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317" r:id="rId22"/>
    <p:sldId id="279" r:id="rId23"/>
    <p:sldId id="282" r:id="rId24"/>
    <p:sldId id="283" r:id="rId25"/>
    <p:sldId id="284" r:id="rId26"/>
    <p:sldId id="285" r:id="rId27"/>
    <p:sldId id="278" r:id="rId28"/>
    <p:sldId id="280" r:id="rId29"/>
    <p:sldId id="281" r:id="rId30"/>
    <p:sldId id="286" r:id="rId31"/>
    <p:sldId id="288" r:id="rId32"/>
    <p:sldId id="289" r:id="rId33"/>
    <p:sldId id="290" r:id="rId34"/>
    <p:sldId id="291" r:id="rId35"/>
    <p:sldId id="292" r:id="rId36"/>
    <p:sldId id="293" r:id="rId37"/>
    <p:sldId id="295" r:id="rId38"/>
    <p:sldId id="294" r:id="rId39"/>
    <p:sldId id="296" r:id="rId40"/>
    <p:sldId id="298" r:id="rId41"/>
    <p:sldId id="297" r:id="rId42"/>
    <p:sldId id="300" r:id="rId43"/>
    <p:sldId id="299" r:id="rId44"/>
    <p:sldId id="304" r:id="rId45"/>
    <p:sldId id="302" r:id="rId46"/>
    <p:sldId id="303" r:id="rId47"/>
    <p:sldId id="301" r:id="rId48"/>
    <p:sldId id="305" r:id="rId49"/>
    <p:sldId id="306" r:id="rId50"/>
    <p:sldId id="307" r:id="rId51"/>
    <p:sldId id="309" r:id="rId52"/>
    <p:sldId id="308" r:id="rId53"/>
    <p:sldId id="313" r:id="rId54"/>
    <p:sldId id="314" r:id="rId55"/>
    <p:sldId id="315" r:id="rId56"/>
    <p:sldId id="316" r:id="rId57"/>
    <p:sldId id="311" r:id="rId58"/>
    <p:sldId id="312" r:id="rId59"/>
    <p:sldId id="310" r:id="rId60"/>
    <p:sldId id="287" r:id="rId61"/>
    <p:sldId id="259" r:id="rId6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3" autoAdjust="0"/>
    <p:restoredTop sz="94652" autoAdjust="0"/>
  </p:normalViewPr>
  <p:slideViewPr>
    <p:cSldViewPr>
      <p:cViewPr varScale="1">
        <p:scale>
          <a:sx n="55" d="100"/>
          <a:sy n="55" d="100"/>
        </p:scale>
        <p:origin x="-142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08DCFD56-70A6-4461-A4A6-B157530BEDAF}" type="slidenum">
              <a:rPr lang="es-ES"/>
              <a:pPr/>
              <a:t>‹#›</a:t>
            </a:fld>
            <a:endParaRPr lang="es-ES"/>
          </a:p>
        </p:txBody>
      </p:sp>
    </p:spTree>
    <p:extLst>
      <p:ext uri="{BB962C8B-B14F-4D97-AF65-F5344CB8AC3E}">
        <p14:creationId xmlns:p14="http://schemas.microsoft.com/office/powerpoint/2010/main" val="234593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31635E08-7CC7-449E-A9D6-319BEDF75D17}" type="slidenum">
              <a:rPr lang="es-ES"/>
              <a:pPr/>
              <a:t>‹#›</a:t>
            </a:fld>
            <a:endParaRPr lang="es-ES"/>
          </a:p>
        </p:txBody>
      </p:sp>
    </p:spTree>
    <p:extLst>
      <p:ext uri="{BB962C8B-B14F-4D97-AF65-F5344CB8AC3E}">
        <p14:creationId xmlns:p14="http://schemas.microsoft.com/office/powerpoint/2010/main" val="3519156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FD10A381-1B5D-42DE-A5FD-CE1606382C64}" type="slidenum">
              <a:rPr lang="es-ES"/>
              <a:pPr/>
              <a:t>‹#›</a:t>
            </a:fld>
            <a:endParaRPr lang="es-ES"/>
          </a:p>
        </p:txBody>
      </p:sp>
    </p:spTree>
    <p:extLst>
      <p:ext uri="{BB962C8B-B14F-4D97-AF65-F5344CB8AC3E}">
        <p14:creationId xmlns:p14="http://schemas.microsoft.com/office/powerpoint/2010/main" val="321313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E6CC6305-8950-4C07-BEB5-B6640EF5678F}" type="slidenum">
              <a:rPr lang="es-ES"/>
              <a:pPr/>
              <a:t>‹#›</a:t>
            </a:fld>
            <a:endParaRPr lang="es-ES"/>
          </a:p>
        </p:txBody>
      </p:sp>
    </p:spTree>
    <p:extLst>
      <p:ext uri="{BB962C8B-B14F-4D97-AF65-F5344CB8AC3E}">
        <p14:creationId xmlns:p14="http://schemas.microsoft.com/office/powerpoint/2010/main" val="363406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974829DF-C381-4AD2-8B98-0EEC0C8752A7}" type="slidenum">
              <a:rPr lang="es-ES"/>
              <a:pPr/>
              <a:t>‹#›</a:t>
            </a:fld>
            <a:endParaRPr lang="es-ES"/>
          </a:p>
        </p:txBody>
      </p:sp>
    </p:spTree>
    <p:extLst>
      <p:ext uri="{BB962C8B-B14F-4D97-AF65-F5344CB8AC3E}">
        <p14:creationId xmlns:p14="http://schemas.microsoft.com/office/powerpoint/2010/main" val="351331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B231E636-ABEA-403B-ACBE-34C4E50F289A}" type="slidenum">
              <a:rPr lang="es-ES"/>
              <a:pPr/>
              <a:t>‹#›</a:t>
            </a:fld>
            <a:endParaRPr lang="es-ES"/>
          </a:p>
        </p:txBody>
      </p:sp>
    </p:spTree>
    <p:extLst>
      <p:ext uri="{BB962C8B-B14F-4D97-AF65-F5344CB8AC3E}">
        <p14:creationId xmlns:p14="http://schemas.microsoft.com/office/powerpoint/2010/main" val="222841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861FBB84-7BED-4D5F-8D50-9519180F2DDE}" type="slidenum">
              <a:rPr lang="es-ES"/>
              <a:pPr/>
              <a:t>‹#›</a:t>
            </a:fld>
            <a:endParaRPr lang="es-ES"/>
          </a:p>
        </p:txBody>
      </p:sp>
    </p:spTree>
    <p:extLst>
      <p:ext uri="{BB962C8B-B14F-4D97-AF65-F5344CB8AC3E}">
        <p14:creationId xmlns:p14="http://schemas.microsoft.com/office/powerpoint/2010/main" val="2218957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D77B1812-90C6-407E-A194-FCAE3C26C06D}" type="slidenum">
              <a:rPr lang="es-ES"/>
              <a:pPr/>
              <a:t>‹#›</a:t>
            </a:fld>
            <a:endParaRPr lang="es-ES"/>
          </a:p>
        </p:txBody>
      </p:sp>
    </p:spTree>
    <p:extLst>
      <p:ext uri="{BB962C8B-B14F-4D97-AF65-F5344CB8AC3E}">
        <p14:creationId xmlns:p14="http://schemas.microsoft.com/office/powerpoint/2010/main" val="48772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23FA65F6-5F21-43E2-942A-6CBC52A9791B}" type="slidenum">
              <a:rPr lang="es-ES"/>
              <a:pPr/>
              <a:t>‹#›</a:t>
            </a:fld>
            <a:endParaRPr lang="es-ES"/>
          </a:p>
        </p:txBody>
      </p:sp>
    </p:spTree>
    <p:extLst>
      <p:ext uri="{BB962C8B-B14F-4D97-AF65-F5344CB8AC3E}">
        <p14:creationId xmlns:p14="http://schemas.microsoft.com/office/powerpoint/2010/main" val="318813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1A67C7F9-07BC-4F62-8BF7-9FAD92A963FA}" type="slidenum">
              <a:rPr lang="es-ES"/>
              <a:pPr/>
              <a:t>‹#›</a:t>
            </a:fld>
            <a:endParaRPr lang="es-ES"/>
          </a:p>
        </p:txBody>
      </p:sp>
    </p:spTree>
    <p:extLst>
      <p:ext uri="{BB962C8B-B14F-4D97-AF65-F5344CB8AC3E}">
        <p14:creationId xmlns:p14="http://schemas.microsoft.com/office/powerpoint/2010/main" val="224006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DA343E83-DC4D-4D90-8ACD-AB07BA539149}" type="slidenum">
              <a:rPr lang="es-ES"/>
              <a:pPr/>
              <a:t>‹#›</a:t>
            </a:fld>
            <a:endParaRPr lang="es-ES"/>
          </a:p>
        </p:txBody>
      </p:sp>
    </p:spTree>
    <p:extLst>
      <p:ext uri="{BB962C8B-B14F-4D97-AF65-F5344CB8AC3E}">
        <p14:creationId xmlns:p14="http://schemas.microsoft.com/office/powerpoint/2010/main" val="380758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D1A57A9-C215-4159-AFFE-D27F164EAC8A}"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7" name="Rectangle 19"/>
          <p:cNvSpPr>
            <a:spLocks noChangeArrowheads="1"/>
          </p:cNvSpPr>
          <p:nvPr/>
        </p:nvSpPr>
        <p:spPr bwMode="auto">
          <a:xfrm>
            <a:off x="684213" y="5157788"/>
            <a:ext cx="777240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s-UY" sz="4400" dirty="0" err="1" smtClean="0"/>
              <a:t>Protests</a:t>
            </a:r>
            <a:r>
              <a:rPr lang="es-UY" sz="4400" dirty="0" smtClean="0"/>
              <a:t> in </a:t>
            </a:r>
            <a:r>
              <a:rPr lang="es-UY" sz="4400" dirty="0" err="1" smtClean="0"/>
              <a:t>Egypt</a:t>
            </a:r>
            <a:r>
              <a:rPr lang="es-UY" sz="4400" dirty="0" smtClean="0"/>
              <a:t> 2011</a:t>
            </a:r>
            <a:endParaRPr lang="es-ES" sz="4400" dirty="0"/>
          </a:p>
        </p:txBody>
      </p:sp>
      <p:sp>
        <p:nvSpPr>
          <p:cNvPr id="2068" name="Rectangle 20"/>
          <p:cNvSpPr>
            <a:spLocks noChangeArrowheads="1"/>
          </p:cNvSpPr>
          <p:nvPr/>
        </p:nvSpPr>
        <p:spPr bwMode="auto">
          <a:xfrm>
            <a:off x="1403350" y="2276475"/>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endParaRPr lang="en-US" sz="32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smtClean="0"/>
              <a:t>Women participate in anti-government protests in </a:t>
            </a:r>
            <a:r>
              <a:rPr lang="en-US" sz="3600" err="1" smtClean="0"/>
              <a:t>Tahrir</a:t>
            </a:r>
            <a:r>
              <a:rPr lang="en-US" sz="3600" smtClean="0"/>
              <a:t> Square</a:t>
            </a:r>
            <a:endParaRPr lang="en-US" sz="360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08" y="1509713"/>
            <a:ext cx="7664116" cy="530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020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
            <a:ext cx="9144000" cy="618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057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roadblocks and barbed wire blockades near </a:t>
            </a:r>
            <a:r>
              <a:rPr lang="en-US" err="1" smtClean="0"/>
              <a:t>Tahrir</a:t>
            </a:r>
            <a:r>
              <a:rPr lang="en-US" smtClean="0"/>
              <a:t> Square</a:t>
            </a:r>
            <a:endParaRPr lang="en-US"/>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43" y="1476374"/>
            <a:ext cx="7832889" cy="529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631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Protesters gather around a campfire, preparing for a long night in </a:t>
            </a:r>
            <a:r>
              <a:rPr lang="en-US" sz="3200" err="1" smtClean="0"/>
              <a:t>Tahrir</a:t>
            </a:r>
            <a:r>
              <a:rPr lang="en-US" sz="3200" smtClean="0"/>
              <a:t> Square</a:t>
            </a:r>
            <a:endParaRPr lang="en-US" sz="320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43038"/>
            <a:ext cx="7776864" cy="540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652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2262"/>
            <a:ext cx="9144000" cy="589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816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Anti-government protesters join soldiers atop a tank to celebrate in </a:t>
            </a:r>
            <a:r>
              <a:rPr lang="en-US" sz="3200" err="1" smtClean="0"/>
              <a:t>Tahrir</a:t>
            </a:r>
            <a:r>
              <a:rPr lang="en-US" sz="3200" smtClean="0"/>
              <a:t> Square.</a:t>
            </a:r>
            <a:endParaRPr lang="en-US" sz="320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12" y="1476374"/>
            <a:ext cx="7643912" cy="532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304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Egyptian military helicopters survey the crowd</a:t>
            </a:r>
            <a:endParaRPr lang="en-US"/>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18" y="1509713"/>
            <a:ext cx="7695205" cy="514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014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Anti-government protesters take a break for noon prayers in </a:t>
            </a:r>
            <a:r>
              <a:rPr lang="en-US" sz="3200" err="1" smtClean="0"/>
              <a:t>Tahrir</a:t>
            </a:r>
            <a:r>
              <a:rPr lang="en-US" sz="3200" smtClean="0"/>
              <a:t> Square.</a:t>
            </a:r>
            <a:endParaRPr lang="en-US" sz="320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76488"/>
            <a:ext cx="7652454" cy="53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160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0" y="188640"/>
            <a:ext cx="9153199" cy="647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556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smtClean="0"/>
              <a:t>protestor shows his wounds from clashes this week with police</a:t>
            </a:r>
            <a:endParaRPr lang="en-US" sz="400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44" y="1514474"/>
            <a:ext cx="7529671" cy="515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754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288" y="260350"/>
            <a:ext cx="8353425" cy="927100"/>
          </a:xfrm>
        </p:spPr>
        <p:txBody>
          <a:bodyPr/>
          <a:lstStyle/>
          <a:p>
            <a:r>
              <a:rPr lang="es-UY" err="1" smtClean="0">
                <a:solidFill>
                  <a:schemeClr val="tx1"/>
                </a:solidFill>
              </a:rPr>
              <a:t>Call</a:t>
            </a:r>
            <a:r>
              <a:rPr lang="es-UY" smtClean="0">
                <a:solidFill>
                  <a:schemeClr val="tx1"/>
                </a:solidFill>
              </a:rPr>
              <a:t> </a:t>
            </a:r>
            <a:r>
              <a:rPr lang="es-UY" err="1" smtClean="0">
                <a:solidFill>
                  <a:schemeClr val="tx1"/>
                </a:solidFill>
              </a:rPr>
              <a:t>for</a:t>
            </a:r>
            <a:r>
              <a:rPr lang="es-UY" smtClean="0">
                <a:solidFill>
                  <a:schemeClr val="tx1"/>
                </a:solidFill>
              </a:rPr>
              <a:t> </a:t>
            </a:r>
            <a:r>
              <a:rPr lang="es-UY" err="1" smtClean="0">
                <a:solidFill>
                  <a:schemeClr val="tx1"/>
                </a:solidFill>
              </a:rPr>
              <a:t>change</a:t>
            </a:r>
            <a:r>
              <a:rPr lang="es-UY" smtClean="0">
                <a:solidFill>
                  <a:schemeClr val="tx1"/>
                </a:solidFill>
              </a:rPr>
              <a:t> of </a:t>
            </a:r>
            <a:r>
              <a:rPr lang="es-UY" err="1" smtClean="0">
                <a:solidFill>
                  <a:schemeClr val="tx1"/>
                </a:solidFill>
              </a:rPr>
              <a:t>Government</a:t>
            </a:r>
            <a:endParaRPr lang="es-ES">
              <a:solidFill>
                <a:schemeClr val="tx1"/>
              </a:solidFill>
            </a:endParaRPr>
          </a:p>
        </p:txBody>
      </p:sp>
      <p:sp>
        <p:nvSpPr>
          <p:cNvPr id="3075" name="Rectangle 3"/>
          <p:cNvSpPr>
            <a:spLocks noGrp="1" noChangeArrowheads="1"/>
          </p:cNvSpPr>
          <p:nvPr>
            <p:ph type="body" idx="1"/>
          </p:nvPr>
        </p:nvSpPr>
        <p:spPr>
          <a:xfrm>
            <a:off x="323850" y="1557338"/>
            <a:ext cx="8362950" cy="5040312"/>
          </a:xfrm>
        </p:spPr>
        <p:txBody>
          <a:bodyPr/>
          <a:lstStyle/>
          <a:p>
            <a:r>
              <a:rPr lang="en-US" smtClean="0"/>
              <a:t>Hundreds of thousands of Egyptians are calling for President Hosni </a:t>
            </a:r>
            <a:r>
              <a:rPr lang="en-US" err="1" smtClean="0"/>
              <a:t>Mubarack</a:t>
            </a:r>
            <a:r>
              <a:rPr lang="en-US" smtClean="0"/>
              <a:t> to step down. Demonstrators have occupied </a:t>
            </a:r>
            <a:r>
              <a:rPr lang="en-US" err="1" smtClean="0"/>
              <a:t>Tahrir</a:t>
            </a:r>
            <a:r>
              <a:rPr lang="en-US" smtClean="0"/>
              <a:t> Square, Cairo's central plaza, and vowed to remain at the site until Mubarak's ouster.</a:t>
            </a:r>
          </a:p>
          <a:p>
            <a:r>
              <a:rPr lang="en-US" smtClean="0"/>
              <a:t>May have been encouraged by protests in January in Tunisia which removed the dictatorial government there.</a:t>
            </a:r>
            <a:endParaRPr lang="es-E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3</a:t>
            </a:r>
            <a:endParaRPr lang="en-US" dirty="0"/>
          </a:p>
        </p:txBody>
      </p:sp>
      <p:sp>
        <p:nvSpPr>
          <p:cNvPr id="3" name="Content Placeholder 2"/>
          <p:cNvSpPr>
            <a:spLocks noGrp="1"/>
          </p:cNvSpPr>
          <p:nvPr>
            <p:ph idx="1"/>
          </p:nvPr>
        </p:nvSpPr>
        <p:spPr>
          <a:xfrm>
            <a:off x="323528" y="1484784"/>
            <a:ext cx="8496944" cy="5184576"/>
          </a:xfrm>
        </p:spPr>
        <p:txBody>
          <a:bodyPr/>
          <a:lstStyle/>
          <a:p>
            <a:r>
              <a:rPr lang="en-US" dirty="0" smtClean="0"/>
              <a:t>Pro-Mubarak groups attack the protesters</a:t>
            </a:r>
          </a:p>
          <a:p>
            <a:pPr lvl="1"/>
            <a:r>
              <a:rPr lang="en-US" dirty="0"/>
              <a:t>storms of hurled concrete, </a:t>
            </a:r>
            <a:endParaRPr lang="en-US" dirty="0" smtClean="0"/>
          </a:p>
          <a:p>
            <a:pPr lvl="1"/>
            <a:r>
              <a:rPr lang="en-US" dirty="0" smtClean="0"/>
              <a:t>metal </a:t>
            </a:r>
            <a:r>
              <a:rPr lang="en-US" dirty="0"/>
              <a:t>rebar and firebombs, </a:t>
            </a:r>
            <a:endParaRPr lang="en-US" dirty="0" smtClean="0"/>
          </a:p>
          <a:p>
            <a:pPr lvl="1"/>
            <a:r>
              <a:rPr lang="en-US" dirty="0" smtClean="0"/>
              <a:t>fighters </a:t>
            </a:r>
            <a:r>
              <a:rPr lang="en-US" dirty="0"/>
              <a:t>on horses and camels and </a:t>
            </a:r>
            <a:endParaRPr lang="en-US" dirty="0" smtClean="0"/>
          </a:p>
          <a:p>
            <a:pPr lvl="1"/>
            <a:r>
              <a:rPr lang="en-US" dirty="0" smtClean="0"/>
              <a:t>automatic </a:t>
            </a:r>
            <a:r>
              <a:rPr lang="en-US" dirty="0"/>
              <a:t>gunfire barrages</a:t>
            </a:r>
            <a:r>
              <a:rPr lang="en-US" dirty="0" smtClean="0"/>
              <a:t>.</a:t>
            </a:r>
          </a:p>
          <a:p>
            <a:r>
              <a:rPr lang="en-US" dirty="0" smtClean="0"/>
              <a:t>Appeared to be well organized (called out by Mubarak?)</a:t>
            </a:r>
          </a:p>
          <a:p>
            <a:r>
              <a:rPr lang="en-US" dirty="0" smtClean="0"/>
              <a:t>Strengthened the resolve of the protesters to want Mubarak out immediately</a:t>
            </a:r>
            <a:endParaRPr lang="en-US" dirty="0"/>
          </a:p>
        </p:txBody>
      </p:sp>
    </p:spTree>
    <p:extLst>
      <p:ext uri="{BB962C8B-B14F-4D97-AF65-F5344CB8AC3E}">
        <p14:creationId xmlns:p14="http://schemas.microsoft.com/office/powerpoint/2010/main" val="2422236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999"/>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654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0"/>
            <a:ext cx="47111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892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330"/>
            <a:ext cx="9144000" cy="614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511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247"/>
            <a:ext cx="9143999" cy="623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465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790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15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4, “Day of </a:t>
            </a:r>
            <a:r>
              <a:rPr lang="en-US" dirty="0" err="1" smtClean="0"/>
              <a:t>Departrure</a:t>
            </a:r>
            <a:r>
              <a:rPr lang="en-US" dirty="0" smtClean="0"/>
              <a:t>”</a:t>
            </a:r>
            <a:endParaRPr lang="en-US" dirty="0"/>
          </a:p>
        </p:txBody>
      </p:sp>
      <p:sp>
        <p:nvSpPr>
          <p:cNvPr id="3" name="Content Placeholder 2"/>
          <p:cNvSpPr>
            <a:spLocks noGrp="1"/>
          </p:cNvSpPr>
          <p:nvPr>
            <p:ph idx="1"/>
          </p:nvPr>
        </p:nvSpPr>
        <p:spPr/>
        <p:txBody>
          <a:bodyPr/>
          <a:lstStyle/>
          <a:p>
            <a:r>
              <a:rPr lang="en-US" dirty="0"/>
              <a:t>Tens of thousands packed central Cairo Friday, waving flags and singing the national anthem, emboldened in their campaign to oust President Hosni Mubarak after they repelled pro-regime attackers in two days of bloody street fights. The U.S. was pressing Egypt for an swift start toward greater democracy, including a proposal for Mubarak to step down immediately.</a:t>
            </a:r>
          </a:p>
        </p:txBody>
      </p:sp>
    </p:spTree>
    <p:extLst>
      <p:ext uri="{BB962C8B-B14F-4D97-AF65-F5344CB8AC3E}">
        <p14:creationId xmlns:p14="http://schemas.microsoft.com/office/powerpoint/2010/main" val="2058208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203"/>
            <a:ext cx="9143999" cy="648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108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8714"/>
            <a:ext cx="9143999" cy="566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558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An effigy of Egyptian President Hosni </a:t>
            </a:r>
            <a:r>
              <a:rPr lang="en-US" err="1" smtClean="0"/>
              <a:t>Mubarack</a:t>
            </a:r>
            <a:endParaRPr lang="en-US"/>
          </a:p>
        </p:txBody>
      </p:sp>
      <p:pic>
        <p:nvPicPr>
          <p:cNvPr id="419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03" y="1604963"/>
            <a:ext cx="7402083" cy="463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585"/>
            <a:ext cx="9143999" cy="586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976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582341"/>
            <a:ext cx="8424936" cy="4832092"/>
          </a:xfrm>
          <a:prstGeom prst="rect">
            <a:avLst/>
          </a:prstGeom>
        </p:spPr>
        <p:txBody>
          <a:bodyPr wrap="square">
            <a:spAutoFit/>
          </a:bodyPr>
          <a:lstStyle/>
          <a:p>
            <a:r>
              <a:rPr lang="en-US" sz="2800" b="1" dirty="0"/>
              <a:t>Egyptian anti-Mubarak protesters rest next to the tracks of a tank at </a:t>
            </a:r>
            <a:r>
              <a:rPr lang="en-US" sz="2800" b="1" dirty="0" err="1"/>
              <a:t>Tahrir</a:t>
            </a:r>
            <a:r>
              <a:rPr lang="en-US" sz="2800" b="1" dirty="0"/>
              <a:t> Square in Cairo, Egypt, Sunday, Feb. 6, 2011. Egypt's vice president met a broad representation of major opposition groups for the first time Sunday and agreed to allow freedom of the press and to release those detained since anti-government protests began, though Al-Jazeera's English-language news network said one of its correspondents had been detained the same day by the Egyptian </a:t>
            </a:r>
            <a:r>
              <a:rPr lang="en-US" sz="2800" b="1" dirty="0" smtClean="0"/>
              <a:t>military</a:t>
            </a:r>
            <a:endParaRPr lang="en-US" sz="2800" b="1" dirty="0"/>
          </a:p>
        </p:txBody>
      </p:sp>
      <p:sp>
        <p:nvSpPr>
          <p:cNvPr id="3" name="Title 2"/>
          <p:cNvSpPr>
            <a:spLocks noGrp="1"/>
          </p:cNvSpPr>
          <p:nvPr>
            <p:ph type="title"/>
          </p:nvPr>
        </p:nvSpPr>
        <p:spPr/>
        <p:txBody>
          <a:bodyPr/>
          <a:lstStyle/>
          <a:p>
            <a:r>
              <a:rPr lang="en-US" dirty="0" smtClean="0"/>
              <a:t>February 6</a:t>
            </a:r>
            <a:endParaRPr lang="en-US" dirty="0"/>
          </a:p>
        </p:txBody>
      </p:sp>
    </p:spTree>
    <p:extLst>
      <p:ext uri="{BB962C8B-B14F-4D97-AF65-F5344CB8AC3E}">
        <p14:creationId xmlns:p14="http://schemas.microsoft.com/office/powerpoint/2010/main" val="2123069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February 10</a:t>
            </a:r>
            <a:endParaRPr lang="en-US" dirty="0"/>
          </a:p>
        </p:txBody>
      </p:sp>
      <p:sp>
        <p:nvSpPr>
          <p:cNvPr id="4" name="Content Placeholder 3"/>
          <p:cNvSpPr>
            <a:spLocks noGrp="1"/>
          </p:cNvSpPr>
          <p:nvPr>
            <p:ph idx="1"/>
          </p:nvPr>
        </p:nvSpPr>
        <p:spPr>
          <a:xfrm>
            <a:off x="251520" y="1600200"/>
            <a:ext cx="8496944" cy="5069160"/>
          </a:xfrm>
        </p:spPr>
        <p:txBody>
          <a:bodyPr/>
          <a:lstStyle/>
          <a:p>
            <a:r>
              <a:rPr lang="en-US" b="1" dirty="0"/>
              <a:t>Thousands of state workers and impoverished Egyptians launched strikes and protests around the country on Thursday over their economic woes as anti-government activists sought to expand their campaign to oust President Hosni Mubarak despite warnings from the vice president that protests won't be tolerated much longer</a:t>
            </a:r>
          </a:p>
        </p:txBody>
      </p:sp>
    </p:spTree>
    <p:extLst>
      <p:ext uri="{BB962C8B-B14F-4D97-AF65-F5344CB8AC3E}">
        <p14:creationId xmlns:p14="http://schemas.microsoft.com/office/powerpoint/2010/main" val="526640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228998"/>
          </a:xfrm>
        </p:spPr>
        <p:txBody>
          <a:bodyPr/>
          <a:lstStyle/>
          <a:p>
            <a:r>
              <a:rPr lang="en-US" sz="4000" dirty="0"/>
              <a:t>Egyptian anti-Mubarak protesters near </a:t>
            </a:r>
            <a:r>
              <a:rPr lang="en-US" sz="4000" dirty="0" err="1"/>
              <a:t>Tahrir</a:t>
            </a:r>
            <a:r>
              <a:rPr lang="en-US" sz="4000" dirty="0"/>
              <a:t> Square in Cairo, Egypt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16832"/>
            <a:ext cx="9144000" cy="421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812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10</a:t>
            </a:r>
            <a:endParaRPr lang="en-US" dirty="0"/>
          </a:p>
        </p:txBody>
      </p:sp>
      <p:sp>
        <p:nvSpPr>
          <p:cNvPr id="3" name="Content Placeholder 2"/>
          <p:cNvSpPr>
            <a:spLocks noGrp="1"/>
          </p:cNvSpPr>
          <p:nvPr>
            <p:ph idx="1"/>
          </p:nvPr>
        </p:nvSpPr>
        <p:spPr/>
        <p:txBody>
          <a:bodyPr/>
          <a:lstStyle/>
          <a:p>
            <a:r>
              <a:rPr lang="en-US" b="1" dirty="0"/>
              <a:t>Efforts by Vice President Omar Suleiman to open a dialogue with protesters over reforms have broken down since the weekend, with youth organizers of the movement deeply suspicious that he plans only superficial changes far short of real democracy. They refuse any talks unless Mubarak steps down first.</a:t>
            </a:r>
          </a:p>
        </p:txBody>
      </p:sp>
    </p:spTree>
    <p:extLst>
      <p:ext uri="{BB962C8B-B14F-4D97-AF65-F5344CB8AC3E}">
        <p14:creationId xmlns:p14="http://schemas.microsoft.com/office/powerpoint/2010/main" val="4215811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10 (night)</a:t>
            </a:r>
            <a:endParaRPr lang="en-US" dirty="0"/>
          </a:p>
        </p:txBody>
      </p:sp>
      <p:sp>
        <p:nvSpPr>
          <p:cNvPr id="3" name="Content Placeholder 2"/>
          <p:cNvSpPr>
            <a:spLocks noGrp="1"/>
          </p:cNvSpPr>
          <p:nvPr>
            <p:ph idx="1"/>
          </p:nvPr>
        </p:nvSpPr>
        <p:spPr>
          <a:xfrm>
            <a:off x="323528" y="1484784"/>
            <a:ext cx="8424936" cy="5256584"/>
          </a:xfrm>
        </p:spPr>
        <p:txBody>
          <a:bodyPr/>
          <a:lstStyle/>
          <a:p>
            <a:r>
              <a:rPr lang="en-US" dirty="0"/>
              <a:t>"We're almost there!" chanted the crowds, swelling to their greatest numbers yet. "The people want the fall of the regime," they shouted as reports emerged that the longtime leader could be poised to hand over his powers, possibly to the military, flashing V-for-victory </a:t>
            </a:r>
            <a:r>
              <a:rPr lang="en-US" dirty="0" smtClean="0"/>
              <a:t>signs</a:t>
            </a:r>
          </a:p>
          <a:p>
            <a:r>
              <a:rPr lang="en-US" dirty="0"/>
              <a:t>But the celebrating </a:t>
            </a:r>
            <a:r>
              <a:rPr lang="en-US" dirty="0" smtClean="0"/>
              <a:t>was </a:t>
            </a:r>
            <a:r>
              <a:rPr lang="en-US" dirty="0"/>
              <a:t>tempered with trepidation that behind the scenes the military might already have </a:t>
            </a:r>
            <a:r>
              <a:rPr lang="en-US" dirty="0" smtClean="0"/>
              <a:t>taken control.</a:t>
            </a:r>
            <a:endParaRPr lang="en-US" dirty="0"/>
          </a:p>
        </p:txBody>
      </p:sp>
    </p:spTree>
    <p:extLst>
      <p:ext uri="{BB962C8B-B14F-4D97-AF65-F5344CB8AC3E}">
        <p14:creationId xmlns:p14="http://schemas.microsoft.com/office/powerpoint/2010/main" val="252782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8568952" cy="3411760"/>
          </a:xfrm>
        </p:spPr>
        <p:txBody>
          <a:bodyPr/>
          <a:lstStyle/>
          <a:p>
            <a:r>
              <a:rPr lang="en-US" b="1" dirty="0" smtClean="0"/>
              <a:t>Mubarak offers to guide the country and change the constitution leading up to the September elections. He appointed a constitutional committee made up of recognized “experts.”</a:t>
            </a:r>
          </a:p>
          <a:p>
            <a:r>
              <a:rPr lang="en-US" b="1" dirty="0" smtClean="0">
                <a:solidFill>
                  <a:srgbClr val="FF0000"/>
                </a:solidFill>
              </a:rPr>
              <a:t>This did not meet expectations or satisfy the basic demands of the protesters. </a:t>
            </a:r>
            <a:endParaRPr lang="en-US" b="1" dirty="0">
              <a:solidFill>
                <a:srgbClr val="FF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6112"/>
          <a:stretch/>
        </p:blipFill>
        <p:spPr bwMode="auto">
          <a:xfrm>
            <a:off x="3491880" y="3878577"/>
            <a:ext cx="2552659" cy="295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9999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
            <a:ext cx="8748464" cy="581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046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11</a:t>
            </a:r>
            <a:endParaRPr lang="en-US" dirty="0"/>
          </a:p>
        </p:txBody>
      </p:sp>
      <p:sp>
        <p:nvSpPr>
          <p:cNvPr id="3" name="Content Placeholder 2"/>
          <p:cNvSpPr>
            <a:spLocks noGrp="1"/>
          </p:cNvSpPr>
          <p:nvPr>
            <p:ph idx="1"/>
          </p:nvPr>
        </p:nvSpPr>
        <p:spPr/>
        <p:txBody>
          <a:bodyPr/>
          <a:lstStyle/>
          <a:p>
            <a:r>
              <a:rPr lang="en-US" b="1" dirty="0"/>
              <a:t>Protesters enraged by Hosni Mubarak's latest refusal to step down streamed into Cairo's central square Friday and took positions outside key symbols of the hated regime, promising to expand their push to drive the Egyptian president out.</a:t>
            </a:r>
          </a:p>
        </p:txBody>
      </p:sp>
    </p:spTree>
    <p:extLst>
      <p:ext uri="{BB962C8B-B14F-4D97-AF65-F5344CB8AC3E}">
        <p14:creationId xmlns:p14="http://schemas.microsoft.com/office/powerpoint/2010/main" val="2077033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 y="1484784"/>
            <a:ext cx="9142473" cy="359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222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8" y="260648"/>
            <a:ext cx="9126745"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920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3350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16" y="0"/>
            <a:ext cx="8229600" cy="751606"/>
          </a:xfrm>
        </p:spPr>
        <p:txBody>
          <a:bodyPr/>
          <a:lstStyle/>
          <a:p>
            <a:r>
              <a:rPr lang="en-US" dirty="0" err="1"/>
              <a:t>Tahrir</a:t>
            </a:r>
            <a:r>
              <a:rPr lang="en-US" dirty="0"/>
              <a:t> Square</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6" y="751606"/>
            <a:ext cx="914400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6714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11</a:t>
            </a:r>
            <a:endParaRPr lang="en-US" dirty="0"/>
          </a:p>
        </p:txBody>
      </p:sp>
      <p:sp>
        <p:nvSpPr>
          <p:cNvPr id="3" name="Content Placeholder 2"/>
          <p:cNvSpPr>
            <a:spLocks noGrp="1"/>
          </p:cNvSpPr>
          <p:nvPr>
            <p:ph idx="1"/>
          </p:nvPr>
        </p:nvSpPr>
        <p:spPr>
          <a:xfrm>
            <a:off x="251520" y="1484784"/>
            <a:ext cx="8568952" cy="5256584"/>
          </a:xfrm>
        </p:spPr>
        <p:txBody>
          <a:bodyPr/>
          <a:lstStyle/>
          <a:p>
            <a:r>
              <a:rPr lang="en-US" b="1" dirty="0"/>
              <a:t>Egypt's powerful army gave guarantees on Friday that President Hosni Mubarak's promised reforms would be carried out, but protesters insisted he quit now and cranked up the pressure by massing outside his palace</a:t>
            </a:r>
            <a:r>
              <a:rPr lang="en-US" b="1" dirty="0" smtClean="0"/>
              <a:t>.</a:t>
            </a:r>
          </a:p>
          <a:p>
            <a:r>
              <a:rPr lang="en-US" b="1" dirty="0"/>
              <a:t>"This is not our demand," one protester said, </a:t>
            </a:r>
            <a:r>
              <a:rPr lang="en-US" b="1" dirty="0" smtClean="0"/>
              <a:t>"</a:t>
            </a:r>
            <a:r>
              <a:rPr lang="en-US" b="1" dirty="0"/>
              <a:t>We have one demand, that Mubarak step down."</a:t>
            </a:r>
          </a:p>
        </p:txBody>
      </p:sp>
    </p:spTree>
    <p:extLst>
      <p:ext uri="{BB962C8B-B14F-4D97-AF65-F5344CB8AC3E}">
        <p14:creationId xmlns:p14="http://schemas.microsoft.com/office/powerpoint/2010/main" val="34549755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982" y="-27378"/>
            <a:ext cx="6984777" cy="694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804248" y="4653136"/>
            <a:ext cx="1080120" cy="187220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3928" y="6309320"/>
            <a:ext cx="2843471" cy="369332"/>
          </a:xfrm>
          <a:prstGeom prst="rect">
            <a:avLst/>
          </a:prstGeom>
          <a:noFill/>
        </p:spPr>
        <p:txBody>
          <a:bodyPr wrap="none" rtlCol="0">
            <a:spAutoFit/>
          </a:bodyPr>
          <a:lstStyle/>
          <a:p>
            <a:r>
              <a:rPr lang="en-US" b="1" dirty="0" smtClean="0">
                <a:solidFill>
                  <a:srgbClr val="FF0000"/>
                </a:solidFill>
              </a:rPr>
              <a:t>New, additional protests</a:t>
            </a:r>
            <a:endParaRPr lang="en-US" b="1" dirty="0">
              <a:solidFill>
                <a:srgbClr val="FF0000"/>
              </a:solidFill>
            </a:endParaRPr>
          </a:p>
        </p:txBody>
      </p:sp>
    </p:spTree>
    <p:extLst>
      <p:ext uri="{BB962C8B-B14F-4D97-AF65-F5344CB8AC3E}">
        <p14:creationId xmlns:p14="http://schemas.microsoft.com/office/powerpoint/2010/main" val="26924646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363272" cy="1417638"/>
          </a:xfrm>
        </p:spPr>
        <p:txBody>
          <a:bodyPr/>
          <a:lstStyle/>
          <a:p>
            <a:r>
              <a:rPr lang="en-US" b="1" dirty="0"/>
              <a:t>Egyptian protesters pray as army block palace </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640959"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1580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585"/>
            <a:ext cx="9143999" cy="586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646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44000" cy="605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5164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7436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b="1" dirty="0"/>
              <a:t>End of Mubarak era as protests topple president</a:t>
            </a:r>
          </a:p>
        </p:txBody>
      </p:sp>
      <p:sp>
        <p:nvSpPr>
          <p:cNvPr id="3" name="Content Placeholder 2"/>
          <p:cNvSpPr>
            <a:spLocks noGrp="1"/>
          </p:cNvSpPr>
          <p:nvPr>
            <p:ph idx="1"/>
          </p:nvPr>
        </p:nvSpPr>
        <p:spPr>
          <a:xfrm>
            <a:off x="107504" y="1412776"/>
            <a:ext cx="8712968" cy="5256584"/>
          </a:xfrm>
        </p:spPr>
        <p:txBody>
          <a:bodyPr/>
          <a:lstStyle/>
          <a:p>
            <a:r>
              <a:rPr lang="en-US" dirty="0"/>
              <a:t>A </a:t>
            </a:r>
            <a:r>
              <a:rPr lang="en-US" dirty="0" smtClean="0"/>
              <a:t>wave </a:t>
            </a:r>
            <a:r>
              <a:rPr lang="en-US" dirty="0"/>
              <a:t>of protest finally swept Egypt's President </a:t>
            </a:r>
            <a:r>
              <a:rPr lang="en-US" dirty="0" smtClean="0"/>
              <a:t>Mubarak </a:t>
            </a:r>
            <a:r>
              <a:rPr lang="en-US" dirty="0"/>
              <a:t>from power on Friday after 30 years of one-man rule, sparking </a:t>
            </a:r>
            <a:r>
              <a:rPr lang="en-US" dirty="0" smtClean="0"/>
              <a:t>joy on </a:t>
            </a:r>
            <a:r>
              <a:rPr lang="en-US" dirty="0"/>
              <a:t>the streets and sending a warning to Arab </a:t>
            </a:r>
            <a:r>
              <a:rPr lang="en-US" dirty="0" smtClean="0"/>
              <a:t>autocrats and others.</a:t>
            </a:r>
          </a:p>
          <a:p>
            <a:r>
              <a:rPr lang="en-US" dirty="0"/>
              <a:t>Vice President Omar Suleiman said a military council would run the affairs of the Arab </a:t>
            </a:r>
            <a:r>
              <a:rPr lang="en-US" dirty="0" smtClean="0"/>
              <a:t>nation</a:t>
            </a:r>
            <a:r>
              <a:rPr lang="en-US" dirty="0"/>
              <a:t>. A free and fair presidential election has been promised for September.</a:t>
            </a:r>
          </a:p>
        </p:txBody>
      </p:sp>
    </p:spTree>
    <p:extLst>
      <p:ext uri="{BB962C8B-B14F-4D97-AF65-F5344CB8AC3E}">
        <p14:creationId xmlns:p14="http://schemas.microsoft.com/office/powerpoint/2010/main" val="9898619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7" y="1628800"/>
            <a:ext cx="9154327" cy="35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111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Protesters pose as dead men, victims of his regime</a:t>
            </a:r>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48" y="1576388"/>
            <a:ext cx="7827584" cy="500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78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8307"/>
            <a:ext cx="9144000" cy="422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7144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293"/>
            <a:ext cx="9143999" cy="59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9656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916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228998"/>
          </a:xfrm>
        </p:spPr>
        <p:txBody>
          <a:bodyPr/>
          <a:lstStyle/>
          <a:p>
            <a:r>
              <a:rPr lang="en-US" sz="2800" dirty="0"/>
              <a:t>Egyptian anti-government protesters take part in a demonstration in the coastal city of Alexandria,</a:t>
            </a:r>
          </a:p>
        </p:txBody>
      </p:sp>
      <p:sp>
        <p:nvSpPr>
          <p:cNvPr id="3" name="Content Placeholder 2"/>
          <p:cNvSpPr>
            <a:spLocks noGrp="1"/>
          </p:cNvSpPr>
          <p:nvPr>
            <p:ph idx="1"/>
          </p:nvPr>
        </p:nvSpPr>
        <p:spPr/>
        <p:txBody>
          <a:bodyPr/>
          <a:lstStyle/>
          <a:p>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7655"/>
            <a:ext cx="9106969" cy="535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0906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91"/>
            <a:ext cx="9187900" cy="684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88640"/>
            <a:ext cx="8229600" cy="1228998"/>
          </a:xfrm>
        </p:spPr>
        <p:txBody>
          <a:bodyPr/>
          <a:lstStyle/>
          <a:p>
            <a:r>
              <a:rPr lang="en-US" b="1" dirty="0" smtClean="0">
                <a:solidFill>
                  <a:schemeClr val="bg1"/>
                </a:solidFill>
              </a:rPr>
              <a:t>Demonstrators </a:t>
            </a:r>
            <a:r>
              <a:rPr lang="en-US" b="1" dirty="0">
                <a:solidFill>
                  <a:schemeClr val="bg1"/>
                </a:solidFill>
              </a:rPr>
              <a:t>celebrate in the Nile Delta city of Mansura</a:t>
            </a:r>
          </a:p>
        </p:txBody>
      </p:sp>
    </p:spTree>
    <p:extLst>
      <p:ext uri="{BB962C8B-B14F-4D97-AF65-F5344CB8AC3E}">
        <p14:creationId xmlns:p14="http://schemas.microsoft.com/office/powerpoint/2010/main" val="31632038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301006"/>
          </a:xfrm>
        </p:spPr>
        <p:txBody>
          <a:bodyPr/>
          <a:lstStyle/>
          <a:p>
            <a:r>
              <a:rPr lang="en-US" dirty="0"/>
              <a:t>Egyptians shout slogans outside a polling </a:t>
            </a:r>
            <a:r>
              <a:rPr lang="en-US" dirty="0" err="1"/>
              <a:t>centre</a:t>
            </a:r>
            <a:r>
              <a:rPr lang="en-US" dirty="0"/>
              <a:t> in Port Said</a:t>
            </a: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845210" cy="526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027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Country-Wide Protests</a:t>
            </a:r>
            <a:endParaRPr lang="en-US" dirty="0"/>
          </a:p>
        </p:txBody>
      </p:sp>
      <p:sp>
        <p:nvSpPr>
          <p:cNvPr id="3" name="Content Placeholder 2"/>
          <p:cNvSpPr>
            <a:spLocks noGrp="1"/>
          </p:cNvSpPr>
          <p:nvPr>
            <p:ph idx="1"/>
          </p:nvPr>
        </p:nvSpPr>
        <p:spPr>
          <a:xfrm>
            <a:off x="457200" y="1600200"/>
            <a:ext cx="8229600" cy="5069160"/>
          </a:xfrm>
        </p:spPr>
        <p:txBody>
          <a:bodyPr/>
          <a:lstStyle/>
          <a:p>
            <a:r>
              <a:rPr lang="en-US" dirty="0" smtClean="0"/>
              <a:t>Protests were held in many cities:</a:t>
            </a:r>
          </a:p>
          <a:p>
            <a:pPr lvl="1"/>
            <a:r>
              <a:rPr lang="en-US" dirty="0"/>
              <a:t>Cairo, </a:t>
            </a:r>
            <a:r>
              <a:rPr lang="en-US" dirty="0" smtClean="0"/>
              <a:t>Alexandria, </a:t>
            </a:r>
            <a:r>
              <a:rPr lang="en-US" dirty="0"/>
              <a:t>Port </a:t>
            </a:r>
            <a:r>
              <a:rPr lang="en-US" dirty="0" smtClean="0"/>
              <a:t>Said, Mansura</a:t>
            </a:r>
            <a:endParaRPr lang="en-US" dirty="0"/>
          </a:p>
          <a:p>
            <a:pPr lvl="1"/>
            <a:r>
              <a:rPr lang="en-US" dirty="0"/>
              <a:t>El-</a:t>
            </a:r>
            <a:r>
              <a:rPr lang="en-US" dirty="0" err="1"/>
              <a:t>Tera’a</a:t>
            </a:r>
            <a:r>
              <a:rPr lang="en-US" dirty="0"/>
              <a:t> El-</a:t>
            </a:r>
            <a:r>
              <a:rPr lang="en-US" dirty="0" err="1"/>
              <a:t>Boulaqia</a:t>
            </a:r>
            <a:endParaRPr lang="en-US" dirty="0"/>
          </a:p>
          <a:p>
            <a:pPr lvl="1"/>
            <a:r>
              <a:rPr lang="en-US" dirty="0"/>
              <a:t>Shubra, </a:t>
            </a:r>
            <a:r>
              <a:rPr lang="en-US" dirty="0" err="1" smtClean="0"/>
              <a:t>Baltim</a:t>
            </a:r>
            <a:r>
              <a:rPr lang="en-US" dirty="0"/>
              <a:t>, </a:t>
            </a:r>
            <a:r>
              <a:rPr lang="en-US" dirty="0" err="1"/>
              <a:t>Maadi</a:t>
            </a:r>
            <a:endParaRPr lang="en-US" dirty="0"/>
          </a:p>
          <a:p>
            <a:pPr lvl="1"/>
            <a:r>
              <a:rPr lang="en-US" dirty="0"/>
              <a:t>Mahalla, </a:t>
            </a:r>
            <a:r>
              <a:rPr lang="en-US" dirty="0" err="1" smtClean="0"/>
              <a:t>Assiut</a:t>
            </a:r>
            <a:r>
              <a:rPr lang="en-US" dirty="0"/>
              <a:t>, El-</a:t>
            </a:r>
            <a:r>
              <a:rPr lang="en-US" dirty="0" err="1"/>
              <a:t>Lewa</a:t>
            </a:r>
            <a:r>
              <a:rPr lang="en-US" dirty="0"/>
              <a:t> </a:t>
            </a:r>
            <a:endParaRPr lang="en-US" dirty="0" smtClean="0"/>
          </a:p>
          <a:p>
            <a:pPr lvl="1"/>
            <a:r>
              <a:rPr lang="en-US" dirty="0" smtClean="0"/>
              <a:t>Ismailia, </a:t>
            </a:r>
            <a:r>
              <a:rPr lang="en-US" dirty="0" err="1" smtClean="0"/>
              <a:t>Gharbeya</a:t>
            </a:r>
            <a:r>
              <a:rPr lang="en-US" dirty="0"/>
              <a:t>, </a:t>
            </a:r>
            <a:r>
              <a:rPr lang="en-US" dirty="0" err="1"/>
              <a:t>Imbaba</a:t>
            </a:r>
            <a:r>
              <a:rPr lang="en-US" dirty="0"/>
              <a:t> </a:t>
            </a:r>
            <a:endParaRPr lang="en-US" dirty="0" smtClean="0"/>
          </a:p>
          <a:p>
            <a:pPr lvl="1"/>
            <a:r>
              <a:rPr lang="en-US" dirty="0" smtClean="0"/>
              <a:t>Tanta, </a:t>
            </a:r>
            <a:r>
              <a:rPr lang="en-US" dirty="0"/>
              <a:t>Heliopolis</a:t>
            </a:r>
            <a:endParaRPr lang="en-US" dirty="0" smtClean="0"/>
          </a:p>
          <a:p>
            <a:pPr lvl="1"/>
            <a:r>
              <a:rPr lang="en-US" dirty="0" smtClean="0"/>
              <a:t>Aswan, </a:t>
            </a:r>
            <a:r>
              <a:rPr lang="en-US" dirty="0" err="1"/>
              <a:t>Boulaq</a:t>
            </a:r>
            <a:endParaRPr lang="en-US" dirty="0"/>
          </a:p>
          <a:p>
            <a:r>
              <a:rPr lang="en-US" dirty="0" smtClean="0"/>
              <a:t>Protests were held in 11 states in Egypt</a:t>
            </a:r>
            <a:endParaRPr lang="en-US" dirty="0"/>
          </a:p>
        </p:txBody>
      </p:sp>
    </p:spTree>
    <p:extLst>
      <p:ext uri="{BB962C8B-B14F-4D97-AF65-F5344CB8AC3E}">
        <p14:creationId xmlns:p14="http://schemas.microsoft.com/office/powerpoint/2010/main" val="32506108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712968" cy="1417638"/>
          </a:xfrm>
        </p:spPr>
        <p:txBody>
          <a:bodyPr/>
          <a:lstStyle/>
          <a:p>
            <a:r>
              <a:rPr lang="en-US" b="1" dirty="0"/>
              <a:t>What does the change in Egypt mean for the United States?</a:t>
            </a:r>
          </a:p>
        </p:txBody>
      </p:sp>
      <p:sp>
        <p:nvSpPr>
          <p:cNvPr id="3" name="Content Placeholder 2"/>
          <p:cNvSpPr>
            <a:spLocks noGrp="1"/>
          </p:cNvSpPr>
          <p:nvPr>
            <p:ph idx="1"/>
          </p:nvPr>
        </p:nvSpPr>
        <p:spPr>
          <a:xfrm>
            <a:off x="251520" y="1600200"/>
            <a:ext cx="8640960" cy="5141168"/>
          </a:xfrm>
        </p:spPr>
        <p:txBody>
          <a:bodyPr/>
          <a:lstStyle/>
          <a:p>
            <a:r>
              <a:rPr lang="en-US" b="1" dirty="0"/>
              <a:t>Mubarak's resignation </a:t>
            </a:r>
            <a:r>
              <a:rPr lang="en-US" b="1" dirty="0" smtClean="0"/>
              <a:t>&amp; the </a:t>
            </a:r>
            <a:r>
              <a:rPr lang="en-US" b="1" dirty="0"/>
              <a:t>uncertainty facing Egypt are serious issues for American foreign policy. Mubarak's Egypt was a longstanding American ally that cooperated with the United States on a long list of issues, ranging from combating terrorism to assisting U.S. military operations in the Middle East to helping secure shipping lanes to facilitating Arab-Israeli negotiations</a:t>
            </a:r>
          </a:p>
        </p:txBody>
      </p:sp>
    </p:spTree>
    <p:extLst>
      <p:ext uri="{BB962C8B-B14F-4D97-AF65-F5344CB8AC3E}">
        <p14:creationId xmlns:p14="http://schemas.microsoft.com/office/powerpoint/2010/main" val="2279167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76673"/>
            <a:ext cx="8568952" cy="6048672"/>
          </a:xfrm>
        </p:spPr>
        <p:txBody>
          <a:bodyPr/>
          <a:lstStyle/>
          <a:p>
            <a:r>
              <a:rPr lang="en-US" b="1" dirty="0"/>
              <a:t>The tectonic shift going on in Egypt, and in the broader Middle East, may have dramatic effects on the future price of oil, the extent of American regional influence, Israeli security, and a host of other key questions. With Egypt in a state of transition, the United States might see some of its interests suffer and some remain secure. Whatever ultimately happens in Egypt, the process has only just begun.</a:t>
            </a:r>
          </a:p>
        </p:txBody>
      </p:sp>
    </p:spTree>
    <p:extLst>
      <p:ext uri="{BB962C8B-B14F-4D97-AF65-F5344CB8AC3E}">
        <p14:creationId xmlns:p14="http://schemas.microsoft.com/office/powerpoint/2010/main" val="30282498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0040"/>
            <a:ext cx="9125447" cy="620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11560" y="5382344"/>
            <a:ext cx="8229600" cy="1143000"/>
          </a:xfrm>
        </p:spPr>
        <p:txBody>
          <a:bodyPr/>
          <a:lstStyle/>
          <a:p>
            <a:r>
              <a:rPr lang="en-US" b="1" dirty="0" smtClean="0">
                <a:solidFill>
                  <a:schemeClr val="bg1"/>
                </a:solidFill>
              </a:rPr>
              <a:t>And the beginning of what?</a:t>
            </a:r>
            <a:endParaRPr lang="en-US" b="1" dirty="0">
              <a:solidFill>
                <a:schemeClr val="bg1"/>
              </a:solidFill>
            </a:endParaRPr>
          </a:p>
        </p:txBody>
      </p:sp>
    </p:spTree>
    <p:extLst>
      <p:ext uri="{BB962C8B-B14F-4D97-AF65-F5344CB8AC3E}">
        <p14:creationId xmlns:p14="http://schemas.microsoft.com/office/powerpoint/2010/main" val="4060956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Anti-</a:t>
            </a:r>
            <a:r>
              <a:rPr lang="en-US" sz="2800" err="1" smtClean="0"/>
              <a:t>Mubarack</a:t>
            </a:r>
            <a:r>
              <a:rPr lang="en-US" sz="2800" smtClean="0"/>
              <a:t> protesters camp out for a week now in </a:t>
            </a:r>
            <a:r>
              <a:rPr lang="en-US" sz="2800" err="1" smtClean="0"/>
              <a:t>Tahrir</a:t>
            </a:r>
            <a:r>
              <a:rPr lang="en-US" sz="2800" smtClean="0"/>
              <a:t> Square in downtown Cairo, Egypt</a:t>
            </a:r>
            <a:endParaRPr lang="en-US" sz="280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34" y="1538287"/>
            <a:ext cx="8000505" cy="52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1300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Questions</a:t>
            </a:r>
            <a:endParaRPr lang="en-US" dirty="0"/>
          </a:p>
        </p:txBody>
      </p:sp>
      <p:sp>
        <p:nvSpPr>
          <p:cNvPr id="3" name="Content Placeholder 2"/>
          <p:cNvSpPr>
            <a:spLocks noGrp="1"/>
          </p:cNvSpPr>
          <p:nvPr>
            <p:ph idx="1"/>
          </p:nvPr>
        </p:nvSpPr>
        <p:spPr>
          <a:xfrm>
            <a:off x="251520" y="1600200"/>
            <a:ext cx="8435280" cy="5069160"/>
          </a:xfrm>
        </p:spPr>
        <p:txBody>
          <a:bodyPr/>
          <a:lstStyle/>
          <a:p>
            <a:r>
              <a:rPr lang="en-US" dirty="0" smtClean="0"/>
              <a:t>What will the nature of the interim military government be?</a:t>
            </a:r>
          </a:p>
          <a:p>
            <a:r>
              <a:rPr lang="en-US" dirty="0" smtClean="0"/>
              <a:t>How will a new government relate with the United States before and after the election?</a:t>
            </a:r>
          </a:p>
          <a:p>
            <a:r>
              <a:rPr lang="en-US" dirty="0" smtClean="0"/>
              <a:t>How will a new government relate with Israel?</a:t>
            </a:r>
          </a:p>
          <a:p>
            <a:r>
              <a:rPr lang="en-US" dirty="0" smtClean="0"/>
              <a:t>If there are free elections in September, how much influence will the Islamists have?</a:t>
            </a:r>
            <a:endParaRPr lang="en-US" dirty="0"/>
          </a:p>
        </p:txBody>
      </p:sp>
    </p:spTree>
    <p:extLst>
      <p:ext uri="{BB962C8B-B14F-4D97-AF65-F5344CB8AC3E}">
        <p14:creationId xmlns:p14="http://schemas.microsoft.com/office/powerpoint/2010/main" val="33358137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4" y="332656"/>
            <a:ext cx="9132625" cy="620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301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64"/>
            <a:ext cx="9143999" cy="632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661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smtClean="0"/>
              <a:t>Thousands of anti-government protesters gather in </a:t>
            </a:r>
            <a:r>
              <a:rPr lang="en-US" sz="3200" err="1" smtClean="0"/>
              <a:t>Kahrir</a:t>
            </a:r>
            <a:r>
              <a:rPr lang="en-US" sz="3200" smtClean="0"/>
              <a:t> Square in downtown Cairo</a:t>
            </a:r>
            <a:endParaRPr lang="en-US" sz="320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95424"/>
            <a:ext cx="7678606" cy="532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351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1221</TotalTime>
  <Words>1088</Words>
  <Application>Microsoft Office PowerPoint</Application>
  <PresentationFormat>On-screen Show (4:3)</PresentationFormat>
  <Paragraphs>70</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Diseño predeterminado</vt:lpstr>
      <vt:lpstr>PowerPoint Presentation</vt:lpstr>
      <vt:lpstr>Call for change of Government</vt:lpstr>
      <vt:lpstr>An effigy of Egyptian President Hosni Mubarack</vt:lpstr>
      <vt:lpstr>PowerPoint Presentation</vt:lpstr>
      <vt:lpstr>Protesters pose as dead men, victims of his regime</vt:lpstr>
      <vt:lpstr>Anti-Mubarack protesters camp out for a week now in Tahrir Square in downtown Cairo, Egypt</vt:lpstr>
      <vt:lpstr>PowerPoint Presentation</vt:lpstr>
      <vt:lpstr>PowerPoint Presentation</vt:lpstr>
      <vt:lpstr>Thousands of anti-government protesters gather in Kahrir Square in downtown Cairo</vt:lpstr>
      <vt:lpstr>Women participate in anti-government protests in Tahrir Square</vt:lpstr>
      <vt:lpstr>PowerPoint Presentation</vt:lpstr>
      <vt:lpstr>roadblocks and barbed wire blockades near Tahrir Square</vt:lpstr>
      <vt:lpstr>Protesters gather around a campfire, preparing for a long night in Tahrir Square</vt:lpstr>
      <vt:lpstr>PowerPoint Presentation</vt:lpstr>
      <vt:lpstr>Anti-government protesters join soldiers atop a tank to celebrate in Tahrir Square.</vt:lpstr>
      <vt:lpstr>Egyptian military helicopters survey the crowd</vt:lpstr>
      <vt:lpstr>Anti-government protesters take a break for noon prayers in Tahrir Square.</vt:lpstr>
      <vt:lpstr>PowerPoint Presentation</vt:lpstr>
      <vt:lpstr>protestor shows his wounds from clashes this week with police</vt:lpstr>
      <vt:lpstr>Feb. 3</vt:lpstr>
      <vt:lpstr>PowerPoint Presentation</vt:lpstr>
      <vt:lpstr>PowerPoint Presentation</vt:lpstr>
      <vt:lpstr>PowerPoint Presentation</vt:lpstr>
      <vt:lpstr>PowerPoint Presentation</vt:lpstr>
      <vt:lpstr>PowerPoint Presentation</vt:lpstr>
      <vt:lpstr>PowerPoint Presentation</vt:lpstr>
      <vt:lpstr>Feb. 4, “Day of Departrure”</vt:lpstr>
      <vt:lpstr>PowerPoint Presentation</vt:lpstr>
      <vt:lpstr>PowerPoint Presentation</vt:lpstr>
      <vt:lpstr>PowerPoint Presentation</vt:lpstr>
      <vt:lpstr>February 6</vt:lpstr>
      <vt:lpstr>February 10</vt:lpstr>
      <vt:lpstr>Egyptian anti-Mubarak protesters near Tahrir Square in Cairo, Egypt</vt:lpstr>
      <vt:lpstr>February 10</vt:lpstr>
      <vt:lpstr>February 10 (night)</vt:lpstr>
      <vt:lpstr>PowerPoint Presentation</vt:lpstr>
      <vt:lpstr>PowerPoint Presentation</vt:lpstr>
      <vt:lpstr>February 11</vt:lpstr>
      <vt:lpstr>PowerPoint Presentation</vt:lpstr>
      <vt:lpstr>PowerPoint Presentation</vt:lpstr>
      <vt:lpstr>Tahrir Square</vt:lpstr>
      <vt:lpstr>February 11</vt:lpstr>
      <vt:lpstr>PowerPoint Presentation</vt:lpstr>
      <vt:lpstr>Egyptian protesters pray as army block palace </vt:lpstr>
      <vt:lpstr>PowerPoint Presentation</vt:lpstr>
      <vt:lpstr>PowerPoint Presentation</vt:lpstr>
      <vt:lpstr>PowerPoint Presentation</vt:lpstr>
      <vt:lpstr>End of Mubarak era as protests topple president</vt:lpstr>
      <vt:lpstr>PowerPoint Presentation</vt:lpstr>
      <vt:lpstr>PowerPoint Presentation</vt:lpstr>
      <vt:lpstr>PowerPoint Presentation</vt:lpstr>
      <vt:lpstr>PowerPoint Presentation</vt:lpstr>
      <vt:lpstr>Egyptian anti-government protesters take part in a demonstration in the coastal city of Alexandria,</vt:lpstr>
      <vt:lpstr>Demonstrators celebrate in the Nile Delta city of Mansura</vt:lpstr>
      <vt:lpstr>Egyptians shout slogans outside a polling centre in Port Said</vt:lpstr>
      <vt:lpstr>Country-Wide Protests</vt:lpstr>
      <vt:lpstr>What does the change in Egypt mean for the United States?</vt:lpstr>
      <vt:lpstr>PowerPoint Presentation</vt:lpstr>
      <vt:lpstr>And the beginning of what?</vt:lpstr>
      <vt:lpstr>Remaining Questions</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Joe</cp:lastModifiedBy>
  <cp:revision>76</cp:revision>
  <dcterms:created xsi:type="dcterms:W3CDTF">2010-05-23T14:28:12Z</dcterms:created>
  <dcterms:modified xsi:type="dcterms:W3CDTF">2011-02-12T05:48:38Z</dcterms:modified>
</cp:coreProperties>
</file>