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44"/>
  </p:notesMasterIdLst>
  <p:sldIdLst>
    <p:sldId id="256" r:id="rId3"/>
    <p:sldId id="279" r:id="rId4"/>
    <p:sldId id="284" r:id="rId5"/>
    <p:sldId id="257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80" r:id="rId21"/>
    <p:sldId id="281" r:id="rId22"/>
    <p:sldId id="285" r:id="rId23"/>
    <p:sldId id="286" r:id="rId24"/>
    <p:sldId id="287" r:id="rId25"/>
    <p:sldId id="291" r:id="rId26"/>
    <p:sldId id="295" r:id="rId27"/>
    <p:sldId id="282" r:id="rId28"/>
    <p:sldId id="283" r:id="rId29"/>
    <p:sldId id="296" r:id="rId30"/>
    <p:sldId id="292" r:id="rId31"/>
    <p:sldId id="273" r:id="rId32"/>
    <p:sldId id="259" r:id="rId33"/>
    <p:sldId id="274" r:id="rId34"/>
    <p:sldId id="275" r:id="rId35"/>
    <p:sldId id="288" r:id="rId36"/>
    <p:sldId id="293" r:id="rId37"/>
    <p:sldId id="294" r:id="rId38"/>
    <p:sldId id="276" r:id="rId39"/>
    <p:sldId id="289" r:id="rId40"/>
    <p:sldId id="290" r:id="rId41"/>
    <p:sldId id="277" r:id="rId42"/>
    <p:sldId id="278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0" autoAdjust="0"/>
    <p:restoredTop sz="94600"/>
  </p:normalViewPr>
  <p:slideViewPr>
    <p:cSldViewPr>
      <p:cViewPr varScale="1">
        <p:scale>
          <a:sx n="65" d="100"/>
          <a:sy n="65" d="100"/>
        </p:scale>
        <p:origin x="-143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67A0A21-D9D5-42CD-97B0-A6BBADA07A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983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smtClean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4256E4A-CF96-47D1-8EC8-48682F82D1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4DC30-5E31-44A3-8404-DF6D6BA4D1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49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80BB33-DD6C-4961-9DF4-B0949F210B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46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0B8165F-3920-4AA7-B870-16DFD9E690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9B0D3-C37B-4731-9BCE-DF26CDBE0B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2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B145AE-4F52-4A34-A233-F5C83D3DDF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0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E5780D-0302-4DC3-B16C-4A9A0BAD4C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12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CBE07D-C893-4A67-89BA-439A51C391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73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3E8580-CE5D-4751-BFE6-6EA250A8C1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9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FBA05-2D63-4132-AC97-445431D3D1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14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5E55FF-F68E-476B-8C9A-8A4409DC9E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95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CAB830-B0A2-4D35-8EBC-3368861449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54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AD30F-FE4E-45B3-90B0-6AE8430BDE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17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DB3B66-D098-4939-A2F3-537DA4832F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23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7110D-90B8-4BD1-8A26-CEF8C6BB79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54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B04C13-6F92-4F2E-8D2F-07148D9EF7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38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4C89F8-FC41-4E02-BF3F-52E143BC2A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7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DC0221-F3A8-41D2-9EC4-AB9662AF48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46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907A6-F980-40E0-B3D9-D976B41830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88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97513E-5C66-4FCE-9C00-155E3F0CD5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22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4EE34-BCBE-44F7-8776-CE444C445D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93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BE088E-3F4D-4249-BF93-9F2315DBFC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0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F3A0B18-A60D-410A-84CA-35EED42BB20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A3F2A48-8256-44C6-A6C6-2CE61C01C48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2130425"/>
            <a:ext cx="5445125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Home With a Dictator and With His People</a:t>
            </a:r>
            <a:endParaRPr lang="en-US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Study in Contrasts</a:t>
            </a:r>
            <a:endParaRPr lang="en-US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317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81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75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05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269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46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49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81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327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Visiting the USA – Andrews </a:t>
            </a:r>
            <a:r>
              <a:rPr lang="en-US" dirty="0" err="1" smtClean="0"/>
              <a:t>Airforce</a:t>
            </a:r>
            <a:r>
              <a:rPr lang="en-US" dirty="0" smtClean="0"/>
              <a:t> Base, 1983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87" y="1600200"/>
            <a:ext cx="7620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2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Not Untypical Dictatorship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3988" y="1600200"/>
            <a:ext cx="6326187" cy="5105400"/>
          </a:xfrm>
        </p:spPr>
        <p:txBody>
          <a:bodyPr/>
          <a:lstStyle/>
          <a:p>
            <a:r>
              <a:rPr lang="en-US" dirty="0" smtClean="0"/>
              <a:t>The contrasts you will see may be a little more extreme than many dictatorships, but the material that follows does illustrate well the differences between the ruler and the ruled in dictatorships such as:</a:t>
            </a:r>
          </a:p>
          <a:p>
            <a:pPr lvl="1"/>
            <a:r>
              <a:rPr lang="en-US" dirty="0" smtClean="0"/>
              <a:t>Egypt (1971-2011)</a:t>
            </a:r>
          </a:p>
          <a:p>
            <a:pPr lvl="1"/>
            <a:r>
              <a:rPr lang="en-US" dirty="0" smtClean="0"/>
              <a:t>Iran under the Shah (and maybe today)</a:t>
            </a:r>
          </a:p>
          <a:p>
            <a:pPr lvl="1"/>
            <a:r>
              <a:rPr lang="en-US" dirty="0" smtClean="0"/>
              <a:t>Iraq under Saddam Hussein</a:t>
            </a:r>
          </a:p>
          <a:p>
            <a:pPr lvl="1"/>
            <a:r>
              <a:rPr lang="en-US" dirty="0" smtClean="0"/>
              <a:t>Burma (Myanmar) </a:t>
            </a:r>
          </a:p>
          <a:p>
            <a:pPr lvl="1"/>
            <a:r>
              <a:rPr lang="en-US" dirty="0" smtClean="0"/>
              <a:t>Belarus</a:t>
            </a:r>
          </a:p>
          <a:p>
            <a:pPr lvl="1"/>
            <a:r>
              <a:rPr lang="en-US" dirty="0" smtClean="0"/>
              <a:t>Uzbekistan</a:t>
            </a:r>
          </a:p>
          <a:p>
            <a:pPr lvl="1"/>
            <a:r>
              <a:rPr lang="en-US" dirty="0" smtClean="0"/>
              <a:t>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83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24581"/>
            <a:ext cx="8226425" cy="783158"/>
          </a:xfrm>
        </p:spPr>
        <p:txBody>
          <a:bodyPr/>
          <a:lstStyle/>
          <a:p>
            <a:r>
              <a:rPr lang="en-US" dirty="0" smtClean="0"/>
              <a:t>Economic Disaster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7739"/>
            <a:ext cx="9144000" cy="607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44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3999" cy="1477962"/>
          </a:xfrm>
        </p:spPr>
        <p:txBody>
          <a:bodyPr/>
          <a:lstStyle/>
          <a:p>
            <a:r>
              <a:rPr lang="en-US" dirty="0" smtClean="0"/>
              <a:t>“At </a:t>
            </a:r>
            <a:r>
              <a:rPr lang="en-US" dirty="0"/>
              <a:t>$450,000Z to the dollar, we became millionaires after changing $3US. This photo is what $200US looks </a:t>
            </a:r>
            <a:r>
              <a:rPr lang="en-US" dirty="0" smtClean="0"/>
              <a:t>like.” US visitor’s remark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05000"/>
            <a:ext cx="6400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47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490" y="9832"/>
            <a:ext cx="8226425" cy="828368"/>
          </a:xfrm>
        </p:spPr>
        <p:txBody>
          <a:bodyPr/>
          <a:lstStyle/>
          <a:p>
            <a:r>
              <a:rPr lang="en-US" dirty="0" smtClean="0"/>
              <a:t>Beyond Hyper-Inflation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39994" y="1143000"/>
            <a:ext cx="8001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Gas ran around $</a:t>
            </a:r>
            <a:r>
              <a:rPr lang="en-US" sz="2800" dirty="0" smtClean="0"/>
              <a:t>35,000,000 (Zimbabwe dollars) </a:t>
            </a:r>
            <a:r>
              <a:rPr lang="en-US" sz="2800" dirty="0"/>
              <a:t>to fill the tank. Crazy stuff. We had to walk around with our backpacks full of money just to go and buy a pizza</a:t>
            </a:r>
            <a:r>
              <a:rPr lang="en-US" sz="2800" dirty="0" smtClean="0"/>
              <a:t>. The smallest bill is $20,000.</a:t>
            </a:r>
            <a:endParaRPr lang="en-US" sz="28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77" y="3429000"/>
            <a:ext cx="4457700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16794" y="5334000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it takes to buy a beer!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6290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3201987" cy="4068762"/>
          </a:xfrm>
        </p:spPr>
        <p:txBody>
          <a:bodyPr/>
          <a:lstStyle/>
          <a:p>
            <a:r>
              <a:rPr lang="en-US" dirty="0" smtClean="0"/>
              <a:t>Converting Zimbabwe dollars for US dollars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152" y="152400"/>
            <a:ext cx="5040923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87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905"/>
            <a:ext cx="9144000" cy="609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91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81" y="0"/>
            <a:ext cx="5315953" cy="381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735445"/>
            <a:ext cx="5970639" cy="414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74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067799" cy="1417638"/>
          </a:xfrm>
        </p:spPr>
        <p:txBody>
          <a:bodyPr/>
          <a:lstStyle/>
          <a:p>
            <a:r>
              <a:rPr lang="en-US" sz="2800" dirty="0"/>
              <a:t>Example of foreign criticism: a demonstration against Mugabe's regime next to the Zimbabwe embassy in London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762750" cy="508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48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3999" cy="1752600"/>
          </a:xfrm>
        </p:spPr>
        <p:txBody>
          <a:bodyPr/>
          <a:lstStyle/>
          <a:p>
            <a:r>
              <a:rPr lang="en-US" dirty="0"/>
              <a:t>Robert Mugabe visiting Vatican City in 2008, while in Rome for a UN Food Conference-a permitted exception from his travel ban.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33600"/>
            <a:ext cx="59436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14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“Birds of a feather flock together . . . .?”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Mugabe &amp; Ahmadinejad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20" y="1600200"/>
            <a:ext cx="6993882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03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920"/>
            <a:ext cx="9144000" cy="585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70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83" y="0"/>
            <a:ext cx="850063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49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visit His Countrymen and Countrywomen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85800" y="1676400"/>
            <a:ext cx="7772400" cy="1500187"/>
          </a:xfrm>
        </p:spPr>
        <p:txBody>
          <a:bodyPr/>
          <a:lstStyle/>
          <a:p>
            <a:r>
              <a:rPr lang="en-US" b="1" dirty="0"/>
              <a:t>Just contrast that pad with most Zimbabweans living in grinding poverty with a 95% unemployment rate and hyperinflation that topped-out at 6.5 </a:t>
            </a:r>
            <a:r>
              <a:rPr lang="en-US" b="1" dirty="0" err="1"/>
              <a:t>quindecillion</a:t>
            </a:r>
            <a:r>
              <a:rPr lang="en-US" b="1" dirty="0"/>
              <a:t> </a:t>
            </a:r>
            <a:r>
              <a:rPr lang="en-US" b="1" dirty="0" err="1"/>
              <a:t>novemdecillion</a:t>
            </a:r>
            <a:r>
              <a:rPr lang="en-US" b="1" dirty="0"/>
              <a:t> percent (6.5 x 10108%!) </a:t>
            </a:r>
            <a:r>
              <a:rPr lang="en-US" b="1" dirty="0" smtClean="0"/>
              <a:t>... </a:t>
            </a:r>
            <a:r>
              <a:rPr lang="en-US" b="1" dirty="0"/>
              <a:t>fact is, the poor wretches he's ruled over for thirty years have never had it so bad:</a:t>
            </a:r>
          </a:p>
        </p:txBody>
      </p:sp>
    </p:spTree>
    <p:extLst>
      <p:ext uri="{BB962C8B-B14F-4D97-AF65-F5344CB8AC3E}">
        <p14:creationId xmlns:p14="http://schemas.microsoft.com/office/powerpoint/2010/main" val="57078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26" y="0"/>
            <a:ext cx="72189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70"/>
            <a:ext cx="9144000" cy="619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619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190"/>
            <a:ext cx="9144000" cy="6103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05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980"/>
            <a:ext cx="9143999" cy="610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12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/>
              <a:t>Five million face hunger in Zimbabwe, UN says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650478" cy="568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62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6780"/>
            <a:ext cx="9144000" cy="504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60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"/>
            <a:ext cx="8540096" cy="685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10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784"/>
            <a:ext cx="9144000" cy="574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85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Zimbabwe: MSF Has Treated More Than 45,000 Cholera </a:t>
            </a:r>
            <a:r>
              <a:rPr lang="en-US" dirty="0" smtClean="0"/>
              <a:t>Patients (2009)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61684"/>
            <a:ext cx="6629400" cy="497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281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609600"/>
            <a:ext cx="6316662" cy="828368"/>
          </a:xfrm>
        </p:spPr>
        <p:txBody>
          <a:bodyPr/>
          <a:lstStyle/>
          <a:p>
            <a:r>
              <a:rPr lang="en-US" dirty="0" smtClean="0"/>
              <a:t>Meet Robert Mugabe, </a:t>
            </a:r>
            <a:endParaRPr lang="en-US" dirty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3800" y="1828800"/>
            <a:ext cx="5286375" cy="4890638"/>
          </a:xfrm>
        </p:spPr>
        <p:txBody>
          <a:bodyPr/>
          <a:lstStyle/>
          <a:p>
            <a:r>
              <a:rPr lang="en-US" dirty="0" smtClean="0"/>
              <a:t>Born </a:t>
            </a:r>
            <a:r>
              <a:rPr lang="en-US" dirty="0"/>
              <a:t>21 February </a:t>
            </a:r>
            <a:r>
              <a:rPr lang="en-US" dirty="0" smtClean="0"/>
              <a:t>1924, he </a:t>
            </a:r>
            <a:r>
              <a:rPr lang="en-US" dirty="0"/>
              <a:t>is the second and current </a:t>
            </a:r>
            <a:r>
              <a:rPr lang="en-US" dirty="0" smtClean="0"/>
              <a:t>“President” </a:t>
            </a:r>
            <a:r>
              <a:rPr lang="en-US" dirty="0"/>
              <a:t>of Zimbabwe. One of the leaders of the liberation movement against white-minority rule, he was elected into power as the head of government since 1980, as Prime Minister from 1980 to 1987, and as the first executive head of state since </a:t>
            </a:r>
            <a:r>
              <a:rPr lang="en-US" dirty="0" smtClean="0"/>
              <a:t>1987. (He may have the title of President gained through questionable elections; however, he is really a dictator.)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04111"/>
            <a:ext cx="3581400" cy="4815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Zimbabwe was not so very long ago considered the "bread basket of Africa"- but Mugabe's ill-advised and brutal confiscation of white farms put an end to that, as most properties were handed to privileged ZANU-PF </a:t>
            </a:r>
            <a:r>
              <a:rPr lang="en-US" dirty="0" smtClean="0"/>
              <a:t>(Mugabe’s Political Party) cronies </a:t>
            </a:r>
            <a:r>
              <a:rPr lang="en-US" dirty="0"/>
              <a:t>who are not interested in working the land... basically shutting-down the most vital and successful sector of the economy. Thus, even with millions starving in the streets of </a:t>
            </a:r>
            <a:r>
              <a:rPr lang="en-US" dirty="0" err="1"/>
              <a:t>Harrare</a:t>
            </a:r>
            <a:r>
              <a:rPr lang="en-US" dirty="0"/>
              <a:t>, Zimbabwe is a already today a net food importer.</a:t>
            </a:r>
          </a:p>
        </p:txBody>
      </p:sp>
    </p:spTree>
    <p:extLst>
      <p:ext uri="{BB962C8B-B14F-4D97-AF65-F5344CB8AC3E}">
        <p14:creationId xmlns:p14="http://schemas.microsoft.com/office/powerpoint/2010/main" val="378804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</a:t>
            </a:r>
            <a:r>
              <a:rPr lang="en-US" dirty="0" err="1" smtClean="0"/>
              <a:t>Developmen</a:t>
            </a:r>
            <a:r>
              <a:rPr lang="en-US" dirty="0" smtClean="0"/>
              <a:t> 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600201"/>
            <a:ext cx="8226425" cy="1066800"/>
          </a:xfrm>
        </p:spPr>
        <p:txBody>
          <a:bodyPr/>
          <a:lstStyle/>
          <a:p>
            <a:r>
              <a:rPr lang="en-US" dirty="0" smtClean="0"/>
              <a:t>Government funds usually encouraged urban development over rural/agricultural improvements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2514599"/>
            <a:ext cx="6244086" cy="4136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24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55612" y="2130425"/>
            <a:ext cx="7850187" cy="1470025"/>
          </a:xfrm>
        </p:spPr>
        <p:txBody>
          <a:bodyPr/>
          <a:lstStyle/>
          <a:p>
            <a:r>
              <a:rPr lang="en-US" sz="4000" b="1" dirty="0" smtClean="0"/>
              <a:t>Let’s visit Robert’s home . . . . </a:t>
            </a:r>
            <a:endParaRPr lang="en-US" sz="4000" b="1" dirty="0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0" y="-14748"/>
            <a:ext cx="9163664" cy="6872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562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80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12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3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africa map 3">
  <a:themeElements>
    <a:clrScheme name="Office Theme 2">
      <a:dk1>
        <a:srgbClr val="000000"/>
      </a:dk1>
      <a:lt1>
        <a:srgbClr val="FF9933"/>
      </a:lt1>
      <a:dk2>
        <a:srgbClr val="000000"/>
      </a:dk2>
      <a:lt2>
        <a:srgbClr val="CCCCCC"/>
      </a:lt2>
      <a:accent1>
        <a:srgbClr val="805900"/>
      </a:accent1>
      <a:accent2>
        <a:srgbClr val="99371F"/>
      </a:accent2>
      <a:accent3>
        <a:srgbClr val="FFCAAD"/>
      </a:accent3>
      <a:accent4>
        <a:srgbClr val="000000"/>
      </a:accent4>
      <a:accent5>
        <a:srgbClr val="C0B5AA"/>
      </a:accent5>
      <a:accent6>
        <a:srgbClr val="8A311B"/>
      </a:accent6>
      <a:hlink>
        <a:srgbClr val="733900"/>
      </a:hlink>
      <a:folHlink>
        <a:srgbClr val="80192B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A65300"/>
        </a:accent1>
        <a:accent2>
          <a:srgbClr val="8C4600"/>
        </a:accent2>
        <a:accent3>
          <a:srgbClr val="FFCAAD"/>
        </a:accent3>
        <a:accent4>
          <a:srgbClr val="000000"/>
        </a:accent4>
        <a:accent5>
          <a:srgbClr val="D0B3AA"/>
        </a:accent5>
        <a:accent6>
          <a:srgbClr val="7E3F00"/>
        </a:accent6>
        <a:hlink>
          <a:srgbClr val="7339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805900"/>
        </a:accent1>
        <a:accent2>
          <a:srgbClr val="99371F"/>
        </a:accent2>
        <a:accent3>
          <a:srgbClr val="FFCAAD"/>
        </a:accent3>
        <a:accent4>
          <a:srgbClr val="000000"/>
        </a:accent4>
        <a:accent5>
          <a:srgbClr val="C0B5AA"/>
        </a:accent5>
        <a:accent6>
          <a:srgbClr val="8A311B"/>
        </a:accent6>
        <a:hlink>
          <a:srgbClr val="733900"/>
        </a:hlink>
        <a:folHlink>
          <a:srgbClr val="8019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2B4F7A"/>
        </a:accent1>
        <a:accent2>
          <a:srgbClr val="804000"/>
        </a:accent2>
        <a:accent3>
          <a:srgbClr val="FFCAAD"/>
        </a:accent3>
        <a:accent4>
          <a:srgbClr val="000000"/>
        </a:accent4>
        <a:accent5>
          <a:srgbClr val="ACB2BE"/>
        </a:accent5>
        <a:accent6>
          <a:srgbClr val="733900"/>
        </a:accent6>
        <a:hlink>
          <a:srgbClr val="453161"/>
        </a:hlink>
        <a:folHlink>
          <a:srgbClr val="134C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505900"/>
        </a:accent1>
        <a:accent2>
          <a:srgbClr val="204C6B"/>
        </a:accent2>
        <a:accent3>
          <a:srgbClr val="FFCAAD"/>
        </a:accent3>
        <a:accent4>
          <a:srgbClr val="000000"/>
        </a:accent4>
        <a:accent5>
          <a:srgbClr val="B3B5AA"/>
        </a:accent5>
        <a:accent6>
          <a:srgbClr val="1C4460"/>
        </a:accent6>
        <a:hlink>
          <a:srgbClr val="5E265A"/>
        </a:hlink>
        <a:folHlink>
          <a:srgbClr val="6B3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65300"/>
        </a:accent1>
        <a:accent2>
          <a:srgbClr val="8C4600"/>
        </a:accent2>
        <a:accent3>
          <a:srgbClr val="FFFFFF"/>
        </a:accent3>
        <a:accent4>
          <a:srgbClr val="000000"/>
        </a:accent4>
        <a:accent5>
          <a:srgbClr val="D0B3AA"/>
        </a:accent5>
        <a:accent6>
          <a:srgbClr val="7E3F00"/>
        </a:accent6>
        <a:hlink>
          <a:srgbClr val="7339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5900"/>
        </a:accent1>
        <a:accent2>
          <a:srgbClr val="99371F"/>
        </a:accent2>
        <a:accent3>
          <a:srgbClr val="FFFFFF"/>
        </a:accent3>
        <a:accent4>
          <a:srgbClr val="000000"/>
        </a:accent4>
        <a:accent5>
          <a:srgbClr val="C0B5AA"/>
        </a:accent5>
        <a:accent6>
          <a:srgbClr val="8A311B"/>
        </a:accent6>
        <a:hlink>
          <a:srgbClr val="733900"/>
        </a:hlink>
        <a:folHlink>
          <a:srgbClr val="8019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B4F7A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ACB2BE"/>
        </a:accent5>
        <a:accent6>
          <a:srgbClr val="733900"/>
        </a:accent6>
        <a:hlink>
          <a:srgbClr val="453161"/>
        </a:hlink>
        <a:folHlink>
          <a:srgbClr val="134C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05900"/>
        </a:accent1>
        <a:accent2>
          <a:srgbClr val="204C6B"/>
        </a:accent2>
        <a:accent3>
          <a:srgbClr val="FFFFFF"/>
        </a:accent3>
        <a:accent4>
          <a:srgbClr val="000000"/>
        </a:accent4>
        <a:accent5>
          <a:srgbClr val="B3B5AA"/>
        </a:accent5>
        <a:accent6>
          <a:srgbClr val="1C4460"/>
        </a:accent6>
        <a:hlink>
          <a:srgbClr val="5E265A"/>
        </a:hlink>
        <a:folHlink>
          <a:srgbClr val="6B3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9933"/>
      </a:lt1>
      <a:dk2>
        <a:srgbClr val="000000"/>
      </a:dk2>
      <a:lt2>
        <a:srgbClr val="CCCCCC"/>
      </a:lt2>
      <a:accent1>
        <a:srgbClr val="805900"/>
      </a:accent1>
      <a:accent2>
        <a:srgbClr val="99371F"/>
      </a:accent2>
      <a:accent3>
        <a:srgbClr val="FFCAAD"/>
      </a:accent3>
      <a:accent4>
        <a:srgbClr val="000000"/>
      </a:accent4>
      <a:accent5>
        <a:srgbClr val="C0B5AA"/>
      </a:accent5>
      <a:accent6>
        <a:srgbClr val="8A311B"/>
      </a:accent6>
      <a:hlink>
        <a:srgbClr val="733900"/>
      </a:hlink>
      <a:folHlink>
        <a:srgbClr val="80192B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A65300"/>
        </a:accent1>
        <a:accent2>
          <a:srgbClr val="8C4600"/>
        </a:accent2>
        <a:accent3>
          <a:srgbClr val="FFCAAD"/>
        </a:accent3>
        <a:accent4>
          <a:srgbClr val="000000"/>
        </a:accent4>
        <a:accent5>
          <a:srgbClr val="D0B3AA"/>
        </a:accent5>
        <a:accent6>
          <a:srgbClr val="7E3F00"/>
        </a:accent6>
        <a:hlink>
          <a:srgbClr val="7339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805900"/>
        </a:accent1>
        <a:accent2>
          <a:srgbClr val="99371F"/>
        </a:accent2>
        <a:accent3>
          <a:srgbClr val="FFCAAD"/>
        </a:accent3>
        <a:accent4>
          <a:srgbClr val="000000"/>
        </a:accent4>
        <a:accent5>
          <a:srgbClr val="C0B5AA"/>
        </a:accent5>
        <a:accent6>
          <a:srgbClr val="8A311B"/>
        </a:accent6>
        <a:hlink>
          <a:srgbClr val="733900"/>
        </a:hlink>
        <a:folHlink>
          <a:srgbClr val="8019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2B4F7A"/>
        </a:accent1>
        <a:accent2>
          <a:srgbClr val="804000"/>
        </a:accent2>
        <a:accent3>
          <a:srgbClr val="FFCAAD"/>
        </a:accent3>
        <a:accent4>
          <a:srgbClr val="000000"/>
        </a:accent4>
        <a:accent5>
          <a:srgbClr val="ACB2BE"/>
        </a:accent5>
        <a:accent6>
          <a:srgbClr val="733900"/>
        </a:accent6>
        <a:hlink>
          <a:srgbClr val="453161"/>
        </a:hlink>
        <a:folHlink>
          <a:srgbClr val="134C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505900"/>
        </a:accent1>
        <a:accent2>
          <a:srgbClr val="204C6B"/>
        </a:accent2>
        <a:accent3>
          <a:srgbClr val="FFCAAD"/>
        </a:accent3>
        <a:accent4>
          <a:srgbClr val="000000"/>
        </a:accent4>
        <a:accent5>
          <a:srgbClr val="B3B5AA"/>
        </a:accent5>
        <a:accent6>
          <a:srgbClr val="1C4460"/>
        </a:accent6>
        <a:hlink>
          <a:srgbClr val="5E265A"/>
        </a:hlink>
        <a:folHlink>
          <a:srgbClr val="6B3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65300"/>
        </a:accent1>
        <a:accent2>
          <a:srgbClr val="8C4600"/>
        </a:accent2>
        <a:accent3>
          <a:srgbClr val="FFFFFF"/>
        </a:accent3>
        <a:accent4>
          <a:srgbClr val="000000"/>
        </a:accent4>
        <a:accent5>
          <a:srgbClr val="D0B3AA"/>
        </a:accent5>
        <a:accent6>
          <a:srgbClr val="7E3F00"/>
        </a:accent6>
        <a:hlink>
          <a:srgbClr val="7339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5900"/>
        </a:accent1>
        <a:accent2>
          <a:srgbClr val="99371F"/>
        </a:accent2>
        <a:accent3>
          <a:srgbClr val="FFFFFF"/>
        </a:accent3>
        <a:accent4>
          <a:srgbClr val="000000"/>
        </a:accent4>
        <a:accent5>
          <a:srgbClr val="C0B5AA"/>
        </a:accent5>
        <a:accent6>
          <a:srgbClr val="8A311B"/>
        </a:accent6>
        <a:hlink>
          <a:srgbClr val="733900"/>
        </a:hlink>
        <a:folHlink>
          <a:srgbClr val="8019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B4F7A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ACB2BE"/>
        </a:accent5>
        <a:accent6>
          <a:srgbClr val="733900"/>
        </a:accent6>
        <a:hlink>
          <a:srgbClr val="453161"/>
        </a:hlink>
        <a:folHlink>
          <a:srgbClr val="134C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05900"/>
        </a:accent1>
        <a:accent2>
          <a:srgbClr val="204C6B"/>
        </a:accent2>
        <a:accent3>
          <a:srgbClr val="FFFFFF"/>
        </a:accent3>
        <a:accent4>
          <a:srgbClr val="000000"/>
        </a:accent4>
        <a:accent5>
          <a:srgbClr val="B3B5AA"/>
        </a:accent5>
        <a:accent6>
          <a:srgbClr val="1C4460"/>
        </a:accent6>
        <a:hlink>
          <a:srgbClr val="5E265A"/>
        </a:hlink>
        <a:folHlink>
          <a:srgbClr val="6B3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africa map 3</Template>
  <TotalTime>86</TotalTime>
  <Words>499</Words>
  <Application>Microsoft Office PowerPoint</Application>
  <PresentationFormat>On-screen Show (4:3)</PresentationFormat>
  <Paragraphs>31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africa map 3</vt:lpstr>
      <vt:lpstr>1_Default Design</vt:lpstr>
      <vt:lpstr>At Home With a Dictator and With His People</vt:lpstr>
      <vt:lpstr>A Not Untypical Dictatorship</vt:lpstr>
      <vt:lpstr>PowerPoint Presentation</vt:lpstr>
      <vt:lpstr>Meet Robert Mugabe, </vt:lpstr>
      <vt:lpstr>Let’s visit Robert’s home . . . 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Visiting the USA – Andrews Airforce Base, 1983</vt:lpstr>
      <vt:lpstr>Economic Disaster</vt:lpstr>
      <vt:lpstr>“At $450,000Z to the dollar, we became millionaires after changing $3US. This photo is what $200US looks like.” US visitor’s remark</vt:lpstr>
      <vt:lpstr>Beyond Hyper-Inflation</vt:lpstr>
      <vt:lpstr>Converting Zimbabwe dollars for US dollars</vt:lpstr>
      <vt:lpstr>PowerPoint Presentation</vt:lpstr>
      <vt:lpstr>PowerPoint Presentation</vt:lpstr>
      <vt:lpstr>Example of foreign criticism: a demonstration against Mugabe's regime next to the Zimbabwe embassy in London</vt:lpstr>
      <vt:lpstr>Robert Mugabe visiting Vatican City in 2008, while in Rome for a UN Food Conference-a permitted exception from his travel ban.</vt:lpstr>
      <vt:lpstr>“Birds of a feather flock together . . . .?” Mugabe &amp; Ahmadinejad</vt:lpstr>
      <vt:lpstr>PowerPoint Presentation</vt:lpstr>
      <vt:lpstr>Let’s visit His Countrymen and Countrywomen</vt:lpstr>
      <vt:lpstr>PowerPoint Presentation</vt:lpstr>
      <vt:lpstr>PowerPoint Presentation</vt:lpstr>
      <vt:lpstr>PowerPoint Presentation</vt:lpstr>
      <vt:lpstr>PowerPoint Presentation</vt:lpstr>
      <vt:lpstr>Five million face hunger in Zimbabwe, UN says</vt:lpstr>
      <vt:lpstr>PowerPoint Presentation</vt:lpstr>
      <vt:lpstr>PowerPoint Presentation</vt:lpstr>
      <vt:lpstr>PowerPoint Presentation</vt:lpstr>
      <vt:lpstr>Zimbabwe: MSF Has Treated More Than 45,000 Cholera Patients (2009)</vt:lpstr>
      <vt:lpstr>PowerPoint Presentation</vt:lpstr>
      <vt:lpstr>Urban Developmen 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 Home With a Dictator and With His People</dc:title>
  <dc:creator>Joe</dc:creator>
  <cp:lastModifiedBy>Joe</cp:lastModifiedBy>
  <cp:revision>3</cp:revision>
  <dcterms:created xsi:type="dcterms:W3CDTF">2011-02-15T19:18:01Z</dcterms:created>
  <dcterms:modified xsi:type="dcterms:W3CDTF">2011-02-15T20:44:36Z</dcterms:modified>
</cp:coreProperties>
</file>