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66" r:id="rId5"/>
    <p:sldId id="258" r:id="rId6"/>
    <p:sldId id="267" r:id="rId7"/>
    <p:sldId id="287" r:id="rId8"/>
    <p:sldId id="280" r:id="rId9"/>
    <p:sldId id="281" r:id="rId10"/>
    <p:sldId id="282" r:id="rId11"/>
    <p:sldId id="297" r:id="rId12"/>
    <p:sldId id="298" r:id="rId13"/>
    <p:sldId id="299" r:id="rId14"/>
    <p:sldId id="259" r:id="rId15"/>
    <p:sldId id="271" r:id="rId16"/>
    <p:sldId id="283" r:id="rId17"/>
    <p:sldId id="304" r:id="rId18"/>
    <p:sldId id="284" r:id="rId19"/>
    <p:sldId id="285" r:id="rId20"/>
    <p:sldId id="260" r:id="rId21"/>
    <p:sldId id="268" r:id="rId22"/>
    <p:sldId id="286" r:id="rId23"/>
    <p:sldId id="288" r:id="rId24"/>
    <p:sldId id="289" r:id="rId25"/>
    <p:sldId id="300" r:id="rId26"/>
    <p:sldId id="301" r:id="rId27"/>
    <p:sldId id="261" r:id="rId28"/>
    <p:sldId id="272" r:id="rId29"/>
    <p:sldId id="290" r:id="rId30"/>
    <p:sldId id="291" r:id="rId31"/>
    <p:sldId id="292" r:id="rId32"/>
    <p:sldId id="293" r:id="rId33"/>
    <p:sldId id="305" r:id="rId34"/>
    <p:sldId id="306" r:id="rId35"/>
    <p:sldId id="309" r:id="rId36"/>
    <p:sldId id="307" r:id="rId37"/>
    <p:sldId id="310" r:id="rId38"/>
    <p:sldId id="308" r:id="rId39"/>
    <p:sldId id="320" r:id="rId40"/>
    <p:sldId id="321" r:id="rId41"/>
    <p:sldId id="322" r:id="rId42"/>
    <p:sldId id="323" r:id="rId43"/>
    <p:sldId id="324" r:id="rId44"/>
    <p:sldId id="325" r:id="rId45"/>
    <p:sldId id="326" r:id="rId46"/>
    <p:sldId id="262" r:id="rId47"/>
    <p:sldId id="270" r:id="rId48"/>
    <p:sldId id="294" r:id="rId49"/>
    <p:sldId id="295" r:id="rId50"/>
    <p:sldId id="296" r:id="rId51"/>
    <p:sldId id="263" r:id="rId52"/>
    <p:sldId id="273" r:id="rId53"/>
    <p:sldId id="274" r:id="rId54"/>
    <p:sldId id="275" r:id="rId55"/>
    <p:sldId id="279" r:id="rId56"/>
    <p:sldId id="264" r:id="rId57"/>
    <p:sldId id="269" r:id="rId58"/>
    <p:sldId id="276" r:id="rId59"/>
    <p:sldId id="277" r:id="rId60"/>
    <p:sldId id="278" r:id="rId61"/>
    <p:sldId id="302" r:id="rId62"/>
    <p:sldId id="303" r:id="rId63"/>
    <p:sldId id="327" r:id="rId64"/>
    <p:sldId id="313" r:id="rId65"/>
    <p:sldId id="314" r:id="rId66"/>
    <p:sldId id="318" r:id="rId67"/>
    <p:sldId id="319" r:id="rId68"/>
    <p:sldId id="315" r:id="rId69"/>
    <p:sldId id="316" r:id="rId70"/>
    <p:sldId id="317" r:id="rId71"/>
    <p:sldId id="311" r:id="rId72"/>
    <p:sldId id="312"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99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5433A1-1DFD-4B30-BB0F-3ADB8A8E7E18}" type="datetimeFigureOut">
              <a:rPr lang="en-US" smtClean="0"/>
              <a:t>3/24/2011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8E7F5-84D1-4602-BE68-6C9A87DCA9BC}" type="slidenum">
              <a:rPr lang="en-US" smtClean="0"/>
              <a:t>‹#›</a:t>
            </a:fld>
            <a:endParaRPr lang="en-US"/>
          </a:p>
        </p:txBody>
      </p:sp>
    </p:spTree>
    <p:extLst>
      <p:ext uri="{BB962C8B-B14F-4D97-AF65-F5344CB8AC3E}">
        <p14:creationId xmlns:p14="http://schemas.microsoft.com/office/powerpoint/2010/main" val="942239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5433A1-1DFD-4B30-BB0F-3ADB8A8E7E18}" type="datetimeFigureOut">
              <a:rPr lang="en-US" smtClean="0"/>
              <a:t>3/24/2011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8E7F5-84D1-4602-BE68-6C9A87DCA9BC}" type="slidenum">
              <a:rPr lang="en-US" smtClean="0"/>
              <a:t>‹#›</a:t>
            </a:fld>
            <a:endParaRPr lang="en-US"/>
          </a:p>
        </p:txBody>
      </p:sp>
    </p:spTree>
    <p:extLst>
      <p:ext uri="{BB962C8B-B14F-4D97-AF65-F5344CB8AC3E}">
        <p14:creationId xmlns:p14="http://schemas.microsoft.com/office/powerpoint/2010/main" val="381268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5433A1-1DFD-4B30-BB0F-3ADB8A8E7E18}" type="datetimeFigureOut">
              <a:rPr lang="en-US" smtClean="0"/>
              <a:t>3/24/2011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8E7F5-84D1-4602-BE68-6C9A87DCA9BC}" type="slidenum">
              <a:rPr lang="en-US" smtClean="0"/>
              <a:t>‹#›</a:t>
            </a:fld>
            <a:endParaRPr lang="en-US"/>
          </a:p>
        </p:txBody>
      </p:sp>
    </p:spTree>
    <p:extLst>
      <p:ext uri="{BB962C8B-B14F-4D97-AF65-F5344CB8AC3E}">
        <p14:creationId xmlns:p14="http://schemas.microsoft.com/office/powerpoint/2010/main" val="3569592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5433A1-1DFD-4B30-BB0F-3ADB8A8E7E18}" type="datetimeFigureOut">
              <a:rPr lang="en-US" smtClean="0"/>
              <a:t>3/24/2011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8E7F5-84D1-4602-BE68-6C9A87DCA9BC}" type="slidenum">
              <a:rPr lang="en-US" smtClean="0"/>
              <a:t>‹#›</a:t>
            </a:fld>
            <a:endParaRPr lang="en-US"/>
          </a:p>
        </p:txBody>
      </p:sp>
    </p:spTree>
    <p:extLst>
      <p:ext uri="{BB962C8B-B14F-4D97-AF65-F5344CB8AC3E}">
        <p14:creationId xmlns:p14="http://schemas.microsoft.com/office/powerpoint/2010/main" val="3154885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5433A1-1DFD-4B30-BB0F-3ADB8A8E7E18}" type="datetimeFigureOut">
              <a:rPr lang="en-US" smtClean="0"/>
              <a:t>3/24/2011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8E7F5-84D1-4602-BE68-6C9A87DCA9BC}" type="slidenum">
              <a:rPr lang="en-US" smtClean="0"/>
              <a:t>‹#›</a:t>
            </a:fld>
            <a:endParaRPr lang="en-US"/>
          </a:p>
        </p:txBody>
      </p:sp>
    </p:spTree>
    <p:extLst>
      <p:ext uri="{BB962C8B-B14F-4D97-AF65-F5344CB8AC3E}">
        <p14:creationId xmlns:p14="http://schemas.microsoft.com/office/powerpoint/2010/main" val="332246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5433A1-1DFD-4B30-BB0F-3ADB8A8E7E18}" type="datetimeFigureOut">
              <a:rPr lang="en-US" smtClean="0"/>
              <a:t>3/24/2011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8E7F5-84D1-4602-BE68-6C9A87DCA9BC}" type="slidenum">
              <a:rPr lang="en-US" smtClean="0"/>
              <a:t>‹#›</a:t>
            </a:fld>
            <a:endParaRPr lang="en-US"/>
          </a:p>
        </p:txBody>
      </p:sp>
    </p:spTree>
    <p:extLst>
      <p:ext uri="{BB962C8B-B14F-4D97-AF65-F5344CB8AC3E}">
        <p14:creationId xmlns:p14="http://schemas.microsoft.com/office/powerpoint/2010/main" val="140578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5433A1-1DFD-4B30-BB0F-3ADB8A8E7E18}" type="datetimeFigureOut">
              <a:rPr lang="en-US" smtClean="0"/>
              <a:t>3/24/2011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8E7F5-84D1-4602-BE68-6C9A87DCA9BC}" type="slidenum">
              <a:rPr lang="en-US" smtClean="0"/>
              <a:t>‹#›</a:t>
            </a:fld>
            <a:endParaRPr lang="en-US"/>
          </a:p>
        </p:txBody>
      </p:sp>
    </p:spTree>
    <p:extLst>
      <p:ext uri="{BB962C8B-B14F-4D97-AF65-F5344CB8AC3E}">
        <p14:creationId xmlns:p14="http://schemas.microsoft.com/office/powerpoint/2010/main" val="370307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5433A1-1DFD-4B30-BB0F-3ADB8A8E7E18}" type="datetimeFigureOut">
              <a:rPr lang="en-US" smtClean="0"/>
              <a:t>3/24/2011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8E7F5-84D1-4602-BE68-6C9A87DCA9BC}" type="slidenum">
              <a:rPr lang="en-US" smtClean="0"/>
              <a:t>‹#›</a:t>
            </a:fld>
            <a:endParaRPr lang="en-US"/>
          </a:p>
        </p:txBody>
      </p:sp>
    </p:spTree>
    <p:extLst>
      <p:ext uri="{BB962C8B-B14F-4D97-AF65-F5344CB8AC3E}">
        <p14:creationId xmlns:p14="http://schemas.microsoft.com/office/powerpoint/2010/main" val="3158600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433A1-1DFD-4B30-BB0F-3ADB8A8E7E18}" type="datetimeFigureOut">
              <a:rPr lang="en-US" smtClean="0"/>
              <a:t>3/24/2011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8E7F5-84D1-4602-BE68-6C9A87DCA9BC}" type="slidenum">
              <a:rPr lang="en-US" smtClean="0"/>
              <a:t>‹#›</a:t>
            </a:fld>
            <a:endParaRPr lang="en-US"/>
          </a:p>
        </p:txBody>
      </p:sp>
    </p:spTree>
    <p:extLst>
      <p:ext uri="{BB962C8B-B14F-4D97-AF65-F5344CB8AC3E}">
        <p14:creationId xmlns:p14="http://schemas.microsoft.com/office/powerpoint/2010/main" val="361195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5433A1-1DFD-4B30-BB0F-3ADB8A8E7E18}" type="datetimeFigureOut">
              <a:rPr lang="en-US" smtClean="0"/>
              <a:t>3/24/2011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8E7F5-84D1-4602-BE68-6C9A87DCA9BC}" type="slidenum">
              <a:rPr lang="en-US" smtClean="0"/>
              <a:t>‹#›</a:t>
            </a:fld>
            <a:endParaRPr lang="en-US"/>
          </a:p>
        </p:txBody>
      </p:sp>
    </p:spTree>
    <p:extLst>
      <p:ext uri="{BB962C8B-B14F-4D97-AF65-F5344CB8AC3E}">
        <p14:creationId xmlns:p14="http://schemas.microsoft.com/office/powerpoint/2010/main" val="207732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5433A1-1DFD-4B30-BB0F-3ADB8A8E7E18}" type="datetimeFigureOut">
              <a:rPr lang="en-US" smtClean="0"/>
              <a:t>3/24/2011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8E7F5-84D1-4602-BE68-6C9A87DCA9BC}" type="slidenum">
              <a:rPr lang="en-US" smtClean="0"/>
              <a:t>‹#›</a:t>
            </a:fld>
            <a:endParaRPr lang="en-US"/>
          </a:p>
        </p:txBody>
      </p:sp>
    </p:spTree>
    <p:extLst>
      <p:ext uri="{BB962C8B-B14F-4D97-AF65-F5344CB8AC3E}">
        <p14:creationId xmlns:p14="http://schemas.microsoft.com/office/powerpoint/2010/main" val="2775355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433A1-1DFD-4B30-BB0F-3ADB8A8E7E18}" type="datetimeFigureOut">
              <a:rPr lang="en-US" smtClean="0"/>
              <a:t>3/24/2011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8E7F5-84D1-4602-BE68-6C9A87DCA9BC}" type="slidenum">
              <a:rPr lang="en-US" smtClean="0"/>
              <a:t>‹#›</a:t>
            </a:fld>
            <a:endParaRPr lang="en-US"/>
          </a:p>
        </p:txBody>
      </p:sp>
    </p:spTree>
    <p:extLst>
      <p:ext uri="{BB962C8B-B14F-4D97-AF65-F5344CB8AC3E}">
        <p14:creationId xmlns:p14="http://schemas.microsoft.com/office/powerpoint/2010/main" val="4178779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2011 Post-Egyptian Protests in the Region</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As of </a:t>
            </a:r>
            <a:r>
              <a:rPr lang="en-US" b="1" dirty="0" smtClean="0">
                <a:solidFill>
                  <a:schemeClr val="accent6">
                    <a:lumMod val="50000"/>
                  </a:schemeClr>
                </a:solidFill>
                <a:effectLst>
                  <a:outerShdw blurRad="38100" dist="38100" dir="2700000" algn="tl">
                    <a:srgbClr val="000000">
                      <a:alpha val="43137"/>
                    </a:srgbClr>
                  </a:outerShdw>
                </a:effectLst>
              </a:rPr>
              <a:t>3/24/2011</a:t>
            </a:r>
            <a:endParaRPr lang="en-US" b="1"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9810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1076"/>
            <a:ext cx="9144000" cy="555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5628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b="1" dirty="0"/>
              <a:t>Protesters Take Bahrain Square as Forces </a:t>
            </a:r>
            <a:r>
              <a:rPr lang="en-US" b="1" dirty="0" smtClean="0"/>
              <a:t>Leave – 2-19-2011</a:t>
            </a:r>
            <a:endParaRPr lang="en-US" b="1" dirty="0"/>
          </a:p>
        </p:txBody>
      </p:sp>
      <p:sp>
        <p:nvSpPr>
          <p:cNvPr id="3" name="Content Placeholder 2"/>
          <p:cNvSpPr>
            <a:spLocks noGrp="1"/>
          </p:cNvSpPr>
          <p:nvPr>
            <p:ph idx="1"/>
          </p:nvPr>
        </p:nvSpPr>
        <p:spPr>
          <a:xfrm>
            <a:off x="609600" y="1371600"/>
            <a:ext cx="8529918" cy="5638800"/>
          </a:xfrm>
        </p:spPr>
        <p:txBody>
          <a:bodyPr>
            <a:normAutofit/>
          </a:bodyPr>
          <a:lstStyle/>
          <a:p>
            <a:r>
              <a:rPr lang="en-US" dirty="0" smtClean="0"/>
              <a:t>Thousands </a:t>
            </a:r>
            <a:r>
              <a:rPr lang="en-US" dirty="0"/>
              <a:t>of jubilant protesters surged back into the symbolic heart of Bahrain on Saturday as the government withdrew its security forces, calling for calm after days of violent crackdowns. </a:t>
            </a:r>
            <a:endParaRPr lang="en-US" dirty="0" smtClean="0"/>
          </a:p>
          <a:p>
            <a:r>
              <a:rPr lang="en-US" dirty="0"/>
              <a:t>It was a remarkable turn after a week of protests that had shifted by the hour between joy and fear, euphoric surges of people power followed by bloody military crackdowns, as the monarchy struggled to calibrate a response to an uprising whose counterparts have toppled other governments in the region. </a:t>
            </a:r>
          </a:p>
        </p:txBody>
      </p:sp>
    </p:spTree>
    <p:extLst>
      <p:ext uri="{BB962C8B-B14F-4D97-AF65-F5344CB8AC3E}">
        <p14:creationId xmlns:p14="http://schemas.microsoft.com/office/powerpoint/2010/main" val="780196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480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134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81"/>
            <a:ext cx="8229600" cy="1143000"/>
          </a:xfrm>
        </p:spPr>
        <p:txBody>
          <a:bodyPr/>
          <a:lstStyle/>
          <a:p>
            <a:r>
              <a:rPr lang="en-US" dirty="0" smtClean="0"/>
              <a:t>Saudi Arabia sends troops</a:t>
            </a:r>
            <a:endParaRPr lang="en-US" dirty="0"/>
          </a:p>
        </p:txBody>
      </p:sp>
      <p:sp>
        <p:nvSpPr>
          <p:cNvPr id="3" name="Content Placeholder 2"/>
          <p:cNvSpPr>
            <a:spLocks noGrp="1"/>
          </p:cNvSpPr>
          <p:nvPr>
            <p:ph idx="1"/>
          </p:nvPr>
        </p:nvSpPr>
        <p:spPr>
          <a:xfrm>
            <a:off x="457200" y="1143000"/>
            <a:ext cx="8229600" cy="5715000"/>
          </a:xfrm>
        </p:spPr>
        <p:txBody>
          <a:bodyPr>
            <a:normAutofit lnSpcReduction="10000"/>
          </a:bodyPr>
          <a:lstStyle/>
          <a:p>
            <a:r>
              <a:rPr lang="en-US" dirty="0" smtClean="0"/>
              <a:t>Saudi Arabian troops were sent to bolster the forces of the King of Bahrain.</a:t>
            </a:r>
          </a:p>
          <a:p>
            <a:r>
              <a:rPr lang="en-US" dirty="0" smtClean="0"/>
              <a:t>Protests have been stopped by force . . . At least for the present.</a:t>
            </a:r>
          </a:p>
          <a:p>
            <a:r>
              <a:rPr lang="en-US" dirty="0" smtClean="0"/>
              <a:t>Some view the situation as basically a human rights issue – Shiites want proportionate representation in government and a parliament with some real authority.</a:t>
            </a:r>
          </a:p>
          <a:p>
            <a:r>
              <a:rPr lang="en-US" dirty="0" smtClean="0"/>
              <a:t>Saudi Arabia sees it as a sectarian problem – Iran influencing the Shiite majority to support Iran in the region. This is not acceptable to Saudi Arabia.</a:t>
            </a:r>
            <a:endParaRPr lang="en-US" dirty="0"/>
          </a:p>
        </p:txBody>
      </p:sp>
    </p:spTree>
    <p:extLst>
      <p:ext uri="{BB962C8B-B14F-4D97-AF65-F5344CB8AC3E}">
        <p14:creationId xmlns:p14="http://schemas.microsoft.com/office/powerpoint/2010/main" val="3766943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Morocco</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 y="476435"/>
            <a:ext cx="9144000" cy="3790765"/>
          </a:xfrm>
          <a:prstGeom prst="rect">
            <a:avLst/>
          </a:prstGeom>
        </p:spPr>
      </p:pic>
    </p:spTree>
    <p:extLst>
      <p:ext uri="{BB962C8B-B14F-4D97-AF65-F5344CB8AC3E}">
        <p14:creationId xmlns:p14="http://schemas.microsoft.com/office/powerpoint/2010/main" val="1794811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12"/>
            <a:ext cx="8229600" cy="1143000"/>
          </a:xfrm>
        </p:spPr>
        <p:txBody>
          <a:bodyPr/>
          <a:lstStyle/>
          <a:p>
            <a:r>
              <a:rPr lang="en-US" dirty="0" smtClean="0"/>
              <a:t>The Situation</a:t>
            </a:r>
            <a:endParaRPr lang="en-US" dirty="0"/>
          </a:p>
        </p:txBody>
      </p:sp>
      <p:sp>
        <p:nvSpPr>
          <p:cNvPr id="3" name="Content Placeholder 2"/>
          <p:cNvSpPr>
            <a:spLocks noGrp="1"/>
          </p:cNvSpPr>
          <p:nvPr>
            <p:ph idx="1"/>
          </p:nvPr>
        </p:nvSpPr>
        <p:spPr>
          <a:xfrm>
            <a:off x="457200" y="1219200"/>
            <a:ext cx="8458200" cy="5638800"/>
          </a:xfrm>
        </p:spPr>
        <p:txBody>
          <a:bodyPr>
            <a:normAutofit/>
          </a:bodyPr>
          <a:lstStyle/>
          <a:p>
            <a:r>
              <a:rPr lang="en-US" dirty="0" smtClean="0"/>
              <a:t>RABAT: Moroccan authorities have okayed an anti-government protest being planned on the popular social networking site Facebook, a media report said.</a:t>
            </a:r>
          </a:p>
          <a:p>
            <a:r>
              <a:rPr lang="en-US" dirty="0" smtClean="0"/>
              <a:t>The media report said several Moroccan youth movements have announced on Facebook that they are planning to </a:t>
            </a:r>
            <a:r>
              <a:rPr lang="en-US" dirty="0" err="1" smtClean="0"/>
              <a:t>organise</a:t>
            </a:r>
            <a:r>
              <a:rPr lang="en-US" dirty="0" smtClean="0"/>
              <a:t> an Egypt-style anti-government protest Feb 20, a move apparently welcomed by the government. </a:t>
            </a:r>
            <a:endParaRPr lang="en-US" dirty="0"/>
          </a:p>
        </p:txBody>
      </p:sp>
    </p:spTree>
    <p:extLst>
      <p:ext uri="{BB962C8B-B14F-4D97-AF65-F5344CB8AC3E}">
        <p14:creationId xmlns:p14="http://schemas.microsoft.com/office/powerpoint/2010/main" val="26914376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6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3272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242"/>
            <a:ext cx="9144000" cy="602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789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0" y="0"/>
            <a:ext cx="918482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913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5635"/>
            <a:ext cx="9143999" cy="626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9986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3617"/>
            <a:ext cx="9144000" cy="3790765"/>
          </a:xfrm>
          <a:prstGeom prst="rect">
            <a:avLst/>
          </a:prstGeom>
        </p:spPr>
      </p:pic>
    </p:spTree>
    <p:extLst>
      <p:ext uri="{BB962C8B-B14F-4D97-AF65-F5344CB8AC3E}">
        <p14:creationId xmlns:p14="http://schemas.microsoft.com/office/powerpoint/2010/main" val="5407320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Algeria</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3790765"/>
          </a:xfrm>
          <a:prstGeom prst="rect">
            <a:avLst/>
          </a:prstGeom>
        </p:spPr>
      </p:pic>
    </p:spTree>
    <p:extLst>
      <p:ext uri="{BB962C8B-B14F-4D97-AF65-F5344CB8AC3E}">
        <p14:creationId xmlns:p14="http://schemas.microsoft.com/office/powerpoint/2010/main" val="2327739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Situation</a:t>
            </a:r>
            <a:endParaRPr lang="en-US" dirty="0"/>
          </a:p>
        </p:txBody>
      </p:sp>
      <p:sp>
        <p:nvSpPr>
          <p:cNvPr id="3" name="Content Placeholder 2"/>
          <p:cNvSpPr>
            <a:spLocks noGrp="1"/>
          </p:cNvSpPr>
          <p:nvPr>
            <p:ph idx="1"/>
          </p:nvPr>
        </p:nvSpPr>
        <p:spPr/>
        <p:txBody>
          <a:bodyPr/>
          <a:lstStyle/>
          <a:p>
            <a:r>
              <a:rPr lang="en-US" dirty="0" smtClean="0"/>
              <a:t>In Algeria, which has promised to repeal a 19-year-old state of emergency in response to protests, the military chose a civil war after the ruling party canceled elections that the Islamic Salvation Front looked set to win in 1991. There is no guarantee they won't chose that route again.</a:t>
            </a:r>
            <a:endParaRPr lang="en-US" dirty="0"/>
          </a:p>
        </p:txBody>
      </p:sp>
    </p:spTree>
    <p:extLst>
      <p:ext uri="{BB962C8B-B14F-4D97-AF65-F5344CB8AC3E}">
        <p14:creationId xmlns:p14="http://schemas.microsoft.com/office/powerpoint/2010/main" val="5132412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5047"/>
            <a:ext cx="9144000" cy="610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346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42" y="380999"/>
            <a:ext cx="9108558" cy="611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63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7989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dirty="0" smtClean="0"/>
              <a:t>2/19/2011</a:t>
            </a:r>
            <a:endParaRPr lang="en-US" dirty="0"/>
          </a:p>
        </p:txBody>
      </p:sp>
      <p:sp>
        <p:nvSpPr>
          <p:cNvPr id="3" name="Content Placeholder 2"/>
          <p:cNvSpPr>
            <a:spLocks noGrp="1"/>
          </p:cNvSpPr>
          <p:nvPr>
            <p:ph idx="1"/>
          </p:nvPr>
        </p:nvSpPr>
        <p:spPr>
          <a:xfrm>
            <a:off x="0" y="914400"/>
            <a:ext cx="9144000" cy="1219200"/>
          </a:xfrm>
        </p:spPr>
        <p:txBody>
          <a:bodyPr/>
          <a:lstStyle/>
          <a:p>
            <a:r>
              <a:rPr lang="en-US" dirty="0"/>
              <a:t>In Algeria, riot police clashed with protesters who tried to stage a rally in central Algiers on Saturday.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691" y="2133600"/>
            <a:ext cx="6907414" cy="457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4393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4932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Libya</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 y="457200"/>
            <a:ext cx="9144000" cy="3790765"/>
          </a:xfrm>
          <a:prstGeom prst="rect">
            <a:avLst/>
          </a:prstGeom>
        </p:spPr>
      </p:pic>
    </p:spTree>
    <p:extLst>
      <p:ext uri="{BB962C8B-B14F-4D97-AF65-F5344CB8AC3E}">
        <p14:creationId xmlns:p14="http://schemas.microsoft.com/office/powerpoint/2010/main" val="27424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Situation</a:t>
            </a:r>
            <a:endParaRPr lang="en-US" dirty="0"/>
          </a:p>
        </p:txBody>
      </p:sp>
      <p:sp>
        <p:nvSpPr>
          <p:cNvPr id="3" name="Content Placeholder 2"/>
          <p:cNvSpPr>
            <a:spLocks noGrp="1"/>
          </p:cNvSpPr>
          <p:nvPr>
            <p:ph idx="1"/>
          </p:nvPr>
        </p:nvSpPr>
        <p:spPr>
          <a:xfrm>
            <a:off x="457200" y="1447800"/>
            <a:ext cx="8229600" cy="5410200"/>
          </a:xfrm>
        </p:spPr>
        <p:txBody>
          <a:bodyPr>
            <a:normAutofit fontScale="92500" lnSpcReduction="20000"/>
          </a:bodyPr>
          <a:lstStyle/>
          <a:p>
            <a:r>
              <a:rPr lang="en-US" dirty="0" smtClean="0"/>
              <a:t>TRIPOLI, Feb. 18 (Xinhua) -- At least 20 people in Libya's second largest city of Benghazi and seven in </a:t>
            </a:r>
            <a:r>
              <a:rPr lang="en-US" dirty="0" err="1" smtClean="0"/>
              <a:t>Derna</a:t>
            </a:r>
            <a:r>
              <a:rPr lang="en-US" dirty="0" smtClean="0"/>
              <a:t> in eastern Libya were killed in anti-government protests, </a:t>
            </a:r>
            <a:r>
              <a:rPr lang="en-US" dirty="0" err="1" smtClean="0"/>
              <a:t>Oea</a:t>
            </a:r>
            <a:r>
              <a:rPr lang="en-US" dirty="0" smtClean="0"/>
              <a:t> newspaper reported on its website Friday.</a:t>
            </a:r>
          </a:p>
          <a:p>
            <a:r>
              <a:rPr lang="en-US" dirty="0" smtClean="0"/>
              <a:t>The bodies of the protesters in Benghazi were found Friday morning, it said. The protest, which broke out on Wednesday, demands the government to give more civil rights to the people.</a:t>
            </a:r>
          </a:p>
          <a:p>
            <a:r>
              <a:rPr lang="en-US" dirty="0" smtClean="0"/>
              <a:t>The protesters chanted slogans such as "we want constitution," "Dialogue but no killing," and "No corruption," the report said.</a:t>
            </a:r>
            <a:endParaRPr lang="en-US" dirty="0"/>
          </a:p>
        </p:txBody>
      </p:sp>
    </p:spTree>
    <p:extLst>
      <p:ext uri="{BB962C8B-B14F-4D97-AF65-F5344CB8AC3E}">
        <p14:creationId xmlns:p14="http://schemas.microsoft.com/office/powerpoint/2010/main" val="3950711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639" b="8836"/>
          <a:stretch/>
        </p:blipFill>
        <p:spPr bwMode="auto">
          <a:xfrm>
            <a:off x="0" y="456891"/>
            <a:ext cx="9144000" cy="593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614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Beginning . . . </a:t>
            </a:r>
            <a:endParaRPr lang="en-US" dirty="0"/>
          </a:p>
        </p:txBody>
      </p:sp>
      <p:sp>
        <p:nvSpPr>
          <p:cNvPr id="3" name="Content Placeholder 2"/>
          <p:cNvSpPr>
            <a:spLocks noGrp="1"/>
          </p:cNvSpPr>
          <p:nvPr>
            <p:ph idx="1"/>
          </p:nvPr>
        </p:nvSpPr>
        <p:spPr>
          <a:xfrm>
            <a:off x="457200" y="1600200"/>
            <a:ext cx="8229600" cy="5105400"/>
          </a:xfrm>
        </p:spPr>
        <p:txBody>
          <a:bodyPr/>
          <a:lstStyle/>
          <a:p>
            <a:pPr marL="514350" indent="-514350">
              <a:buFont typeface="+mj-lt"/>
              <a:buAutoNum type="arabicPeriod"/>
            </a:pPr>
            <a:r>
              <a:rPr lang="en-US" dirty="0" smtClean="0"/>
              <a:t>There was Tunisia</a:t>
            </a:r>
          </a:p>
          <a:p>
            <a:pPr marL="971550" lvl="1" indent="-514350">
              <a:buFont typeface="+mj-lt"/>
              <a:buAutoNum type="arabicPeriod"/>
            </a:pPr>
            <a:r>
              <a:rPr lang="en-US" dirty="0" smtClean="0"/>
              <a:t>The president was forces from office by protests of the people</a:t>
            </a:r>
          </a:p>
          <a:p>
            <a:pPr marL="514350" indent="-514350">
              <a:buFont typeface="+mj-lt"/>
              <a:buAutoNum type="arabicPeriod"/>
            </a:pPr>
            <a:r>
              <a:rPr lang="en-US" dirty="0" smtClean="0"/>
              <a:t>There was Egypt</a:t>
            </a:r>
          </a:p>
          <a:p>
            <a:pPr marL="971550" lvl="1" indent="-514350">
              <a:buFont typeface="+mj-lt"/>
              <a:buAutoNum type="arabicPeriod"/>
            </a:pPr>
            <a:r>
              <a:rPr lang="en-US" dirty="0" smtClean="0"/>
              <a:t>Encouraged by Tunisia, massive street protests forced President Mubarak from office</a:t>
            </a:r>
          </a:p>
          <a:p>
            <a:pPr marL="971550" lvl="1" indent="-514350">
              <a:buFont typeface="+mj-lt"/>
              <a:buAutoNum type="arabicPeriod"/>
            </a:pPr>
            <a:r>
              <a:rPr lang="en-US" dirty="0" smtClean="0"/>
              <a:t>The military is promising free elections within six months.</a:t>
            </a:r>
          </a:p>
          <a:p>
            <a:pPr marL="514350" indent="-514350">
              <a:buFont typeface="+mj-lt"/>
              <a:buAutoNum type="arabicPeriod"/>
            </a:pPr>
            <a:r>
              <a:rPr lang="en-US" dirty="0" smtClean="0"/>
              <a:t>And then there is . . . . . . . </a:t>
            </a:r>
          </a:p>
          <a:p>
            <a:pPr marL="971550" lvl="1" indent="-514350">
              <a:buFont typeface="+mj-lt"/>
              <a:buAutoNum type="arabicPeriod"/>
            </a:pPr>
            <a:r>
              <a:rPr lang="en-US" dirty="0" smtClean="0"/>
              <a:t>Encouraged by events in Tunisia and Egypt</a:t>
            </a:r>
            <a:endParaRPr lang="en-US" dirty="0"/>
          </a:p>
        </p:txBody>
      </p:sp>
    </p:spTree>
    <p:extLst>
      <p:ext uri="{BB962C8B-B14F-4D97-AF65-F5344CB8AC3E}">
        <p14:creationId xmlns:p14="http://schemas.microsoft.com/office/powerpoint/2010/main" val="34049527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8286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58"/>
            <a:ext cx="9096188" cy="682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1366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4187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646" y="0"/>
            <a:ext cx="4438705"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70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05800" cy="5638800"/>
          </a:xfrm>
        </p:spPr>
        <p:txBody>
          <a:bodyPr>
            <a:noAutofit/>
          </a:bodyPr>
          <a:lstStyle/>
          <a:p>
            <a:pPr algn="l"/>
            <a:r>
              <a:rPr lang="en-US" sz="3600" dirty="0"/>
              <a:t>Libyan protesters defied a fierce crackdown by </a:t>
            </a:r>
            <a:r>
              <a:rPr lang="en-US" sz="3600" dirty="0" err="1"/>
              <a:t>Moammar</a:t>
            </a:r>
            <a:r>
              <a:rPr lang="en-US" sz="3600" dirty="0"/>
              <a:t> Gadhafi's regime, returning Sunday </a:t>
            </a:r>
            <a:r>
              <a:rPr lang="en-US" sz="3600" dirty="0" smtClean="0"/>
              <a:t> (2/20/2011) to </a:t>
            </a:r>
            <a:r>
              <a:rPr lang="en-US" sz="3600" dirty="0"/>
              <a:t>a square outside a court building in the flashpoint city of Benghazi to demand the overthrow of longtime ruler </a:t>
            </a:r>
            <a:r>
              <a:rPr lang="en-US" sz="3600" dirty="0" err="1"/>
              <a:t>Moammar</a:t>
            </a:r>
            <a:r>
              <a:rPr lang="en-US" sz="3600" dirty="0"/>
              <a:t> Gadhafi.</a:t>
            </a:r>
          </a:p>
        </p:txBody>
      </p:sp>
    </p:spTree>
    <p:extLst>
      <p:ext uri="{BB962C8B-B14F-4D97-AF65-F5344CB8AC3E}">
        <p14:creationId xmlns:p14="http://schemas.microsoft.com/office/powerpoint/2010/main" val="17707239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6504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894"/>
            <a:ext cx="8229600" cy="941294"/>
          </a:xfrm>
        </p:spPr>
        <p:txBody>
          <a:bodyPr/>
          <a:lstStyle/>
          <a:p>
            <a:r>
              <a:rPr lang="en-US" dirty="0" smtClean="0"/>
              <a:t>Sunday 2/20/2011</a:t>
            </a:r>
            <a:endParaRPr lang="en-US" dirty="0"/>
          </a:p>
        </p:txBody>
      </p:sp>
      <p:sp>
        <p:nvSpPr>
          <p:cNvPr id="3" name="Content Placeholder 2"/>
          <p:cNvSpPr>
            <a:spLocks noGrp="1"/>
          </p:cNvSpPr>
          <p:nvPr>
            <p:ph idx="1"/>
          </p:nvPr>
        </p:nvSpPr>
        <p:spPr>
          <a:xfrm>
            <a:off x="457200" y="1066800"/>
            <a:ext cx="8229600" cy="5791200"/>
          </a:xfrm>
        </p:spPr>
        <p:txBody>
          <a:bodyPr>
            <a:normAutofit/>
          </a:bodyPr>
          <a:lstStyle/>
          <a:p>
            <a:r>
              <a:rPr lang="en-US" dirty="0"/>
              <a:t>Libyan forces fired machine-guns at mourners marching in a funeral for anti-government protesters in the eastern city of Benghazi Sunday, a day after commandos and foreign mercenaries loyal to </a:t>
            </a:r>
            <a:r>
              <a:rPr lang="en-US" dirty="0" err="1" smtClean="0"/>
              <a:t>Moammar</a:t>
            </a:r>
            <a:r>
              <a:rPr lang="en-US" dirty="0" smtClean="0"/>
              <a:t> </a:t>
            </a:r>
            <a:r>
              <a:rPr lang="en-US" dirty="0"/>
              <a:t>Gadhafi pummeled demonstrators with assault rifles and other heavy weaponry</a:t>
            </a:r>
            <a:r>
              <a:rPr lang="en-US" dirty="0" smtClean="0"/>
              <a:t>.</a:t>
            </a:r>
            <a:endParaRPr lang="en-US" dirty="0"/>
          </a:p>
          <a:p>
            <a:r>
              <a:rPr lang="en-US" dirty="0"/>
              <a:t>A doctor at one Benghazi hospital said 15 people died in Sunday's clashes. Earlier he said his morgue had received at least 200 dead from six days of unrest. </a:t>
            </a:r>
          </a:p>
        </p:txBody>
      </p:sp>
    </p:spTree>
    <p:extLst>
      <p:ext uri="{BB962C8B-B14F-4D97-AF65-F5344CB8AC3E}">
        <p14:creationId xmlns:p14="http://schemas.microsoft.com/office/powerpoint/2010/main" val="9168108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r>
              <a:rPr lang="en-US" sz="5400" b="1" dirty="0"/>
              <a:t>A deadly cycle has emerged: Security forces fire on funeral marches, killing people, creating more funerals.</a:t>
            </a:r>
          </a:p>
        </p:txBody>
      </p:sp>
    </p:spTree>
    <p:extLst>
      <p:ext uri="{BB962C8B-B14F-4D97-AF65-F5344CB8AC3E}">
        <p14:creationId xmlns:p14="http://schemas.microsoft.com/office/powerpoint/2010/main" val="12514792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0" y="0"/>
            <a:ext cx="912929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6370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602"/>
            <a:ext cx="9144000" cy="1888974"/>
          </a:xfrm>
        </p:spPr>
        <p:txBody>
          <a:bodyPr>
            <a:normAutofit fontScale="90000"/>
          </a:bodyPr>
          <a:lstStyle/>
          <a:p>
            <a:r>
              <a:rPr lang="en-US" dirty="0" err="1"/>
              <a:t>Moammar</a:t>
            </a:r>
            <a:r>
              <a:rPr lang="en-US" dirty="0"/>
              <a:t> Gadhafi </a:t>
            </a:r>
            <a:r>
              <a:rPr lang="en-US" dirty="0" smtClean="0"/>
              <a:t>delivering </a:t>
            </a:r>
            <a:r>
              <a:rPr lang="en-US" dirty="0"/>
              <a:t>a nationwide </a:t>
            </a:r>
            <a:r>
              <a:rPr lang="en-US" dirty="0" smtClean="0"/>
              <a:t>address pledging to fight to the death if necessary – I will not be removed!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41576"/>
            <a:ext cx="6479059" cy="4794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829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39132"/>
            <a:ext cx="9144000" cy="4579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94520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1540"/>
            <a:ext cx="9144000" cy="507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9485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3999"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912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54394"/>
          </a:xfrm>
        </p:spPr>
        <p:txBody>
          <a:bodyPr>
            <a:normAutofit fontScale="90000"/>
          </a:bodyPr>
          <a:lstStyle/>
          <a:p>
            <a:r>
              <a:rPr lang="en-US" b="1" dirty="0"/>
              <a:t>Clampdown in Libyan capital as protests close in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0" y="1447800"/>
            <a:ext cx="9156290" cy="421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1671" y="5730303"/>
            <a:ext cx="8638455" cy="400110"/>
          </a:xfrm>
          <a:prstGeom prst="rect">
            <a:avLst/>
          </a:prstGeom>
          <a:noFill/>
        </p:spPr>
        <p:txBody>
          <a:bodyPr wrap="none" rtlCol="0">
            <a:spAutoFit/>
          </a:bodyPr>
          <a:lstStyle/>
          <a:p>
            <a:r>
              <a:rPr lang="en-US" sz="2000" b="1" i="1" dirty="0"/>
              <a:t>Egyptian men working in Libya fleeing the country at the Tunisia-Libyan border. </a:t>
            </a:r>
            <a:endParaRPr lang="en-US" sz="2000" b="1" dirty="0"/>
          </a:p>
        </p:txBody>
      </p:sp>
    </p:spTree>
    <p:extLst>
      <p:ext uri="{BB962C8B-B14F-4D97-AF65-F5344CB8AC3E}">
        <p14:creationId xmlns:p14="http://schemas.microsoft.com/office/powerpoint/2010/main" val="3926522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Effigy representing Libyan Leader </a:t>
            </a:r>
            <a:r>
              <a:rPr lang="en-US" b="1" dirty="0" err="1"/>
              <a:t>Moammar</a:t>
            </a:r>
            <a:r>
              <a:rPr lang="en-US" b="1" dirty="0"/>
              <a:t> Gadhafi</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09021"/>
            <a:ext cx="7696200" cy="511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9554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676400"/>
          </a:xfrm>
        </p:spPr>
        <p:txBody>
          <a:bodyPr>
            <a:normAutofit fontScale="90000"/>
          </a:bodyPr>
          <a:lstStyle/>
          <a:p>
            <a:r>
              <a:rPr lang="en-US" b="1" dirty="0"/>
              <a:t>A demonstrator holding the former Libyan flag protests against </a:t>
            </a:r>
            <a:r>
              <a:rPr lang="en-US" b="1" dirty="0" err="1"/>
              <a:t>Moamer</a:t>
            </a:r>
            <a:r>
              <a:rPr lang="en-US" b="1" dirty="0"/>
              <a:t> </a:t>
            </a:r>
            <a:r>
              <a:rPr lang="en-US" b="1" dirty="0" err="1"/>
              <a:t>Kadhafi's</a:t>
            </a:r>
            <a:r>
              <a:rPr lang="en-US" b="1" dirty="0"/>
              <a:t> regime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7239000" cy="468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3239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Fly Zone</a:t>
            </a:r>
            <a:endParaRPr lang="en-US" dirty="0"/>
          </a:p>
        </p:txBody>
      </p:sp>
      <p:sp>
        <p:nvSpPr>
          <p:cNvPr id="3" name="Content Placeholder 2"/>
          <p:cNvSpPr>
            <a:spLocks noGrp="1"/>
          </p:cNvSpPr>
          <p:nvPr>
            <p:ph idx="1"/>
          </p:nvPr>
        </p:nvSpPr>
        <p:spPr>
          <a:xfrm>
            <a:off x="457200" y="1295400"/>
            <a:ext cx="8229600" cy="5410200"/>
          </a:xfrm>
        </p:spPr>
        <p:txBody>
          <a:bodyPr/>
          <a:lstStyle/>
          <a:p>
            <a:r>
              <a:rPr lang="en-US" dirty="0" smtClean="0"/>
              <a:t>March 18, 2011 – UN authorizes use of military force to protect civilians in Libya</a:t>
            </a:r>
          </a:p>
          <a:p>
            <a:r>
              <a:rPr lang="en-US" dirty="0" smtClean="0"/>
              <a:t>US &amp; allies (Arab League, Britain, France, etc.) establish no-fly zone.  Bombers strike at Libyan air defenses and attack capabilities. They also tanks and attack equipment headed for rebel-held cities.</a:t>
            </a:r>
          </a:p>
          <a:p>
            <a:r>
              <a:rPr lang="en-US" dirty="0" smtClean="0"/>
              <a:t>Some Arab League countries seem uncomfortable with the actions taken to establish a no-fly situation.</a:t>
            </a:r>
          </a:p>
          <a:p>
            <a:endParaRPr lang="en-US" dirty="0"/>
          </a:p>
        </p:txBody>
      </p:sp>
    </p:spTree>
    <p:extLst>
      <p:ext uri="{BB962C8B-B14F-4D97-AF65-F5344CB8AC3E}">
        <p14:creationId xmlns:p14="http://schemas.microsoft.com/office/powerpoint/2010/main" val="930786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Jordan</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3790765"/>
          </a:xfrm>
          <a:prstGeom prst="rect">
            <a:avLst/>
          </a:prstGeom>
        </p:spPr>
      </p:pic>
    </p:spTree>
    <p:extLst>
      <p:ext uri="{BB962C8B-B14F-4D97-AF65-F5344CB8AC3E}">
        <p14:creationId xmlns:p14="http://schemas.microsoft.com/office/powerpoint/2010/main" val="38119905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59"/>
            <a:ext cx="8229600" cy="1143000"/>
          </a:xfrm>
        </p:spPr>
        <p:txBody>
          <a:bodyPr/>
          <a:lstStyle/>
          <a:p>
            <a:r>
              <a:rPr lang="en-US" dirty="0" smtClean="0"/>
              <a:t>The Situation</a:t>
            </a:r>
            <a:endParaRPr lang="en-US" dirty="0"/>
          </a:p>
        </p:txBody>
      </p:sp>
      <p:sp>
        <p:nvSpPr>
          <p:cNvPr id="3" name="Content Placeholder 2"/>
          <p:cNvSpPr>
            <a:spLocks noGrp="1"/>
          </p:cNvSpPr>
          <p:nvPr>
            <p:ph idx="1"/>
          </p:nvPr>
        </p:nvSpPr>
        <p:spPr>
          <a:xfrm>
            <a:off x="457200" y="1219200"/>
            <a:ext cx="8534400" cy="5638800"/>
          </a:xfrm>
        </p:spPr>
        <p:txBody>
          <a:bodyPr>
            <a:normAutofit fontScale="92500" lnSpcReduction="20000"/>
          </a:bodyPr>
          <a:lstStyle/>
          <a:p>
            <a:r>
              <a:rPr lang="en-US" dirty="0" smtClean="0"/>
              <a:t>Jordan, the only Arab nation apart from Egypt that has made peace with Israel, seems a less likely candidate for fast change. King Abdullah II still has a fair degree of legitimacy in the eyes of important sectors of his public,</a:t>
            </a:r>
          </a:p>
          <a:p>
            <a:r>
              <a:rPr lang="en-US" dirty="0" smtClean="0"/>
              <a:t>"We all know that Jordan is not Tunisia and it's not Egypt," says </a:t>
            </a:r>
            <a:r>
              <a:rPr lang="en-US" dirty="0" err="1" smtClean="0"/>
              <a:t>Nimer</a:t>
            </a:r>
            <a:r>
              <a:rPr lang="en-US" dirty="0" smtClean="0"/>
              <a:t> al-</a:t>
            </a:r>
            <a:r>
              <a:rPr lang="en-US" dirty="0" err="1" smtClean="0"/>
              <a:t>Assaf</a:t>
            </a:r>
            <a:r>
              <a:rPr lang="en-US" dirty="0" smtClean="0"/>
              <a:t>, deputy general secretary of the Islamic Action Front, the political wing of the Muslim Brotherhood. "Our regime here is not like any other regime in the Arab countries ... [it] has never been an aggressive or bloody regime at all." In recent discussions between Islamic party leaders and the king, he adds, the protests in Egypt and Tunisia didn't even come up.</a:t>
            </a:r>
            <a:endParaRPr lang="en-US" dirty="0"/>
          </a:p>
        </p:txBody>
      </p:sp>
    </p:spTree>
    <p:extLst>
      <p:ext uri="{BB962C8B-B14F-4D97-AF65-F5344CB8AC3E}">
        <p14:creationId xmlns:p14="http://schemas.microsoft.com/office/powerpoint/2010/main" val="37904104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9536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048"/>
            <a:ext cx="9144000" cy="608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483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Bahrain </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3790765"/>
          </a:xfrm>
          <a:prstGeom prst="rect">
            <a:avLst/>
          </a:prstGeom>
        </p:spPr>
      </p:pic>
    </p:spTree>
    <p:extLst>
      <p:ext uri="{BB962C8B-B14F-4D97-AF65-F5344CB8AC3E}">
        <p14:creationId xmlns:p14="http://schemas.microsoft.com/office/powerpoint/2010/main" val="19348925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459"/>
            <a:ext cx="9144000" cy="609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6681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Iran</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9" y="381000"/>
            <a:ext cx="9144000" cy="3790765"/>
          </a:xfrm>
          <a:prstGeom prst="rect">
            <a:avLst/>
          </a:prstGeom>
        </p:spPr>
      </p:pic>
    </p:spTree>
    <p:extLst>
      <p:ext uri="{BB962C8B-B14F-4D97-AF65-F5344CB8AC3E}">
        <p14:creationId xmlns:p14="http://schemas.microsoft.com/office/powerpoint/2010/main" val="22279508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Situation</a:t>
            </a:r>
            <a:endParaRPr lang="en-US" dirty="0"/>
          </a:p>
        </p:txBody>
      </p:sp>
      <p:sp>
        <p:nvSpPr>
          <p:cNvPr id="5" name="Content Placeholder 4"/>
          <p:cNvSpPr>
            <a:spLocks noGrp="1"/>
          </p:cNvSpPr>
          <p:nvPr>
            <p:ph idx="1"/>
          </p:nvPr>
        </p:nvSpPr>
        <p:spPr/>
        <p:txBody>
          <a:bodyPr/>
          <a:lstStyle/>
          <a:p>
            <a:r>
              <a:rPr lang="en-US" dirty="0" smtClean="0"/>
              <a:t>TEHRAN, Iran -- Clashes between Iranian police and hundreds of thousands of protesters wracked central Tehran on Monday as security forces beat and fired tear gas at opposition supporters hoping to evoke Egypt's recent popular uprising.</a:t>
            </a:r>
            <a:endParaRPr lang="en-US" dirty="0"/>
          </a:p>
        </p:txBody>
      </p:sp>
    </p:spTree>
    <p:extLst>
      <p:ext uri="{BB962C8B-B14F-4D97-AF65-F5344CB8AC3E}">
        <p14:creationId xmlns:p14="http://schemas.microsoft.com/office/powerpoint/2010/main" val="32939703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923"/>
            <a:ext cx="9144000" cy="668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9950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2" y="304800"/>
            <a:ext cx="9121807" cy="626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7150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480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5256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Yemen</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5" y="476435"/>
            <a:ext cx="9144000" cy="3790765"/>
          </a:xfrm>
          <a:prstGeom prst="rect">
            <a:avLst/>
          </a:prstGeom>
        </p:spPr>
      </p:pic>
    </p:spTree>
    <p:extLst>
      <p:ext uri="{BB962C8B-B14F-4D97-AF65-F5344CB8AC3E}">
        <p14:creationId xmlns:p14="http://schemas.microsoft.com/office/powerpoint/2010/main" val="26032574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Situation</a:t>
            </a:r>
            <a:endParaRPr lang="en-US" dirty="0"/>
          </a:p>
        </p:txBody>
      </p:sp>
      <p:sp>
        <p:nvSpPr>
          <p:cNvPr id="3" name="Content Placeholder 2"/>
          <p:cNvSpPr>
            <a:spLocks noGrp="1"/>
          </p:cNvSpPr>
          <p:nvPr>
            <p:ph idx="1"/>
          </p:nvPr>
        </p:nvSpPr>
        <p:spPr/>
        <p:txBody>
          <a:bodyPr>
            <a:normAutofit lnSpcReduction="10000"/>
          </a:bodyPr>
          <a:lstStyle/>
          <a:p>
            <a:r>
              <a:rPr lang="en-US" dirty="0" smtClean="0"/>
              <a:t>In Yemen, the region's poorest country that lacks a unified political opposition, protests have remained small although they've taken on a harsher antigovernment tone since Mubarak's ouster. The use of social-networking websites that were so crucial to starting protests in Egypt and Tunisia is limited, and the young student protesters have yet to connect with the general population.</a:t>
            </a:r>
            <a:endParaRPr lang="en-US" dirty="0"/>
          </a:p>
        </p:txBody>
      </p:sp>
    </p:spTree>
    <p:extLst>
      <p:ext uri="{BB962C8B-B14F-4D97-AF65-F5344CB8AC3E}">
        <p14:creationId xmlns:p14="http://schemas.microsoft.com/office/powerpoint/2010/main" val="14096659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172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7" y="609600"/>
            <a:ext cx="9114613" cy="556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147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Situation</a:t>
            </a:r>
            <a:endParaRPr lang="en-US" dirty="0"/>
          </a:p>
        </p:txBody>
      </p:sp>
      <p:sp>
        <p:nvSpPr>
          <p:cNvPr id="3" name="Content Placeholder 2"/>
          <p:cNvSpPr>
            <a:spLocks noGrp="1"/>
          </p:cNvSpPr>
          <p:nvPr>
            <p:ph idx="1"/>
          </p:nvPr>
        </p:nvSpPr>
        <p:spPr>
          <a:xfrm>
            <a:off x="457200" y="1600200"/>
            <a:ext cx="8229600" cy="5257800"/>
          </a:xfrm>
        </p:spPr>
        <p:txBody>
          <a:bodyPr/>
          <a:lstStyle/>
          <a:p>
            <a:r>
              <a:rPr lang="en-US" dirty="0" smtClean="0"/>
              <a:t>Bahrain's Sunni monarchy looks particularly vulnerable in the face of an increasingly restless Shiite majority.</a:t>
            </a:r>
          </a:p>
          <a:p>
            <a:r>
              <a:rPr lang="en-US" dirty="0" smtClean="0"/>
              <a:t>The tiny island nation, located in the Persian Gulf between Saudi Arabia and Iran, is home to the US Navy's Fifth Fleet and critical to broader regional operations – including deterrence of Iranian aggression.</a:t>
            </a:r>
          </a:p>
          <a:p>
            <a:r>
              <a:rPr lang="en-US" dirty="0" smtClean="0"/>
              <a:t>At least 10 protesters have been killed.</a:t>
            </a:r>
            <a:endParaRPr lang="en-US" dirty="0"/>
          </a:p>
        </p:txBody>
      </p:sp>
    </p:spTree>
    <p:extLst>
      <p:ext uri="{BB962C8B-B14F-4D97-AF65-F5344CB8AC3E}">
        <p14:creationId xmlns:p14="http://schemas.microsoft.com/office/powerpoint/2010/main" val="2597933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3412"/>
            <a:ext cx="9144000" cy="605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5939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90600"/>
          </a:xfrm>
        </p:spPr>
        <p:txBody>
          <a:bodyPr/>
          <a:lstStyle/>
          <a:p>
            <a:r>
              <a:rPr lang="en-US" dirty="0" smtClean="0"/>
              <a:t>2/19/2011</a:t>
            </a:r>
            <a:endParaRPr lang="en-US" dirty="0"/>
          </a:p>
        </p:txBody>
      </p:sp>
      <p:sp>
        <p:nvSpPr>
          <p:cNvPr id="3" name="Content Placeholder 2"/>
          <p:cNvSpPr>
            <a:spLocks noGrp="1"/>
          </p:cNvSpPr>
          <p:nvPr>
            <p:ph idx="1"/>
          </p:nvPr>
        </p:nvSpPr>
        <p:spPr>
          <a:xfrm>
            <a:off x="0" y="990601"/>
            <a:ext cx="9144000" cy="1142999"/>
          </a:xfrm>
        </p:spPr>
        <p:txBody>
          <a:bodyPr/>
          <a:lstStyle/>
          <a:p>
            <a:r>
              <a:rPr lang="en-US" dirty="0"/>
              <a:t>In Yemen, antigovernment protesters clashed with government supporters </a:t>
            </a:r>
            <a:r>
              <a:rPr lang="en-US" dirty="0" smtClean="0"/>
              <a:t>in Sana</a:t>
            </a:r>
            <a:r>
              <a:rPr lang="en-US" dirty="0"/>
              <a:t>, the capital.</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143" y="2115671"/>
            <a:ext cx="7173821" cy="4513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3836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788"/>
            <a:ext cx="9144000" cy="654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7595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effectLst>
                  <a:outerShdw blurRad="38100" dist="38100" dir="2700000" algn="tl">
                    <a:srgbClr val="000000">
                      <a:alpha val="43137"/>
                    </a:srgbClr>
                  </a:outerShdw>
                </a:effectLst>
              </a:rPr>
              <a:t>Some high military leaders have taken the side of the protesters</a:t>
            </a:r>
            <a:endParaRPr lang="en-US"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828800"/>
            <a:ext cx="8229600" cy="4876800"/>
          </a:xfrm>
        </p:spPr>
        <p:txBody>
          <a:bodyPr/>
          <a:lstStyle/>
          <a:p>
            <a:r>
              <a:rPr lang="en-US" dirty="0" smtClean="0"/>
              <a:t>President refuses to step down until Jan. 1, 2012 and he wants to know who will succeed him before he steps down.</a:t>
            </a:r>
          </a:p>
          <a:p>
            <a:r>
              <a:rPr lang="en-US" dirty="0" smtClean="0"/>
              <a:t>Protesters want the president to resign immediately – they now have the backing of some of the military. The situation is very tense.</a:t>
            </a:r>
            <a:endParaRPr lang="en-US" dirty="0"/>
          </a:p>
        </p:txBody>
      </p:sp>
    </p:spTree>
    <p:extLst>
      <p:ext uri="{BB962C8B-B14F-4D97-AF65-F5344CB8AC3E}">
        <p14:creationId xmlns:p14="http://schemas.microsoft.com/office/powerpoint/2010/main" val="10446219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tensions</a:t>
            </a:r>
            <a:endParaRPr lang="en-US" dirty="0"/>
          </a:p>
        </p:txBody>
      </p:sp>
      <p:sp>
        <p:nvSpPr>
          <p:cNvPr id="3" name="Text Placeholder 2"/>
          <p:cNvSpPr>
            <a:spLocks noGrp="1"/>
          </p:cNvSpPr>
          <p:nvPr>
            <p:ph type="body"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587"/>
            <a:ext cx="9144000" cy="37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26854" y="3790890"/>
            <a:ext cx="1039067" cy="400110"/>
          </a:xfrm>
          <a:prstGeom prst="rect">
            <a:avLst/>
          </a:prstGeom>
          <a:noFill/>
          <a:ln>
            <a:noFill/>
          </a:ln>
        </p:spPr>
        <p:txBody>
          <a:bodyPr wrap="none" rtlCol="0">
            <a:spAutoFit/>
          </a:bodyPr>
          <a:lstStyle/>
          <a:p>
            <a:r>
              <a:rPr lang="en-US" sz="2000" b="1" dirty="0" smtClean="0">
                <a:solidFill>
                  <a:srgbClr val="C00000"/>
                </a:solidFill>
              </a:rPr>
              <a:t>Djibouti</a:t>
            </a:r>
            <a:endParaRPr lang="en-US" sz="2000" b="1" dirty="0">
              <a:solidFill>
                <a:srgbClr val="C00000"/>
              </a:solidFill>
            </a:endParaRPr>
          </a:p>
        </p:txBody>
      </p:sp>
      <p:sp>
        <p:nvSpPr>
          <p:cNvPr id="5" name="TextBox 4"/>
          <p:cNvSpPr txBox="1"/>
          <p:nvPr/>
        </p:nvSpPr>
        <p:spPr>
          <a:xfrm>
            <a:off x="6934200" y="1524000"/>
            <a:ext cx="926151" cy="400110"/>
          </a:xfrm>
          <a:prstGeom prst="rect">
            <a:avLst/>
          </a:prstGeom>
          <a:noFill/>
          <a:ln>
            <a:noFill/>
          </a:ln>
        </p:spPr>
        <p:txBody>
          <a:bodyPr wrap="none" rtlCol="0">
            <a:spAutoFit/>
          </a:bodyPr>
          <a:lstStyle/>
          <a:p>
            <a:r>
              <a:rPr lang="en-US" sz="2000" b="1" dirty="0" smtClean="0">
                <a:solidFill>
                  <a:srgbClr val="C00000"/>
                </a:solidFill>
              </a:rPr>
              <a:t>Kuwait</a:t>
            </a:r>
            <a:endParaRPr lang="en-US" sz="2000" b="1" dirty="0">
              <a:solidFill>
                <a:srgbClr val="C00000"/>
              </a:solidFill>
            </a:endParaRPr>
          </a:p>
        </p:txBody>
      </p:sp>
    </p:spTree>
    <p:extLst>
      <p:ext uri="{BB962C8B-B14F-4D97-AF65-F5344CB8AC3E}">
        <p14:creationId xmlns:p14="http://schemas.microsoft.com/office/powerpoint/2010/main" val="32004505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1376"/>
            <a:ext cx="8229600" cy="1143000"/>
          </a:xfrm>
        </p:spPr>
        <p:txBody>
          <a:bodyPr/>
          <a:lstStyle/>
          <a:p>
            <a:r>
              <a:rPr lang="en-US" b="1" dirty="0" smtClean="0"/>
              <a:t>Kuwait 2/20/2011</a:t>
            </a:r>
            <a:endParaRPr lang="en-US" b="1" dirty="0"/>
          </a:p>
        </p:txBody>
      </p:sp>
      <p:sp>
        <p:nvSpPr>
          <p:cNvPr id="3" name="Content Placeholder 2"/>
          <p:cNvSpPr>
            <a:spLocks noGrp="1"/>
          </p:cNvSpPr>
          <p:nvPr>
            <p:ph idx="1"/>
          </p:nvPr>
        </p:nvSpPr>
        <p:spPr>
          <a:xfrm>
            <a:off x="0" y="990600"/>
            <a:ext cx="9144000" cy="5867400"/>
          </a:xfrm>
        </p:spPr>
        <p:txBody>
          <a:bodyPr>
            <a:normAutofit/>
          </a:bodyPr>
          <a:lstStyle/>
          <a:p>
            <a:r>
              <a:rPr lang="en-US" sz="3600" b="1" dirty="0"/>
              <a:t>Protesters in Kuwait clashed with security forces on Saturday, the second-straight day of unrest in the nation, CNN reported.</a:t>
            </a:r>
          </a:p>
          <a:p>
            <a:r>
              <a:rPr lang="en-US" sz="3600" b="1" dirty="0" smtClean="0"/>
              <a:t>The </a:t>
            </a:r>
            <a:r>
              <a:rPr lang="en-US" sz="3600" b="1" dirty="0"/>
              <a:t>demonstration occurred in </a:t>
            </a:r>
            <a:r>
              <a:rPr lang="en-US" sz="3600" b="1" dirty="0" err="1"/>
              <a:t>Sulaibiya</a:t>
            </a:r>
            <a:r>
              <a:rPr lang="en-US" sz="3600" b="1" dirty="0"/>
              <a:t>, just north of Kuwait City, witnesses and a government official said. Hundreds of protesters demanding greater rights for longtime residents who are not citizens of the country demanded the release of people arrested in demonstrations Friday.</a:t>
            </a:r>
          </a:p>
        </p:txBody>
      </p:sp>
    </p:spTree>
    <p:extLst>
      <p:ext uri="{BB962C8B-B14F-4D97-AF65-F5344CB8AC3E}">
        <p14:creationId xmlns:p14="http://schemas.microsoft.com/office/powerpoint/2010/main" val="2579771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250"/>
            <a:ext cx="9177867"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5029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863" y="31376"/>
            <a:ext cx="8229600" cy="867784"/>
          </a:xfrm>
        </p:spPr>
        <p:txBody>
          <a:bodyPr/>
          <a:lstStyle/>
          <a:p>
            <a:r>
              <a:rPr lang="en-US" dirty="0" smtClean="0"/>
              <a:t>20 hurt in the protest</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7" y="899160"/>
            <a:ext cx="9120673" cy="595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28391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b="1" dirty="0" smtClean="0"/>
              <a:t>Djibouti 2/20/2011 </a:t>
            </a:r>
            <a:endParaRPr lang="en-US" b="1" dirty="0"/>
          </a:p>
        </p:txBody>
      </p:sp>
      <p:sp>
        <p:nvSpPr>
          <p:cNvPr id="3" name="Content Placeholder 2"/>
          <p:cNvSpPr>
            <a:spLocks noGrp="1"/>
          </p:cNvSpPr>
          <p:nvPr>
            <p:ph idx="1"/>
          </p:nvPr>
        </p:nvSpPr>
        <p:spPr>
          <a:xfrm>
            <a:off x="0" y="914400"/>
            <a:ext cx="9144000" cy="5943600"/>
          </a:xfrm>
        </p:spPr>
        <p:txBody>
          <a:bodyPr>
            <a:normAutofit/>
          </a:bodyPr>
          <a:lstStyle/>
          <a:p>
            <a:r>
              <a:rPr lang="en-US" sz="3600" b="1" dirty="0"/>
              <a:t>Authorities in Djibouti have detained three top opposition leaders a day after protesters demanded the departure of President Ismail Omar </a:t>
            </a:r>
            <a:r>
              <a:rPr lang="en-US" sz="3600" b="1" dirty="0" err="1"/>
              <a:t>Guelleh</a:t>
            </a:r>
            <a:r>
              <a:rPr lang="en-US" sz="3600" b="1" dirty="0"/>
              <a:t>. Djibouti's chief prosecutor, </a:t>
            </a:r>
            <a:r>
              <a:rPr lang="en-US" sz="3600" b="1" dirty="0" err="1"/>
              <a:t>Djama</a:t>
            </a:r>
            <a:r>
              <a:rPr lang="en-US" sz="3600" b="1" dirty="0"/>
              <a:t> </a:t>
            </a:r>
            <a:r>
              <a:rPr lang="en-US" sz="3600" b="1" dirty="0" err="1"/>
              <a:t>Souleiman</a:t>
            </a:r>
            <a:r>
              <a:rPr lang="en-US" sz="3600" b="1" dirty="0"/>
              <a:t>, said Aden </a:t>
            </a:r>
            <a:r>
              <a:rPr lang="en-US" sz="3600" b="1" dirty="0" err="1"/>
              <a:t>Robleh</a:t>
            </a:r>
            <a:r>
              <a:rPr lang="en-US" sz="3600" b="1" dirty="0"/>
              <a:t>, Mohamed </a:t>
            </a:r>
            <a:r>
              <a:rPr lang="en-US" sz="3600" b="1" dirty="0" err="1"/>
              <a:t>Daoud</a:t>
            </a:r>
            <a:r>
              <a:rPr lang="en-US" sz="3600" b="1" dirty="0"/>
              <a:t> and Ismail </a:t>
            </a:r>
            <a:r>
              <a:rPr lang="en-US" sz="3600" b="1" dirty="0" err="1"/>
              <a:t>Guedi</a:t>
            </a:r>
            <a:r>
              <a:rPr lang="en-US" sz="3600" b="1" dirty="0"/>
              <a:t> were taken into custody Saturday.</a:t>
            </a:r>
          </a:p>
          <a:p>
            <a:r>
              <a:rPr lang="en-US" sz="3600" b="1" dirty="0" err="1" smtClean="0"/>
              <a:t>Souleiman</a:t>
            </a:r>
            <a:r>
              <a:rPr lang="en-US" sz="3600" b="1" dirty="0" smtClean="0"/>
              <a:t> </a:t>
            </a:r>
            <a:r>
              <a:rPr lang="en-US" sz="3600" b="1" dirty="0"/>
              <a:t>told AFP the three were detained in connection with violent clashes Friday between protesters and security forces.</a:t>
            </a:r>
          </a:p>
        </p:txBody>
      </p:sp>
    </p:spTree>
    <p:extLst>
      <p:ext uri="{BB962C8B-B14F-4D97-AF65-F5344CB8AC3E}">
        <p14:creationId xmlns:p14="http://schemas.microsoft.com/office/powerpoint/2010/main" val="3347510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3412"/>
            <a:ext cx="9144000" cy="605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247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555"/>
            <a:ext cx="9143999" cy="607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7078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
            <a:ext cx="9133860" cy="686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4456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Unrest Encircles Saudis, Stoking Sense of Unease</a:t>
            </a:r>
          </a:p>
        </p:txBody>
      </p:sp>
      <p:sp>
        <p:nvSpPr>
          <p:cNvPr id="3" name="Content Placeholder 2"/>
          <p:cNvSpPr>
            <a:spLocks noGrp="1"/>
          </p:cNvSpPr>
          <p:nvPr>
            <p:ph idx="1"/>
          </p:nvPr>
        </p:nvSpPr>
        <p:spPr>
          <a:xfrm>
            <a:off x="3505200" y="1600200"/>
            <a:ext cx="5410200" cy="5105400"/>
          </a:xfrm>
        </p:spPr>
        <p:txBody>
          <a:bodyPr>
            <a:normAutofit lnSpcReduction="10000"/>
          </a:bodyPr>
          <a:lstStyle/>
          <a:p>
            <a:r>
              <a:rPr lang="en-US" dirty="0"/>
              <a:t>As pro-democracy uprisings spread across the Middle East, the rulers of Saudi Arabia — the region’s great bulwark of religious and political conservatism — are feeling increasingly isolated and concerned that the United States may no longer be a reliable backer, officials and diplomats say.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31369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7155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600" b="1" dirty="0"/>
              <a:t>Saudi Arabia is far less vulnerable to democracy movements than other countries in the region, thanks to its vast oil wealth, its powerful religious establishment and the popularity of its king. </a:t>
            </a:r>
          </a:p>
        </p:txBody>
      </p:sp>
    </p:spTree>
    <p:extLst>
      <p:ext uri="{BB962C8B-B14F-4D97-AF65-F5344CB8AC3E}">
        <p14:creationId xmlns:p14="http://schemas.microsoft.com/office/powerpoint/2010/main" val="4193092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792"/>
            <a:ext cx="9143999" cy="610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223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9921"/>
            <a:ext cx="9143999" cy="569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670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907</TotalTime>
  <Words>1382</Words>
  <Application>Microsoft Office PowerPoint</Application>
  <PresentationFormat>On-screen Show (4:3)</PresentationFormat>
  <Paragraphs>80</Paragraphs>
  <Slides>72</Slides>
  <Notes>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2011 Post-Egyptian Protests in the Region</vt:lpstr>
      <vt:lpstr>PowerPoint Presentation</vt:lpstr>
      <vt:lpstr>In the Beginning . . . </vt:lpstr>
      <vt:lpstr>PowerPoint Presentation</vt:lpstr>
      <vt:lpstr>Bahrain </vt:lpstr>
      <vt:lpstr>The Situation</vt:lpstr>
      <vt:lpstr>PowerPoint Presentation</vt:lpstr>
      <vt:lpstr>PowerPoint Presentation</vt:lpstr>
      <vt:lpstr>PowerPoint Presentation</vt:lpstr>
      <vt:lpstr>PowerPoint Presentation</vt:lpstr>
      <vt:lpstr>Protesters Take Bahrain Square as Forces Leave – 2-19-2011</vt:lpstr>
      <vt:lpstr>PowerPoint Presentation</vt:lpstr>
      <vt:lpstr>Saudi Arabia sends troops</vt:lpstr>
      <vt:lpstr>Morocco</vt:lpstr>
      <vt:lpstr>The Situation</vt:lpstr>
      <vt:lpstr>PowerPoint Presentation</vt:lpstr>
      <vt:lpstr>PowerPoint Presentation</vt:lpstr>
      <vt:lpstr>PowerPoint Presentation</vt:lpstr>
      <vt:lpstr>PowerPoint Presentation</vt:lpstr>
      <vt:lpstr>Algeria</vt:lpstr>
      <vt:lpstr>The Situation</vt:lpstr>
      <vt:lpstr>PowerPoint Presentation</vt:lpstr>
      <vt:lpstr>PowerPoint Presentation</vt:lpstr>
      <vt:lpstr>PowerPoint Presentation</vt:lpstr>
      <vt:lpstr>2/19/2011</vt:lpstr>
      <vt:lpstr>PowerPoint Presentation</vt:lpstr>
      <vt:lpstr>Libya</vt:lpstr>
      <vt:lpstr>The Situation</vt:lpstr>
      <vt:lpstr>PowerPoint Presentation</vt:lpstr>
      <vt:lpstr>PowerPoint Presentation</vt:lpstr>
      <vt:lpstr>PowerPoint Presentation</vt:lpstr>
      <vt:lpstr>PowerPoint Presentation</vt:lpstr>
      <vt:lpstr>PowerPoint Presentation</vt:lpstr>
      <vt:lpstr>Libyan protesters defied a fierce crackdown by Moammar Gadhafi's regime, returning Sunday  (2/20/2011) to a square outside a court building in the flashpoint city of Benghazi to demand the overthrow of longtime ruler Moammar Gadhafi.</vt:lpstr>
      <vt:lpstr>PowerPoint Presentation</vt:lpstr>
      <vt:lpstr>Sunday 2/20/2011</vt:lpstr>
      <vt:lpstr>PowerPoint Presentation</vt:lpstr>
      <vt:lpstr>PowerPoint Presentation</vt:lpstr>
      <vt:lpstr>Moammar Gadhafi delivering a nationwide address pledging to fight to the death if necessary – I will not be removed!</vt:lpstr>
      <vt:lpstr>PowerPoint Presentation</vt:lpstr>
      <vt:lpstr>PowerPoint Presentation</vt:lpstr>
      <vt:lpstr>Clampdown in Libyan capital as protests close in</vt:lpstr>
      <vt:lpstr>Effigy representing Libyan Leader Moammar Gadhafi</vt:lpstr>
      <vt:lpstr>A demonstrator holding the former Libyan flag protests against Moamer Kadhafi's regime</vt:lpstr>
      <vt:lpstr>No Fly Zone</vt:lpstr>
      <vt:lpstr>Jordan</vt:lpstr>
      <vt:lpstr>The Situation</vt:lpstr>
      <vt:lpstr>PowerPoint Presentation</vt:lpstr>
      <vt:lpstr>PowerPoint Presentation</vt:lpstr>
      <vt:lpstr>PowerPoint Presentation</vt:lpstr>
      <vt:lpstr>Iran</vt:lpstr>
      <vt:lpstr>The Situation</vt:lpstr>
      <vt:lpstr>PowerPoint Presentation</vt:lpstr>
      <vt:lpstr>PowerPoint Presentation</vt:lpstr>
      <vt:lpstr>PowerPoint Presentation</vt:lpstr>
      <vt:lpstr>Yemen</vt:lpstr>
      <vt:lpstr>The Situation</vt:lpstr>
      <vt:lpstr>PowerPoint Presentation</vt:lpstr>
      <vt:lpstr>PowerPoint Presentation</vt:lpstr>
      <vt:lpstr>/</vt:lpstr>
      <vt:lpstr>2/19/2011</vt:lpstr>
      <vt:lpstr>PowerPoint Presentation</vt:lpstr>
      <vt:lpstr>Some high military leaders have taken the side of the protesters</vt:lpstr>
      <vt:lpstr>Additional tensions</vt:lpstr>
      <vt:lpstr>Kuwait 2/20/2011</vt:lpstr>
      <vt:lpstr>PowerPoint Presentation</vt:lpstr>
      <vt:lpstr>20 hurt in the protest</vt:lpstr>
      <vt:lpstr>Djibouti 2/20/2011 </vt:lpstr>
      <vt:lpstr>PowerPoint Presentation</vt:lpstr>
      <vt:lpstr>PowerPoint Presentation</vt:lpstr>
      <vt:lpstr>Unrest Encircles Saudis, Stoking Sense of Unease</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dc:creator>
  <cp:lastModifiedBy>Joe</cp:lastModifiedBy>
  <cp:revision>26</cp:revision>
  <dcterms:created xsi:type="dcterms:W3CDTF">2011-02-18T22:09:51Z</dcterms:created>
  <dcterms:modified xsi:type="dcterms:W3CDTF">2011-03-24T12:57:32Z</dcterms:modified>
</cp:coreProperties>
</file>