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7" r:id="rId7"/>
    <p:sldId id="269" r:id="rId8"/>
    <p:sldId id="272" r:id="rId9"/>
    <p:sldId id="266" r:id="rId10"/>
    <p:sldId id="275" r:id="rId11"/>
    <p:sldId id="258" r:id="rId12"/>
    <p:sldId id="259" r:id="rId13"/>
    <p:sldId id="260" r:id="rId14"/>
    <p:sldId id="261" r:id="rId15"/>
    <p:sldId id="262" r:id="rId16"/>
    <p:sldId id="263" r:id="rId17"/>
    <p:sldId id="264" r:id="rId18"/>
    <p:sldId id="265" r:id="rId19"/>
    <p:sldId id="268" r:id="rId20"/>
    <p:sldId id="270" r:id="rId21"/>
    <p:sldId id="271" r:id="rId22"/>
    <p:sldId id="273" r:id="rId23"/>
    <p:sldId id="274"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63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60FF99-B040-4EDC-B9B7-5B15850F72CC}" type="datetimeFigureOut">
              <a:rPr lang="en-US" smtClean="0"/>
              <a:pPr/>
              <a:t>6/3/2010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C7053-D4A0-4B7E-A67A-646BC2D7F3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0FF99-B040-4EDC-B9B7-5B15850F72CC}" type="datetimeFigureOut">
              <a:rPr lang="en-US" smtClean="0"/>
              <a:pPr/>
              <a:t>6/3/2010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C7053-D4A0-4B7E-A67A-646BC2D7F3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0FF99-B040-4EDC-B9B7-5B15850F72CC}" type="datetimeFigureOut">
              <a:rPr lang="en-US" smtClean="0"/>
              <a:pPr/>
              <a:t>6/3/2010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C7053-D4A0-4B7E-A67A-646BC2D7F3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0FF99-B040-4EDC-B9B7-5B15850F72CC}" type="datetimeFigureOut">
              <a:rPr lang="en-US" smtClean="0"/>
              <a:pPr/>
              <a:t>6/3/2010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C7053-D4A0-4B7E-A67A-646BC2D7F3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60FF99-B040-4EDC-B9B7-5B15850F72CC}" type="datetimeFigureOut">
              <a:rPr lang="en-US" smtClean="0"/>
              <a:pPr/>
              <a:t>6/3/2010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C7053-D4A0-4B7E-A67A-646BC2D7F3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60FF99-B040-4EDC-B9B7-5B15850F72CC}" type="datetimeFigureOut">
              <a:rPr lang="en-US" smtClean="0"/>
              <a:pPr/>
              <a:t>6/3/2010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C7053-D4A0-4B7E-A67A-646BC2D7F3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60FF99-B040-4EDC-B9B7-5B15850F72CC}" type="datetimeFigureOut">
              <a:rPr lang="en-US" smtClean="0"/>
              <a:pPr/>
              <a:t>6/3/2010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C7053-D4A0-4B7E-A67A-646BC2D7F3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60FF99-B040-4EDC-B9B7-5B15850F72CC}" type="datetimeFigureOut">
              <a:rPr lang="en-US" smtClean="0"/>
              <a:pPr/>
              <a:t>6/3/2010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C7053-D4A0-4B7E-A67A-646BC2D7F3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0FF99-B040-4EDC-B9B7-5B15850F72CC}" type="datetimeFigureOut">
              <a:rPr lang="en-US" smtClean="0"/>
              <a:pPr/>
              <a:t>6/3/2010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C7053-D4A0-4B7E-A67A-646BC2D7F3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0FF99-B040-4EDC-B9B7-5B15850F72CC}" type="datetimeFigureOut">
              <a:rPr lang="en-US" smtClean="0"/>
              <a:pPr/>
              <a:t>6/3/2010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C7053-D4A0-4B7E-A67A-646BC2D7F3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0FF99-B040-4EDC-B9B7-5B15850F72CC}" type="datetimeFigureOut">
              <a:rPr lang="en-US" smtClean="0"/>
              <a:pPr/>
              <a:t>6/3/2010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C7053-D4A0-4B7E-A67A-646BC2D7F3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0FF99-B040-4EDC-B9B7-5B15850F72CC}" type="datetimeFigureOut">
              <a:rPr lang="en-US" smtClean="0"/>
              <a:pPr/>
              <a:t>6/3/2010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C7053-D4A0-4B7E-A67A-646BC2D7F30A}" type="slidenum">
              <a:rPr lang="en-US" smtClean="0"/>
              <a:pPr/>
              <a:t>‹#›</a:t>
            </a:fld>
            <a:endParaRPr lang="en-US"/>
          </a:p>
        </p:txBody>
      </p:sp>
      <p:pic>
        <p:nvPicPr>
          <p:cNvPr id="7" name="Picture 6" descr="SSGP2093.JPG"/>
          <p:cNvPicPr>
            <a:picLocks noChangeAspect="1"/>
          </p:cNvPicPr>
          <p:nvPr/>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130425"/>
            <a:ext cx="6629400" cy="1470025"/>
          </a:xfrm>
          <a:solidFill>
            <a:schemeClr val="bg1">
              <a:lumMod val="95000"/>
              <a:alpha val="50000"/>
            </a:schemeClr>
          </a:solidFill>
          <a:ln w="28575">
            <a:solidFill>
              <a:schemeClr val="tx2">
                <a:lumMod val="60000"/>
                <a:lumOff val="40000"/>
              </a:schemeClr>
            </a:solidFill>
          </a:ln>
        </p:spPr>
        <p:txBody>
          <a:bodyPr/>
          <a:lstStyle/>
          <a:p>
            <a:r>
              <a:rPr lang="en-US" b="1" dirty="0" smtClean="0">
                <a:solidFill>
                  <a:schemeClr val="tx2">
                    <a:lumMod val="75000"/>
                  </a:schemeClr>
                </a:solidFill>
                <a:effectLst>
                  <a:outerShdw blurRad="38100" dist="38100" dir="2700000" algn="tl">
                    <a:srgbClr val="000000">
                      <a:alpha val="43137"/>
                    </a:srgbClr>
                  </a:outerShdw>
                </a:effectLst>
              </a:rPr>
              <a:t>The Morning Gl</a:t>
            </a:r>
            <a:r>
              <a:rPr lang="en-US" b="1" dirty="0" smtClean="0">
                <a:solidFill>
                  <a:schemeClr val="tx2">
                    <a:lumMod val="75000"/>
                  </a:schemeClr>
                </a:solidFill>
                <a:effectLst>
                  <a:outerShdw blurRad="38100" dist="38100" dir="2700000" algn="tl">
                    <a:srgbClr val="000000">
                      <a:alpha val="43137"/>
                    </a:srgbClr>
                  </a:outerShdw>
                </a:effectLst>
              </a:rPr>
              <a:t>ory Cloud Formation</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200" y="3581400"/>
            <a:ext cx="6629400" cy="609600"/>
          </a:xfrm>
          <a:solidFill>
            <a:schemeClr val="bg1">
              <a:lumMod val="95000"/>
              <a:alpha val="50000"/>
            </a:schemeClr>
          </a:solidFill>
          <a:ln w="38100">
            <a:solidFill>
              <a:schemeClr val="tx2">
                <a:lumMod val="60000"/>
                <a:lumOff val="40000"/>
              </a:schemeClr>
            </a:solidFill>
          </a:ln>
        </p:spPr>
        <p:txBody>
          <a:bodyPr/>
          <a:lstStyle/>
          <a:p>
            <a:r>
              <a:rPr lang="en-US" b="1" dirty="0" smtClean="0">
                <a:solidFill>
                  <a:srgbClr val="FF0000"/>
                </a:solidFill>
                <a:effectLst>
                  <a:outerShdw blurRad="38100" dist="38100" dir="2700000" algn="tl">
                    <a:srgbClr val="000000">
                      <a:alpha val="43137"/>
                    </a:srgbClr>
                  </a:outerShdw>
                </a:effectLst>
              </a:rPr>
              <a:t>Pictures From Australia</a:t>
            </a:r>
            <a:endParaRPr lang="en-US"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89522" y="478259"/>
            <a:ext cx="8802078" cy="59225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103541" y="610848"/>
            <a:ext cx="8888059" cy="5713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0" y="0"/>
            <a:ext cx="9144000" cy="685800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0" y="0"/>
            <a:ext cx="9144000" cy="685800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252328" y="563657"/>
            <a:ext cx="8663072" cy="5760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3" cstate="print"/>
          <a:srcRect/>
          <a:stretch>
            <a:fillRect/>
          </a:stretch>
        </p:blipFill>
        <p:spPr bwMode="auto">
          <a:xfrm>
            <a:off x="133810" y="667032"/>
            <a:ext cx="8857790" cy="5428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b="1" dirty="0" smtClean="0">
                <a:solidFill>
                  <a:schemeClr val="bg1">
                    <a:lumMod val="95000"/>
                  </a:schemeClr>
                </a:solidFill>
                <a:effectLst>
                  <a:outerShdw blurRad="38100" dist="38100" dir="2700000" algn="tl">
                    <a:srgbClr val="000000">
                      <a:alpha val="43137"/>
                    </a:srgbClr>
                  </a:outerShdw>
                </a:effectLst>
              </a:rPr>
              <a:t>Morning glory clouds have also been documented elsewhere, like the following in Sable Island, Canada, which, funnily enough, is itself shaped like a wave</a:t>
            </a:r>
            <a:r>
              <a:rPr lang="en-US" sz="3200" b="1" dirty="0" smtClean="0">
                <a:solidFill>
                  <a:schemeClr val="bg1">
                    <a:lumMod val="95000"/>
                  </a:schemeClr>
                </a:solidFill>
                <a:effectLst>
                  <a:outerShdw blurRad="38100" dist="38100" dir="2700000" algn="tl">
                    <a:srgbClr val="000000">
                      <a:alpha val="43137"/>
                    </a:srgbClr>
                  </a:outerShdw>
                </a:effectLst>
              </a:rPr>
              <a:t>:</a:t>
            </a:r>
            <a:endParaRPr lang="en-US" sz="3200" b="1" dirty="0">
              <a:solidFill>
                <a:schemeClr val="bg1">
                  <a:lumMod val="95000"/>
                </a:schemeClr>
              </a:solidFill>
              <a:effectLst>
                <a:outerShdw blurRad="38100" dist="38100" dir="2700000" algn="tl">
                  <a:srgbClr val="000000">
                    <a:alpha val="43137"/>
                  </a:srgbClr>
                </a:outerShdw>
              </a:effectLst>
            </a:endParaRPr>
          </a:p>
        </p:txBody>
      </p:sp>
      <p:pic>
        <p:nvPicPr>
          <p:cNvPr id="14338" name="Picture 2"/>
          <p:cNvPicPr>
            <a:picLocks noGrp="1" noChangeAspect="1" noChangeArrowheads="1"/>
          </p:cNvPicPr>
          <p:nvPr>
            <p:ph idx="1"/>
          </p:nvPr>
        </p:nvPicPr>
        <p:blipFill>
          <a:blip r:embed="rId2" cstate="print"/>
          <a:srcRect/>
          <a:stretch>
            <a:fillRect/>
          </a:stretch>
        </p:blipFill>
        <p:spPr bwMode="auto">
          <a:xfrm>
            <a:off x="1295400" y="1710531"/>
            <a:ext cx="6324600" cy="4743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The Morning Glory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solidFill>
            <a:schemeClr val="bg1">
              <a:lumMod val="95000"/>
              <a:alpha val="50000"/>
            </a:schemeClr>
          </a:solidFill>
        </p:spPr>
        <p:txBody>
          <a:bodyPr/>
          <a:lstStyle/>
          <a:p>
            <a:r>
              <a:rPr lang="en-US" b="1" dirty="0" smtClean="0">
                <a:solidFill>
                  <a:schemeClr val="tx2">
                    <a:lumMod val="75000"/>
                  </a:schemeClr>
                </a:solidFill>
                <a:effectLst>
                  <a:outerShdw blurRad="38100" dist="38100" dir="2700000" algn="tl">
                    <a:srgbClr val="000000">
                      <a:alpha val="43137"/>
                    </a:srgbClr>
                  </a:outerShdw>
                </a:effectLst>
              </a:rPr>
              <a:t>The Morning Glory is a very rare meteorological phenomenon</a:t>
            </a:r>
            <a:r>
              <a:rPr lang="en-US" b="1" dirty="0" smtClean="0">
                <a:solidFill>
                  <a:schemeClr val="tx2">
                    <a:lumMod val="75000"/>
                  </a:schemeClr>
                </a:solidFill>
                <a:effectLst>
                  <a:outerShdw blurRad="38100" dist="38100" dir="2700000" algn="tl">
                    <a:srgbClr val="000000">
                      <a:alpha val="43137"/>
                    </a:srgbClr>
                  </a:outerShdw>
                </a:effectLst>
              </a:rPr>
              <a:t>. It </a:t>
            </a:r>
            <a:r>
              <a:rPr lang="en-US" b="1" dirty="0" smtClean="0">
                <a:solidFill>
                  <a:schemeClr val="tx2">
                    <a:lumMod val="75000"/>
                  </a:schemeClr>
                </a:solidFill>
                <a:effectLst>
                  <a:outerShdw blurRad="38100" dist="38100" dir="2700000" algn="tl">
                    <a:srgbClr val="000000">
                      <a:alpha val="43137"/>
                    </a:srgbClr>
                  </a:outerShdw>
                </a:effectLst>
              </a:rPr>
              <a:t>can be observed in Northern Australia's Gulf of Carpentaria. </a:t>
            </a:r>
            <a:r>
              <a:rPr lang="en-US" b="1" dirty="0" smtClean="0">
                <a:solidFill>
                  <a:schemeClr val="tx2">
                    <a:lumMod val="75000"/>
                  </a:schemeClr>
                </a:solidFill>
                <a:effectLst>
                  <a:outerShdw blurRad="38100" dist="38100" dir="2700000" algn="tl">
                    <a:srgbClr val="000000">
                      <a:alpha val="43137"/>
                    </a:srgbClr>
                  </a:outerShdw>
                </a:effectLst>
              </a:rPr>
              <a:t> A </a:t>
            </a:r>
            <a:r>
              <a:rPr lang="en-US" b="1" dirty="0" smtClean="0">
                <a:solidFill>
                  <a:schemeClr val="tx2">
                    <a:lumMod val="75000"/>
                  </a:schemeClr>
                </a:solidFill>
                <a:effectLst>
                  <a:outerShdw blurRad="38100" dist="38100" dir="2700000" algn="tl">
                    <a:srgbClr val="000000">
                      <a:alpha val="43137"/>
                    </a:srgbClr>
                  </a:outerShdw>
                </a:effectLst>
              </a:rPr>
              <a:t>Morning Glory cloud is a roll cloud that can be up to 620 miles (1000 kilometers) long, 0.5 to 1.2 miles (1 to 2 kilometers) high, and can move at speeds up to 37 mph (60 km/h). </a:t>
            </a:r>
            <a:br>
              <a:rPr lang="en-US" b="1" dirty="0" smtClean="0">
                <a:solidFill>
                  <a:schemeClr val="tx2">
                    <a:lumMod val="75000"/>
                  </a:schemeClr>
                </a:solidFill>
                <a:effectLst>
                  <a:outerShdw blurRad="38100" dist="38100" dir="2700000" algn="tl">
                    <a:srgbClr val="000000">
                      <a:alpha val="43137"/>
                    </a:srgbClr>
                  </a:outerShdw>
                </a:effectLst>
              </a:rPr>
            </a:br>
            <a:r>
              <a:rPr lang="en-US" b="1" dirty="0" smtClean="0">
                <a:solidFill>
                  <a:schemeClr val="tx2">
                    <a:lumMod val="75000"/>
                  </a:schemeClr>
                </a:solidFill>
                <a:effectLst>
                  <a:outerShdw blurRad="38100" dist="38100" dir="2700000" algn="tl">
                    <a:srgbClr val="000000">
                      <a:alpha val="43137"/>
                    </a:srgbClr>
                  </a:outerShdw>
                </a:effectLst>
              </a:rPr>
              <a:t>Enjoy the beautiful </a:t>
            </a:r>
            <a:r>
              <a:rPr lang="en-US" b="1" dirty="0" smtClean="0">
                <a:solidFill>
                  <a:schemeClr val="tx2">
                    <a:lumMod val="75000"/>
                  </a:schemeClr>
                </a:solidFill>
                <a:effectLst>
                  <a:outerShdw blurRad="38100" dist="38100" dir="2700000" algn="tl">
                    <a:srgbClr val="000000">
                      <a:alpha val="43137"/>
                    </a:srgbClr>
                  </a:outerShdw>
                </a:effectLst>
              </a:rPr>
              <a:t>photos.</a:t>
            </a:r>
            <a:endParaRPr lang="en-US"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1295400" y="990600"/>
            <a:ext cx="6629400" cy="4941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cstate="print"/>
          <a:srcRect/>
          <a:stretch>
            <a:fillRect/>
          </a:stretch>
        </p:blipFill>
        <p:spPr bwMode="auto">
          <a:xfrm>
            <a:off x="0" y="16459"/>
            <a:ext cx="9144000" cy="684154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1371600" y="228600"/>
            <a:ext cx="6324600"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lumMod val="95000"/>
                  </a:schemeClr>
                </a:solidFill>
                <a:effectLst>
                  <a:outerShdw blurRad="38100" dist="38100" dir="2700000" algn="tl">
                    <a:srgbClr val="000000">
                      <a:alpha val="43137"/>
                    </a:srgbClr>
                  </a:outerShdw>
                </a:effectLst>
              </a:rPr>
              <a:t>Satellite photo of a Morning Glory cloud over the Gulf of Carpentaria</a:t>
            </a:r>
            <a:endParaRPr lang="en-US" b="1" dirty="0">
              <a:solidFill>
                <a:schemeClr val="bg1">
                  <a:lumMod val="95000"/>
                </a:schemeClr>
              </a:solidFill>
              <a:effectLst>
                <a:outerShdw blurRad="38100" dist="38100" dir="2700000" algn="tl">
                  <a:srgbClr val="000000">
                    <a:alpha val="43137"/>
                  </a:srgbClr>
                </a:outerShdw>
              </a:effectLst>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1143000" y="1828800"/>
            <a:ext cx="6785058" cy="4461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morning glory cloud modelling.gif"/>
          <p:cNvPicPr>
            <a:picLocks noGrp="1" noChangeAspect="1"/>
          </p:cNvPicPr>
          <p:nvPr>
            <p:ph idx="1"/>
          </p:nvPr>
        </p:nvPicPr>
        <p:blipFill>
          <a:blip r:embed="rId2" cstate="print"/>
          <a:stretch>
            <a:fillRect/>
          </a:stretch>
        </p:blipFill>
        <p:spPr>
          <a:xfrm>
            <a:off x="2133600" y="228600"/>
            <a:ext cx="4946073" cy="6400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b="1" dirty="0" smtClean="0">
                <a:solidFill>
                  <a:schemeClr val="bg1">
                    <a:lumMod val="95000"/>
                  </a:schemeClr>
                </a:solidFill>
                <a:effectLst>
                  <a:outerShdw blurRad="38100" dist="38100" dir="2700000" algn="tl">
                    <a:srgbClr val="000000">
                      <a:alpha val="43137"/>
                    </a:srgbClr>
                  </a:outerShdw>
                </a:effectLst>
              </a:rPr>
              <a:t>Causes</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229600" cy="5715000"/>
          </a:xfrm>
          <a:solidFill>
            <a:schemeClr val="bg1">
              <a:lumMod val="95000"/>
              <a:alpha val="50000"/>
            </a:schemeClr>
          </a:solidFill>
        </p:spPr>
        <p:txBody>
          <a:bodyPr>
            <a:normAutofit fontScale="85000" lnSpcReduction="10000"/>
          </a:bodyPr>
          <a:lstStyle/>
          <a:p>
            <a:r>
              <a:rPr lang="en-US" b="1" dirty="0" smtClean="0"/>
              <a:t>Despite being studied extensively, the Morning Glory cloud is not clearly understood. Regardless of the complexity behind the nature of this atmospheric phenomenon, some conclusions have been made about its causes. Through research, one of the main causes of most Morning Glory occurrences is due to the </a:t>
            </a:r>
            <a:r>
              <a:rPr lang="en-US" b="1" dirty="0" err="1" smtClean="0"/>
              <a:t>mesoscale</a:t>
            </a:r>
            <a:r>
              <a:rPr lang="en-US" b="1" dirty="0" smtClean="0"/>
              <a:t> circulations associated with sea breezes that develop over the peninsula and the gulf. On the large scale, Morning Glories are usually associated with frontal systems crossing central Australia and high pressure in northern Australia. Locals have noted that the Morning Glory is likely to occur when the humidity in the area is high, which provides moisture for the cloud to form, and when strong sea breezes have blown the preceding day.</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cstate="print"/>
          <a:srcRect/>
          <a:stretch>
            <a:fillRect/>
          </a:stretch>
        </p:blipFill>
        <p:spPr bwMode="auto">
          <a:xfrm>
            <a:off x="0" y="24383"/>
            <a:ext cx="9144000" cy="683361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 y="609600"/>
            <a:ext cx="8868287" cy="5726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209332" y="609600"/>
            <a:ext cx="8782268" cy="5683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TP03000097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D43AB2BD-6D16-4CA5-B0FB-9C4317517DBC}">
  <ds:schemaRefs>
    <ds:schemaRef ds:uri="http://schemas.microsoft.com/sharepoint/v3/contenttype/forms"/>
  </ds:schemaRefs>
</ds:datastoreItem>
</file>

<file path=customXml/itemProps2.xml><?xml version="1.0" encoding="utf-8"?>
<ds:datastoreItem xmlns:ds="http://schemas.openxmlformats.org/officeDocument/2006/customXml" ds:itemID="{75E4A271-5FAA-4ECB-9E46-FA371946F01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C50473A-9DD8-461A-AA96-C5E384AEC052}">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TP030000976</Template>
  <TotalTime>1313</TotalTime>
  <Words>251</Words>
  <Application>Microsoft Office PowerPoint</Application>
  <PresentationFormat>On-screen Show (4:3)</PresentationFormat>
  <Paragraphs>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TP030000976</vt:lpstr>
      <vt:lpstr>The Morning Glory Cloud Formation</vt:lpstr>
      <vt:lpstr>The Morning Glory</vt:lpstr>
      <vt:lpstr>Slide 3</vt:lpstr>
      <vt:lpstr>Satellite photo of a Morning Glory cloud over the Gulf of Carpentaria</vt:lpstr>
      <vt:lpstr>Slide 5</vt:lpstr>
      <vt:lpstr>Causes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Morning glory clouds have also been documented elsewhere, like the following in Sable Island, Canada, which, funnily enough, is itself shaped like a wave:</vt:lpstr>
      <vt:lpstr>Slide 20</vt:lpstr>
      <vt:lpstr>Slide 21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Morning Glory Cloud Formation</dc:title>
  <dc:creator>Joe</dc:creator>
  <cp:lastModifiedBy>Joe</cp:lastModifiedBy>
  <cp:revision>5</cp:revision>
  <dcterms:created xsi:type="dcterms:W3CDTF">2010-06-03T06:07:44Z</dcterms:created>
  <dcterms:modified xsi:type="dcterms:W3CDTF">2010-06-04T04:01:39Z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TC300009769990</vt:lpwstr>
  </property>
</Properties>
</file>