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30"/>
  </p:notesMasterIdLst>
  <p:sldIdLst>
    <p:sldId id="256" r:id="rId3"/>
    <p:sldId id="278" r:id="rId4"/>
    <p:sldId id="279" r:id="rId5"/>
    <p:sldId id="280" r:id="rId6"/>
    <p:sldId id="257" r:id="rId7"/>
    <p:sldId id="258" r:id="rId8"/>
    <p:sldId id="260" r:id="rId9"/>
    <p:sldId id="261" r:id="rId10"/>
    <p:sldId id="262" r:id="rId11"/>
    <p:sldId id="259"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81" r:id="rId28"/>
    <p:sldId id="282"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00" autoAdjust="0"/>
    <p:restoredTop sz="94600"/>
  </p:normalViewPr>
  <p:slideViewPr>
    <p:cSldViewPr>
      <p:cViewPr varScale="1">
        <p:scale>
          <a:sx n="53" d="100"/>
          <a:sy n="53" d="100"/>
        </p:scale>
        <p:origin x="-141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A16B4E3-A102-4156-B58C-108DD682B879}" type="slidenum">
              <a:rPr lang="en-US"/>
              <a:pPr/>
              <a:t>‹#›</a:t>
            </a:fld>
            <a:endParaRPr lang="en-US"/>
          </a:p>
        </p:txBody>
      </p:sp>
    </p:spTree>
    <p:extLst>
      <p:ext uri="{BB962C8B-B14F-4D97-AF65-F5344CB8AC3E}">
        <p14:creationId xmlns:p14="http://schemas.microsoft.com/office/powerpoint/2010/main" val="8168994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pPr lvl="0"/>
            <a:r>
              <a:rPr lang="en-US" noProof="0" smtClean="0"/>
              <a:t>Click to edit Master title style</a:t>
            </a:r>
            <a:endParaRPr lang="en-US" noProof="0" smtClean="0"/>
          </a:p>
        </p:txBody>
      </p:sp>
      <p:sp>
        <p:nvSpPr>
          <p:cNvPr id="23555"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pPr lvl="0"/>
            <a:r>
              <a:rPr lang="en-US" noProof="0" smtClean="0"/>
              <a:t>Click to edit Master subtitle style</a:t>
            </a:r>
            <a:endParaRPr lang="en-US" noProof="0" smtClean="0"/>
          </a:p>
        </p:txBody>
      </p:sp>
      <p:sp>
        <p:nvSpPr>
          <p:cNvPr id="23556" name="Rectangle 4"/>
          <p:cNvSpPr>
            <a:spLocks noGrp="1" noChangeArrowheads="1"/>
          </p:cNvSpPr>
          <p:nvPr>
            <p:ph type="dt" sz="half" idx="2"/>
          </p:nvPr>
        </p:nvSpPr>
        <p:spPr/>
        <p:txBody>
          <a:bodyPr/>
          <a:lstStyle>
            <a:lvl1pPr>
              <a:defRPr/>
            </a:lvl1pPr>
          </a:lstStyle>
          <a:p>
            <a:endParaRPr lang="en-US"/>
          </a:p>
        </p:txBody>
      </p:sp>
      <p:sp>
        <p:nvSpPr>
          <p:cNvPr id="23557" name="Rectangle 5"/>
          <p:cNvSpPr>
            <a:spLocks noGrp="1" noChangeArrowheads="1"/>
          </p:cNvSpPr>
          <p:nvPr>
            <p:ph type="ftr" sz="quarter" idx="3"/>
          </p:nvPr>
        </p:nvSpPr>
        <p:spPr/>
        <p:txBody>
          <a:bodyPr/>
          <a:lstStyle>
            <a:lvl1pPr>
              <a:defRPr/>
            </a:lvl1pPr>
          </a:lstStyle>
          <a:p>
            <a:endParaRPr lang="en-US"/>
          </a:p>
        </p:txBody>
      </p:sp>
      <p:sp>
        <p:nvSpPr>
          <p:cNvPr id="23558" name="Rectangle 6"/>
          <p:cNvSpPr>
            <a:spLocks noGrp="1" noChangeArrowheads="1"/>
          </p:cNvSpPr>
          <p:nvPr>
            <p:ph type="sldNum" sz="quarter" idx="4"/>
          </p:nvPr>
        </p:nvSpPr>
        <p:spPr/>
        <p:txBody>
          <a:bodyPr/>
          <a:lstStyle>
            <a:lvl1pPr>
              <a:defRPr/>
            </a:lvl1pPr>
          </a:lstStyle>
          <a:p>
            <a:fld id="{8C39DE4E-2694-44DC-9069-4830ED601CF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CA1A0C-BE19-45F1-93D9-3918696D55CC}" type="slidenum">
              <a:rPr lang="en-US"/>
              <a:pPr/>
              <a:t>‹#›</a:t>
            </a:fld>
            <a:endParaRPr lang="en-US"/>
          </a:p>
        </p:txBody>
      </p:sp>
    </p:spTree>
    <p:extLst>
      <p:ext uri="{BB962C8B-B14F-4D97-AF65-F5344CB8AC3E}">
        <p14:creationId xmlns:p14="http://schemas.microsoft.com/office/powerpoint/2010/main" val="4172823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1D53C18-CA3A-490B-88FA-4D50C417168C}" type="slidenum">
              <a:rPr lang="en-US"/>
              <a:pPr/>
              <a:t>‹#›</a:t>
            </a:fld>
            <a:endParaRPr lang="en-US"/>
          </a:p>
        </p:txBody>
      </p:sp>
    </p:spTree>
    <p:extLst>
      <p:ext uri="{BB962C8B-B14F-4D97-AF65-F5344CB8AC3E}">
        <p14:creationId xmlns:p14="http://schemas.microsoft.com/office/powerpoint/2010/main" val="3855239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3"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pPr lvl="0"/>
            <a:r>
              <a:rPr lang="en-US" noProof="0" smtClean="0"/>
              <a:t>Click to edit Master title style</a:t>
            </a:r>
          </a:p>
        </p:txBody>
      </p:sp>
      <p:sp>
        <p:nvSpPr>
          <p:cNvPr id="30724"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pPr lvl="0"/>
            <a:r>
              <a:rPr lang="en-US" noProof="0" smtClean="0"/>
              <a:t>Click to edit Master subtitle style</a:t>
            </a:r>
          </a:p>
        </p:txBody>
      </p:sp>
      <p:sp>
        <p:nvSpPr>
          <p:cNvPr id="30725" name="Rectangle 5"/>
          <p:cNvSpPr>
            <a:spLocks noGrp="1" noChangeArrowheads="1"/>
          </p:cNvSpPr>
          <p:nvPr>
            <p:ph type="dt" sz="half" idx="2"/>
          </p:nvPr>
        </p:nvSpPr>
        <p:spPr/>
        <p:txBody>
          <a:bodyPr/>
          <a:lstStyle>
            <a:lvl1pPr>
              <a:defRPr/>
            </a:lvl1pPr>
          </a:lstStyle>
          <a:p>
            <a:endParaRPr lang="en-US"/>
          </a:p>
        </p:txBody>
      </p:sp>
      <p:sp>
        <p:nvSpPr>
          <p:cNvPr id="30726" name="Rectangle 6"/>
          <p:cNvSpPr>
            <a:spLocks noGrp="1" noChangeArrowheads="1"/>
          </p:cNvSpPr>
          <p:nvPr>
            <p:ph type="ftr" sz="quarter" idx="3"/>
          </p:nvPr>
        </p:nvSpPr>
        <p:spPr/>
        <p:txBody>
          <a:bodyPr/>
          <a:lstStyle>
            <a:lvl1pPr>
              <a:defRPr/>
            </a:lvl1pPr>
          </a:lstStyle>
          <a:p>
            <a:endParaRPr lang="en-US"/>
          </a:p>
        </p:txBody>
      </p:sp>
      <p:sp>
        <p:nvSpPr>
          <p:cNvPr id="30727" name="Rectangle 7"/>
          <p:cNvSpPr>
            <a:spLocks noGrp="1" noChangeArrowheads="1"/>
          </p:cNvSpPr>
          <p:nvPr>
            <p:ph type="sldNum" sz="quarter" idx="4"/>
          </p:nvPr>
        </p:nvSpPr>
        <p:spPr/>
        <p:txBody>
          <a:bodyPr/>
          <a:lstStyle>
            <a:lvl1pPr>
              <a:defRPr/>
            </a:lvl1pPr>
          </a:lstStyle>
          <a:p>
            <a:fld id="{29F7896C-538E-4B1A-B24A-8A2B8CE3D972}"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4EC1424-BF72-47C5-B5B2-D5452A70F12A}" type="slidenum">
              <a:rPr lang="en-US"/>
              <a:pPr/>
              <a:t>‹#›</a:t>
            </a:fld>
            <a:endParaRPr lang="en-US"/>
          </a:p>
        </p:txBody>
      </p:sp>
    </p:spTree>
    <p:extLst>
      <p:ext uri="{BB962C8B-B14F-4D97-AF65-F5344CB8AC3E}">
        <p14:creationId xmlns:p14="http://schemas.microsoft.com/office/powerpoint/2010/main" val="3900730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D1BD9E2-DFB3-4C8C-B94B-DA3FA8D2C4BB}" type="slidenum">
              <a:rPr lang="en-US"/>
              <a:pPr/>
              <a:t>‹#›</a:t>
            </a:fld>
            <a:endParaRPr lang="en-US"/>
          </a:p>
        </p:txBody>
      </p:sp>
    </p:spTree>
    <p:extLst>
      <p:ext uri="{BB962C8B-B14F-4D97-AF65-F5344CB8AC3E}">
        <p14:creationId xmlns:p14="http://schemas.microsoft.com/office/powerpoint/2010/main" val="1681743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4F099F-C5FF-4B05-8C94-874AEB57FEE6}" type="slidenum">
              <a:rPr lang="en-US"/>
              <a:pPr/>
              <a:t>‹#›</a:t>
            </a:fld>
            <a:endParaRPr lang="en-US"/>
          </a:p>
        </p:txBody>
      </p:sp>
    </p:spTree>
    <p:extLst>
      <p:ext uri="{BB962C8B-B14F-4D97-AF65-F5344CB8AC3E}">
        <p14:creationId xmlns:p14="http://schemas.microsoft.com/office/powerpoint/2010/main" val="1984551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E38C702-D023-488F-B9E9-AB459D28ADA9}" type="slidenum">
              <a:rPr lang="en-US"/>
              <a:pPr/>
              <a:t>‹#›</a:t>
            </a:fld>
            <a:endParaRPr lang="en-US"/>
          </a:p>
        </p:txBody>
      </p:sp>
    </p:spTree>
    <p:extLst>
      <p:ext uri="{BB962C8B-B14F-4D97-AF65-F5344CB8AC3E}">
        <p14:creationId xmlns:p14="http://schemas.microsoft.com/office/powerpoint/2010/main" val="2521371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EA96291-9E26-4151-BF03-2A2623133285}" type="slidenum">
              <a:rPr lang="en-US"/>
              <a:pPr/>
              <a:t>‹#›</a:t>
            </a:fld>
            <a:endParaRPr lang="en-US"/>
          </a:p>
        </p:txBody>
      </p:sp>
    </p:spTree>
    <p:extLst>
      <p:ext uri="{BB962C8B-B14F-4D97-AF65-F5344CB8AC3E}">
        <p14:creationId xmlns:p14="http://schemas.microsoft.com/office/powerpoint/2010/main" val="184944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32AB4CD-18C3-4838-BCF0-59FEEE824F1C}" type="slidenum">
              <a:rPr lang="en-US"/>
              <a:pPr/>
              <a:t>‹#›</a:t>
            </a:fld>
            <a:endParaRPr lang="en-US"/>
          </a:p>
        </p:txBody>
      </p:sp>
    </p:spTree>
    <p:extLst>
      <p:ext uri="{BB962C8B-B14F-4D97-AF65-F5344CB8AC3E}">
        <p14:creationId xmlns:p14="http://schemas.microsoft.com/office/powerpoint/2010/main" val="1862719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743B2FC-80AB-4294-B952-72C44CAD52A8}" type="slidenum">
              <a:rPr lang="en-US"/>
              <a:pPr/>
              <a:t>‹#›</a:t>
            </a:fld>
            <a:endParaRPr lang="en-US"/>
          </a:p>
        </p:txBody>
      </p:sp>
    </p:spTree>
    <p:extLst>
      <p:ext uri="{BB962C8B-B14F-4D97-AF65-F5344CB8AC3E}">
        <p14:creationId xmlns:p14="http://schemas.microsoft.com/office/powerpoint/2010/main" val="1807029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595F46-90BB-47B1-95DC-95BA2AB63E2C}" type="slidenum">
              <a:rPr lang="en-US"/>
              <a:pPr/>
              <a:t>‹#›</a:t>
            </a:fld>
            <a:endParaRPr lang="en-US"/>
          </a:p>
        </p:txBody>
      </p:sp>
    </p:spTree>
    <p:extLst>
      <p:ext uri="{BB962C8B-B14F-4D97-AF65-F5344CB8AC3E}">
        <p14:creationId xmlns:p14="http://schemas.microsoft.com/office/powerpoint/2010/main" val="1306730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875FBC-63DA-42B1-9152-E85F646CDEDA}" type="slidenum">
              <a:rPr lang="en-US"/>
              <a:pPr/>
              <a:t>‹#›</a:t>
            </a:fld>
            <a:endParaRPr lang="en-US"/>
          </a:p>
        </p:txBody>
      </p:sp>
    </p:spTree>
    <p:extLst>
      <p:ext uri="{BB962C8B-B14F-4D97-AF65-F5344CB8AC3E}">
        <p14:creationId xmlns:p14="http://schemas.microsoft.com/office/powerpoint/2010/main" val="22691061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AFA4C23-E2C4-46FF-BAAA-FB8D27DF2BF2}" type="slidenum">
              <a:rPr lang="en-US"/>
              <a:pPr/>
              <a:t>‹#›</a:t>
            </a:fld>
            <a:endParaRPr lang="en-US"/>
          </a:p>
        </p:txBody>
      </p:sp>
    </p:spTree>
    <p:extLst>
      <p:ext uri="{BB962C8B-B14F-4D97-AF65-F5344CB8AC3E}">
        <p14:creationId xmlns:p14="http://schemas.microsoft.com/office/powerpoint/2010/main" val="2634167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FDC6432-96D2-44C1-BDF7-CEC31281F3F2}" type="slidenum">
              <a:rPr lang="en-US"/>
              <a:pPr/>
              <a:t>‹#›</a:t>
            </a:fld>
            <a:endParaRPr lang="en-US"/>
          </a:p>
        </p:txBody>
      </p:sp>
    </p:spTree>
    <p:extLst>
      <p:ext uri="{BB962C8B-B14F-4D97-AF65-F5344CB8AC3E}">
        <p14:creationId xmlns:p14="http://schemas.microsoft.com/office/powerpoint/2010/main" val="2243269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5A078A7-974D-429E-BFAE-122396557BE6}" type="slidenum">
              <a:rPr lang="en-US"/>
              <a:pPr/>
              <a:t>‹#›</a:t>
            </a:fld>
            <a:endParaRPr lang="en-US"/>
          </a:p>
        </p:txBody>
      </p:sp>
    </p:spTree>
    <p:extLst>
      <p:ext uri="{BB962C8B-B14F-4D97-AF65-F5344CB8AC3E}">
        <p14:creationId xmlns:p14="http://schemas.microsoft.com/office/powerpoint/2010/main" val="3794514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19035DB-7A38-4E22-9BD6-A217E98DD2C5}" type="slidenum">
              <a:rPr lang="en-US"/>
              <a:pPr/>
              <a:t>‹#›</a:t>
            </a:fld>
            <a:endParaRPr lang="en-US"/>
          </a:p>
        </p:txBody>
      </p:sp>
    </p:spTree>
    <p:extLst>
      <p:ext uri="{BB962C8B-B14F-4D97-AF65-F5344CB8AC3E}">
        <p14:creationId xmlns:p14="http://schemas.microsoft.com/office/powerpoint/2010/main" val="1515345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808B943-CAE8-4353-AADC-0D0BB611AC5D}" type="slidenum">
              <a:rPr lang="en-US"/>
              <a:pPr/>
              <a:t>‹#›</a:t>
            </a:fld>
            <a:endParaRPr lang="en-US"/>
          </a:p>
        </p:txBody>
      </p:sp>
    </p:spTree>
    <p:extLst>
      <p:ext uri="{BB962C8B-B14F-4D97-AF65-F5344CB8AC3E}">
        <p14:creationId xmlns:p14="http://schemas.microsoft.com/office/powerpoint/2010/main" val="194680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9367B2C-20ED-491F-BC64-623D52778E87}" type="slidenum">
              <a:rPr lang="en-US"/>
              <a:pPr/>
              <a:t>‹#›</a:t>
            </a:fld>
            <a:endParaRPr lang="en-US"/>
          </a:p>
        </p:txBody>
      </p:sp>
    </p:spTree>
    <p:extLst>
      <p:ext uri="{BB962C8B-B14F-4D97-AF65-F5344CB8AC3E}">
        <p14:creationId xmlns:p14="http://schemas.microsoft.com/office/powerpoint/2010/main" val="416640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89A5D1A-F07E-43B4-9637-C8B507869306}" type="slidenum">
              <a:rPr lang="en-US"/>
              <a:pPr/>
              <a:t>‹#›</a:t>
            </a:fld>
            <a:endParaRPr lang="en-US"/>
          </a:p>
        </p:txBody>
      </p:sp>
    </p:spTree>
    <p:extLst>
      <p:ext uri="{BB962C8B-B14F-4D97-AF65-F5344CB8AC3E}">
        <p14:creationId xmlns:p14="http://schemas.microsoft.com/office/powerpoint/2010/main" val="2802957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9D1EA3-F077-4B1E-BDA7-F1A622E80A8F}" type="slidenum">
              <a:rPr lang="en-US"/>
              <a:pPr/>
              <a:t>‹#›</a:t>
            </a:fld>
            <a:endParaRPr lang="en-US"/>
          </a:p>
        </p:txBody>
      </p:sp>
    </p:spTree>
    <p:extLst>
      <p:ext uri="{BB962C8B-B14F-4D97-AF65-F5344CB8AC3E}">
        <p14:creationId xmlns:p14="http://schemas.microsoft.com/office/powerpoint/2010/main" val="2663569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9A23348-C026-4FF9-A147-18DF5C448296}" type="slidenum">
              <a:rPr lang="en-US"/>
              <a:pPr/>
              <a:t>‹#›</a:t>
            </a:fld>
            <a:endParaRPr lang="en-US"/>
          </a:p>
        </p:txBody>
      </p:sp>
    </p:spTree>
    <p:extLst>
      <p:ext uri="{BB962C8B-B14F-4D97-AF65-F5344CB8AC3E}">
        <p14:creationId xmlns:p14="http://schemas.microsoft.com/office/powerpoint/2010/main" val="503048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30385B6-745A-41D6-888E-784E6C86407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pitchFamily="34" charset="0"/>
        </a:defRPr>
      </a:lvl2pPr>
      <a:lvl3pPr algn="l" rtl="0" eaLnBrk="1" fontAlgn="base" hangingPunct="1">
        <a:spcBef>
          <a:spcPct val="0"/>
        </a:spcBef>
        <a:spcAft>
          <a:spcPct val="0"/>
        </a:spcAft>
        <a:buClr>
          <a:schemeClr val="tx1"/>
        </a:buClr>
        <a:defRPr sz="3200">
          <a:solidFill>
            <a:schemeClr val="tx1"/>
          </a:solidFill>
          <a:latin typeface="Arial" pitchFamily="34" charset="0"/>
        </a:defRPr>
      </a:lvl3pPr>
      <a:lvl4pPr algn="l" rtl="0" eaLnBrk="1" fontAlgn="base" hangingPunct="1">
        <a:spcBef>
          <a:spcPct val="0"/>
        </a:spcBef>
        <a:spcAft>
          <a:spcPct val="0"/>
        </a:spcAft>
        <a:buClr>
          <a:schemeClr val="tx1"/>
        </a:buClr>
        <a:defRPr sz="3200">
          <a:solidFill>
            <a:schemeClr val="tx1"/>
          </a:solidFill>
          <a:latin typeface="Arial" pitchFamily="34" charset="0"/>
        </a:defRPr>
      </a:lvl4pPr>
      <a:lvl5pPr algn="l" rtl="0" eaLnBrk="1" fontAlgn="base" hangingPunct="1">
        <a:spcBef>
          <a:spcPct val="0"/>
        </a:spcBef>
        <a:spcAft>
          <a:spcPct val="0"/>
        </a:spcAft>
        <a:buClr>
          <a:schemeClr val="tx1"/>
        </a:buClr>
        <a:defRPr sz="3200">
          <a:solidFill>
            <a:schemeClr val="tx1"/>
          </a:solidFill>
          <a:latin typeface="Arial" pitchFamily="34" charset="0"/>
        </a:defRPr>
      </a:lvl5pPr>
      <a:lvl6pPr marL="457200" algn="l" rtl="0" eaLnBrk="1" fontAlgn="base" hangingPunct="1">
        <a:spcBef>
          <a:spcPct val="0"/>
        </a:spcBef>
        <a:spcAft>
          <a:spcPct val="0"/>
        </a:spcAft>
        <a:buClr>
          <a:schemeClr val="tx1"/>
        </a:buClr>
        <a:defRPr sz="3200">
          <a:solidFill>
            <a:schemeClr val="tx1"/>
          </a:solidFill>
          <a:latin typeface="Arial" pitchFamily="34" charset="0"/>
        </a:defRPr>
      </a:lvl6pPr>
      <a:lvl7pPr marL="914400" algn="l" rtl="0" eaLnBrk="1" fontAlgn="base" hangingPunct="1">
        <a:spcBef>
          <a:spcPct val="0"/>
        </a:spcBef>
        <a:spcAft>
          <a:spcPct val="0"/>
        </a:spcAft>
        <a:buClr>
          <a:schemeClr val="tx1"/>
        </a:buClr>
        <a:defRPr sz="3200">
          <a:solidFill>
            <a:schemeClr val="tx1"/>
          </a:solidFill>
          <a:latin typeface="Arial" pitchFamily="34" charset="0"/>
        </a:defRPr>
      </a:lvl7pPr>
      <a:lvl8pPr marL="1371600" algn="l" rtl="0" eaLnBrk="1" fontAlgn="base" hangingPunct="1">
        <a:spcBef>
          <a:spcPct val="0"/>
        </a:spcBef>
        <a:spcAft>
          <a:spcPct val="0"/>
        </a:spcAft>
        <a:buClr>
          <a:schemeClr val="tx1"/>
        </a:buClr>
        <a:defRPr sz="3200">
          <a:solidFill>
            <a:schemeClr val="tx1"/>
          </a:solidFill>
          <a:latin typeface="Arial" pitchFamily="34" charset="0"/>
        </a:defRPr>
      </a:lvl8pPr>
      <a:lvl9pPr marL="1828800" algn="l" rtl="0" eaLnBrk="1" fontAlgn="base" hangingPunct="1">
        <a:spcBef>
          <a:spcPct val="0"/>
        </a:spcBef>
        <a:spcAft>
          <a:spcPct val="0"/>
        </a:spcAft>
        <a:buClr>
          <a:schemeClr val="tx1"/>
        </a:buClr>
        <a:defRPr sz="3200">
          <a:solidFill>
            <a:schemeClr val="tx1"/>
          </a:solidFill>
          <a:latin typeface="Arial" pitchFamily="34"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699" name="Rectangle 3"/>
          <p:cNvSpPr>
            <a:spLocks noGrp="1" noChangeArrowheads="1"/>
          </p:cNvSpPr>
          <p:nvPr>
            <p:ph type="title"/>
            <p:custDataLst>
              <p:tags r:id="rId13"/>
            </p:custDataLst>
          </p:nvPr>
        </p:nvSpPr>
        <p:spPr bwMode="auto">
          <a:xfrm>
            <a:off x="455613" y="274638"/>
            <a:ext cx="8226425" cy="1143000"/>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9700" name="Rectangle 4"/>
          <p:cNvSpPr>
            <a:spLocks noGrp="1" noChangeArrowheads="1"/>
          </p:cNvSpPr>
          <p:nvPr>
            <p:ph type="body" idx="1"/>
            <p:custDataLst>
              <p:tags r:id="rId14"/>
            </p:custDataLst>
          </p:nvPr>
        </p:nvSpPr>
        <p:spPr bwMode="auto">
          <a:xfrm>
            <a:off x="455613" y="1600200"/>
            <a:ext cx="8226425" cy="4525963"/>
          </a:xfrm>
          <a:prstGeom prst="rect">
            <a:avLst/>
          </a:prstGeom>
          <a:noFill/>
          <a:ln>
            <a:noFill/>
          </a:ln>
          <a:effectLst/>
          <a:extLst>
            <a:ext uri="{909E8E84-426E-40DD-AFC4-6F175D3DCCD1}">
              <a14:hiddenFill xmlns:a14="http://schemas.microsoft.com/office/drawing/2010/main">
                <a:solidFill>
                  <a:srgbClr val="7AA1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1"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9702"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9703"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4EBCC9B6-5E6B-4732-AF02-E2113FBD29E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pitchFamily="34" charset="0"/>
        </a:defRPr>
      </a:lvl2pPr>
      <a:lvl3pPr algn="l" rtl="0" fontAlgn="base">
        <a:spcBef>
          <a:spcPct val="0"/>
        </a:spcBef>
        <a:spcAft>
          <a:spcPct val="0"/>
        </a:spcAft>
        <a:buClr>
          <a:schemeClr val="tx1"/>
        </a:buClr>
        <a:defRPr sz="3200">
          <a:solidFill>
            <a:schemeClr val="tx1"/>
          </a:solidFill>
          <a:latin typeface="Arial" pitchFamily="34" charset="0"/>
        </a:defRPr>
      </a:lvl3pPr>
      <a:lvl4pPr algn="l" rtl="0" fontAlgn="base">
        <a:spcBef>
          <a:spcPct val="0"/>
        </a:spcBef>
        <a:spcAft>
          <a:spcPct val="0"/>
        </a:spcAft>
        <a:buClr>
          <a:schemeClr val="tx1"/>
        </a:buClr>
        <a:defRPr sz="3200">
          <a:solidFill>
            <a:schemeClr val="tx1"/>
          </a:solidFill>
          <a:latin typeface="Arial" pitchFamily="34" charset="0"/>
        </a:defRPr>
      </a:lvl4pPr>
      <a:lvl5pPr algn="l" rtl="0" fontAlgn="base">
        <a:spcBef>
          <a:spcPct val="0"/>
        </a:spcBef>
        <a:spcAft>
          <a:spcPct val="0"/>
        </a:spcAft>
        <a:buClr>
          <a:schemeClr val="tx1"/>
        </a:buClr>
        <a:defRPr sz="3200">
          <a:solidFill>
            <a:schemeClr val="tx1"/>
          </a:solidFill>
          <a:latin typeface="Arial" pitchFamily="34" charset="0"/>
        </a:defRPr>
      </a:lvl5pPr>
      <a:lvl6pPr marL="457200" algn="l" rtl="0" fontAlgn="base">
        <a:spcBef>
          <a:spcPct val="0"/>
        </a:spcBef>
        <a:spcAft>
          <a:spcPct val="0"/>
        </a:spcAft>
        <a:buClr>
          <a:schemeClr val="tx1"/>
        </a:buClr>
        <a:defRPr sz="3200">
          <a:solidFill>
            <a:schemeClr val="tx1"/>
          </a:solidFill>
          <a:latin typeface="Arial" pitchFamily="34" charset="0"/>
        </a:defRPr>
      </a:lvl6pPr>
      <a:lvl7pPr marL="914400" algn="l" rtl="0" fontAlgn="base">
        <a:spcBef>
          <a:spcPct val="0"/>
        </a:spcBef>
        <a:spcAft>
          <a:spcPct val="0"/>
        </a:spcAft>
        <a:buClr>
          <a:schemeClr val="tx1"/>
        </a:buClr>
        <a:defRPr sz="3200">
          <a:solidFill>
            <a:schemeClr val="tx1"/>
          </a:solidFill>
          <a:latin typeface="Arial" pitchFamily="34" charset="0"/>
        </a:defRPr>
      </a:lvl7pPr>
      <a:lvl8pPr marL="1371600" algn="l" rtl="0" fontAlgn="base">
        <a:spcBef>
          <a:spcPct val="0"/>
        </a:spcBef>
        <a:spcAft>
          <a:spcPct val="0"/>
        </a:spcAft>
        <a:buClr>
          <a:schemeClr val="tx1"/>
        </a:buClr>
        <a:defRPr sz="3200">
          <a:solidFill>
            <a:schemeClr val="tx1"/>
          </a:solidFill>
          <a:latin typeface="Arial" pitchFamily="34" charset="0"/>
        </a:defRPr>
      </a:lvl8pPr>
      <a:lvl9pPr marL="1828800" algn="l" rtl="0" fontAlgn="base">
        <a:spcBef>
          <a:spcPct val="0"/>
        </a:spcBef>
        <a:spcAft>
          <a:spcPct val="0"/>
        </a:spcAft>
        <a:buClr>
          <a:schemeClr val="tx1"/>
        </a:buClr>
        <a:defRPr sz="3200">
          <a:solidFill>
            <a:schemeClr val="tx1"/>
          </a:solidFill>
          <a:latin typeface="Arial" pitchFamily="34"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p:txBody>
          <a:bodyPr/>
          <a:lstStyle/>
          <a:p>
            <a:r>
              <a:rPr lang="en-US" b="1" dirty="0" smtClean="0"/>
              <a:t>Earthquake History</a:t>
            </a:r>
            <a:endParaRPr lang="en-US" b="1" dirty="0"/>
          </a:p>
        </p:txBody>
      </p:sp>
      <p:sp>
        <p:nvSpPr>
          <p:cNvPr id="55299" name="Rectangle 3"/>
          <p:cNvSpPr>
            <a:spLocks noGrp="1" noChangeArrowheads="1"/>
          </p:cNvSpPr>
          <p:nvPr>
            <p:ph type="subTitle" idx="1"/>
          </p:nvPr>
        </p:nvSpPr>
        <p:spPr>
          <a:xfrm>
            <a:off x="2701924" y="3886200"/>
            <a:ext cx="4460875" cy="2819400"/>
          </a:xfrm>
        </p:spPr>
        <p:txBody>
          <a:bodyPr/>
          <a:lstStyle/>
          <a:p>
            <a:r>
              <a:rPr lang="en-US" dirty="0" smtClean="0"/>
              <a:t>Major </a:t>
            </a:r>
            <a:r>
              <a:rPr lang="en-US" dirty="0"/>
              <a:t>earthquakes throughout history in pictures. </a:t>
            </a:r>
            <a:r>
              <a:rPr lang="en-US" i="1" dirty="0"/>
              <a:t>Statistics from The Geological Society of London.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482" y="152400"/>
            <a:ext cx="9144000" cy="925606"/>
          </a:xfrm>
        </p:spPr>
        <p:txBody>
          <a:bodyPr/>
          <a:lstStyle/>
          <a:p>
            <a:r>
              <a:rPr lang="en-US" dirty="0"/>
              <a:t>1960: Morocco (Agadir). Richter scale: 5.9, Deaths: 12,000, Cost ($m): 120</a:t>
            </a:r>
            <a:endParaRPr lang="en-US" dirty="0"/>
          </a:p>
        </p:txBody>
      </p:sp>
      <p:sp>
        <p:nvSpPr>
          <p:cNvPr id="58371" name="Rectangle 3"/>
          <p:cNvSpPr>
            <a:spLocks noGrp="1" noChangeArrowheads="1"/>
          </p:cNvSpPr>
          <p:nvPr>
            <p:ph type="body" idx="1"/>
          </p:nvPr>
        </p:nvSpPr>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193586"/>
            <a:ext cx="5410200" cy="5637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82"/>
            <a:ext cx="9144000" cy="1110732"/>
          </a:xfrm>
        </p:spPr>
        <p:txBody>
          <a:bodyPr/>
          <a:lstStyle/>
          <a:p>
            <a:r>
              <a:rPr lang="en-US" dirty="0"/>
              <a:t>1970: Peru (Chimbote). Richter scale: 7.7, Deaths: 67,000, Cost ($m): 550</a:t>
            </a:r>
          </a:p>
        </p:txBody>
      </p:sp>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106250"/>
            <a:ext cx="5311588" cy="5747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0903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1976: China (Tangshan). Richter scale: 8.0, Deaths: 290,000, Cost ($m): 5,600 </a:t>
            </a:r>
          </a:p>
        </p:txBody>
      </p:sp>
      <p:sp>
        <p:nvSpPr>
          <p:cNvPr id="3" name="Content Placeholder 2"/>
          <p:cNvSpPr>
            <a:spLocks noGrp="1"/>
          </p:cNvSpPr>
          <p:nvPr>
            <p:ph idx="1"/>
          </p:nvPr>
        </p:nvSpPr>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66" y="1524000"/>
            <a:ext cx="9186333"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1194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1976: Guatemala (Guatemala City). Richter scale: 7.5, Deaths: 22,084, Cost ($m): 1,100</a:t>
            </a:r>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1" y="1500664"/>
            <a:ext cx="7772400" cy="5415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995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1985: Mexico (Mexico City). Richter scale: 8.1, Deaths: 10,000, Cost ($m): 4,000</a:t>
            </a:r>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17855"/>
            <a:ext cx="8023412" cy="5344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2176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1" y="274638"/>
            <a:ext cx="4191000" cy="3992562"/>
          </a:xfrm>
        </p:spPr>
        <p:txBody>
          <a:bodyPr/>
          <a:lstStyle/>
          <a:p>
            <a:r>
              <a:rPr lang="en-US" dirty="0"/>
              <a:t>1988: Armenia (</a:t>
            </a:r>
            <a:r>
              <a:rPr lang="en-US" dirty="0" err="1"/>
              <a:t>Spitak</a:t>
            </a:r>
            <a:r>
              <a:rPr lang="en-US" dirty="0"/>
              <a:t>). Richter scale: 6.9, Deaths: 25,000 Cost ($m): 14,000 </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
            <a:ext cx="4724400" cy="687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916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8682038" cy="1143000"/>
          </a:xfrm>
        </p:spPr>
        <p:txBody>
          <a:bodyPr/>
          <a:lstStyle/>
          <a:p>
            <a:r>
              <a:rPr lang="it-IT" dirty="0"/>
              <a:t>1989: USA (California, San Francisco). Richter Scale: 7.0, Deaths: 68, Cost ($m): 6,000 </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649326"/>
            <a:ext cx="7848600" cy="5253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961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July 1990, Baguio City, Philippines. Deaths about 5000.</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719" y="1524000"/>
            <a:ext cx="7798246"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9774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1995: Japan (Kobe). Richter scale: 7.2, Deaths: 6348, Cost ($m): 200,000</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7444" y="1676400"/>
            <a:ext cx="7436556"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19442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1999: Turkey (</a:t>
            </a:r>
            <a:r>
              <a:rPr lang="en-US" dirty="0" err="1"/>
              <a:t>Kocaeli</a:t>
            </a:r>
            <a:r>
              <a:rPr lang="en-US" dirty="0"/>
              <a:t>). Richter scale: 7.4, Deaths: 19,118, Cost ($m): 20,000</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2366" y="1676400"/>
            <a:ext cx="7778673"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6187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228600"/>
            <a:ext cx="8226425" cy="6400800"/>
          </a:xfrm>
        </p:spPr>
        <p:txBody>
          <a:bodyPr/>
          <a:lstStyle/>
          <a:p>
            <a:r>
              <a:rPr lang="en-US" sz="3200" dirty="0"/>
              <a:t>One of the most devastating earthquakes in history occurred on 23 January 1556 in the Shaanxi province, China, killing more than 830,000 people (see 1556 Shaanxi earthquake</a:t>
            </a:r>
            <a:r>
              <a:rPr lang="en-US" sz="3200" dirty="0" smtClean="0"/>
              <a:t>). </a:t>
            </a:r>
            <a:r>
              <a:rPr lang="en-US" sz="3200" dirty="0"/>
              <a:t>Most of the population in the area at the time lived in </a:t>
            </a:r>
            <a:r>
              <a:rPr lang="en-US" sz="3200" dirty="0" err="1"/>
              <a:t>yaodongs</a:t>
            </a:r>
            <a:r>
              <a:rPr lang="en-US" sz="3200" dirty="0"/>
              <a:t>, artificial caves in loess cliffs, many of which collapsed during the catastrophe with great loss of life. The 1976 Tangshan earthquake, with death toll estimated to be between 240,000 to 655,000, is believed to be the largest earthquake of the 20th century by death toll</a:t>
            </a:r>
            <a:r>
              <a:rPr lang="en-US" sz="3200" dirty="0" smtClean="0"/>
              <a:t>.</a:t>
            </a:r>
            <a:endParaRPr lang="en-US" sz="3200" dirty="0"/>
          </a:p>
        </p:txBody>
      </p:sp>
    </p:spTree>
    <p:extLst>
      <p:ext uri="{BB962C8B-B14F-4D97-AF65-F5344CB8AC3E}">
        <p14:creationId xmlns:p14="http://schemas.microsoft.com/office/powerpoint/2010/main" val="3820485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2004: Indian Ocean earthquake and tsunami. Richter scale: 9.2, Deaths: 230,000</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00200"/>
            <a:ext cx="7634276"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639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2008: Sichuan Province. Richter scale: 8.0, Deaths: 68,000, Cost ($m): 20,000</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49" y="1843088"/>
            <a:ext cx="7528439" cy="5014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58850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2010: Chile (Maule Region). Richter scale: 8.8, Deaths: 486</a:t>
            </a: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1440427"/>
            <a:ext cx="8439436" cy="5417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24953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2011: Japan. Richter scale: 8.9</a:t>
            </a:r>
            <a:r>
              <a:rPr lang="de-DE" dirty="0" smtClean="0"/>
              <a:t>. (deaths &amp; cost undetermined at this time)</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350" y="1600200"/>
            <a:ext cx="840164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1952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6425" cy="762000"/>
          </a:xfrm>
        </p:spPr>
        <p:txBody>
          <a:bodyPr/>
          <a:lstStyle/>
          <a:p>
            <a:r>
              <a:rPr lang="en-US" dirty="0" smtClean="0"/>
              <a:t>Significant earthquakes 2011 (by March 12)</a:t>
            </a:r>
            <a:endParaRPr lang="en-US" dirty="0"/>
          </a:p>
        </p:txBody>
      </p:sp>
      <p:sp>
        <p:nvSpPr>
          <p:cNvPr id="8" name="Content Placeholder 7"/>
          <p:cNvSpPr>
            <a:spLocks noGrp="1"/>
          </p:cNvSpPr>
          <p:nvPr>
            <p:ph sz="half" idx="1"/>
          </p:nvPr>
        </p:nvSpPr>
        <p:spPr>
          <a:xfrm>
            <a:off x="455613" y="838200"/>
            <a:ext cx="4037012" cy="5867400"/>
          </a:xfrm>
        </p:spPr>
        <p:txBody>
          <a:bodyPr/>
          <a:lstStyle/>
          <a:p>
            <a:r>
              <a:rPr lang="en-US" sz="2000" dirty="0" smtClean="0"/>
              <a:t>* </a:t>
            </a:r>
            <a:r>
              <a:rPr lang="en-US" sz="2000" dirty="0"/>
              <a:t>Magnitude 8.9 NEAR THE EAST COAST OF HONSHU, JAPAN March 11, 2011</a:t>
            </a:r>
          </a:p>
          <a:p>
            <a:r>
              <a:rPr lang="en-US" sz="2000" dirty="0"/>
              <a:t>    * Magnitude 5.4 MYANMAR-CHINA BORDER REGION March 10, 2011</a:t>
            </a:r>
          </a:p>
          <a:p>
            <a:r>
              <a:rPr lang="en-US" sz="2000" dirty="0"/>
              <a:t>    * Magnitude 6.5 NEW BRITAIN REGION, PAPUA NEW GUINEA March 09, 2011</a:t>
            </a:r>
          </a:p>
          <a:p>
            <a:r>
              <a:rPr lang="en-US" sz="2000" dirty="0"/>
              <a:t>    * Magnitude 7.2 NEAR THE EAST COAST OF HONSHU, JAPAN March 09, 2011</a:t>
            </a:r>
          </a:p>
          <a:p>
            <a:r>
              <a:rPr lang="en-US" sz="2000" dirty="0"/>
              <a:t>    * Magnitude 6.6 SOLOMON ISLANDS March 07, 2011</a:t>
            </a:r>
          </a:p>
          <a:p>
            <a:r>
              <a:rPr lang="en-US" sz="2000" dirty="0"/>
              <a:t>    * Magnitude 6.5 SOUTH SANDWICH ISLANDS REGION March 06, </a:t>
            </a:r>
            <a:r>
              <a:rPr lang="en-US" sz="2000" dirty="0" smtClean="0"/>
              <a:t>2011</a:t>
            </a:r>
            <a:endParaRPr lang="en-US" sz="2000" dirty="0"/>
          </a:p>
        </p:txBody>
      </p:sp>
      <p:sp>
        <p:nvSpPr>
          <p:cNvPr id="9" name="Content Placeholder 8"/>
          <p:cNvSpPr>
            <a:spLocks noGrp="1"/>
          </p:cNvSpPr>
          <p:nvPr>
            <p:ph sz="half" idx="2"/>
          </p:nvPr>
        </p:nvSpPr>
        <p:spPr>
          <a:xfrm>
            <a:off x="4645025" y="762000"/>
            <a:ext cx="4037013" cy="5943600"/>
          </a:xfrm>
        </p:spPr>
        <p:txBody>
          <a:bodyPr/>
          <a:lstStyle/>
          <a:p>
            <a:r>
              <a:rPr lang="en-US" sz="2000" dirty="0"/>
              <a:t> * Magnitude 4.7 ARKANSAS February 28, 2011</a:t>
            </a:r>
          </a:p>
          <a:p>
            <a:r>
              <a:rPr lang="en-US" sz="2000" dirty="0"/>
              <a:t>    * Magnitude 6.3 SOUTH ISLAND OF NEW ZEALAND February 21, 2011</a:t>
            </a:r>
          </a:p>
          <a:p>
            <a:r>
              <a:rPr lang="en-US" sz="2000" dirty="0"/>
              <a:t>    * Magnitude 4.1 ARKANSAS February 18, 2011</a:t>
            </a:r>
          </a:p>
          <a:p>
            <a:r>
              <a:rPr lang="en-US" sz="2000" dirty="0"/>
              <a:t>    * Magnitude 6.6 OFFSHORE MAULE, CHILE February 14, 2011</a:t>
            </a:r>
          </a:p>
          <a:p>
            <a:r>
              <a:rPr lang="en-US" sz="2000" dirty="0"/>
              <a:t>    * Magnitude 6.8 OFFSHORE BIO-BIO, CHILE February 11, 2011</a:t>
            </a:r>
          </a:p>
          <a:p>
            <a:r>
              <a:rPr lang="en-US" sz="2000" dirty="0"/>
              <a:t>    * Magnitude 6.5 CELEBES SEA February 10, </a:t>
            </a:r>
            <a:r>
              <a:rPr lang="en-US" sz="2000" dirty="0" smtClean="0"/>
              <a:t>2011</a:t>
            </a:r>
            <a:endParaRPr lang="en-US" sz="2000" dirty="0"/>
          </a:p>
        </p:txBody>
      </p:sp>
    </p:spTree>
    <p:extLst>
      <p:ext uri="{BB962C8B-B14F-4D97-AF65-F5344CB8AC3E}">
        <p14:creationId xmlns:p14="http://schemas.microsoft.com/office/powerpoint/2010/main" val="21648166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5613" y="762000"/>
            <a:ext cx="4037012" cy="5364163"/>
          </a:xfrm>
        </p:spPr>
        <p:txBody>
          <a:bodyPr/>
          <a:lstStyle/>
          <a:p>
            <a:r>
              <a:rPr lang="en-US" sz="2000" dirty="0"/>
              <a:t> * Magnitude 7.2 SOUTHWESTERN PAKISTAN January 18, 2011</a:t>
            </a:r>
          </a:p>
          <a:p>
            <a:r>
              <a:rPr lang="en-US" sz="2000" dirty="0"/>
              <a:t>    * Magnitude 7.0 LOYALTY ISLANDS January 13, 2011</a:t>
            </a:r>
          </a:p>
          <a:p>
            <a:r>
              <a:rPr lang="en-US" sz="2000" dirty="0"/>
              <a:t>    * Magnitude 6.6 VANUATU January 09, 2011</a:t>
            </a:r>
          </a:p>
          <a:p>
            <a:r>
              <a:rPr lang="en-US" sz="2000" dirty="0"/>
              <a:t>    * Magnitude 4.1 NORTHERN CALIFORNIA January 08, 2011</a:t>
            </a:r>
          </a:p>
          <a:p>
            <a:r>
              <a:rPr lang="en-US" sz="2000" dirty="0"/>
              <a:t>    * Magnitude 7.1 ARAUCANIA, CHILE January 02, 2011</a:t>
            </a:r>
          </a:p>
          <a:p>
            <a:r>
              <a:rPr lang="en-US" sz="2000" dirty="0"/>
              <a:t>    * Magnitude 7.0 SANTIAGO DEL ESTERO, ARGENTINA January 01, 2011</a:t>
            </a:r>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7614926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29"/>
            <a:ext cx="8226425" cy="744071"/>
          </a:xfrm>
        </p:spPr>
        <p:txBody>
          <a:bodyPr/>
          <a:lstStyle/>
          <a:p>
            <a:r>
              <a:rPr lang="en-US" dirty="0" smtClean="0"/>
              <a:t>Historical Earthquakes from Wikipedia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5667817"/>
              </p:ext>
            </p:extLst>
          </p:nvPr>
        </p:nvGraphicFramePr>
        <p:xfrm>
          <a:off x="457200" y="1066800"/>
          <a:ext cx="8226424" cy="5562600"/>
        </p:xfrm>
        <a:graphic>
          <a:graphicData uri="http://schemas.openxmlformats.org/drawingml/2006/table">
            <a:tbl>
              <a:tblPr firstRow="1" bandRow="1">
                <a:tableStyleId>{7DF18680-E054-41AD-8BC1-D1AEF772440D}</a:tableStyleId>
              </a:tblPr>
              <a:tblGrid>
                <a:gridCol w="1676400"/>
                <a:gridCol w="2973387"/>
                <a:gridCol w="1520031"/>
                <a:gridCol w="2056606"/>
              </a:tblGrid>
              <a:tr h="370840">
                <a:tc>
                  <a:txBody>
                    <a:bodyPr/>
                    <a:lstStyle/>
                    <a:p>
                      <a:r>
                        <a:rPr lang="en-US" dirty="0" smtClean="0">
                          <a:solidFill>
                            <a:schemeClr val="tx1"/>
                          </a:solidFill>
                        </a:rPr>
                        <a:t>Date</a:t>
                      </a:r>
                      <a:endParaRPr lang="en-US" dirty="0">
                        <a:solidFill>
                          <a:schemeClr val="tx1"/>
                        </a:solidFill>
                      </a:endParaRPr>
                    </a:p>
                  </a:txBody>
                  <a:tcPr/>
                </a:tc>
                <a:tc>
                  <a:txBody>
                    <a:bodyPr/>
                    <a:lstStyle/>
                    <a:p>
                      <a:r>
                        <a:rPr lang="en-US" dirty="0" smtClean="0">
                          <a:solidFill>
                            <a:schemeClr val="tx1"/>
                          </a:solidFill>
                        </a:rPr>
                        <a:t>Place</a:t>
                      </a:r>
                      <a:endParaRPr lang="en-US" dirty="0">
                        <a:solidFill>
                          <a:schemeClr val="tx1"/>
                        </a:solidFill>
                      </a:endParaRPr>
                    </a:p>
                  </a:txBody>
                  <a:tcPr/>
                </a:tc>
                <a:tc>
                  <a:txBody>
                    <a:bodyPr/>
                    <a:lstStyle/>
                    <a:p>
                      <a:r>
                        <a:rPr lang="en-US" dirty="0" smtClean="0">
                          <a:solidFill>
                            <a:schemeClr val="tx1"/>
                          </a:solidFill>
                        </a:rPr>
                        <a:t>Mag.</a:t>
                      </a:r>
                      <a:endParaRPr lang="en-US" dirty="0">
                        <a:solidFill>
                          <a:schemeClr val="tx1"/>
                        </a:solidFill>
                      </a:endParaRPr>
                    </a:p>
                  </a:txBody>
                  <a:tcPr/>
                </a:tc>
                <a:tc>
                  <a:txBody>
                    <a:bodyPr/>
                    <a:lstStyle/>
                    <a:p>
                      <a:r>
                        <a:rPr lang="en-US" dirty="0" smtClean="0">
                          <a:solidFill>
                            <a:schemeClr val="tx1"/>
                          </a:solidFill>
                        </a:rPr>
                        <a:t>Deaths</a:t>
                      </a:r>
                      <a:endParaRPr lang="en-US" dirty="0">
                        <a:solidFill>
                          <a:schemeClr val="tx1"/>
                        </a:solidFill>
                      </a:endParaRPr>
                    </a:p>
                  </a:txBody>
                  <a:tcPr/>
                </a:tc>
              </a:tr>
              <a:tr h="370840">
                <a:tc>
                  <a:txBody>
                    <a:bodyPr/>
                    <a:lstStyle/>
                    <a:p>
                      <a:r>
                        <a:rPr lang="en-US" dirty="0" smtClean="0"/>
                        <a:t>7/6/551</a:t>
                      </a:r>
                      <a:endParaRPr lang="en-US" dirty="0"/>
                    </a:p>
                  </a:txBody>
                  <a:tcPr/>
                </a:tc>
                <a:tc>
                  <a:txBody>
                    <a:bodyPr/>
                    <a:lstStyle/>
                    <a:p>
                      <a:r>
                        <a:rPr lang="en-US" dirty="0" smtClean="0"/>
                        <a:t>Beirut,</a:t>
                      </a:r>
                      <a:r>
                        <a:rPr lang="en-US" baseline="0" dirty="0" smtClean="0"/>
                        <a:t> Lebanon</a:t>
                      </a:r>
                      <a:endParaRPr lang="en-US" dirty="0"/>
                    </a:p>
                  </a:txBody>
                  <a:tcPr/>
                </a:tc>
                <a:tc>
                  <a:txBody>
                    <a:bodyPr/>
                    <a:lstStyle/>
                    <a:p>
                      <a:r>
                        <a:rPr lang="en-US" dirty="0" smtClean="0"/>
                        <a:t>7.5</a:t>
                      </a:r>
                      <a:endParaRPr lang="en-US" dirty="0"/>
                    </a:p>
                  </a:txBody>
                  <a:tcPr/>
                </a:tc>
                <a:tc>
                  <a:txBody>
                    <a:bodyPr/>
                    <a:lstStyle/>
                    <a:p>
                      <a:r>
                        <a:rPr lang="en-US" dirty="0" smtClean="0"/>
                        <a:t>30,000</a:t>
                      </a:r>
                      <a:endParaRPr lang="en-US" dirty="0"/>
                    </a:p>
                  </a:txBody>
                  <a:tcPr/>
                </a:tc>
              </a:tr>
              <a:tr h="370840">
                <a:tc>
                  <a:txBody>
                    <a:bodyPr/>
                    <a:lstStyle/>
                    <a:p>
                      <a:r>
                        <a:rPr lang="en-US" dirty="0" smtClean="0"/>
                        <a:t>9/12/1042</a:t>
                      </a:r>
                      <a:endParaRPr lang="en-US" dirty="0"/>
                    </a:p>
                  </a:txBody>
                  <a:tcPr/>
                </a:tc>
                <a:tc>
                  <a:txBody>
                    <a:bodyPr/>
                    <a:lstStyle/>
                    <a:p>
                      <a:r>
                        <a:rPr lang="en-US" dirty="0" smtClean="0"/>
                        <a:t>Palmyra, Syria</a:t>
                      </a:r>
                      <a:endParaRPr lang="en-US" dirty="0"/>
                    </a:p>
                  </a:txBody>
                  <a:tcPr/>
                </a:tc>
                <a:tc>
                  <a:txBody>
                    <a:bodyPr/>
                    <a:lstStyle/>
                    <a:p>
                      <a:r>
                        <a:rPr lang="en-US" dirty="0" smtClean="0"/>
                        <a:t>7.2</a:t>
                      </a:r>
                      <a:endParaRPr lang="en-US" dirty="0"/>
                    </a:p>
                  </a:txBody>
                  <a:tcPr/>
                </a:tc>
                <a:tc>
                  <a:txBody>
                    <a:bodyPr/>
                    <a:lstStyle/>
                    <a:p>
                      <a:r>
                        <a:rPr lang="en-US" dirty="0" smtClean="0"/>
                        <a:t>50,000</a:t>
                      </a:r>
                      <a:endParaRPr lang="en-US" dirty="0"/>
                    </a:p>
                  </a:txBody>
                  <a:tcPr/>
                </a:tc>
              </a:tr>
              <a:tr h="370840">
                <a:tc>
                  <a:txBody>
                    <a:bodyPr/>
                    <a:lstStyle/>
                    <a:p>
                      <a:r>
                        <a:rPr lang="en-US" dirty="0" smtClean="0"/>
                        <a:t>1268</a:t>
                      </a:r>
                      <a:endParaRPr lang="en-US" dirty="0"/>
                    </a:p>
                  </a:txBody>
                  <a:tcPr/>
                </a:tc>
                <a:tc>
                  <a:txBody>
                    <a:bodyPr/>
                    <a:lstStyle/>
                    <a:p>
                      <a:r>
                        <a:rPr lang="en-US" dirty="0" smtClean="0"/>
                        <a:t>Anatolia</a:t>
                      </a:r>
                      <a:endParaRPr lang="en-US" dirty="0"/>
                    </a:p>
                  </a:txBody>
                  <a:tcPr/>
                </a:tc>
                <a:tc>
                  <a:txBody>
                    <a:bodyPr/>
                    <a:lstStyle/>
                    <a:p>
                      <a:r>
                        <a:rPr lang="en-US" dirty="0" smtClean="0"/>
                        <a:t>7 approx.</a:t>
                      </a:r>
                      <a:endParaRPr lang="en-US" dirty="0"/>
                    </a:p>
                  </a:txBody>
                  <a:tcPr/>
                </a:tc>
                <a:tc>
                  <a:txBody>
                    <a:bodyPr/>
                    <a:lstStyle/>
                    <a:p>
                      <a:r>
                        <a:rPr lang="en-US" dirty="0" smtClean="0"/>
                        <a:t>60,000</a:t>
                      </a:r>
                      <a:endParaRPr lang="en-US" dirty="0"/>
                    </a:p>
                  </a:txBody>
                  <a:tcPr/>
                </a:tc>
              </a:tr>
              <a:tr h="370840">
                <a:tc>
                  <a:txBody>
                    <a:bodyPr/>
                    <a:lstStyle/>
                    <a:p>
                      <a:r>
                        <a:rPr lang="en-US" dirty="0" smtClean="0"/>
                        <a:t>9/27/1290</a:t>
                      </a:r>
                      <a:endParaRPr lang="en-US" dirty="0"/>
                    </a:p>
                  </a:txBody>
                  <a:tcPr/>
                </a:tc>
                <a:tc>
                  <a:txBody>
                    <a:bodyPr/>
                    <a:lstStyle/>
                    <a:p>
                      <a:r>
                        <a:rPr lang="en-US" dirty="0" err="1" smtClean="0"/>
                        <a:t>Chihli</a:t>
                      </a:r>
                      <a:r>
                        <a:rPr lang="en-US" dirty="0" smtClean="0"/>
                        <a:t>,</a:t>
                      </a:r>
                      <a:r>
                        <a:rPr lang="en-US" baseline="0" dirty="0" smtClean="0"/>
                        <a:t> China</a:t>
                      </a:r>
                      <a:endParaRPr lang="en-US" dirty="0"/>
                    </a:p>
                  </a:txBody>
                  <a:tcPr/>
                </a:tc>
                <a:tc>
                  <a:txBody>
                    <a:bodyPr/>
                    <a:lstStyle/>
                    <a:p>
                      <a:r>
                        <a:rPr lang="en-US" dirty="0" smtClean="0"/>
                        <a:t>7.1</a:t>
                      </a:r>
                      <a:endParaRPr lang="en-US" dirty="0"/>
                    </a:p>
                  </a:txBody>
                  <a:tcPr/>
                </a:tc>
                <a:tc>
                  <a:txBody>
                    <a:bodyPr/>
                    <a:lstStyle/>
                    <a:p>
                      <a:r>
                        <a:rPr lang="en-US" dirty="0" smtClean="0"/>
                        <a:t>23,024</a:t>
                      </a:r>
                      <a:endParaRPr lang="en-US" dirty="0"/>
                    </a:p>
                  </a:txBody>
                  <a:tcPr/>
                </a:tc>
              </a:tr>
              <a:tr h="370840">
                <a:tc>
                  <a:txBody>
                    <a:bodyPr/>
                    <a:lstStyle/>
                    <a:p>
                      <a:r>
                        <a:rPr lang="en-US" dirty="0" smtClean="0"/>
                        <a:t>5/3/1481</a:t>
                      </a:r>
                      <a:endParaRPr lang="en-US" dirty="0"/>
                    </a:p>
                  </a:txBody>
                  <a:tcPr/>
                </a:tc>
                <a:tc>
                  <a:txBody>
                    <a:bodyPr/>
                    <a:lstStyle/>
                    <a:p>
                      <a:r>
                        <a:rPr lang="en-US" dirty="0" smtClean="0"/>
                        <a:t>Rhodes, Greece</a:t>
                      </a:r>
                      <a:endParaRPr lang="en-US" dirty="0"/>
                    </a:p>
                  </a:txBody>
                  <a:tcPr/>
                </a:tc>
                <a:tc>
                  <a:txBody>
                    <a:bodyPr/>
                    <a:lstStyle/>
                    <a:p>
                      <a:r>
                        <a:rPr lang="en-US" dirty="0" smtClean="0"/>
                        <a:t>7.1</a:t>
                      </a:r>
                      <a:endParaRPr lang="en-US" dirty="0"/>
                    </a:p>
                  </a:txBody>
                  <a:tcPr/>
                </a:tc>
                <a:tc>
                  <a:txBody>
                    <a:bodyPr/>
                    <a:lstStyle/>
                    <a:p>
                      <a:r>
                        <a:rPr lang="en-US" dirty="0" smtClean="0"/>
                        <a:t>30,000</a:t>
                      </a:r>
                      <a:endParaRPr lang="en-US" dirty="0"/>
                    </a:p>
                  </a:txBody>
                  <a:tcPr/>
                </a:tc>
              </a:tr>
              <a:tr h="370840">
                <a:tc>
                  <a:txBody>
                    <a:bodyPr/>
                    <a:lstStyle/>
                    <a:p>
                      <a:r>
                        <a:rPr lang="en-US" dirty="0" smtClean="0"/>
                        <a:t>1/23/1556</a:t>
                      </a:r>
                      <a:endParaRPr lang="en-US" dirty="0"/>
                    </a:p>
                  </a:txBody>
                  <a:tcPr/>
                </a:tc>
                <a:tc>
                  <a:txBody>
                    <a:bodyPr/>
                    <a:lstStyle/>
                    <a:p>
                      <a:r>
                        <a:rPr lang="en-US" dirty="0" smtClean="0"/>
                        <a:t>Shaanxi, China</a:t>
                      </a:r>
                      <a:endParaRPr lang="en-US" dirty="0"/>
                    </a:p>
                  </a:txBody>
                  <a:tcPr/>
                </a:tc>
                <a:tc>
                  <a:txBody>
                    <a:bodyPr/>
                    <a:lstStyle/>
                    <a:p>
                      <a:r>
                        <a:rPr lang="en-US" dirty="0" smtClean="0"/>
                        <a:t>8.2-8.3</a:t>
                      </a:r>
                      <a:endParaRPr lang="en-US" dirty="0"/>
                    </a:p>
                  </a:txBody>
                  <a:tcPr/>
                </a:tc>
                <a:tc>
                  <a:txBody>
                    <a:bodyPr/>
                    <a:lstStyle/>
                    <a:p>
                      <a:r>
                        <a:rPr lang="en-US" dirty="0" smtClean="0"/>
                        <a:t>830,000+</a:t>
                      </a:r>
                      <a:endParaRPr lang="en-US" dirty="0"/>
                    </a:p>
                  </a:txBody>
                  <a:tcPr/>
                </a:tc>
              </a:tr>
              <a:tr h="370840">
                <a:tc>
                  <a:txBody>
                    <a:bodyPr/>
                    <a:lstStyle/>
                    <a:p>
                      <a:r>
                        <a:rPr lang="en-US" dirty="0" smtClean="0"/>
                        <a:t>12/16/1575</a:t>
                      </a:r>
                      <a:endParaRPr lang="en-US" dirty="0"/>
                    </a:p>
                  </a:txBody>
                  <a:tcPr/>
                </a:tc>
                <a:tc>
                  <a:txBody>
                    <a:bodyPr/>
                    <a:lstStyle/>
                    <a:p>
                      <a:r>
                        <a:rPr lang="en-US" dirty="0" smtClean="0"/>
                        <a:t>Valdivia, Chile</a:t>
                      </a:r>
                      <a:endParaRPr lang="en-US" dirty="0"/>
                    </a:p>
                  </a:txBody>
                  <a:tcPr/>
                </a:tc>
                <a:tc>
                  <a:txBody>
                    <a:bodyPr/>
                    <a:lstStyle/>
                    <a:p>
                      <a:r>
                        <a:rPr lang="en-US" dirty="0" smtClean="0"/>
                        <a:t>8.5</a:t>
                      </a:r>
                      <a:endParaRPr lang="en-US" dirty="0"/>
                    </a:p>
                  </a:txBody>
                  <a:tcPr/>
                </a:tc>
                <a:tc>
                  <a:txBody>
                    <a:bodyPr/>
                    <a:lstStyle/>
                    <a:p>
                      <a:r>
                        <a:rPr lang="en-US" dirty="0" smtClean="0"/>
                        <a:t>?</a:t>
                      </a:r>
                      <a:endParaRPr lang="en-US" dirty="0"/>
                    </a:p>
                  </a:txBody>
                  <a:tcPr/>
                </a:tc>
              </a:tr>
              <a:tr h="370840">
                <a:tc>
                  <a:txBody>
                    <a:bodyPr/>
                    <a:lstStyle/>
                    <a:p>
                      <a:r>
                        <a:rPr lang="en-US" dirty="0" smtClean="0"/>
                        <a:t>11/25/1667</a:t>
                      </a:r>
                      <a:endParaRPr lang="en-US" dirty="0"/>
                    </a:p>
                  </a:txBody>
                  <a:tcPr/>
                </a:tc>
                <a:tc>
                  <a:txBody>
                    <a:bodyPr/>
                    <a:lstStyle/>
                    <a:p>
                      <a:r>
                        <a:rPr lang="en-US" dirty="0" err="1" smtClean="0"/>
                        <a:t>Shamakhi</a:t>
                      </a:r>
                      <a:r>
                        <a:rPr lang="en-US" dirty="0" smtClean="0"/>
                        <a:t>, Azerbaijan</a:t>
                      </a:r>
                      <a:endParaRPr lang="en-US" dirty="0"/>
                    </a:p>
                  </a:txBody>
                  <a:tcPr/>
                </a:tc>
                <a:tc>
                  <a:txBody>
                    <a:bodyPr/>
                    <a:lstStyle/>
                    <a:p>
                      <a:r>
                        <a:rPr lang="en-US" dirty="0" smtClean="0"/>
                        <a:t>6.9</a:t>
                      </a:r>
                      <a:endParaRPr lang="en-US" dirty="0"/>
                    </a:p>
                  </a:txBody>
                  <a:tcPr/>
                </a:tc>
                <a:tc>
                  <a:txBody>
                    <a:bodyPr/>
                    <a:lstStyle/>
                    <a:p>
                      <a:r>
                        <a:rPr lang="en-US" dirty="0" smtClean="0"/>
                        <a:t>80,000</a:t>
                      </a:r>
                      <a:endParaRPr lang="en-US" dirty="0"/>
                    </a:p>
                  </a:txBody>
                  <a:tcPr/>
                </a:tc>
              </a:tr>
              <a:tr h="370840">
                <a:tc>
                  <a:txBody>
                    <a:bodyPr/>
                    <a:lstStyle/>
                    <a:p>
                      <a:r>
                        <a:rPr lang="en-US" dirty="0" smtClean="0"/>
                        <a:t>10/28/1707</a:t>
                      </a:r>
                      <a:endParaRPr lang="en-US" dirty="0"/>
                    </a:p>
                  </a:txBody>
                  <a:tcPr/>
                </a:tc>
                <a:tc>
                  <a:txBody>
                    <a:bodyPr/>
                    <a:lstStyle/>
                    <a:p>
                      <a:r>
                        <a:rPr lang="en-US" dirty="0" err="1" smtClean="0"/>
                        <a:t>Hoei</a:t>
                      </a:r>
                      <a:r>
                        <a:rPr lang="en-US" dirty="0" smtClean="0"/>
                        <a:t>, Japan</a:t>
                      </a:r>
                      <a:endParaRPr lang="en-US" dirty="0"/>
                    </a:p>
                  </a:txBody>
                  <a:tcPr/>
                </a:tc>
                <a:tc>
                  <a:txBody>
                    <a:bodyPr/>
                    <a:lstStyle/>
                    <a:p>
                      <a:r>
                        <a:rPr lang="en-US" dirty="0" smtClean="0"/>
                        <a:t>8.6</a:t>
                      </a:r>
                      <a:endParaRPr lang="en-US" dirty="0"/>
                    </a:p>
                  </a:txBody>
                  <a:tcPr/>
                </a:tc>
                <a:tc>
                  <a:txBody>
                    <a:bodyPr/>
                    <a:lstStyle/>
                    <a:p>
                      <a:r>
                        <a:rPr lang="en-US" dirty="0" smtClean="0"/>
                        <a:t>5,000+</a:t>
                      </a:r>
                      <a:endParaRPr lang="en-US" dirty="0"/>
                    </a:p>
                  </a:txBody>
                  <a:tcPr/>
                </a:tc>
              </a:tr>
              <a:tr h="370840">
                <a:tc>
                  <a:txBody>
                    <a:bodyPr/>
                    <a:lstStyle/>
                    <a:p>
                      <a:r>
                        <a:rPr lang="en-US" dirty="0" smtClean="0"/>
                        <a:t>11/1/1755</a:t>
                      </a:r>
                      <a:endParaRPr lang="en-US" dirty="0"/>
                    </a:p>
                  </a:txBody>
                  <a:tcPr/>
                </a:tc>
                <a:tc>
                  <a:txBody>
                    <a:bodyPr/>
                    <a:lstStyle/>
                    <a:p>
                      <a:r>
                        <a:rPr lang="en-US" dirty="0" smtClean="0"/>
                        <a:t>Lisbon, Portugal</a:t>
                      </a:r>
                      <a:endParaRPr lang="en-US" dirty="0"/>
                    </a:p>
                  </a:txBody>
                  <a:tcPr/>
                </a:tc>
                <a:tc>
                  <a:txBody>
                    <a:bodyPr/>
                    <a:lstStyle/>
                    <a:p>
                      <a:r>
                        <a:rPr lang="en-US" dirty="0" smtClean="0"/>
                        <a:t>8.7</a:t>
                      </a:r>
                      <a:endParaRPr lang="en-US" dirty="0"/>
                    </a:p>
                  </a:txBody>
                  <a:tcPr/>
                </a:tc>
                <a:tc>
                  <a:txBody>
                    <a:bodyPr/>
                    <a:lstStyle/>
                    <a:p>
                      <a:r>
                        <a:rPr lang="en-US" dirty="0" smtClean="0"/>
                        <a:t>70,000</a:t>
                      </a:r>
                      <a:endParaRPr lang="en-US" dirty="0"/>
                    </a:p>
                  </a:txBody>
                  <a:tcPr/>
                </a:tc>
              </a:tr>
              <a:tr h="370840">
                <a:tc>
                  <a:txBody>
                    <a:bodyPr/>
                    <a:lstStyle/>
                    <a:p>
                      <a:r>
                        <a:rPr lang="en-US" dirty="0" smtClean="0"/>
                        <a:t>2/28/1780</a:t>
                      </a:r>
                      <a:endParaRPr lang="en-US" dirty="0"/>
                    </a:p>
                  </a:txBody>
                  <a:tcPr/>
                </a:tc>
                <a:tc>
                  <a:txBody>
                    <a:bodyPr/>
                    <a:lstStyle/>
                    <a:p>
                      <a:r>
                        <a:rPr lang="en-US" dirty="0" smtClean="0"/>
                        <a:t>Iran</a:t>
                      </a:r>
                      <a:endParaRPr lang="en-US" dirty="0"/>
                    </a:p>
                  </a:txBody>
                  <a:tcPr/>
                </a:tc>
                <a:tc>
                  <a:txBody>
                    <a:bodyPr/>
                    <a:lstStyle/>
                    <a:p>
                      <a:r>
                        <a:rPr lang="en-US" dirty="0" smtClean="0"/>
                        <a:t>7.4</a:t>
                      </a:r>
                      <a:endParaRPr lang="en-US" dirty="0"/>
                    </a:p>
                  </a:txBody>
                  <a:tcPr/>
                </a:tc>
                <a:tc>
                  <a:txBody>
                    <a:bodyPr/>
                    <a:lstStyle/>
                    <a:p>
                      <a:r>
                        <a:rPr lang="en-US" dirty="0" smtClean="0"/>
                        <a:t>200,000</a:t>
                      </a:r>
                      <a:endParaRPr lang="en-US" dirty="0"/>
                    </a:p>
                  </a:txBody>
                  <a:tcPr/>
                </a:tc>
              </a:tr>
              <a:tr h="370840">
                <a:tc>
                  <a:txBody>
                    <a:bodyPr/>
                    <a:lstStyle/>
                    <a:p>
                      <a:r>
                        <a:rPr lang="en-US" dirty="0" smtClean="0"/>
                        <a:t>2/7/1812</a:t>
                      </a:r>
                      <a:endParaRPr lang="en-US" dirty="0"/>
                    </a:p>
                  </a:txBody>
                  <a:tcPr/>
                </a:tc>
                <a:tc>
                  <a:txBody>
                    <a:bodyPr/>
                    <a:lstStyle/>
                    <a:p>
                      <a:r>
                        <a:rPr lang="en-US" dirty="0" smtClean="0"/>
                        <a:t>New Madrid, MO</a:t>
                      </a:r>
                      <a:endParaRPr lang="en-US" dirty="0"/>
                    </a:p>
                  </a:txBody>
                  <a:tcPr/>
                </a:tc>
                <a:tc>
                  <a:txBody>
                    <a:bodyPr/>
                    <a:lstStyle/>
                    <a:p>
                      <a:r>
                        <a:rPr lang="en-US" dirty="0" smtClean="0"/>
                        <a:t>8</a:t>
                      </a:r>
                      <a:endParaRPr lang="en-US" dirty="0"/>
                    </a:p>
                  </a:txBody>
                  <a:tcPr/>
                </a:tc>
                <a:tc>
                  <a:txBody>
                    <a:bodyPr/>
                    <a:lstStyle/>
                    <a:p>
                      <a:r>
                        <a:rPr lang="en-US" dirty="0" smtClean="0"/>
                        <a:t>?</a:t>
                      </a:r>
                      <a:endParaRPr lang="en-US" dirty="0"/>
                    </a:p>
                  </a:txBody>
                  <a:tcPr/>
                </a:tc>
              </a:tr>
              <a:tr h="370840">
                <a:tc>
                  <a:txBody>
                    <a:bodyPr/>
                    <a:lstStyle/>
                    <a:p>
                      <a:r>
                        <a:rPr lang="en-US" dirty="0" smtClean="0"/>
                        <a:t>June 1838</a:t>
                      </a:r>
                      <a:endParaRPr lang="en-US" dirty="0"/>
                    </a:p>
                  </a:txBody>
                  <a:tcPr/>
                </a:tc>
                <a:tc>
                  <a:txBody>
                    <a:bodyPr/>
                    <a:lstStyle/>
                    <a:p>
                      <a:r>
                        <a:rPr lang="en-US" dirty="0" smtClean="0"/>
                        <a:t>San Francisco</a:t>
                      </a:r>
                      <a:endParaRPr lang="en-US" dirty="0"/>
                    </a:p>
                  </a:txBody>
                  <a:tcPr/>
                </a:tc>
                <a:tc>
                  <a:txBody>
                    <a:bodyPr/>
                    <a:lstStyle/>
                    <a:p>
                      <a:r>
                        <a:rPr lang="en-US" dirty="0" smtClean="0"/>
                        <a:t>6.8</a:t>
                      </a:r>
                      <a:endParaRPr lang="en-US" dirty="0"/>
                    </a:p>
                  </a:txBody>
                  <a:tcPr/>
                </a:tc>
                <a:tc>
                  <a:txBody>
                    <a:bodyPr/>
                    <a:lstStyle/>
                    <a:p>
                      <a:r>
                        <a:rPr lang="en-US" dirty="0" smtClean="0"/>
                        <a:t>?</a:t>
                      </a:r>
                      <a:endParaRPr lang="en-US" dirty="0"/>
                    </a:p>
                  </a:txBody>
                  <a:tcPr/>
                </a:tc>
              </a:tr>
              <a:tr h="370840">
                <a:tc>
                  <a:txBody>
                    <a:bodyPr/>
                    <a:lstStyle/>
                    <a:p>
                      <a:r>
                        <a:rPr lang="en-US" dirty="0" smtClean="0"/>
                        <a:t>12/23/1854</a:t>
                      </a:r>
                      <a:endParaRPr lang="en-US" dirty="0"/>
                    </a:p>
                  </a:txBody>
                  <a:tcPr/>
                </a:tc>
                <a:tc>
                  <a:txBody>
                    <a:bodyPr/>
                    <a:lstStyle/>
                    <a:p>
                      <a:r>
                        <a:rPr lang="en-US" dirty="0" smtClean="0"/>
                        <a:t>Honshu, Japan</a:t>
                      </a:r>
                      <a:endParaRPr lang="en-US" dirty="0"/>
                    </a:p>
                  </a:txBody>
                  <a:tcPr/>
                </a:tc>
                <a:tc>
                  <a:txBody>
                    <a:bodyPr/>
                    <a:lstStyle/>
                    <a:p>
                      <a:r>
                        <a:rPr lang="en-US" dirty="0" smtClean="0"/>
                        <a:t>8.4</a:t>
                      </a:r>
                      <a:endParaRPr lang="en-US" dirty="0"/>
                    </a:p>
                  </a:txBody>
                  <a:tcPr/>
                </a:tc>
                <a:tc>
                  <a:txBody>
                    <a:bodyPr/>
                    <a:lstStyle/>
                    <a:p>
                      <a:r>
                        <a:rPr lang="en-US" dirty="0" smtClean="0"/>
                        <a:t>thousands</a:t>
                      </a:r>
                      <a:endParaRPr lang="en-US" dirty="0"/>
                    </a:p>
                  </a:txBody>
                  <a:tcPr/>
                </a:tc>
              </a:tr>
            </a:tbl>
          </a:graphicData>
        </a:graphic>
      </p:graphicFrame>
    </p:spTree>
    <p:extLst>
      <p:ext uri="{BB962C8B-B14F-4D97-AF65-F5344CB8AC3E}">
        <p14:creationId xmlns:p14="http://schemas.microsoft.com/office/powerpoint/2010/main" val="10263142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929"/>
            <a:ext cx="8226425" cy="744071"/>
          </a:xfrm>
        </p:spPr>
        <p:txBody>
          <a:bodyPr/>
          <a:lstStyle/>
          <a:p>
            <a:r>
              <a:rPr lang="en-US" dirty="0" smtClean="0"/>
              <a:t>Historical Earthquakes from Wikipedia</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9262691"/>
              </p:ext>
            </p:extLst>
          </p:nvPr>
        </p:nvGraphicFramePr>
        <p:xfrm>
          <a:off x="457200" y="1066800"/>
          <a:ext cx="8226424" cy="5562600"/>
        </p:xfrm>
        <a:graphic>
          <a:graphicData uri="http://schemas.openxmlformats.org/drawingml/2006/table">
            <a:tbl>
              <a:tblPr firstRow="1" bandRow="1">
                <a:tableStyleId>{7DF18680-E054-41AD-8BC1-D1AEF772440D}</a:tableStyleId>
              </a:tblPr>
              <a:tblGrid>
                <a:gridCol w="1676400"/>
                <a:gridCol w="2973387"/>
                <a:gridCol w="1520031"/>
                <a:gridCol w="2056606"/>
              </a:tblGrid>
              <a:tr h="370840">
                <a:tc>
                  <a:txBody>
                    <a:bodyPr/>
                    <a:lstStyle/>
                    <a:p>
                      <a:r>
                        <a:rPr lang="en-US" dirty="0" smtClean="0">
                          <a:solidFill>
                            <a:schemeClr val="tx1"/>
                          </a:solidFill>
                        </a:rPr>
                        <a:t>Date</a:t>
                      </a:r>
                      <a:endParaRPr lang="en-US" dirty="0">
                        <a:solidFill>
                          <a:schemeClr val="tx1"/>
                        </a:solidFill>
                      </a:endParaRPr>
                    </a:p>
                  </a:txBody>
                  <a:tcPr/>
                </a:tc>
                <a:tc>
                  <a:txBody>
                    <a:bodyPr/>
                    <a:lstStyle/>
                    <a:p>
                      <a:r>
                        <a:rPr lang="en-US" dirty="0" smtClean="0">
                          <a:solidFill>
                            <a:schemeClr val="tx1"/>
                          </a:solidFill>
                        </a:rPr>
                        <a:t>Place</a:t>
                      </a:r>
                      <a:endParaRPr lang="en-US" dirty="0">
                        <a:solidFill>
                          <a:schemeClr val="tx1"/>
                        </a:solidFill>
                      </a:endParaRPr>
                    </a:p>
                  </a:txBody>
                  <a:tcPr/>
                </a:tc>
                <a:tc>
                  <a:txBody>
                    <a:bodyPr/>
                    <a:lstStyle/>
                    <a:p>
                      <a:r>
                        <a:rPr lang="en-US" dirty="0" smtClean="0">
                          <a:solidFill>
                            <a:schemeClr val="tx1"/>
                          </a:solidFill>
                        </a:rPr>
                        <a:t>Mag.</a:t>
                      </a:r>
                      <a:endParaRPr lang="en-US" dirty="0">
                        <a:solidFill>
                          <a:schemeClr val="tx1"/>
                        </a:solidFill>
                      </a:endParaRPr>
                    </a:p>
                  </a:txBody>
                  <a:tcPr/>
                </a:tc>
                <a:tc>
                  <a:txBody>
                    <a:bodyPr/>
                    <a:lstStyle/>
                    <a:p>
                      <a:r>
                        <a:rPr lang="en-US" dirty="0" smtClean="0">
                          <a:solidFill>
                            <a:schemeClr val="tx1"/>
                          </a:solidFill>
                        </a:rPr>
                        <a:t>Deaths</a:t>
                      </a:r>
                      <a:endParaRPr lang="en-US" dirty="0">
                        <a:solidFill>
                          <a:schemeClr val="tx1"/>
                        </a:solidFill>
                      </a:endParaRPr>
                    </a:p>
                  </a:txBody>
                  <a:tcPr/>
                </a:tc>
              </a:tr>
              <a:tr h="370840">
                <a:tc>
                  <a:txBody>
                    <a:bodyPr/>
                    <a:lstStyle/>
                    <a:p>
                      <a:r>
                        <a:rPr lang="en-US" dirty="0" smtClean="0"/>
                        <a:t>12/24/1854</a:t>
                      </a:r>
                      <a:endParaRPr lang="en-US" dirty="0"/>
                    </a:p>
                  </a:txBody>
                  <a:tcPr/>
                </a:tc>
                <a:tc>
                  <a:txBody>
                    <a:bodyPr/>
                    <a:lstStyle/>
                    <a:p>
                      <a:r>
                        <a:rPr lang="en-US" dirty="0" smtClean="0"/>
                        <a:t>Honshu, Japan</a:t>
                      </a:r>
                      <a:endParaRPr lang="en-US" dirty="0"/>
                    </a:p>
                  </a:txBody>
                  <a:tcPr/>
                </a:tc>
                <a:tc>
                  <a:txBody>
                    <a:bodyPr/>
                    <a:lstStyle/>
                    <a:p>
                      <a:r>
                        <a:rPr lang="en-US" dirty="0" smtClean="0"/>
                        <a:t>8.4</a:t>
                      </a:r>
                      <a:endParaRPr lang="en-US" dirty="0"/>
                    </a:p>
                  </a:txBody>
                  <a:tcPr/>
                </a:tc>
                <a:tc>
                  <a:txBody>
                    <a:bodyPr/>
                    <a:lstStyle/>
                    <a:p>
                      <a:endParaRPr lang="en-US" dirty="0"/>
                    </a:p>
                  </a:txBody>
                  <a:tcPr/>
                </a:tc>
              </a:tr>
              <a:tr h="370840">
                <a:tc>
                  <a:txBody>
                    <a:bodyPr/>
                    <a:lstStyle/>
                    <a:p>
                      <a:r>
                        <a:rPr lang="en-US" dirty="0" smtClean="0"/>
                        <a:t>12/23/1855</a:t>
                      </a:r>
                      <a:endParaRPr lang="en-US" dirty="0"/>
                    </a:p>
                  </a:txBody>
                  <a:tcPr/>
                </a:tc>
                <a:tc>
                  <a:txBody>
                    <a:bodyPr/>
                    <a:lstStyle/>
                    <a:p>
                      <a:r>
                        <a:rPr lang="en-US" dirty="0" err="1" smtClean="0"/>
                        <a:t>Wairarapa</a:t>
                      </a:r>
                      <a:r>
                        <a:rPr lang="en-US" dirty="0" smtClean="0"/>
                        <a:t>, New Zealand</a:t>
                      </a:r>
                      <a:endParaRPr lang="en-US" dirty="0"/>
                    </a:p>
                  </a:txBody>
                  <a:tcPr/>
                </a:tc>
                <a:tc>
                  <a:txBody>
                    <a:bodyPr/>
                    <a:lstStyle/>
                    <a:p>
                      <a:r>
                        <a:rPr lang="en-US" dirty="0" smtClean="0"/>
                        <a:t>8 </a:t>
                      </a:r>
                      <a:r>
                        <a:rPr lang="en-US" dirty="0" err="1" smtClean="0"/>
                        <a:t>spprox</a:t>
                      </a:r>
                      <a:endParaRPr lang="en-US" dirty="0"/>
                    </a:p>
                  </a:txBody>
                  <a:tcPr/>
                </a:tc>
                <a:tc>
                  <a:txBody>
                    <a:bodyPr/>
                    <a:lstStyle/>
                    <a:p>
                      <a:r>
                        <a:rPr lang="en-US" dirty="0" smtClean="0"/>
                        <a:t>4</a:t>
                      </a:r>
                      <a:endParaRPr lang="en-US" dirty="0"/>
                    </a:p>
                  </a:txBody>
                  <a:tcPr/>
                </a:tc>
              </a:tr>
              <a:tr h="370840">
                <a:tc>
                  <a:txBody>
                    <a:bodyPr/>
                    <a:lstStyle/>
                    <a:p>
                      <a:r>
                        <a:rPr lang="en-US" dirty="0" smtClean="0"/>
                        <a:t>2/16/1861</a:t>
                      </a:r>
                      <a:endParaRPr lang="en-US" dirty="0"/>
                    </a:p>
                  </a:txBody>
                  <a:tcPr/>
                </a:tc>
                <a:tc>
                  <a:txBody>
                    <a:bodyPr/>
                    <a:lstStyle/>
                    <a:p>
                      <a:r>
                        <a:rPr lang="en-US" dirty="0" smtClean="0"/>
                        <a:t>Sumatra</a:t>
                      </a:r>
                      <a:endParaRPr lang="en-US" dirty="0"/>
                    </a:p>
                  </a:txBody>
                  <a:tcPr/>
                </a:tc>
                <a:tc>
                  <a:txBody>
                    <a:bodyPr/>
                    <a:lstStyle/>
                    <a:p>
                      <a:r>
                        <a:rPr lang="en-US" dirty="0" smtClean="0"/>
                        <a:t>8.5</a:t>
                      </a:r>
                      <a:endParaRPr lang="en-US" dirty="0"/>
                    </a:p>
                  </a:txBody>
                  <a:tcPr/>
                </a:tc>
                <a:tc>
                  <a:txBody>
                    <a:bodyPr/>
                    <a:lstStyle/>
                    <a:p>
                      <a:r>
                        <a:rPr lang="en-US" dirty="0" smtClean="0"/>
                        <a:t>905</a:t>
                      </a:r>
                      <a:endParaRPr lang="en-US" dirty="0"/>
                    </a:p>
                  </a:txBody>
                  <a:tcPr/>
                </a:tc>
              </a:tr>
              <a:tr h="370840">
                <a:tc>
                  <a:txBody>
                    <a:bodyPr/>
                    <a:lstStyle/>
                    <a:p>
                      <a:r>
                        <a:rPr lang="en-US" dirty="0" smtClean="0"/>
                        <a:t>9/13/1868</a:t>
                      </a:r>
                      <a:endParaRPr lang="en-US" dirty="0"/>
                    </a:p>
                  </a:txBody>
                  <a:tcPr/>
                </a:tc>
                <a:tc>
                  <a:txBody>
                    <a:bodyPr/>
                    <a:lstStyle/>
                    <a:p>
                      <a:r>
                        <a:rPr lang="en-US" dirty="0" smtClean="0"/>
                        <a:t>Arica, Chile</a:t>
                      </a:r>
                      <a:endParaRPr lang="en-US" dirty="0"/>
                    </a:p>
                  </a:txBody>
                  <a:tcPr/>
                </a:tc>
                <a:tc>
                  <a:txBody>
                    <a:bodyPr/>
                    <a:lstStyle/>
                    <a:p>
                      <a:r>
                        <a:rPr lang="en-US" dirty="0" smtClean="0"/>
                        <a:t>9.0</a:t>
                      </a:r>
                      <a:endParaRPr lang="en-US" dirty="0"/>
                    </a:p>
                  </a:txBody>
                  <a:tcPr/>
                </a:tc>
                <a:tc>
                  <a:txBody>
                    <a:bodyPr/>
                    <a:lstStyle/>
                    <a:p>
                      <a:r>
                        <a:rPr lang="en-US" dirty="0" smtClean="0"/>
                        <a:t>25,000</a:t>
                      </a:r>
                      <a:endParaRPr lang="en-US" dirty="0"/>
                    </a:p>
                  </a:txBody>
                  <a:tcPr/>
                </a:tc>
              </a:tr>
              <a:tr h="370840">
                <a:tc>
                  <a:txBody>
                    <a:bodyPr/>
                    <a:lstStyle/>
                    <a:p>
                      <a:r>
                        <a:rPr lang="en-US" dirty="0" smtClean="0"/>
                        <a:t>5/10/1877</a:t>
                      </a:r>
                      <a:endParaRPr lang="en-US" dirty="0"/>
                    </a:p>
                  </a:txBody>
                  <a:tcPr/>
                </a:tc>
                <a:tc>
                  <a:txBody>
                    <a:bodyPr/>
                    <a:lstStyle/>
                    <a:p>
                      <a:r>
                        <a:rPr lang="en-US" dirty="0" smtClean="0"/>
                        <a:t>Iquique, Chile</a:t>
                      </a:r>
                      <a:endParaRPr lang="en-US" dirty="0"/>
                    </a:p>
                  </a:txBody>
                  <a:tcPr/>
                </a:tc>
                <a:tc>
                  <a:txBody>
                    <a:bodyPr/>
                    <a:lstStyle/>
                    <a:p>
                      <a:r>
                        <a:rPr lang="en-US" dirty="0" smtClean="0"/>
                        <a:t>8.8</a:t>
                      </a:r>
                      <a:endParaRPr lang="en-US" dirty="0"/>
                    </a:p>
                  </a:txBody>
                  <a:tcPr/>
                </a:tc>
                <a:tc>
                  <a:txBody>
                    <a:bodyPr/>
                    <a:lstStyle/>
                    <a:p>
                      <a:r>
                        <a:rPr lang="en-US" dirty="0" smtClean="0"/>
                        <a:t>2,541</a:t>
                      </a:r>
                      <a:endParaRPr lang="en-US" dirty="0"/>
                    </a:p>
                  </a:txBody>
                  <a:tcPr/>
                </a:tc>
              </a:tr>
              <a:tr h="370840">
                <a:tc>
                  <a:txBody>
                    <a:bodyPr/>
                    <a:lstStyle/>
                    <a:p>
                      <a:r>
                        <a:rPr lang="en-US" dirty="0" smtClean="0"/>
                        <a:t>12/31/1881</a:t>
                      </a:r>
                      <a:endParaRPr lang="en-US" dirty="0"/>
                    </a:p>
                  </a:txBody>
                  <a:tcPr/>
                </a:tc>
                <a:tc>
                  <a:txBody>
                    <a:bodyPr/>
                    <a:lstStyle/>
                    <a:p>
                      <a:r>
                        <a:rPr lang="en-US" dirty="0" smtClean="0"/>
                        <a:t>Nicobar Islands </a:t>
                      </a:r>
                      <a:endParaRPr lang="en-US" dirty="0"/>
                    </a:p>
                  </a:txBody>
                  <a:tcPr/>
                </a:tc>
                <a:tc>
                  <a:txBody>
                    <a:bodyPr/>
                    <a:lstStyle/>
                    <a:p>
                      <a:r>
                        <a:rPr lang="en-US" dirty="0" smtClean="0"/>
                        <a:t>7.9</a:t>
                      </a:r>
                      <a:endParaRPr lang="en-US" dirty="0"/>
                    </a:p>
                  </a:txBody>
                  <a:tcPr/>
                </a:tc>
                <a:tc>
                  <a:txBody>
                    <a:bodyPr/>
                    <a:lstStyle/>
                    <a:p>
                      <a:r>
                        <a:rPr lang="en-US" dirty="0" smtClean="0"/>
                        <a:t>0</a:t>
                      </a:r>
                      <a:endParaRPr lang="en-US" dirty="0"/>
                    </a:p>
                  </a:txBody>
                  <a:tcPr/>
                </a:tc>
              </a:tr>
              <a:tr h="370840">
                <a:tc>
                  <a:txBody>
                    <a:bodyPr/>
                    <a:lstStyle/>
                    <a:p>
                      <a:r>
                        <a:rPr lang="en-US" dirty="0" smtClean="0"/>
                        <a:t>10/27/1891</a:t>
                      </a:r>
                      <a:endParaRPr lang="en-US" dirty="0"/>
                    </a:p>
                  </a:txBody>
                  <a:tcPr/>
                </a:tc>
                <a:tc>
                  <a:txBody>
                    <a:bodyPr/>
                    <a:lstStyle/>
                    <a:p>
                      <a:r>
                        <a:rPr lang="en-US" dirty="0" smtClean="0"/>
                        <a:t>Mino-</a:t>
                      </a:r>
                      <a:r>
                        <a:rPr lang="en-US" dirty="0" err="1" smtClean="0"/>
                        <a:t>Owari</a:t>
                      </a:r>
                      <a:r>
                        <a:rPr lang="en-US" dirty="0" smtClean="0"/>
                        <a:t>, Japan</a:t>
                      </a:r>
                      <a:endParaRPr lang="en-US" dirty="0"/>
                    </a:p>
                  </a:txBody>
                  <a:tcPr/>
                </a:tc>
                <a:tc>
                  <a:txBody>
                    <a:bodyPr/>
                    <a:lstStyle/>
                    <a:p>
                      <a:r>
                        <a:rPr lang="en-US" dirty="0" smtClean="0"/>
                        <a:t>8</a:t>
                      </a:r>
                      <a:endParaRPr lang="en-US" dirty="0"/>
                    </a:p>
                  </a:txBody>
                  <a:tcPr/>
                </a:tc>
                <a:tc>
                  <a:txBody>
                    <a:bodyPr/>
                    <a:lstStyle/>
                    <a:p>
                      <a:r>
                        <a:rPr lang="en-US" dirty="0" smtClean="0"/>
                        <a:t>7,273</a:t>
                      </a:r>
                      <a:endParaRPr lang="en-US" dirty="0"/>
                    </a:p>
                  </a:txBody>
                  <a:tcPr/>
                </a:tc>
              </a:tr>
              <a:tr h="370840">
                <a:tc>
                  <a:txBody>
                    <a:bodyPr/>
                    <a:lstStyle/>
                    <a:p>
                      <a:r>
                        <a:rPr lang="en-US" dirty="0" smtClean="0"/>
                        <a:t>6/15/1896</a:t>
                      </a:r>
                      <a:endParaRPr lang="en-US" dirty="0"/>
                    </a:p>
                  </a:txBody>
                  <a:tcPr/>
                </a:tc>
                <a:tc>
                  <a:txBody>
                    <a:bodyPr/>
                    <a:lstStyle/>
                    <a:p>
                      <a:r>
                        <a:rPr lang="en-US" dirty="0" smtClean="0"/>
                        <a:t>Off</a:t>
                      </a:r>
                      <a:r>
                        <a:rPr lang="en-US" baseline="0" dirty="0" smtClean="0"/>
                        <a:t> coast of Japan</a:t>
                      </a:r>
                      <a:endParaRPr lang="en-US" dirty="0"/>
                    </a:p>
                  </a:txBody>
                  <a:tcPr/>
                </a:tc>
                <a:tc>
                  <a:txBody>
                    <a:bodyPr/>
                    <a:lstStyle/>
                    <a:p>
                      <a:r>
                        <a:rPr lang="en-US" dirty="0" smtClean="0"/>
                        <a:t>8.0-8.1</a:t>
                      </a:r>
                      <a:endParaRPr lang="en-US" dirty="0"/>
                    </a:p>
                  </a:txBody>
                  <a:tcPr/>
                </a:tc>
                <a:tc>
                  <a:txBody>
                    <a:bodyPr/>
                    <a:lstStyle/>
                    <a:p>
                      <a:r>
                        <a:rPr lang="en-US" dirty="0" smtClean="0"/>
                        <a:t>22,000+</a:t>
                      </a:r>
                      <a:endParaRPr lang="en-US" dirty="0"/>
                    </a:p>
                  </a:txBody>
                  <a:tcPr/>
                </a:tc>
              </a:tr>
              <a:tr h="370840">
                <a:tc>
                  <a:txBody>
                    <a:bodyPr/>
                    <a:lstStyle/>
                    <a:p>
                      <a:r>
                        <a:rPr lang="en-US" dirty="0" smtClean="0"/>
                        <a:t>9/4/1899</a:t>
                      </a:r>
                      <a:endParaRPr lang="en-US" dirty="0"/>
                    </a:p>
                  </a:txBody>
                  <a:tcPr/>
                </a:tc>
                <a:tc>
                  <a:txBody>
                    <a:bodyPr/>
                    <a:lstStyle/>
                    <a:p>
                      <a:r>
                        <a:rPr lang="en-US" dirty="0" smtClean="0"/>
                        <a:t>Cape </a:t>
                      </a:r>
                      <a:r>
                        <a:rPr lang="en-US" dirty="0" err="1" smtClean="0"/>
                        <a:t>Yakataga</a:t>
                      </a:r>
                      <a:r>
                        <a:rPr lang="en-US" dirty="0" smtClean="0"/>
                        <a:t>, Alaska</a:t>
                      </a:r>
                      <a:endParaRPr lang="en-US" dirty="0"/>
                    </a:p>
                  </a:txBody>
                  <a:tcPr/>
                </a:tc>
                <a:tc>
                  <a:txBody>
                    <a:bodyPr/>
                    <a:lstStyle/>
                    <a:p>
                      <a:r>
                        <a:rPr lang="en-US" dirty="0" smtClean="0"/>
                        <a:t>7.9</a:t>
                      </a:r>
                      <a:endParaRPr lang="en-US" dirty="0"/>
                    </a:p>
                  </a:txBody>
                  <a:tcPr/>
                </a:tc>
                <a:tc>
                  <a:txBody>
                    <a:bodyPr/>
                    <a:lstStyle/>
                    <a:p>
                      <a:r>
                        <a:rPr lang="en-US" dirty="0" smtClean="0"/>
                        <a:t>?</a:t>
                      </a:r>
                      <a:endParaRPr lang="en-US" dirty="0"/>
                    </a:p>
                  </a:txBody>
                  <a:tcPr/>
                </a:tc>
              </a:tr>
              <a:tr h="370840">
                <a:tc>
                  <a:txBody>
                    <a:bodyPr/>
                    <a:lstStyle/>
                    <a:p>
                      <a:r>
                        <a:rPr lang="en-US" dirty="0" smtClean="0"/>
                        <a:t>9/10/1899</a:t>
                      </a:r>
                      <a:endParaRPr lang="en-US" dirty="0"/>
                    </a:p>
                  </a:txBody>
                  <a:tcPr/>
                </a:tc>
                <a:tc>
                  <a:txBody>
                    <a:bodyPr/>
                    <a:lstStyle/>
                    <a:p>
                      <a:r>
                        <a:rPr lang="en-US" dirty="0" smtClean="0"/>
                        <a:t>Yakutat Bay, Alaska</a:t>
                      </a:r>
                      <a:endParaRPr lang="en-US" dirty="0"/>
                    </a:p>
                  </a:txBody>
                  <a:tcPr/>
                </a:tc>
                <a:tc>
                  <a:txBody>
                    <a:bodyPr/>
                    <a:lstStyle/>
                    <a:p>
                      <a:r>
                        <a:rPr lang="en-US" dirty="0" smtClean="0"/>
                        <a:t>8</a:t>
                      </a:r>
                      <a:endParaRPr lang="en-US" dirty="0"/>
                    </a:p>
                  </a:txBody>
                  <a:tcPr/>
                </a:tc>
                <a:tc>
                  <a:txBody>
                    <a:bodyPr/>
                    <a:lstStyle/>
                    <a:p>
                      <a:r>
                        <a:rPr lang="en-US" dirty="0" smtClean="0"/>
                        <a:t>?</a:t>
                      </a:r>
                      <a:endParaRPr lang="en-US" dirty="0"/>
                    </a:p>
                  </a:txBody>
                  <a:tcPr/>
                </a:tc>
              </a:tr>
              <a:tr h="370840">
                <a:tc>
                  <a:txBody>
                    <a:bodyPr/>
                    <a:lstStyle/>
                    <a:p>
                      <a:r>
                        <a:rPr lang="en-US" dirty="0" smtClean="0"/>
                        <a:t>10/9/1900</a:t>
                      </a:r>
                      <a:endParaRPr lang="en-US" dirty="0"/>
                    </a:p>
                  </a:txBody>
                  <a:tcPr/>
                </a:tc>
                <a:tc>
                  <a:txBody>
                    <a:bodyPr/>
                    <a:lstStyle/>
                    <a:p>
                      <a:r>
                        <a:rPr lang="en-US" dirty="0" smtClean="0"/>
                        <a:t>Kodiak Is., Alaska</a:t>
                      </a:r>
                      <a:endParaRPr lang="en-US" dirty="0"/>
                    </a:p>
                  </a:txBody>
                  <a:tcPr/>
                </a:tc>
                <a:tc>
                  <a:txBody>
                    <a:bodyPr/>
                    <a:lstStyle/>
                    <a:p>
                      <a:r>
                        <a:rPr lang="en-US" dirty="0" smtClean="0"/>
                        <a:t>7.7</a:t>
                      </a:r>
                      <a:endParaRPr lang="en-US" dirty="0"/>
                    </a:p>
                  </a:txBody>
                  <a:tcPr/>
                </a:tc>
                <a:tc>
                  <a:txBody>
                    <a:bodyPr/>
                    <a:lstStyle/>
                    <a:p>
                      <a:r>
                        <a:rPr lang="en-US" smtClean="0"/>
                        <a:t>?</a:t>
                      </a:r>
                      <a:endParaRPr lang="en-US" dirty="0"/>
                    </a:p>
                  </a:txBody>
                  <a:tcPr/>
                </a:tc>
              </a:tr>
              <a:tr h="370840">
                <a:tc>
                  <a:txBody>
                    <a:bodyPr/>
                    <a:lstStyle/>
                    <a:p>
                      <a:r>
                        <a:rPr lang="en-US" dirty="0" smtClean="0"/>
                        <a:t>4/18/1906</a:t>
                      </a:r>
                      <a:endParaRPr lang="en-US" dirty="0"/>
                    </a:p>
                  </a:txBody>
                  <a:tcPr/>
                </a:tc>
                <a:tc>
                  <a:txBody>
                    <a:bodyPr/>
                    <a:lstStyle/>
                    <a:p>
                      <a:r>
                        <a:rPr lang="en-US" dirty="0" smtClean="0"/>
                        <a:t>San Francisco</a:t>
                      </a:r>
                      <a:endParaRPr lang="en-US" dirty="0"/>
                    </a:p>
                  </a:txBody>
                  <a:tcPr/>
                </a:tc>
                <a:tc>
                  <a:txBody>
                    <a:bodyPr/>
                    <a:lstStyle/>
                    <a:p>
                      <a:r>
                        <a:rPr lang="en-US" dirty="0" smtClean="0"/>
                        <a:t>7.8</a:t>
                      </a:r>
                      <a:endParaRPr lang="en-US" dirty="0"/>
                    </a:p>
                  </a:txBody>
                  <a:tcPr/>
                </a:tc>
                <a:tc>
                  <a:txBody>
                    <a:bodyPr/>
                    <a:lstStyle/>
                    <a:p>
                      <a:r>
                        <a:rPr lang="en-US" dirty="0" smtClean="0"/>
                        <a:t>3,000</a:t>
                      </a:r>
                      <a:endParaRPr lang="en-US" dirty="0"/>
                    </a:p>
                  </a:txBody>
                  <a:tcPr/>
                </a:tc>
              </a:tr>
              <a:tr h="370840">
                <a:tc>
                  <a:txBody>
                    <a:bodyPr/>
                    <a:lstStyle/>
                    <a:p>
                      <a:r>
                        <a:rPr lang="en-US" dirty="0" smtClean="0"/>
                        <a:t>123/16/1920</a:t>
                      </a:r>
                      <a:endParaRPr lang="en-US" dirty="0"/>
                    </a:p>
                  </a:txBody>
                  <a:tcPr/>
                </a:tc>
                <a:tc>
                  <a:txBody>
                    <a:bodyPr/>
                    <a:lstStyle/>
                    <a:p>
                      <a:r>
                        <a:rPr lang="en-US" dirty="0" smtClean="0"/>
                        <a:t>Ningxia–Gansu, China</a:t>
                      </a:r>
                      <a:endParaRPr lang="en-US" dirty="0"/>
                    </a:p>
                  </a:txBody>
                  <a:tcPr/>
                </a:tc>
                <a:tc>
                  <a:txBody>
                    <a:bodyPr/>
                    <a:lstStyle/>
                    <a:p>
                      <a:r>
                        <a:rPr lang="en-US" dirty="0" smtClean="0"/>
                        <a:t>8.6</a:t>
                      </a:r>
                      <a:endParaRPr lang="en-US" dirty="0"/>
                    </a:p>
                  </a:txBody>
                  <a:tcPr/>
                </a:tc>
                <a:tc>
                  <a:txBody>
                    <a:bodyPr/>
                    <a:lstStyle/>
                    <a:p>
                      <a:r>
                        <a:rPr lang="en-US" dirty="0" smtClean="0"/>
                        <a:t>235,502</a:t>
                      </a:r>
                      <a:endParaRPr lang="en-US" dirty="0"/>
                    </a:p>
                  </a:txBody>
                  <a:tcPr/>
                </a:tc>
              </a:tr>
              <a:tr h="370840">
                <a:tc>
                  <a:txBody>
                    <a:bodyPr/>
                    <a:lstStyle/>
                    <a:p>
                      <a:r>
                        <a:rPr lang="en-US" dirty="0" smtClean="0"/>
                        <a:t>11/4/1952</a:t>
                      </a:r>
                      <a:endParaRPr lang="en-US" dirty="0"/>
                    </a:p>
                  </a:txBody>
                  <a:tcPr/>
                </a:tc>
                <a:tc>
                  <a:txBody>
                    <a:bodyPr/>
                    <a:lstStyle/>
                    <a:p>
                      <a:r>
                        <a:rPr lang="en-US" dirty="0" smtClean="0"/>
                        <a:t>Kamchatka</a:t>
                      </a:r>
                      <a:r>
                        <a:rPr lang="en-US" baseline="0" dirty="0" smtClean="0"/>
                        <a:t> Peninsula</a:t>
                      </a:r>
                      <a:endParaRPr lang="en-US" dirty="0"/>
                    </a:p>
                  </a:txBody>
                  <a:tcPr/>
                </a:tc>
                <a:tc>
                  <a:txBody>
                    <a:bodyPr/>
                    <a:lstStyle/>
                    <a:p>
                      <a:r>
                        <a:rPr lang="en-US" dirty="0" smtClean="0"/>
                        <a:t>9</a:t>
                      </a:r>
                      <a:endParaRPr lang="en-US" dirty="0"/>
                    </a:p>
                  </a:txBody>
                  <a:tcPr/>
                </a:tc>
                <a:tc>
                  <a:txBody>
                    <a:bodyPr/>
                    <a:lstStyle/>
                    <a:p>
                      <a:r>
                        <a:rPr lang="en-US" dirty="0" smtClean="0"/>
                        <a:t>?</a:t>
                      </a:r>
                      <a:endParaRPr lang="en-US" dirty="0"/>
                    </a:p>
                  </a:txBody>
                  <a:tcPr/>
                </a:tc>
              </a:tr>
            </a:tbl>
          </a:graphicData>
        </a:graphic>
      </p:graphicFrame>
    </p:spTree>
    <p:extLst>
      <p:ext uri="{BB962C8B-B14F-4D97-AF65-F5344CB8AC3E}">
        <p14:creationId xmlns:p14="http://schemas.microsoft.com/office/powerpoint/2010/main" val="29362580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28" y="0"/>
            <a:ext cx="9126071" cy="6858000"/>
          </a:xfrm>
        </p:spPr>
        <p:txBody>
          <a:bodyPr/>
          <a:lstStyle/>
          <a:p>
            <a:r>
              <a:rPr lang="en-US" sz="3200" dirty="0"/>
              <a:t>The largest earthquake that has been measured on a seismograph reached 9.5 magnitude, occurring on 22 May 1960</a:t>
            </a:r>
            <a:r>
              <a:rPr lang="en-US" sz="3200" dirty="0" smtClean="0"/>
              <a:t>. </a:t>
            </a:r>
            <a:r>
              <a:rPr lang="en-US" sz="3200" dirty="0"/>
              <a:t>Its epicenter was near </a:t>
            </a:r>
            <a:r>
              <a:rPr lang="en-US" sz="3200" dirty="0" err="1"/>
              <a:t>Cañete</a:t>
            </a:r>
            <a:r>
              <a:rPr lang="en-US" sz="3200" dirty="0"/>
              <a:t>, Chile. The energy released was approximately twice that of the next most powerful earthquake, the Good Friday Earthquake, which was centered in Prince William Sound, Alaska</a:t>
            </a:r>
            <a:r>
              <a:rPr lang="en-US" sz="3200" dirty="0" smtClean="0"/>
              <a:t>. </a:t>
            </a:r>
            <a:r>
              <a:rPr lang="en-US" sz="3200" dirty="0"/>
              <a:t>The ten largest recorded earthquakes have all been </a:t>
            </a:r>
            <a:r>
              <a:rPr lang="en-US" sz="3200" dirty="0" err="1"/>
              <a:t>megathrust</a:t>
            </a:r>
            <a:r>
              <a:rPr lang="en-US" sz="3200" dirty="0"/>
              <a:t> earthquakes; however, of these ten, only the 2004 Indian Ocean earthquake is simultaneously one of the deadliest earthquakes in history.</a:t>
            </a:r>
          </a:p>
        </p:txBody>
      </p:sp>
    </p:spTree>
    <p:extLst>
      <p:ext uri="{BB962C8B-B14F-4D97-AF65-F5344CB8AC3E}">
        <p14:creationId xmlns:p14="http://schemas.microsoft.com/office/powerpoint/2010/main" val="2762464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228600"/>
            <a:ext cx="8226425" cy="6400800"/>
          </a:xfrm>
        </p:spPr>
        <p:txBody>
          <a:bodyPr/>
          <a:lstStyle/>
          <a:p>
            <a:r>
              <a:rPr lang="en-US" sz="3200" dirty="0"/>
              <a:t>Earthquakes that caused the greatest loss of life, while powerful, were deadly because of their proximity to either heavily populated areas or the ocean, where earthquakes often create tsunamis that can devastate communities thousands of miles away. Regions most at risk for great loss of life include those where earthquakes are relatively rare but powerful, and poor regions with lax, unenforced, or nonexistent seismic building codes.</a:t>
            </a:r>
          </a:p>
        </p:txBody>
      </p:sp>
    </p:spTree>
    <p:extLst>
      <p:ext uri="{BB962C8B-B14F-4D97-AF65-F5344CB8AC3E}">
        <p14:creationId xmlns:p14="http://schemas.microsoft.com/office/powerpoint/2010/main" val="400166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20175" cy="1249362"/>
          </a:xfrm>
        </p:spPr>
        <p:txBody>
          <a:bodyPr/>
          <a:lstStyle/>
          <a:p>
            <a:r>
              <a:rPr lang="en-US" dirty="0"/>
              <a:t>1908: Italy (Messina). Richter scale: 7.5, Deaths: 25,926, Cost: ($m) 116 </a:t>
            </a:r>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31411"/>
            <a:ext cx="7212106" cy="5199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76" y="35859"/>
            <a:ext cx="8682038" cy="1477962"/>
          </a:xfrm>
        </p:spPr>
        <p:txBody>
          <a:bodyPr/>
          <a:lstStyle/>
          <a:p>
            <a:r>
              <a:rPr lang="en-US" dirty="0"/>
              <a:t>1923: Japan (Tokyo-Yokohama). Richter scale: 8.3, Deaths: 142,800, Cost ($m): 2,800 </a:t>
            </a:r>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1690165"/>
            <a:ext cx="7315200" cy="5167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1936: Pakistan (Quetta). Richter scale: 7.5, Deaths: 35,000, Cost ($m): 25 </a:t>
            </a:r>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1501408"/>
            <a:ext cx="7463118" cy="5356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7276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1939: Chile (Concepcion). Richter scale: 8.3, Deaths: 28,000, Cost ($m): 100</a:t>
            </a:r>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484620"/>
            <a:ext cx="7337612" cy="5337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3740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1939: Turkey (</a:t>
            </a:r>
            <a:r>
              <a:rPr lang="en-US" dirty="0" err="1"/>
              <a:t>Erzincan</a:t>
            </a:r>
            <a:r>
              <a:rPr lang="en-US" dirty="0"/>
              <a:t>). Richter scale: 8.0, Deaths: 36,740, Cost ($m): 20 </a:t>
            </a:r>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1" y="1605580"/>
            <a:ext cx="7503458" cy="5252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177658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earthquake">
  <a:themeElements>
    <a:clrScheme name="Office Theme 2">
      <a:dk1>
        <a:srgbClr val="000000"/>
      </a:dk1>
      <a:lt1>
        <a:srgbClr val="00CCFF"/>
      </a:lt1>
      <a:dk2>
        <a:srgbClr val="000000"/>
      </a:dk2>
      <a:lt2>
        <a:srgbClr val="CCCCCC"/>
      </a:lt2>
      <a:accent1>
        <a:srgbClr val="038A00"/>
      </a:accent1>
      <a:accent2>
        <a:srgbClr val="20579F"/>
      </a:accent2>
      <a:accent3>
        <a:srgbClr val="AAE2FF"/>
      </a:accent3>
      <a:accent4>
        <a:srgbClr val="000000"/>
      </a:accent4>
      <a:accent5>
        <a:srgbClr val="AAC4AA"/>
      </a:accent5>
      <a:accent6>
        <a:srgbClr val="1C4E90"/>
      </a:accent6>
      <a:hlink>
        <a:srgbClr val="757500"/>
      </a:hlink>
      <a:folHlink>
        <a:srgbClr val="005C73"/>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00CCFF"/>
        </a:lt1>
        <a:dk2>
          <a:srgbClr val="000000"/>
        </a:dk2>
        <a:lt2>
          <a:srgbClr val="CCCCCC"/>
        </a:lt2>
        <a:accent1>
          <a:srgbClr val="0087A8"/>
        </a:accent1>
        <a:accent2>
          <a:srgbClr val="1B6070"/>
        </a:accent2>
        <a:accent3>
          <a:srgbClr val="AAE2FF"/>
        </a:accent3>
        <a:accent4>
          <a:srgbClr val="000000"/>
        </a:accent4>
        <a:accent5>
          <a:srgbClr val="AAC3D1"/>
        </a:accent5>
        <a:accent6>
          <a:srgbClr val="175665"/>
        </a:accent6>
        <a:hlink>
          <a:srgbClr val="30798A"/>
        </a:hlink>
        <a:folHlink>
          <a:srgbClr val="004E6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00CCFF"/>
        </a:lt1>
        <a:dk2>
          <a:srgbClr val="000000"/>
        </a:dk2>
        <a:lt2>
          <a:srgbClr val="CCCCCC"/>
        </a:lt2>
        <a:accent1>
          <a:srgbClr val="038A00"/>
        </a:accent1>
        <a:accent2>
          <a:srgbClr val="20579F"/>
        </a:accent2>
        <a:accent3>
          <a:srgbClr val="AAE2FF"/>
        </a:accent3>
        <a:accent4>
          <a:srgbClr val="000000"/>
        </a:accent4>
        <a:accent5>
          <a:srgbClr val="AAC4AA"/>
        </a:accent5>
        <a:accent6>
          <a:srgbClr val="1C4E90"/>
        </a:accent6>
        <a:hlink>
          <a:srgbClr val="757500"/>
        </a:hlink>
        <a:folHlink>
          <a:srgbClr val="005C73"/>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00CCFF"/>
        </a:lt1>
        <a:dk2>
          <a:srgbClr val="000000"/>
        </a:dk2>
        <a:lt2>
          <a:srgbClr val="CCCCCC"/>
        </a:lt2>
        <a:accent1>
          <a:srgbClr val="873637"/>
        </a:accent1>
        <a:accent2>
          <a:srgbClr val="8A5B15"/>
        </a:accent2>
        <a:accent3>
          <a:srgbClr val="AAE2FF"/>
        </a:accent3>
        <a:accent4>
          <a:srgbClr val="000000"/>
        </a:accent4>
        <a:accent5>
          <a:srgbClr val="C3AEAE"/>
        </a:accent5>
        <a:accent6>
          <a:srgbClr val="7D5212"/>
        </a:accent6>
        <a:hlink>
          <a:srgbClr val="005A70"/>
        </a:hlink>
        <a:folHlink>
          <a:srgbClr val="666600"/>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00CCFF"/>
        </a:lt1>
        <a:dk2>
          <a:srgbClr val="000000"/>
        </a:dk2>
        <a:lt2>
          <a:srgbClr val="CCCCCC"/>
        </a:lt2>
        <a:accent1>
          <a:srgbClr val="005A70"/>
        </a:accent1>
        <a:accent2>
          <a:srgbClr val="8A4D28"/>
        </a:accent2>
        <a:accent3>
          <a:srgbClr val="AAE2FF"/>
        </a:accent3>
        <a:accent4>
          <a:srgbClr val="000000"/>
        </a:accent4>
        <a:accent5>
          <a:srgbClr val="AAB5BB"/>
        </a:accent5>
        <a:accent6>
          <a:srgbClr val="7D4523"/>
        </a:accent6>
        <a:hlink>
          <a:srgbClr val="68407D"/>
        </a:hlink>
        <a:folHlink>
          <a:srgbClr val="66660F"/>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0087A8"/>
        </a:accent1>
        <a:accent2>
          <a:srgbClr val="1B6070"/>
        </a:accent2>
        <a:accent3>
          <a:srgbClr val="FFFFFF"/>
        </a:accent3>
        <a:accent4>
          <a:srgbClr val="000000"/>
        </a:accent4>
        <a:accent5>
          <a:srgbClr val="AAC3D1"/>
        </a:accent5>
        <a:accent6>
          <a:srgbClr val="175665"/>
        </a:accent6>
        <a:hlink>
          <a:srgbClr val="30798A"/>
        </a:hlink>
        <a:folHlink>
          <a:srgbClr val="004E6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038A00"/>
        </a:accent1>
        <a:accent2>
          <a:srgbClr val="20579F"/>
        </a:accent2>
        <a:accent3>
          <a:srgbClr val="FFFFFF"/>
        </a:accent3>
        <a:accent4>
          <a:srgbClr val="000000"/>
        </a:accent4>
        <a:accent5>
          <a:srgbClr val="AAC4AA"/>
        </a:accent5>
        <a:accent6>
          <a:srgbClr val="1C4E90"/>
        </a:accent6>
        <a:hlink>
          <a:srgbClr val="757500"/>
        </a:hlink>
        <a:folHlink>
          <a:srgbClr val="005C73"/>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873637"/>
        </a:accent1>
        <a:accent2>
          <a:srgbClr val="8A5B15"/>
        </a:accent2>
        <a:accent3>
          <a:srgbClr val="FFFFFF"/>
        </a:accent3>
        <a:accent4>
          <a:srgbClr val="000000"/>
        </a:accent4>
        <a:accent5>
          <a:srgbClr val="C3AEAE"/>
        </a:accent5>
        <a:accent6>
          <a:srgbClr val="7D5212"/>
        </a:accent6>
        <a:hlink>
          <a:srgbClr val="005A70"/>
        </a:hlink>
        <a:folHlink>
          <a:srgbClr val="666600"/>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005A70"/>
        </a:accent1>
        <a:accent2>
          <a:srgbClr val="8A4D28"/>
        </a:accent2>
        <a:accent3>
          <a:srgbClr val="FFFFFF"/>
        </a:accent3>
        <a:accent4>
          <a:srgbClr val="000000"/>
        </a:accent4>
        <a:accent5>
          <a:srgbClr val="AAB5BB"/>
        </a:accent5>
        <a:accent6>
          <a:srgbClr val="7D4523"/>
        </a:accent6>
        <a:hlink>
          <a:srgbClr val="68407D"/>
        </a:hlink>
        <a:folHlink>
          <a:srgbClr val="66660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00CCFF"/>
      </a:lt1>
      <a:dk2>
        <a:srgbClr val="000000"/>
      </a:dk2>
      <a:lt2>
        <a:srgbClr val="CCCCCC"/>
      </a:lt2>
      <a:accent1>
        <a:srgbClr val="038A00"/>
      </a:accent1>
      <a:accent2>
        <a:srgbClr val="20579F"/>
      </a:accent2>
      <a:accent3>
        <a:srgbClr val="AAE2FF"/>
      </a:accent3>
      <a:accent4>
        <a:srgbClr val="000000"/>
      </a:accent4>
      <a:accent5>
        <a:srgbClr val="AAC4AA"/>
      </a:accent5>
      <a:accent6>
        <a:srgbClr val="1C4E90"/>
      </a:accent6>
      <a:hlink>
        <a:srgbClr val="757500"/>
      </a:hlink>
      <a:folHlink>
        <a:srgbClr val="005C73"/>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00CCFF"/>
        </a:lt1>
        <a:dk2>
          <a:srgbClr val="000000"/>
        </a:dk2>
        <a:lt2>
          <a:srgbClr val="CCCCCC"/>
        </a:lt2>
        <a:accent1>
          <a:srgbClr val="0087A8"/>
        </a:accent1>
        <a:accent2>
          <a:srgbClr val="1B6070"/>
        </a:accent2>
        <a:accent3>
          <a:srgbClr val="AAE2FF"/>
        </a:accent3>
        <a:accent4>
          <a:srgbClr val="000000"/>
        </a:accent4>
        <a:accent5>
          <a:srgbClr val="AAC3D1"/>
        </a:accent5>
        <a:accent6>
          <a:srgbClr val="175665"/>
        </a:accent6>
        <a:hlink>
          <a:srgbClr val="30798A"/>
        </a:hlink>
        <a:folHlink>
          <a:srgbClr val="004E6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00CCFF"/>
        </a:lt1>
        <a:dk2>
          <a:srgbClr val="000000"/>
        </a:dk2>
        <a:lt2>
          <a:srgbClr val="CCCCCC"/>
        </a:lt2>
        <a:accent1>
          <a:srgbClr val="038A00"/>
        </a:accent1>
        <a:accent2>
          <a:srgbClr val="20579F"/>
        </a:accent2>
        <a:accent3>
          <a:srgbClr val="AAE2FF"/>
        </a:accent3>
        <a:accent4>
          <a:srgbClr val="000000"/>
        </a:accent4>
        <a:accent5>
          <a:srgbClr val="AAC4AA"/>
        </a:accent5>
        <a:accent6>
          <a:srgbClr val="1C4E90"/>
        </a:accent6>
        <a:hlink>
          <a:srgbClr val="757500"/>
        </a:hlink>
        <a:folHlink>
          <a:srgbClr val="005C73"/>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00CCFF"/>
        </a:lt1>
        <a:dk2>
          <a:srgbClr val="000000"/>
        </a:dk2>
        <a:lt2>
          <a:srgbClr val="CCCCCC"/>
        </a:lt2>
        <a:accent1>
          <a:srgbClr val="873637"/>
        </a:accent1>
        <a:accent2>
          <a:srgbClr val="8A5B15"/>
        </a:accent2>
        <a:accent3>
          <a:srgbClr val="AAE2FF"/>
        </a:accent3>
        <a:accent4>
          <a:srgbClr val="000000"/>
        </a:accent4>
        <a:accent5>
          <a:srgbClr val="C3AEAE"/>
        </a:accent5>
        <a:accent6>
          <a:srgbClr val="7D5212"/>
        </a:accent6>
        <a:hlink>
          <a:srgbClr val="005A70"/>
        </a:hlink>
        <a:folHlink>
          <a:srgbClr val="666600"/>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00CCFF"/>
        </a:lt1>
        <a:dk2>
          <a:srgbClr val="000000"/>
        </a:dk2>
        <a:lt2>
          <a:srgbClr val="CCCCCC"/>
        </a:lt2>
        <a:accent1>
          <a:srgbClr val="005A70"/>
        </a:accent1>
        <a:accent2>
          <a:srgbClr val="8A4D28"/>
        </a:accent2>
        <a:accent3>
          <a:srgbClr val="AAE2FF"/>
        </a:accent3>
        <a:accent4>
          <a:srgbClr val="000000"/>
        </a:accent4>
        <a:accent5>
          <a:srgbClr val="AAB5BB"/>
        </a:accent5>
        <a:accent6>
          <a:srgbClr val="7D4523"/>
        </a:accent6>
        <a:hlink>
          <a:srgbClr val="68407D"/>
        </a:hlink>
        <a:folHlink>
          <a:srgbClr val="66660F"/>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0087A8"/>
        </a:accent1>
        <a:accent2>
          <a:srgbClr val="1B6070"/>
        </a:accent2>
        <a:accent3>
          <a:srgbClr val="FFFFFF"/>
        </a:accent3>
        <a:accent4>
          <a:srgbClr val="000000"/>
        </a:accent4>
        <a:accent5>
          <a:srgbClr val="AAC3D1"/>
        </a:accent5>
        <a:accent6>
          <a:srgbClr val="175665"/>
        </a:accent6>
        <a:hlink>
          <a:srgbClr val="30798A"/>
        </a:hlink>
        <a:folHlink>
          <a:srgbClr val="004E6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038A00"/>
        </a:accent1>
        <a:accent2>
          <a:srgbClr val="20579F"/>
        </a:accent2>
        <a:accent3>
          <a:srgbClr val="FFFFFF"/>
        </a:accent3>
        <a:accent4>
          <a:srgbClr val="000000"/>
        </a:accent4>
        <a:accent5>
          <a:srgbClr val="AAC4AA"/>
        </a:accent5>
        <a:accent6>
          <a:srgbClr val="1C4E90"/>
        </a:accent6>
        <a:hlink>
          <a:srgbClr val="757500"/>
        </a:hlink>
        <a:folHlink>
          <a:srgbClr val="005C73"/>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873637"/>
        </a:accent1>
        <a:accent2>
          <a:srgbClr val="8A5B15"/>
        </a:accent2>
        <a:accent3>
          <a:srgbClr val="FFFFFF"/>
        </a:accent3>
        <a:accent4>
          <a:srgbClr val="000000"/>
        </a:accent4>
        <a:accent5>
          <a:srgbClr val="C3AEAE"/>
        </a:accent5>
        <a:accent6>
          <a:srgbClr val="7D5212"/>
        </a:accent6>
        <a:hlink>
          <a:srgbClr val="005A70"/>
        </a:hlink>
        <a:folHlink>
          <a:srgbClr val="666600"/>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005A70"/>
        </a:accent1>
        <a:accent2>
          <a:srgbClr val="8A4D28"/>
        </a:accent2>
        <a:accent3>
          <a:srgbClr val="FFFFFF"/>
        </a:accent3>
        <a:accent4>
          <a:srgbClr val="000000"/>
        </a:accent4>
        <a:accent5>
          <a:srgbClr val="AAB5BB"/>
        </a:accent5>
        <a:accent6>
          <a:srgbClr val="7D4523"/>
        </a:accent6>
        <a:hlink>
          <a:srgbClr val="68407D"/>
        </a:hlink>
        <a:folHlink>
          <a:srgbClr val="66660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earthquake</Template>
  <TotalTime>281</TotalTime>
  <Words>1044</Words>
  <Application>Microsoft Office PowerPoint</Application>
  <PresentationFormat>On-screen Show (4:3)</PresentationFormat>
  <Paragraphs>164</Paragraphs>
  <Slides>27</Slides>
  <Notes>0</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earthquake</vt:lpstr>
      <vt:lpstr>1_Default Design</vt:lpstr>
      <vt:lpstr>Earthquake History</vt:lpstr>
      <vt:lpstr>PowerPoint Presentation</vt:lpstr>
      <vt:lpstr>PowerPoint Presentation</vt:lpstr>
      <vt:lpstr>PowerPoint Presentation</vt:lpstr>
      <vt:lpstr>1908: Italy (Messina). Richter scale: 7.5, Deaths: 25,926, Cost: ($m) 116 </vt:lpstr>
      <vt:lpstr>1923: Japan (Tokyo-Yokohama). Richter scale: 8.3, Deaths: 142,800, Cost ($m): 2,800 </vt:lpstr>
      <vt:lpstr>1936: Pakistan (Quetta). Richter scale: 7.5, Deaths: 35,000, Cost ($m): 25 </vt:lpstr>
      <vt:lpstr>1939: Chile (Concepcion). Richter scale: 8.3, Deaths: 28,000, Cost ($m): 100</vt:lpstr>
      <vt:lpstr>1939: Turkey (Erzincan). Richter scale: 8.0, Deaths: 36,740, Cost ($m): 20 </vt:lpstr>
      <vt:lpstr>1960: Morocco (Agadir). Richter scale: 5.9, Deaths: 12,000, Cost ($m): 120</vt:lpstr>
      <vt:lpstr>1970: Peru (Chimbote). Richter scale: 7.7, Deaths: 67,000, Cost ($m): 550</vt:lpstr>
      <vt:lpstr>1976: China (Tangshan). Richter scale: 8.0, Deaths: 290,000, Cost ($m): 5,600 </vt:lpstr>
      <vt:lpstr>1976: Guatemala (Guatemala City). Richter scale: 7.5, Deaths: 22,084, Cost ($m): 1,100</vt:lpstr>
      <vt:lpstr>1985: Mexico (Mexico City). Richter scale: 8.1, Deaths: 10,000, Cost ($m): 4,000</vt:lpstr>
      <vt:lpstr>1988: Armenia (Spitak). Richter scale: 6.9, Deaths: 25,000 Cost ($m): 14,000 </vt:lpstr>
      <vt:lpstr>1989: USA (California, San Francisco). Richter Scale: 7.0, Deaths: 68, Cost ($m): 6,000 </vt:lpstr>
      <vt:lpstr>July 1990, Baguio City, Philippines. Deaths about 5000.</vt:lpstr>
      <vt:lpstr>1995: Japan (Kobe). Richter scale: 7.2, Deaths: 6348, Cost ($m): 200,000</vt:lpstr>
      <vt:lpstr>1999: Turkey (Kocaeli). Richter scale: 7.4, Deaths: 19,118, Cost ($m): 20,000</vt:lpstr>
      <vt:lpstr>2004: Indian Ocean earthquake and tsunami. Richter scale: 9.2, Deaths: 230,000</vt:lpstr>
      <vt:lpstr>2008: Sichuan Province. Richter scale: 8.0, Deaths: 68,000, Cost ($m): 20,000</vt:lpstr>
      <vt:lpstr>2010: Chile (Maule Region). Richter scale: 8.8, Deaths: 486</vt:lpstr>
      <vt:lpstr>2011: Japan. Richter scale: 8.9. (deaths &amp; cost undetermined at this time)</vt:lpstr>
      <vt:lpstr>Significant earthquakes 2011 (by March 12)</vt:lpstr>
      <vt:lpstr>PowerPoint Presentation</vt:lpstr>
      <vt:lpstr>Historical Earthquakes from Wikipedia</vt:lpstr>
      <vt:lpstr>Historical Earthquakes from Wikipedia</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 History</dc:title>
  <dc:creator>Joe</dc:creator>
  <cp:lastModifiedBy>Joe</cp:lastModifiedBy>
  <cp:revision>9</cp:revision>
  <dcterms:created xsi:type="dcterms:W3CDTF">2011-03-12T13:06:42Z</dcterms:created>
  <dcterms:modified xsi:type="dcterms:W3CDTF">2011-03-12T17:48:03Z</dcterms:modified>
</cp:coreProperties>
</file>