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73" r:id="rId6"/>
    <p:sldId id="260" r:id="rId7"/>
    <p:sldId id="261" r:id="rId8"/>
    <p:sldId id="271" r:id="rId9"/>
    <p:sldId id="272" r:id="rId10"/>
    <p:sldId id="274" r:id="rId11"/>
    <p:sldId id="275" r:id="rId12"/>
    <p:sldId id="276" r:id="rId13"/>
    <p:sldId id="277" r:id="rId14"/>
    <p:sldId id="262" r:id="rId15"/>
    <p:sldId id="263" r:id="rId16"/>
    <p:sldId id="268" r:id="rId17"/>
    <p:sldId id="270" r:id="rId18"/>
    <p:sldId id="269" r:id="rId19"/>
    <p:sldId id="264" r:id="rId20"/>
    <p:sldId id="267" r:id="rId21"/>
    <p:sldId id="26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63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8" name="Oval 8"/>
          <p:cNvSpPr>
            <a:spLocks noChangeArrowheads="1"/>
          </p:cNvSpPr>
          <p:nvPr/>
        </p:nvSpPr>
        <p:spPr bwMode="auto">
          <a:xfrm>
            <a:off x="228600" y="3886200"/>
            <a:ext cx="8763000" cy="1371600"/>
          </a:xfrm>
          <a:prstGeom prst="ellipse">
            <a:avLst/>
          </a:prstGeom>
          <a:solidFill>
            <a:srgbClr val="FFFFFF">
              <a:alpha val="39999"/>
            </a:srgbClr>
          </a:solidFill>
          <a:ln w="9525">
            <a:noFill/>
            <a:round/>
            <a:headEnd/>
            <a:tailEnd/>
          </a:ln>
          <a:effectLst/>
        </p:spPr>
        <p:txBody>
          <a:bodyPr wrap="none" anchor="ctr"/>
          <a:lstStyle/>
          <a:p>
            <a:endParaRPr lang="en-US"/>
          </a:p>
        </p:txBody>
      </p:sp>
      <p:sp>
        <p:nvSpPr>
          <p:cNvPr id="5122" name="Rectangle 2"/>
          <p:cNvSpPr>
            <a:spLocks noGrp="1" noChangeArrowheads="1"/>
          </p:cNvSpPr>
          <p:nvPr>
            <p:ph type="ctrTitle" sz="quarter"/>
          </p:nvPr>
        </p:nvSpPr>
        <p:spPr>
          <a:xfrm>
            <a:off x="457200" y="4038600"/>
            <a:ext cx="8229600" cy="914400"/>
          </a:xfrm>
        </p:spPr>
        <p:txBody>
          <a:bodyPr anchor="b" anchorCtr="1"/>
          <a:lstStyle>
            <a:lvl1pPr>
              <a:defRPr/>
            </a:lvl1pPr>
          </a:lstStyle>
          <a:p>
            <a:r>
              <a:rPr lang="en-US" smtClean="0"/>
              <a:t>Click to edit Master title style</a:t>
            </a:r>
            <a:endParaRPr lang="en-US"/>
          </a:p>
        </p:txBody>
      </p:sp>
      <p:sp>
        <p:nvSpPr>
          <p:cNvPr id="5123" name="Rectangle 3"/>
          <p:cNvSpPr>
            <a:spLocks noGrp="1" noChangeArrowheads="1"/>
          </p:cNvSpPr>
          <p:nvPr>
            <p:ph type="subTitle" sz="quarter" idx="1"/>
          </p:nvPr>
        </p:nvSpPr>
        <p:spPr>
          <a:xfrm>
            <a:off x="1371600" y="5410200"/>
            <a:ext cx="6400800" cy="533400"/>
          </a:xfrm>
        </p:spPr>
        <p:txBody>
          <a:bodyPr/>
          <a:lstStyle>
            <a:lvl1pPr marL="0" indent="0" algn="ctr">
              <a:buFontTx/>
              <a:buNone/>
              <a:defRPr sz="2400"/>
            </a:lvl1pPr>
          </a:lstStyle>
          <a:p>
            <a:r>
              <a:rPr lang="en-US" smtClean="0"/>
              <a:t>Click to edit Master subtitle style</a:t>
            </a:r>
            <a:endParaRPr lang="en-US"/>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9E70FB51-D4E8-4741-A28A-6624CDE308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EA1015FA-9854-4D12-8378-AAE4B982EBA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6174F4E8-4619-4FE5-BFA6-B4F4DC69A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929E1D54-2A38-4B99-BB91-F2CD13838C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6A17530C-1D4C-4644-B7C4-A0ECCD4FE6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The Basic Outline</a:t>
            </a:r>
          </a:p>
        </p:txBody>
      </p:sp>
      <p:sp>
        <p:nvSpPr>
          <p:cNvPr id="8" name="Slide Number Placeholder 7"/>
          <p:cNvSpPr>
            <a:spLocks noGrp="1"/>
          </p:cNvSpPr>
          <p:nvPr>
            <p:ph type="sldNum" sz="quarter" idx="11"/>
          </p:nvPr>
        </p:nvSpPr>
        <p:spPr/>
        <p:txBody>
          <a:bodyPr/>
          <a:lstStyle>
            <a:lvl1pPr>
              <a:defRPr/>
            </a:lvl1pPr>
          </a:lstStyle>
          <a:p>
            <a:fld id="{7EF220A9-BA70-4373-BCCB-09F8270E90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The Basic Outline</a:t>
            </a:r>
          </a:p>
        </p:txBody>
      </p:sp>
      <p:sp>
        <p:nvSpPr>
          <p:cNvPr id="4" name="Slide Number Placeholder 3"/>
          <p:cNvSpPr>
            <a:spLocks noGrp="1"/>
          </p:cNvSpPr>
          <p:nvPr>
            <p:ph type="sldNum" sz="quarter" idx="11"/>
          </p:nvPr>
        </p:nvSpPr>
        <p:spPr/>
        <p:txBody>
          <a:bodyPr/>
          <a:lstStyle>
            <a:lvl1pPr>
              <a:defRPr/>
            </a:lvl1pPr>
          </a:lstStyle>
          <a:p>
            <a:fld id="{3B00DAAC-EC86-400A-A103-0CA6499436A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The Basic Outline</a:t>
            </a:r>
          </a:p>
        </p:txBody>
      </p:sp>
      <p:sp>
        <p:nvSpPr>
          <p:cNvPr id="3" name="Slide Number Placeholder 2"/>
          <p:cNvSpPr>
            <a:spLocks noGrp="1"/>
          </p:cNvSpPr>
          <p:nvPr>
            <p:ph type="sldNum" sz="quarter" idx="11"/>
          </p:nvPr>
        </p:nvSpPr>
        <p:spPr/>
        <p:txBody>
          <a:bodyPr/>
          <a:lstStyle>
            <a:lvl1pPr>
              <a:defRPr/>
            </a:lvl1pPr>
          </a:lstStyle>
          <a:p>
            <a:fld id="{ABA70272-D640-421D-925A-9C2F45BD25B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FCAFC8F9-91E9-4DB8-AB14-0BCBE02121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81A97C5E-524D-47A3-8DC5-3C5EA40B41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auto">
          <a:xfrm>
            <a:off x="0" y="609600"/>
            <a:ext cx="9144000" cy="685800"/>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4103" name="Rectangle 7"/>
          <p:cNvSpPr>
            <a:spLocks noChangeArrowheads="1"/>
          </p:cNvSpPr>
          <p:nvPr/>
        </p:nvSpPr>
        <p:spPr bwMode="auto">
          <a:xfrm>
            <a:off x="457200" y="304800"/>
            <a:ext cx="8229600" cy="1295400"/>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4098" name="Rectangle 2"/>
          <p:cNvSpPr>
            <a:spLocks noGrp="1" noChangeArrowheads="1"/>
          </p:cNvSpPr>
          <p:nvPr>
            <p:ph type="title"/>
          </p:nvPr>
        </p:nvSpPr>
        <p:spPr bwMode="auto">
          <a:xfrm>
            <a:off x="457200" y="292100"/>
            <a:ext cx="8229600" cy="12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101" name="Rectangle 5"/>
          <p:cNvSpPr>
            <a:spLocks noGrp="1" noChangeArrowheads="1"/>
          </p:cNvSpPr>
          <p:nvPr>
            <p:ph type="ftr" sz="quarter" idx="3"/>
          </p:nvPr>
        </p:nvSpPr>
        <p:spPr bwMode="auto">
          <a:xfrm>
            <a:off x="5334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j-lt"/>
              </a:defRPr>
            </a:lvl1pPr>
          </a:lstStyle>
          <a:p>
            <a:r>
              <a:rPr lang="en-US"/>
              <a:t>The Basic Outline</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j-lt"/>
              </a:defRPr>
            </a:lvl1pPr>
          </a:lstStyle>
          <a:p>
            <a:fld id="{ABFEA2A5-7A3B-4694-8427-FD1F8E3534E5}" type="slidenum">
              <a:rPr lang="en-US"/>
              <a:pPr/>
              <a:t>‹#›</a:t>
            </a:fld>
            <a:endParaRPr lang="en-US"/>
          </a:p>
        </p:txBody>
      </p:sp>
      <p:sp>
        <p:nvSpPr>
          <p:cNvPr id="4105" name="Line 9"/>
          <p:cNvSpPr>
            <a:spLocks noChangeShapeType="1"/>
          </p:cNvSpPr>
          <p:nvPr/>
        </p:nvSpPr>
        <p:spPr bwMode="auto">
          <a:xfrm>
            <a:off x="457200" y="1295400"/>
            <a:ext cx="8229600" cy="0"/>
          </a:xfrm>
          <a:prstGeom prst="line">
            <a:avLst/>
          </a:prstGeom>
          <a:noFill/>
          <a:ln w="9525">
            <a:solidFill>
              <a:srgbClr val="080808"/>
            </a:solidFill>
            <a:round/>
            <a:headEnd/>
            <a:tailEnd/>
          </a:ln>
          <a:effectLst/>
        </p:spPr>
        <p:txBody>
          <a:bodyPr/>
          <a:lstStyle/>
          <a:p>
            <a:endParaRPr lang="en-US"/>
          </a:p>
        </p:txBody>
      </p:sp>
      <p:sp>
        <p:nvSpPr>
          <p:cNvPr id="4106" name="Line 10"/>
          <p:cNvSpPr>
            <a:spLocks noChangeShapeType="1"/>
          </p:cNvSpPr>
          <p:nvPr/>
        </p:nvSpPr>
        <p:spPr bwMode="auto">
          <a:xfrm>
            <a:off x="457200" y="609600"/>
            <a:ext cx="8229600" cy="0"/>
          </a:xfrm>
          <a:prstGeom prst="line">
            <a:avLst/>
          </a:prstGeom>
          <a:noFill/>
          <a:ln w="9525">
            <a:solidFill>
              <a:srgbClr val="080808"/>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080808"/>
          </a:solidFill>
          <a:latin typeface="+mj-lt"/>
          <a:ea typeface="+mj-ea"/>
          <a:cs typeface="+mj-cs"/>
        </a:defRPr>
      </a:lvl1pPr>
      <a:lvl2pPr algn="ctr" rtl="0" eaLnBrk="1" fontAlgn="base" hangingPunct="1">
        <a:spcBef>
          <a:spcPct val="0"/>
        </a:spcBef>
        <a:spcAft>
          <a:spcPct val="0"/>
        </a:spcAft>
        <a:defRPr sz="4400">
          <a:solidFill>
            <a:srgbClr val="080808"/>
          </a:solidFill>
          <a:latin typeface="Century Gothic" pitchFamily="34" charset="0"/>
        </a:defRPr>
      </a:lvl2pPr>
      <a:lvl3pPr algn="ctr" rtl="0" eaLnBrk="1" fontAlgn="base" hangingPunct="1">
        <a:spcBef>
          <a:spcPct val="0"/>
        </a:spcBef>
        <a:spcAft>
          <a:spcPct val="0"/>
        </a:spcAft>
        <a:defRPr sz="4400">
          <a:solidFill>
            <a:srgbClr val="080808"/>
          </a:solidFill>
          <a:latin typeface="Century Gothic" pitchFamily="34" charset="0"/>
        </a:defRPr>
      </a:lvl3pPr>
      <a:lvl4pPr algn="ctr" rtl="0" eaLnBrk="1" fontAlgn="base" hangingPunct="1">
        <a:spcBef>
          <a:spcPct val="0"/>
        </a:spcBef>
        <a:spcAft>
          <a:spcPct val="0"/>
        </a:spcAft>
        <a:defRPr sz="4400">
          <a:solidFill>
            <a:srgbClr val="080808"/>
          </a:solidFill>
          <a:latin typeface="Century Gothic" pitchFamily="34" charset="0"/>
        </a:defRPr>
      </a:lvl4pPr>
      <a:lvl5pPr algn="ctr" rtl="0" eaLnBrk="1" fontAlgn="base" hangingPunct="1">
        <a:spcBef>
          <a:spcPct val="0"/>
        </a:spcBef>
        <a:spcAft>
          <a:spcPct val="0"/>
        </a:spcAft>
        <a:defRPr sz="4400">
          <a:solidFill>
            <a:srgbClr val="080808"/>
          </a:solidFill>
          <a:latin typeface="Century Gothic" pitchFamily="34" charset="0"/>
        </a:defRPr>
      </a:lvl5pPr>
      <a:lvl6pPr marL="457200" algn="ctr" rtl="0" eaLnBrk="1" fontAlgn="base" hangingPunct="1">
        <a:spcBef>
          <a:spcPct val="0"/>
        </a:spcBef>
        <a:spcAft>
          <a:spcPct val="0"/>
        </a:spcAft>
        <a:defRPr sz="4400">
          <a:solidFill>
            <a:srgbClr val="080808"/>
          </a:solidFill>
          <a:latin typeface="Century Gothic" pitchFamily="34" charset="0"/>
        </a:defRPr>
      </a:lvl6pPr>
      <a:lvl7pPr marL="914400" algn="ctr" rtl="0" eaLnBrk="1" fontAlgn="base" hangingPunct="1">
        <a:spcBef>
          <a:spcPct val="0"/>
        </a:spcBef>
        <a:spcAft>
          <a:spcPct val="0"/>
        </a:spcAft>
        <a:defRPr sz="4400">
          <a:solidFill>
            <a:srgbClr val="080808"/>
          </a:solidFill>
          <a:latin typeface="Century Gothic" pitchFamily="34" charset="0"/>
        </a:defRPr>
      </a:lvl7pPr>
      <a:lvl8pPr marL="1371600" algn="ctr" rtl="0" eaLnBrk="1" fontAlgn="base" hangingPunct="1">
        <a:spcBef>
          <a:spcPct val="0"/>
        </a:spcBef>
        <a:spcAft>
          <a:spcPct val="0"/>
        </a:spcAft>
        <a:defRPr sz="4400">
          <a:solidFill>
            <a:srgbClr val="080808"/>
          </a:solidFill>
          <a:latin typeface="Century Gothic" pitchFamily="34" charset="0"/>
        </a:defRPr>
      </a:lvl8pPr>
      <a:lvl9pPr marL="1828800" algn="ctr" rtl="0" eaLnBrk="1" fontAlgn="base" hangingPunct="1">
        <a:spcBef>
          <a:spcPct val="0"/>
        </a:spcBef>
        <a:spcAft>
          <a:spcPct val="0"/>
        </a:spcAft>
        <a:defRPr sz="4400">
          <a:solidFill>
            <a:srgbClr val="080808"/>
          </a:solidFill>
          <a:latin typeface="Century Gothic" pitchFamily="34" charset="0"/>
        </a:defRPr>
      </a:lvl9pPr>
    </p:titleStyle>
    <p:bodyStyle>
      <a:lvl1pPr marL="342900" indent="-342900" algn="l" rtl="0" eaLnBrk="1" fontAlgn="base" hangingPunct="1">
        <a:spcBef>
          <a:spcPct val="20000"/>
        </a:spcBef>
        <a:spcAft>
          <a:spcPct val="0"/>
        </a:spcAft>
        <a:buClr>
          <a:srgbClr val="080808"/>
        </a:buClr>
        <a:buChar char="•"/>
        <a:defRPr sz="3200">
          <a:solidFill>
            <a:srgbClr val="080808"/>
          </a:solidFill>
          <a:latin typeface="+mn-lt"/>
          <a:ea typeface="+mn-ea"/>
          <a:cs typeface="+mn-cs"/>
        </a:defRPr>
      </a:lvl1pPr>
      <a:lvl2pPr marL="742950" indent="-285750" algn="l" rtl="0" eaLnBrk="1" fontAlgn="base" hangingPunct="1">
        <a:spcBef>
          <a:spcPct val="20000"/>
        </a:spcBef>
        <a:spcAft>
          <a:spcPct val="0"/>
        </a:spcAft>
        <a:buClr>
          <a:srgbClr val="080808"/>
        </a:buClr>
        <a:buChar char="•"/>
        <a:defRPr sz="2800">
          <a:solidFill>
            <a:srgbClr val="080808"/>
          </a:solidFill>
          <a:latin typeface="+mn-lt"/>
        </a:defRPr>
      </a:lvl2pPr>
      <a:lvl3pPr marL="1143000" indent="-228600" algn="l" rtl="0" eaLnBrk="1" fontAlgn="base" hangingPunct="1">
        <a:spcBef>
          <a:spcPct val="20000"/>
        </a:spcBef>
        <a:spcAft>
          <a:spcPct val="0"/>
        </a:spcAft>
        <a:buClr>
          <a:srgbClr val="080808"/>
        </a:buClr>
        <a:buChar char="•"/>
        <a:defRPr sz="2400">
          <a:solidFill>
            <a:srgbClr val="080808"/>
          </a:solidFill>
          <a:latin typeface="+mn-lt"/>
        </a:defRPr>
      </a:lvl3pPr>
      <a:lvl4pPr marL="1600200" indent="-228600" algn="l" rtl="0" eaLnBrk="1" fontAlgn="base" hangingPunct="1">
        <a:spcBef>
          <a:spcPct val="20000"/>
        </a:spcBef>
        <a:spcAft>
          <a:spcPct val="0"/>
        </a:spcAft>
        <a:buClr>
          <a:srgbClr val="080808"/>
        </a:buClr>
        <a:buChar char="•"/>
        <a:defRPr sz="2000">
          <a:solidFill>
            <a:srgbClr val="080808"/>
          </a:solidFill>
          <a:latin typeface="+mn-lt"/>
        </a:defRPr>
      </a:lvl4pPr>
      <a:lvl5pPr marL="2057400" indent="-228600" algn="l" rtl="0" eaLnBrk="1" fontAlgn="base" hangingPunct="1">
        <a:spcBef>
          <a:spcPct val="20000"/>
        </a:spcBef>
        <a:spcAft>
          <a:spcPct val="0"/>
        </a:spcAft>
        <a:buClr>
          <a:srgbClr val="080808"/>
        </a:buClr>
        <a:buChar char="•"/>
        <a:defRPr sz="2000">
          <a:solidFill>
            <a:srgbClr val="080808"/>
          </a:solidFill>
          <a:latin typeface="+mn-lt"/>
        </a:defRPr>
      </a:lvl5pPr>
      <a:lvl6pPr marL="2514600" indent="-228600" algn="l" rtl="0" eaLnBrk="1" fontAlgn="base" hangingPunct="1">
        <a:spcBef>
          <a:spcPct val="20000"/>
        </a:spcBef>
        <a:spcAft>
          <a:spcPct val="0"/>
        </a:spcAft>
        <a:buClr>
          <a:srgbClr val="080808"/>
        </a:buClr>
        <a:buChar char="•"/>
        <a:defRPr sz="2000">
          <a:solidFill>
            <a:srgbClr val="080808"/>
          </a:solidFill>
          <a:latin typeface="+mn-lt"/>
        </a:defRPr>
      </a:lvl6pPr>
      <a:lvl7pPr marL="2971800" indent="-228600" algn="l" rtl="0" eaLnBrk="1" fontAlgn="base" hangingPunct="1">
        <a:spcBef>
          <a:spcPct val="20000"/>
        </a:spcBef>
        <a:spcAft>
          <a:spcPct val="0"/>
        </a:spcAft>
        <a:buClr>
          <a:srgbClr val="080808"/>
        </a:buClr>
        <a:buChar char="•"/>
        <a:defRPr sz="2000">
          <a:solidFill>
            <a:srgbClr val="080808"/>
          </a:solidFill>
          <a:latin typeface="+mn-lt"/>
        </a:defRPr>
      </a:lvl7pPr>
      <a:lvl8pPr marL="3429000" indent="-228600" algn="l" rtl="0" eaLnBrk="1" fontAlgn="base" hangingPunct="1">
        <a:spcBef>
          <a:spcPct val="20000"/>
        </a:spcBef>
        <a:spcAft>
          <a:spcPct val="0"/>
        </a:spcAft>
        <a:buClr>
          <a:srgbClr val="080808"/>
        </a:buClr>
        <a:buChar char="•"/>
        <a:defRPr sz="2000">
          <a:solidFill>
            <a:srgbClr val="080808"/>
          </a:solidFill>
          <a:latin typeface="+mn-lt"/>
        </a:defRPr>
      </a:lvl8pPr>
      <a:lvl9pPr marL="3886200" indent="-228600" algn="l" rtl="0" eaLnBrk="1" fontAlgn="base" hangingPunct="1">
        <a:spcBef>
          <a:spcPct val="20000"/>
        </a:spcBef>
        <a:spcAft>
          <a:spcPct val="0"/>
        </a:spcAft>
        <a:buClr>
          <a:srgbClr val="080808"/>
        </a:buClr>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scene3d>
              <a:camera prst="orthographicFront"/>
              <a:lightRig rig="threePt" dir="t"/>
            </a:scene3d>
            <a:sp3d extrusionH="57150">
              <a:bevelT w="38100" h="38100"/>
            </a:sp3d>
          </a:bodyPr>
          <a:lstStyle/>
          <a:p>
            <a:r>
              <a:rPr lang="en-US"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Arial Black" pitchFamily="34" charset="0"/>
              </a:rPr>
              <a:t>Blue Holes</a:t>
            </a:r>
            <a:endParaRPr lang="en-US"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Arial Black" pitchFamily="34" charset="0"/>
            </a:endParaRPr>
          </a:p>
        </p:txBody>
      </p:sp>
      <p:sp>
        <p:nvSpPr>
          <p:cNvPr id="3" name="Subtitle 2"/>
          <p:cNvSpPr>
            <a:spLocks noGrp="1"/>
          </p:cNvSpPr>
          <p:nvPr>
            <p:ph type="subTitle" sz="quarter"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1219199"/>
            <a:ext cx="8229600" cy="562904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t="2222"/>
          <a:stretch>
            <a:fillRect/>
          </a:stretch>
        </p:blipFill>
        <p:spPr bwMode="auto">
          <a:xfrm>
            <a:off x="0" y="-2107"/>
            <a:ext cx="9144000" cy="686010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457200" y="1295400"/>
            <a:ext cx="8229600" cy="54726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Photo from within a Blue Hole</a:t>
            </a:r>
            <a:endParaRPr lang="en-US"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872752" y="1678684"/>
            <a:ext cx="7280648" cy="48489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Underwater Cave System</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3867" y="2676525"/>
            <a:ext cx="9177867" cy="25812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0" y="381000"/>
            <a:ext cx="9179859" cy="609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304800"/>
            <a:ext cx="9225979" cy="6248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4583430" y="0"/>
            <a:ext cx="4560570" cy="6858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0"/>
            <a:ext cx="456057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Underwater Archaeology </a:t>
            </a:r>
            <a:endParaRPr lang="en-US"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838200" y="1752600"/>
            <a:ext cx="7529423" cy="498824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Blue Holes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A </a:t>
            </a:r>
            <a:r>
              <a:rPr lang="en-US" b="1" dirty="0" smtClean="0"/>
              <a:t>blue hole</a:t>
            </a:r>
            <a:r>
              <a:rPr lang="en-US" dirty="0" smtClean="0"/>
              <a:t> is a submarine cave or underwater sinkhole. They are also called vertical caves. There are many different blue holes located around the world, from Belize and the Bahamas to the Red Sea. Blue holes are roughly circular, steep-walled depressions, and so named for the dramatic contrast between the dark blue, deep waters of their depths and the lighter blue of the shallows around them.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685801" y="1645681"/>
            <a:ext cx="7690794" cy="508313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in a Blue Hole</a:t>
            </a:r>
            <a:endParaRPr lang="en-US" b="1" dirty="0"/>
          </a:p>
        </p:txBody>
      </p:sp>
      <p:pic>
        <p:nvPicPr>
          <p:cNvPr id="7171" name="Picture 3"/>
          <p:cNvPicPr>
            <a:picLocks noChangeAspect="1" noChangeArrowheads="1"/>
          </p:cNvPicPr>
          <p:nvPr/>
        </p:nvPicPr>
        <p:blipFill>
          <a:blip r:embed="rId2" cstate="print"/>
          <a:srcRect/>
          <a:stretch>
            <a:fillRect/>
          </a:stretch>
        </p:blipFill>
        <p:spPr bwMode="auto">
          <a:xfrm>
            <a:off x="0" y="1676400"/>
            <a:ext cx="5410200" cy="3584258"/>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3505200" y="3122294"/>
            <a:ext cx="5638800" cy="373570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304800"/>
            <a:ext cx="8229600" cy="63779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Great Blue Hole, located near Ambergris </a:t>
            </a:r>
            <a:r>
              <a:rPr lang="en-US" sz="3200" b="1" dirty="0" err="1" smtClean="0"/>
              <a:t>Caye</a:t>
            </a:r>
            <a:r>
              <a:rPr lang="en-US" sz="3200" b="1" dirty="0" smtClean="0"/>
              <a:t>, Belize.</a:t>
            </a:r>
            <a:endParaRPr lang="en-US"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39640" y="1634042"/>
            <a:ext cx="6508959" cy="50636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a:lstStyle/>
          <a:p>
            <a:r>
              <a:rPr lang="en-US" dirty="0" smtClean="0"/>
              <a:t>Their water circulation is poor, and they are commonly anoxic below a certain depth; this environment is unfavorable for most sea life, but nonetheless can support large numbers of bacteria</a:t>
            </a:r>
            <a:r>
              <a:rPr lang="en-US" dirty="0" smtClean="0"/>
              <a:t>. The </a:t>
            </a:r>
            <a:r>
              <a:rPr lang="en-US" dirty="0" smtClean="0"/>
              <a:t>deepest blue hole in the world—at </a:t>
            </a:r>
            <a:r>
              <a:rPr lang="en-US" dirty="0" smtClean="0"/>
              <a:t>663</a:t>
            </a:r>
            <a:r>
              <a:rPr lang="en-US" dirty="0" smtClean="0"/>
              <a:t> </a:t>
            </a:r>
            <a:r>
              <a:rPr lang="en-US" dirty="0" smtClean="0"/>
              <a:t>ft.—is </a:t>
            </a:r>
            <a:r>
              <a:rPr lang="en-US" dirty="0" smtClean="0"/>
              <a:t>Dean's Blue Hole, located in a bay west of Clarence Town on Long Island, </a:t>
            </a:r>
            <a:r>
              <a:rPr lang="en-US" dirty="0" smtClean="0"/>
              <a:t>Bahamas</a:t>
            </a:r>
            <a:r>
              <a:rPr lang="en-US" dirty="0" smtClean="0"/>
              <a:t>. Other blue holes are about half that depth at around </a:t>
            </a:r>
            <a:r>
              <a:rPr lang="en-US" dirty="0" smtClean="0"/>
              <a:t>330–390 ft.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1066800" y="0"/>
            <a:ext cx="6858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Blue holes in Andros island (Bahamas) are most appreciated by scuba divers</a:t>
            </a:r>
            <a:endParaRPr lang="en-US" sz="3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08364" y="1600200"/>
            <a:ext cx="6982791" cy="52231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 of a Blue Hole</a:t>
            </a:r>
            <a:endParaRPr lang="en-US" b="1"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1828800" y="1725976"/>
            <a:ext cx="5562599" cy="453497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2179320"/>
            <a:ext cx="9144000" cy="35661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609600"/>
            <a:ext cx="8229600" cy="572410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Waves">
  <a:themeElements>
    <a:clrScheme name="The Basic Outlin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The Basic Outline">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he Basic Outlin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The Basic Outlin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The Basic Outlin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The Basic Outlin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The Basic Outlin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The Basic Outlin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The Basic Outlin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The Basic Outlin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Waves</Template>
  <TotalTime>52</TotalTime>
  <Words>168</Words>
  <Application>Microsoft Office PowerPoint</Application>
  <PresentationFormat>On-screen Show (4:3)</PresentationFormat>
  <Paragraphs>11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Waves</vt:lpstr>
      <vt:lpstr>Blue Holes</vt:lpstr>
      <vt:lpstr>Blue Holes</vt:lpstr>
      <vt:lpstr>The Great Blue Hole, located near Ambergris Caye, Belize.</vt:lpstr>
      <vt:lpstr>Slide 4</vt:lpstr>
      <vt:lpstr>Slide 5</vt:lpstr>
      <vt:lpstr>Blue holes in Andros island (Bahamas) are most appreciated by scuba divers</vt:lpstr>
      <vt:lpstr>Diagram of a Blue Hole</vt:lpstr>
      <vt:lpstr>Slide 8</vt:lpstr>
      <vt:lpstr>Slide 9</vt:lpstr>
      <vt:lpstr>Slide 10</vt:lpstr>
      <vt:lpstr>Slide 11</vt:lpstr>
      <vt:lpstr>Slide 12</vt:lpstr>
      <vt:lpstr>Slide 13</vt:lpstr>
      <vt:lpstr>Photo from within a Blue Hole</vt:lpstr>
      <vt:lpstr>Underwater Cave System</vt:lpstr>
      <vt:lpstr>Slide 16</vt:lpstr>
      <vt:lpstr>Slide 17</vt:lpstr>
      <vt:lpstr>Slide 18</vt:lpstr>
      <vt:lpstr>Underwater Archaeology </vt:lpstr>
      <vt:lpstr>Slide 20</vt:lpstr>
      <vt:lpstr>Life in a Blue Hole</vt:lpstr>
      <vt:lpstr>Slide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Holes</dc:title>
  <dc:creator>Joe</dc:creator>
  <cp:lastModifiedBy>Joe</cp:lastModifiedBy>
  <cp:revision>2</cp:revision>
  <dcterms:created xsi:type="dcterms:W3CDTF">2010-07-26T04:27:44Z</dcterms:created>
  <dcterms:modified xsi:type="dcterms:W3CDTF">2010-07-26T05:20:04Z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TC300008821033</vt:lpwstr>
  </property>
</Properties>
</file>