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2"/>
  </p:notesMasterIdLst>
  <p:handoutMasterIdLst>
    <p:handoutMasterId r:id="rId53"/>
  </p:handoutMasterIdLst>
  <p:sldIdLst>
    <p:sldId id="256" r:id="rId2"/>
    <p:sldId id="305" r:id="rId3"/>
    <p:sldId id="257" r:id="rId4"/>
    <p:sldId id="259" r:id="rId5"/>
    <p:sldId id="258" r:id="rId6"/>
    <p:sldId id="308" r:id="rId7"/>
    <p:sldId id="306" r:id="rId8"/>
    <p:sldId id="267" r:id="rId9"/>
    <p:sldId id="262" r:id="rId10"/>
    <p:sldId id="263" r:id="rId11"/>
    <p:sldId id="275" r:id="rId12"/>
    <p:sldId id="264" r:id="rId13"/>
    <p:sldId id="265" r:id="rId14"/>
    <p:sldId id="266" r:id="rId15"/>
    <p:sldId id="268" r:id="rId16"/>
    <p:sldId id="269" r:id="rId17"/>
    <p:sldId id="270" r:id="rId18"/>
    <p:sldId id="271" r:id="rId19"/>
    <p:sldId id="272" r:id="rId20"/>
    <p:sldId id="273" r:id="rId21"/>
    <p:sldId id="274" r:id="rId22"/>
    <p:sldId id="282" r:id="rId23"/>
    <p:sldId id="276" r:id="rId24"/>
    <p:sldId id="277" r:id="rId25"/>
    <p:sldId id="283" r:id="rId26"/>
    <p:sldId id="278" r:id="rId27"/>
    <p:sldId id="279" r:id="rId28"/>
    <p:sldId id="280" r:id="rId29"/>
    <p:sldId id="295" r:id="rId30"/>
    <p:sldId id="281" r:id="rId31"/>
    <p:sldId id="284" r:id="rId32"/>
    <p:sldId id="285" r:id="rId33"/>
    <p:sldId id="286" r:id="rId34"/>
    <p:sldId id="294" r:id="rId35"/>
    <p:sldId id="303" r:id="rId36"/>
    <p:sldId id="287" r:id="rId37"/>
    <p:sldId id="288" r:id="rId38"/>
    <p:sldId id="302" r:id="rId39"/>
    <p:sldId id="289" r:id="rId40"/>
    <p:sldId id="304" r:id="rId41"/>
    <p:sldId id="290" r:id="rId42"/>
    <p:sldId id="291" r:id="rId43"/>
    <p:sldId id="292" r:id="rId44"/>
    <p:sldId id="293" r:id="rId45"/>
    <p:sldId id="299" r:id="rId46"/>
    <p:sldId id="297" r:id="rId47"/>
    <p:sldId id="298" r:id="rId48"/>
    <p:sldId id="296" r:id="rId49"/>
    <p:sldId id="300" r:id="rId50"/>
    <p:sldId id="30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78" y="-5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AD464C-8093-465B-9565-1AA693867820}" type="datetimeFigureOut">
              <a:rPr lang="en-US" smtClean="0"/>
              <a:t>6/7/2011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07123-5FC8-4629-8794-A9C34F4DE51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BDE46-F60C-41AC-84A1-77166939F5F5}" type="datetimeFigureOut">
              <a:rPr lang="en-US" smtClean="0"/>
              <a:pPr/>
              <a:t>6/7/2011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203DA-F158-4F52-83D0-D473866A2AA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he was 15 years old, Ellis got a part-time job at an insurance company to help support his family. He worked as a security guard on the night shift and his primary responsibility was guarding the company's new computer. In 1958 computers were rare and expensive. They were also quite large, since microcircuits had not yet been invented. Ellis' job was to protect the company's computer from theft and vandalism. Although he was not allowed to touch the new computer, he did have access to all of the computer's operating manuals. During his long hours guarding the computer, Ellis read all of these manuals.</a:t>
            </a:r>
          </a:p>
          <a:p>
            <a:r>
              <a:rPr lang="en-US" dirty="0" smtClean="0"/>
              <a:t>Ellis' ambition was put to good use one day when there was a computing crisis at the insurance company. At that time data was entered into computers using punch cards. The computer technicians at the insurance company were in the middle of an important project when they ran out of punch cards. No one knew how to fix the problem, except for Ellis. One of the things he had learned from his late-night reading was how to reuse old punch cards</a:t>
            </a:r>
          </a:p>
          <a:p>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C203DA-F158-4F52-83D0-D473866A2AAD}"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B3723B-D9FB-484C-9A8C-676FAB410DD9}" type="datetimeFigureOut">
              <a:rPr lang="en-US" smtClean="0"/>
              <a:pPr/>
              <a:t>6/7/2011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237F8-9879-4E69-BFF4-FAC6528D153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3723B-D9FB-484C-9A8C-676FAB410DD9}" type="datetimeFigureOut">
              <a:rPr lang="en-US" smtClean="0"/>
              <a:pPr/>
              <a:t>6/7/2011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237F8-9879-4E69-BFF4-FAC6528D15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3723B-D9FB-484C-9A8C-676FAB410DD9}" type="datetimeFigureOut">
              <a:rPr lang="en-US" smtClean="0"/>
              <a:pPr/>
              <a:t>6/7/2011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237F8-9879-4E69-BFF4-FAC6528D153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ackgroun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3723B-D9FB-484C-9A8C-676FAB410DD9}" type="datetimeFigureOut">
              <a:rPr lang="en-US" smtClean="0"/>
              <a:pPr/>
              <a:t>6/7/2011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B237F8-9879-4E69-BFF4-FAC6528D1530}" type="slidenum">
              <a:rPr lang="en-US" smtClean="0"/>
              <a:pPr/>
              <a:t>‹#›</a:t>
            </a:fld>
            <a:endParaRPr lang="en-US" dirty="0"/>
          </a:p>
        </p:txBody>
      </p:sp>
      <p:pic>
        <p:nvPicPr>
          <p:cNvPr id="7" name="Picture 6" descr="background.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background.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3723B-D9FB-484C-9A8C-676FAB410DD9}" type="datetimeFigureOut">
              <a:rPr lang="en-US" smtClean="0"/>
              <a:pPr/>
              <a:t>6/7/2011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B237F8-9879-4E69-BFF4-FAC6528D153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3723B-D9FB-484C-9A8C-676FAB410DD9}" type="datetimeFigureOut">
              <a:rPr lang="en-US" smtClean="0"/>
              <a:pPr/>
              <a:t>6/7/2011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237F8-9879-4E69-BFF4-FAC6528D15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3723B-D9FB-484C-9A8C-676FAB410DD9}" type="datetimeFigureOut">
              <a:rPr lang="en-US" smtClean="0"/>
              <a:pPr/>
              <a:t>6/7/2011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237F8-9879-4E69-BFF4-FAC6528D153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B3723B-D9FB-484C-9A8C-676FAB410DD9}" type="datetimeFigureOut">
              <a:rPr lang="en-US" smtClean="0"/>
              <a:pPr/>
              <a:t>6/7/2011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237F8-9879-4E69-BFF4-FAC6528D15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3723B-D9FB-484C-9A8C-676FAB410DD9}" type="datetimeFigureOut">
              <a:rPr lang="en-US" smtClean="0"/>
              <a:pPr/>
              <a:t>6/7/2011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B237F8-9879-4E69-BFF4-FAC6528D15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3723B-D9FB-484C-9A8C-676FAB410DD9}" type="datetimeFigureOut">
              <a:rPr lang="en-US" smtClean="0"/>
              <a:pPr/>
              <a:t>6/7/2011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B237F8-9879-4E69-BFF4-FAC6528D153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3723B-D9FB-484C-9A8C-676FAB410DD9}" type="datetimeFigureOut">
              <a:rPr lang="en-US" smtClean="0"/>
              <a:pPr/>
              <a:t>6/7/2011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B237F8-9879-4E69-BFF4-FAC6528D15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3723B-D9FB-484C-9A8C-676FAB410DD9}" type="datetimeFigureOut">
              <a:rPr lang="en-US" smtClean="0"/>
              <a:pPr/>
              <a:t>6/7/2011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237F8-9879-4E69-BFF4-FAC6528D15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3723B-D9FB-484C-9A8C-676FAB410DD9}" type="datetimeFigureOut">
              <a:rPr lang="en-US" smtClean="0"/>
              <a:pPr/>
              <a:t>6/7/2011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237F8-9879-4E69-BFF4-FAC6528D15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background2.jpg"/>
          <p:cNvPicPr>
            <a:picLocks noChangeAspect="1"/>
          </p:cNvPicPr>
          <p:nvPr userDrawn="1"/>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3723B-D9FB-484C-9A8C-676FAB410DD9}" type="datetimeFigureOut">
              <a:rPr lang="en-US" smtClean="0"/>
              <a:pPr/>
              <a:t>6/7/2011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237F8-9879-4E69-BFF4-FAC6528D1530}" type="slidenum">
              <a:rPr lang="en-US" smtClean="0"/>
              <a:pPr/>
              <a:t>‹#›</a:t>
            </a:fld>
            <a:endParaRPr lang="en-US" dirty="0"/>
          </a:p>
        </p:txBody>
      </p:sp>
      <p:pic>
        <p:nvPicPr>
          <p:cNvPr id="8" name="Picture 7" descr="Image2.png"/>
          <p:cNvPicPr>
            <a:picLocks noChangeAspect="1"/>
          </p:cNvPicPr>
          <p:nvPr/>
        </p:nvPicPr>
        <p:blipFill>
          <a:blip r:embed="rId16" cstate="print"/>
          <a:stretch>
            <a:fillRect/>
          </a:stretch>
        </p:blipFill>
        <p:spPr>
          <a:xfrm>
            <a:off x="6190838" y="6267368"/>
            <a:ext cx="2953162" cy="590632"/>
          </a:xfrm>
          <a:prstGeom prst="rect">
            <a:avLst/>
          </a:prstGeom>
        </p:spPr>
      </p:pic>
      <p:pic>
        <p:nvPicPr>
          <p:cNvPr id="10" name="Picture 9" descr="Image2.png"/>
          <p:cNvPicPr>
            <a:picLocks noChangeAspect="1"/>
          </p:cNvPicPr>
          <p:nvPr userDrawn="1"/>
        </p:nvPicPr>
        <p:blipFill>
          <a:blip r:embed="rId16" cstate="print"/>
          <a:stretch>
            <a:fillRect/>
          </a:stretch>
        </p:blipFill>
        <p:spPr>
          <a:xfrm>
            <a:off x="6190838" y="6267368"/>
            <a:ext cx="2953162" cy="590632"/>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jpg"/>
          <p:cNvPicPr>
            <a:picLocks noChangeAspect="1"/>
          </p:cNvPicPr>
          <p:nvPr/>
        </p:nvPicPr>
        <p:blipFill>
          <a:blip r:embed="rId2" cstate="print"/>
          <a:stretch>
            <a:fillRect/>
          </a:stretch>
        </p:blipFill>
        <p:spPr>
          <a:xfrm>
            <a:off x="0" y="0"/>
            <a:ext cx="9144000" cy="7010400"/>
          </a:xfrm>
          <a:prstGeom prst="rect">
            <a:avLst/>
          </a:prstGeom>
        </p:spPr>
      </p:pic>
      <p:sp>
        <p:nvSpPr>
          <p:cNvPr id="2" name="Title 1"/>
          <p:cNvSpPr>
            <a:spLocks noGrp="1"/>
          </p:cNvSpPr>
          <p:nvPr>
            <p:ph type="ctrTitle"/>
          </p:nvPr>
        </p:nvSpPr>
        <p:spPr>
          <a:xfrm>
            <a:off x="685800" y="1371600"/>
            <a:ext cx="7772400" cy="1470025"/>
          </a:xfrm>
        </p:spPr>
        <p:txBody>
          <a:bodyPr/>
          <a:lstStyle/>
          <a:p>
            <a:r>
              <a:rPr lang="en-US" b="1" dirty="0" smtClean="0"/>
              <a:t>The Future of Computing </a:t>
            </a:r>
            <a:br>
              <a:rPr lang="en-US" b="1" dirty="0" smtClean="0"/>
            </a:br>
            <a:r>
              <a:rPr lang="en-US" b="1" dirty="0" smtClean="0"/>
              <a:t>May Depend on YOU!</a:t>
            </a:r>
            <a:endParaRPr lang="en-US" b="1" dirty="0"/>
          </a:p>
        </p:txBody>
      </p:sp>
      <p:sp>
        <p:nvSpPr>
          <p:cNvPr id="3" name="Subtitle 2"/>
          <p:cNvSpPr>
            <a:spLocks noGrp="1"/>
          </p:cNvSpPr>
          <p:nvPr>
            <p:ph type="subTitle" idx="1"/>
          </p:nvPr>
        </p:nvSpPr>
        <p:spPr>
          <a:xfrm>
            <a:off x="1371600" y="4572000"/>
            <a:ext cx="6400800" cy="685800"/>
          </a:xfrm>
        </p:spPr>
        <p:txBody>
          <a:bodyPr>
            <a:normAutofit fontScale="92500" lnSpcReduction="10000"/>
          </a:bodyPr>
          <a:lstStyle/>
          <a:p>
            <a:r>
              <a:rPr lang="en-US" sz="2000" dirty="0" smtClean="0">
                <a:solidFill>
                  <a:schemeClr val="bg1"/>
                </a:solidFill>
              </a:rPr>
              <a:t>Computer Science for High Schools</a:t>
            </a:r>
          </a:p>
          <a:p>
            <a:r>
              <a:rPr lang="en-US" sz="2000" dirty="0" smtClean="0">
                <a:solidFill>
                  <a:schemeClr val="bg1"/>
                </a:solidFill>
              </a:rPr>
              <a:t>June 8, 2011</a:t>
            </a:r>
          </a:p>
        </p:txBody>
      </p:sp>
      <p:pic>
        <p:nvPicPr>
          <p:cNvPr id="11" name="Picture 10" descr="Image2.png"/>
          <p:cNvPicPr>
            <a:picLocks noChangeAspect="1"/>
          </p:cNvPicPr>
          <p:nvPr/>
        </p:nvPicPr>
        <p:blipFill>
          <a:blip r:embed="rId3" cstate="print"/>
          <a:stretch>
            <a:fillRect/>
          </a:stretch>
        </p:blipFill>
        <p:spPr>
          <a:xfrm>
            <a:off x="6019800" y="6096000"/>
            <a:ext cx="2953162" cy="590632"/>
          </a:xfrm>
          <a:prstGeom prst="rect">
            <a:avLst/>
          </a:prstGeom>
        </p:spPr>
      </p:pic>
      <p:sp>
        <p:nvSpPr>
          <p:cNvPr id="14" name="TextBox 13"/>
          <p:cNvSpPr txBox="1"/>
          <p:nvPr/>
        </p:nvSpPr>
        <p:spPr>
          <a:xfrm>
            <a:off x="2514600" y="3200400"/>
            <a:ext cx="4572000" cy="584775"/>
          </a:xfrm>
          <a:prstGeom prst="rect">
            <a:avLst/>
          </a:prstGeom>
          <a:noFill/>
        </p:spPr>
        <p:txBody>
          <a:bodyPr wrap="square" rtlCol="0">
            <a:spAutoFit/>
          </a:bodyPr>
          <a:lstStyle/>
          <a:p>
            <a:pPr algn="ctr"/>
            <a:r>
              <a:rPr lang="en-US" sz="3200" b="1" dirty="0" smtClean="0"/>
              <a:t>Vicki L. Sauter</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Development Flawed?</a:t>
            </a:r>
            <a:endParaRPr lang="en-US" dirty="0"/>
          </a:p>
        </p:txBody>
      </p:sp>
      <p:sp>
        <p:nvSpPr>
          <p:cNvPr id="3" name="Content Placeholder 2"/>
          <p:cNvSpPr>
            <a:spLocks noGrp="1"/>
          </p:cNvSpPr>
          <p:nvPr>
            <p:ph idx="1"/>
          </p:nvPr>
        </p:nvSpPr>
        <p:spPr/>
        <p:txBody>
          <a:bodyPr/>
          <a:lstStyle/>
          <a:p>
            <a:r>
              <a:rPr lang="en-US" dirty="0" smtClean="0"/>
              <a:t>Many hypotheses about the failure</a:t>
            </a:r>
          </a:p>
          <a:p>
            <a:pPr lvl="1"/>
            <a:r>
              <a:rPr lang="en-US" dirty="0" smtClean="0"/>
              <a:t>Poor choice of Languages</a:t>
            </a:r>
          </a:p>
          <a:p>
            <a:pPr lvl="1"/>
            <a:r>
              <a:rPr lang="en-US" dirty="0" smtClean="0"/>
              <a:t>Inappropriate or Missing Methodologies</a:t>
            </a:r>
          </a:p>
          <a:p>
            <a:pPr lvl="1"/>
            <a:r>
              <a:rPr lang="en-US" dirty="0" smtClean="0"/>
              <a:t>Poor Requirements Definitions</a:t>
            </a:r>
          </a:p>
          <a:p>
            <a:pPr lvl="1"/>
            <a:r>
              <a:rPr lang="en-US" dirty="0" smtClean="0"/>
              <a:t>Not including the User in the Process</a:t>
            </a:r>
          </a:p>
          <a:p>
            <a:endParaRPr lang="en-US" dirty="0" smtClean="0"/>
          </a:p>
          <a:p>
            <a:r>
              <a:rPr lang="en-US" dirty="0" smtClean="0"/>
              <a:t>Makeup of the Design and Coding Teams</a:t>
            </a:r>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5400" dirty="0" smtClean="0"/>
              <a:t>  Diversity provides teams the opportunity to tap into multiple, unique perspectives on the task</a:t>
            </a:r>
            <a:endParaRPr lang="en-US" sz="5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 Success</a:t>
            </a:r>
            <a:endParaRPr lang="en-US" dirty="0"/>
          </a:p>
        </p:txBody>
      </p:sp>
      <p:sp>
        <p:nvSpPr>
          <p:cNvPr id="3" name="Content Placeholder 2"/>
          <p:cNvSpPr>
            <a:spLocks noGrp="1"/>
          </p:cNvSpPr>
          <p:nvPr>
            <p:ph idx="1"/>
          </p:nvPr>
        </p:nvSpPr>
        <p:spPr>
          <a:xfrm>
            <a:off x="304800" y="1600200"/>
            <a:ext cx="8534400" cy="4525963"/>
          </a:xfrm>
        </p:spPr>
        <p:txBody>
          <a:bodyPr>
            <a:normAutofit fontScale="92500" lnSpcReduction="20000"/>
          </a:bodyPr>
          <a:lstStyle/>
          <a:p>
            <a:r>
              <a:rPr lang="en-US" dirty="0" smtClean="0"/>
              <a:t>Diversity in team make up is critical to success</a:t>
            </a:r>
          </a:p>
          <a:p>
            <a:pPr lvl="1"/>
            <a:r>
              <a:rPr lang="en-US" dirty="0" smtClean="0"/>
              <a:t>Gender</a:t>
            </a:r>
          </a:p>
          <a:p>
            <a:pPr lvl="1"/>
            <a:r>
              <a:rPr lang="en-US" dirty="0" smtClean="0"/>
              <a:t>Race</a:t>
            </a:r>
          </a:p>
          <a:p>
            <a:pPr lvl="1"/>
            <a:r>
              <a:rPr lang="en-US" dirty="0" smtClean="0"/>
              <a:t>Background</a:t>
            </a:r>
          </a:p>
          <a:p>
            <a:pPr lvl="1"/>
            <a:r>
              <a:rPr lang="en-US" dirty="0" smtClean="0"/>
              <a:t>Skills</a:t>
            </a:r>
          </a:p>
          <a:p>
            <a:pPr lvl="1"/>
            <a:r>
              <a:rPr lang="en-US" dirty="0" smtClean="0"/>
              <a:t>Personality</a:t>
            </a:r>
          </a:p>
          <a:p>
            <a:pPr lvl="1"/>
            <a:endParaRPr lang="en-US" dirty="0" smtClean="0"/>
          </a:p>
          <a:p>
            <a:pPr>
              <a:buNone/>
            </a:pPr>
            <a:endParaRPr lang="en-US" dirty="0" smtClean="0"/>
          </a:p>
          <a:p>
            <a:r>
              <a:rPr lang="en-US" dirty="0" smtClean="0"/>
              <a:t>Recent research:  more women on a team lead to a better outcome!</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Diversity is Challenging</a:t>
            </a:r>
            <a:endParaRPr lang="en-US" dirty="0"/>
          </a:p>
        </p:txBody>
      </p:sp>
      <p:pic>
        <p:nvPicPr>
          <p:cNvPr id="4" name="Content Placeholder 3" descr="Image5.png"/>
          <p:cNvPicPr>
            <a:picLocks noGrp="1" noChangeAspect="1"/>
          </p:cNvPicPr>
          <p:nvPr>
            <p:ph idx="1"/>
          </p:nvPr>
        </p:nvPicPr>
        <p:blipFill>
          <a:blip r:embed="rId2" cstate="print"/>
          <a:stretch>
            <a:fillRect/>
          </a:stretch>
        </p:blipFill>
        <p:spPr>
          <a:xfrm>
            <a:off x="228600" y="1598816"/>
            <a:ext cx="3340892" cy="3887584"/>
          </a:xfrm>
        </p:spPr>
      </p:pic>
      <p:pic>
        <p:nvPicPr>
          <p:cNvPr id="5" name="Picture 4" descr="Image6.png"/>
          <p:cNvPicPr>
            <a:picLocks noChangeAspect="1"/>
          </p:cNvPicPr>
          <p:nvPr/>
        </p:nvPicPr>
        <p:blipFill>
          <a:blip r:embed="rId3" cstate="print"/>
          <a:stretch>
            <a:fillRect/>
          </a:stretch>
        </p:blipFill>
        <p:spPr>
          <a:xfrm>
            <a:off x="4343400" y="1600200"/>
            <a:ext cx="4649864" cy="3886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Diversity is Harder</a:t>
            </a:r>
            <a:endParaRPr lang="en-US" dirty="0"/>
          </a:p>
        </p:txBody>
      </p:sp>
      <p:pic>
        <p:nvPicPr>
          <p:cNvPr id="4" name="Content Placeholder 3" descr="minority_rep.png"/>
          <p:cNvPicPr>
            <a:picLocks noGrp="1" noChangeAspect="1"/>
          </p:cNvPicPr>
          <p:nvPr>
            <p:ph idx="1"/>
          </p:nvPr>
        </p:nvPicPr>
        <p:blipFill>
          <a:blip r:embed="rId2" cstate="print"/>
          <a:stretch>
            <a:fillRect/>
          </a:stretch>
        </p:blipFill>
        <p:spPr>
          <a:xfrm>
            <a:off x="609599" y="1447800"/>
            <a:ext cx="8027435" cy="44196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Trends with Women are Confusing</a:t>
            </a:r>
            <a:endParaRPr lang="en-US" dirty="0"/>
          </a:p>
        </p:txBody>
      </p:sp>
      <p:pic>
        <p:nvPicPr>
          <p:cNvPr id="5" name="Content Placeholder 4" descr="ada.png"/>
          <p:cNvPicPr>
            <a:picLocks noGrp="1" noChangeAspect="1"/>
          </p:cNvPicPr>
          <p:nvPr>
            <p:ph idx="1"/>
          </p:nvPr>
        </p:nvPicPr>
        <p:blipFill>
          <a:blip r:embed="rId2" cstate="print"/>
          <a:stretch>
            <a:fillRect/>
          </a:stretch>
        </p:blipFill>
        <p:spPr>
          <a:xfrm>
            <a:off x="609600" y="1676400"/>
            <a:ext cx="2959774" cy="4039520"/>
          </a:xfrm>
        </p:spPr>
      </p:pic>
      <p:sp>
        <p:nvSpPr>
          <p:cNvPr id="6" name="TextBox 5"/>
          <p:cNvSpPr txBox="1"/>
          <p:nvPr/>
        </p:nvSpPr>
        <p:spPr>
          <a:xfrm>
            <a:off x="3886200" y="1676400"/>
            <a:ext cx="4876800" cy="4247317"/>
          </a:xfrm>
          <a:prstGeom prst="rect">
            <a:avLst/>
          </a:prstGeom>
          <a:noFill/>
        </p:spPr>
        <p:txBody>
          <a:bodyPr wrap="square" rtlCol="0">
            <a:spAutoFit/>
          </a:bodyPr>
          <a:lstStyle/>
          <a:p>
            <a:pPr algn="ctr"/>
            <a:r>
              <a:rPr lang="en-US" sz="2200" b="1" dirty="0" smtClean="0"/>
              <a:t>Ada, the Countess of Lovelace</a:t>
            </a:r>
          </a:p>
          <a:p>
            <a:pPr algn="ctr"/>
            <a:r>
              <a:rPr lang="da-DK" sz="1400" dirty="0" smtClean="0"/>
              <a:t>(10 December 1815 – 27 November 1852)</a:t>
            </a:r>
            <a:endParaRPr lang="en-US" sz="1400" dirty="0" smtClean="0"/>
          </a:p>
          <a:p>
            <a:endParaRPr lang="en-US" dirty="0" smtClean="0"/>
          </a:p>
          <a:p>
            <a:r>
              <a:rPr lang="en-US" dirty="0" smtClean="0"/>
              <a:t>Considered the first programmer</a:t>
            </a:r>
          </a:p>
          <a:p>
            <a:endParaRPr lang="en-US" dirty="0" smtClean="0"/>
          </a:p>
          <a:p>
            <a:r>
              <a:rPr lang="en-US" dirty="0" smtClean="0"/>
              <a:t>Worked with Charles Babbage on his Analytical Engine</a:t>
            </a:r>
          </a:p>
          <a:p>
            <a:endParaRPr lang="en-US" dirty="0" smtClean="0"/>
          </a:p>
          <a:p>
            <a:r>
              <a:rPr lang="en-US" dirty="0" smtClean="0"/>
              <a:t>Her notes contain what is considered the first computer program —an algorithm encoded for processing by a machine</a:t>
            </a:r>
          </a:p>
          <a:p>
            <a:endParaRPr lang="en-US" dirty="0" smtClean="0"/>
          </a:p>
          <a:p>
            <a:r>
              <a:rPr lang="en-US" dirty="0" smtClean="0"/>
              <a:t>She wrote about the ability of computers to go beyond mere calculating or number-crunching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ce.png"/>
          <p:cNvPicPr>
            <a:picLocks noGrp="1" noChangeAspect="1"/>
          </p:cNvPicPr>
          <p:nvPr>
            <p:ph idx="1"/>
          </p:nvPr>
        </p:nvPicPr>
        <p:blipFill>
          <a:blip r:embed="rId2" cstate="print"/>
          <a:stretch>
            <a:fillRect/>
          </a:stretch>
        </p:blipFill>
        <p:spPr>
          <a:xfrm>
            <a:off x="533400" y="1143000"/>
            <a:ext cx="3384964" cy="4525963"/>
          </a:xfrm>
        </p:spPr>
      </p:pic>
      <p:sp>
        <p:nvSpPr>
          <p:cNvPr id="7" name="TextBox 6"/>
          <p:cNvSpPr txBox="1"/>
          <p:nvPr/>
        </p:nvSpPr>
        <p:spPr>
          <a:xfrm>
            <a:off x="4267200" y="1143000"/>
            <a:ext cx="4419600" cy="4678204"/>
          </a:xfrm>
          <a:prstGeom prst="rect">
            <a:avLst/>
          </a:prstGeom>
          <a:noFill/>
        </p:spPr>
        <p:txBody>
          <a:bodyPr wrap="square" rtlCol="0">
            <a:spAutoFit/>
          </a:bodyPr>
          <a:lstStyle/>
          <a:p>
            <a:pPr algn="ctr"/>
            <a:r>
              <a:rPr lang="en-US" sz="2200" b="1" dirty="0" smtClean="0"/>
              <a:t>Grace Murray Hopper </a:t>
            </a:r>
          </a:p>
          <a:p>
            <a:pPr algn="ctr"/>
            <a:r>
              <a:rPr lang="en-US" sz="1400" dirty="0" smtClean="0"/>
              <a:t>(December 9, 1906 – January 1, 1992)</a:t>
            </a:r>
          </a:p>
          <a:p>
            <a:pPr algn="ctr"/>
            <a:endParaRPr lang="en-US" sz="1400" b="1" dirty="0" smtClean="0"/>
          </a:p>
          <a:p>
            <a:pPr algn="ctr"/>
            <a:endParaRPr lang="en-US" sz="1400" b="1" dirty="0" smtClean="0"/>
          </a:p>
          <a:p>
            <a:r>
              <a:rPr lang="en-US" dirty="0" smtClean="0"/>
              <a:t>One of the first programmers of the Mark I computer (Harvard)</a:t>
            </a:r>
          </a:p>
          <a:p>
            <a:endParaRPr lang="en-US" dirty="0" smtClean="0"/>
          </a:p>
          <a:p>
            <a:r>
              <a:rPr lang="en-US" dirty="0" smtClean="0"/>
              <a:t>Developed the first compiler of a programming language</a:t>
            </a:r>
          </a:p>
          <a:p>
            <a:endParaRPr lang="en-US" dirty="0" smtClean="0"/>
          </a:p>
          <a:p>
            <a:r>
              <a:rPr lang="en-US" dirty="0" smtClean="0"/>
              <a:t>Conceptualized the idea of machine-independent programming languages</a:t>
            </a:r>
          </a:p>
          <a:p>
            <a:endParaRPr lang="en-US" dirty="0" smtClean="0"/>
          </a:p>
          <a:p>
            <a:r>
              <a:rPr lang="en-US" dirty="0" smtClean="0"/>
              <a:t>Lead the team that developed the language COBOL, which is still the dominant language in use by businesses </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niac.png"/>
          <p:cNvPicPr>
            <a:picLocks noGrp="1" noChangeAspect="1"/>
          </p:cNvPicPr>
          <p:nvPr>
            <p:ph idx="1"/>
          </p:nvPr>
        </p:nvPicPr>
        <p:blipFill>
          <a:blip r:embed="rId2" cstate="print"/>
          <a:stretch>
            <a:fillRect/>
          </a:stretch>
        </p:blipFill>
        <p:spPr>
          <a:xfrm>
            <a:off x="685800" y="457200"/>
            <a:ext cx="7696200" cy="2162652"/>
          </a:xfrm>
        </p:spPr>
      </p:pic>
      <p:sp>
        <p:nvSpPr>
          <p:cNvPr id="5" name="TextBox 4"/>
          <p:cNvSpPr txBox="1"/>
          <p:nvPr/>
        </p:nvSpPr>
        <p:spPr>
          <a:xfrm>
            <a:off x="762000" y="2895600"/>
            <a:ext cx="7620000" cy="4093428"/>
          </a:xfrm>
          <a:prstGeom prst="rect">
            <a:avLst/>
          </a:prstGeom>
          <a:noFill/>
        </p:spPr>
        <p:txBody>
          <a:bodyPr wrap="square" rtlCol="0">
            <a:spAutoFit/>
          </a:bodyPr>
          <a:lstStyle/>
          <a:p>
            <a:r>
              <a:rPr lang="en-US" sz="2400" dirty="0" smtClean="0"/>
              <a:t>The original programmers for the Eniac (first general purpose computer)</a:t>
            </a:r>
          </a:p>
          <a:p>
            <a:endParaRPr lang="en-US" sz="2400" dirty="0" smtClean="0"/>
          </a:p>
          <a:p>
            <a:r>
              <a:rPr lang="en-US" sz="2400" dirty="0" smtClean="0"/>
              <a:t>They programmed </a:t>
            </a:r>
            <a:r>
              <a:rPr lang="en-US" sz="2400" i="1" dirty="0" smtClean="0"/>
              <a:t>without </a:t>
            </a:r>
            <a:r>
              <a:rPr lang="en-US" sz="2400" dirty="0" smtClean="0"/>
              <a:t>programming manuals or courses, using only the logical diagrams</a:t>
            </a:r>
          </a:p>
          <a:p>
            <a:endParaRPr lang="en-US" sz="2400" dirty="0" smtClean="0"/>
          </a:p>
          <a:p>
            <a:r>
              <a:rPr lang="en-US" sz="2400" dirty="0" smtClean="0"/>
              <a:t>Jean Bartik was born in Gentry County Missouri (1924) and attended Northwest Missouri State Teachers College.</a:t>
            </a:r>
          </a:p>
          <a:p>
            <a:endParaRPr lang="en-US" sz="2200" dirty="0" smtClean="0"/>
          </a:p>
          <a:p>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People of Color </a:t>
            </a:r>
            <a:endParaRPr lang="en-US" dirty="0"/>
          </a:p>
        </p:txBody>
      </p:sp>
      <p:pic>
        <p:nvPicPr>
          <p:cNvPr id="4" name="Content Placeholder 3" descr="ellis.png"/>
          <p:cNvPicPr>
            <a:picLocks noGrp="1" noChangeAspect="1"/>
          </p:cNvPicPr>
          <p:nvPr>
            <p:ph idx="1"/>
          </p:nvPr>
        </p:nvPicPr>
        <p:blipFill>
          <a:blip r:embed="rId3" cstate="print"/>
          <a:stretch>
            <a:fillRect/>
          </a:stretch>
        </p:blipFill>
        <p:spPr>
          <a:xfrm>
            <a:off x="609600" y="1600200"/>
            <a:ext cx="3531405" cy="4446013"/>
          </a:xfrm>
        </p:spPr>
      </p:pic>
      <p:sp>
        <p:nvSpPr>
          <p:cNvPr id="5" name="TextBox 4"/>
          <p:cNvSpPr txBox="1"/>
          <p:nvPr/>
        </p:nvSpPr>
        <p:spPr>
          <a:xfrm>
            <a:off x="4343400" y="1600200"/>
            <a:ext cx="3886200" cy="4062651"/>
          </a:xfrm>
          <a:prstGeom prst="rect">
            <a:avLst/>
          </a:prstGeom>
          <a:noFill/>
        </p:spPr>
        <p:txBody>
          <a:bodyPr wrap="square" rtlCol="0">
            <a:spAutoFit/>
          </a:bodyPr>
          <a:lstStyle/>
          <a:p>
            <a:pPr algn="ctr"/>
            <a:r>
              <a:rPr lang="en-US" sz="2200" b="1" dirty="0" smtClean="0"/>
              <a:t>Clarence (Skip) Ellis</a:t>
            </a:r>
          </a:p>
          <a:p>
            <a:pPr algn="ctr"/>
            <a:r>
              <a:rPr lang="en-US" sz="1400" dirty="0" smtClean="0"/>
              <a:t>(1943 --  )</a:t>
            </a:r>
          </a:p>
          <a:p>
            <a:pPr algn="ctr"/>
            <a:endParaRPr lang="en-US" sz="1400" dirty="0" smtClean="0"/>
          </a:p>
          <a:p>
            <a:r>
              <a:rPr lang="en-US" dirty="0" smtClean="0"/>
              <a:t>First African American to receive a PhD in Computer Science in 1969  (University of Illinois)</a:t>
            </a:r>
          </a:p>
          <a:p>
            <a:endParaRPr lang="en-US" dirty="0" smtClean="0"/>
          </a:p>
          <a:p>
            <a:r>
              <a:rPr lang="en-US" dirty="0" smtClean="0"/>
              <a:t>One contribution of his research:  idea of clicking on icons to launch programs</a:t>
            </a:r>
          </a:p>
          <a:p>
            <a:endParaRPr lang="en-US" dirty="0" smtClean="0"/>
          </a:p>
          <a:p>
            <a:r>
              <a:rPr lang="en-US" dirty="0" smtClean="0"/>
              <a:t>Worked to create national standards to make computers more friendly</a:t>
            </a:r>
          </a:p>
          <a:p>
            <a:endParaRPr lang="en-US" sz="1400" dirty="0" smtClean="0"/>
          </a:p>
          <a:p>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Teenage girls are now using computers and the Internet at rates similar to their male peers, but are five times </a:t>
            </a:r>
            <a:r>
              <a:rPr lang="en-US" i="1" dirty="0" smtClean="0"/>
              <a:t>less </a:t>
            </a:r>
            <a:r>
              <a:rPr lang="en-US" dirty="0" smtClean="0"/>
              <a:t>likely</a:t>
            </a:r>
            <a:r>
              <a:rPr lang="en-US" i="1" dirty="0" smtClean="0"/>
              <a:t> </a:t>
            </a:r>
            <a:r>
              <a:rPr lang="en-US" dirty="0" smtClean="0"/>
              <a:t>to consider a technology-related career or plan on taking post-secondary technology classes than those boys</a:t>
            </a:r>
          </a:p>
          <a:p>
            <a:r>
              <a:rPr lang="en-US" dirty="0" smtClean="0"/>
              <a:t>The proportion of girls who take the SAT and who state they intend to major in computing fields has decreased steadily (relative to the proportion of boys): 20% in 2001 and 12% in 2006</a:t>
            </a:r>
          </a:p>
          <a:p>
            <a:r>
              <a:rPr lang="en-US" dirty="0" smtClean="0"/>
              <a:t>More boys than girls (59% vs. 41%) reported course work or experience with computer </a:t>
            </a:r>
            <a:r>
              <a:rPr lang="en-US" i="1" dirty="0" smtClean="0"/>
              <a:t>programming</a:t>
            </a:r>
            <a:r>
              <a:rPr lang="en-US" dirty="0" smtClean="0"/>
              <a:t>, even though more girls reported having some coursework or experience </a:t>
            </a:r>
            <a:r>
              <a:rPr lang="en-US" i="1" dirty="0" smtClean="0"/>
              <a:t>using</a:t>
            </a:r>
            <a:r>
              <a:rPr lang="en-US" dirty="0" smtClean="0"/>
              <a:t> computers</a:t>
            </a:r>
          </a:p>
          <a:p>
            <a:r>
              <a:rPr lang="en-US" dirty="0" smtClean="0"/>
              <a:t>The percentage of degrees in Computer Science awarded to women has decreased from almost 40% in 1984 to about 26% in 1998</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My Background</a:t>
            </a:r>
          </a:p>
          <a:p>
            <a:endParaRPr lang="en-US" dirty="0" smtClean="0"/>
          </a:p>
          <a:p>
            <a:r>
              <a:rPr lang="en-US" dirty="0" smtClean="0"/>
              <a:t>The case for increased numbers of women and minorities in computing fields</a:t>
            </a:r>
          </a:p>
          <a:p>
            <a:endParaRPr lang="en-US" dirty="0" smtClean="0"/>
          </a:p>
          <a:p>
            <a:r>
              <a:rPr lang="en-US" dirty="0" smtClean="0"/>
              <a:t>The barriers to women and minorities in computing and how your classroom can help change the trends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More Data</a:t>
            </a:r>
            <a:endParaRPr lang="en-US" dirty="0"/>
          </a:p>
        </p:txBody>
      </p:sp>
      <p:sp>
        <p:nvSpPr>
          <p:cNvPr id="3" name="Content Placeholder 2"/>
          <p:cNvSpPr>
            <a:spLocks noGrp="1"/>
          </p:cNvSpPr>
          <p:nvPr>
            <p:ph idx="1"/>
          </p:nvPr>
        </p:nvSpPr>
        <p:spPr>
          <a:xfrm>
            <a:off x="457200" y="1524000"/>
            <a:ext cx="8229600" cy="4648200"/>
          </a:xfrm>
        </p:spPr>
        <p:txBody>
          <a:bodyPr>
            <a:normAutofit fontScale="70000" lnSpcReduction="20000"/>
          </a:bodyPr>
          <a:lstStyle/>
          <a:p>
            <a:endParaRPr lang="en-US" dirty="0" smtClean="0"/>
          </a:p>
          <a:p>
            <a:r>
              <a:rPr lang="en-US" dirty="0" smtClean="0"/>
              <a:t>A 2006 study showed only 8% of bachelors degrees in computer science were granted to African Americans and Latinos</a:t>
            </a:r>
          </a:p>
          <a:p>
            <a:r>
              <a:rPr lang="en-US" dirty="0" smtClean="0"/>
              <a:t>Only 17% of AP computer science test-takers in 2008 were women, although women represented 55% of all AP test-takers</a:t>
            </a:r>
          </a:p>
          <a:p>
            <a:r>
              <a:rPr lang="en-US" dirty="0" smtClean="0"/>
              <a:t>Participation in computer science AP tests among underrepresented minorities has increased in the past 10 years but is only 11%, compared to 19% of all AP test-takers</a:t>
            </a:r>
          </a:p>
          <a:p>
            <a:r>
              <a:rPr lang="en-US" dirty="0" smtClean="0"/>
              <a:t>Only 4% of AP Computer Science test takers in 2008 were African Americans, although African Americans represented 7% of all AP test takers.  Only 784 African American students nationwide took the AP Computer Science exam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610600" cy="3505200"/>
          </a:xfrm>
        </p:spPr>
        <p:txBody>
          <a:bodyPr>
            <a:normAutofit/>
          </a:bodyPr>
          <a:lstStyle/>
          <a:p>
            <a:pPr algn="ctr">
              <a:buNone/>
            </a:pPr>
            <a:r>
              <a:rPr lang="en-US" sz="8000" dirty="0" smtClean="0"/>
              <a:t>Why?</a:t>
            </a:r>
          </a:p>
          <a:p>
            <a:pPr algn="ctr">
              <a:buNone/>
            </a:pPr>
            <a:r>
              <a:rPr lang="en-US" sz="8000" dirty="0" smtClean="0"/>
              <a:t>What can </a:t>
            </a:r>
            <a:r>
              <a:rPr lang="en-US" sz="8000" i="1" dirty="0" smtClean="0"/>
              <a:t>we</a:t>
            </a:r>
            <a:r>
              <a:rPr lang="en-US" sz="8000" dirty="0" smtClean="0"/>
              <a:t> do?</a:t>
            </a:r>
            <a:endParaRPr lang="en-US"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The problem we are solving is how to improve computer software</a:t>
            </a:r>
          </a:p>
          <a:p>
            <a:r>
              <a:rPr lang="en-US" dirty="0" smtClean="0"/>
              <a:t>We believe that diversity on teams will lead to better software</a:t>
            </a:r>
          </a:p>
          <a:p>
            <a:r>
              <a:rPr lang="en-US" dirty="0" smtClean="0"/>
              <a:t>Diversity on teams is threatened because of insufficient number of women and people of color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Wisdom</a:t>
            </a:r>
            <a:endParaRPr lang="en-US" dirty="0"/>
          </a:p>
        </p:txBody>
      </p:sp>
      <p:sp>
        <p:nvSpPr>
          <p:cNvPr id="3" name="Content Placeholder 2"/>
          <p:cNvSpPr>
            <a:spLocks noGrp="1"/>
          </p:cNvSpPr>
          <p:nvPr>
            <p:ph idx="1"/>
          </p:nvPr>
        </p:nvSpPr>
        <p:spPr>
          <a:xfrm>
            <a:off x="457200" y="1600201"/>
            <a:ext cx="8229600" cy="3352800"/>
          </a:xfrm>
        </p:spPr>
        <p:txBody>
          <a:bodyPr/>
          <a:lstStyle/>
          <a:p>
            <a:r>
              <a:rPr lang="en-US" dirty="0" smtClean="0"/>
              <a:t>Women and people of color are not good in mathematics</a:t>
            </a:r>
          </a:p>
          <a:p>
            <a:endParaRPr lang="en-US" dirty="0" smtClean="0"/>
          </a:p>
          <a:p>
            <a:r>
              <a:rPr lang="en-US" dirty="0" smtClean="0"/>
              <a:t>Mathematics is crucial for any programming field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a:t>
            </a:r>
            <a:endParaRPr lang="en-US" dirty="0"/>
          </a:p>
        </p:txBody>
      </p:sp>
      <p:sp>
        <p:nvSpPr>
          <p:cNvPr id="3" name="Content Placeholder 2"/>
          <p:cNvSpPr>
            <a:spLocks noGrp="1"/>
          </p:cNvSpPr>
          <p:nvPr>
            <p:ph idx="1"/>
          </p:nvPr>
        </p:nvSpPr>
        <p:spPr/>
        <p:txBody>
          <a:bodyPr/>
          <a:lstStyle/>
          <a:p>
            <a:r>
              <a:rPr lang="en-US" dirty="0" smtClean="0"/>
              <a:t>Differences in mathematical aptitude have been shown to be due to </a:t>
            </a:r>
            <a:r>
              <a:rPr lang="en-US" i="1" dirty="0" smtClean="0"/>
              <a:t>exposure </a:t>
            </a:r>
            <a:r>
              <a:rPr lang="en-US" dirty="0" smtClean="0"/>
              <a:t>to mathematics:  the more mathematics classes a student takes, the better the student is at mathematics</a:t>
            </a:r>
          </a:p>
          <a:p>
            <a:pPr>
              <a:buNone/>
            </a:pPr>
            <a:endParaRPr lang="en-US" dirty="0" smtClean="0"/>
          </a:p>
          <a:p>
            <a:r>
              <a:rPr lang="en-US" dirty="0" smtClean="0"/>
              <a:t>Not all programming requires significant mathematical aptitude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048001"/>
          </a:xfrm>
        </p:spPr>
        <p:txBody>
          <a:bodyPr>
            <a:normAutofit/>
          </a:bodyPr>
          <a:lstStyle/>
          <a:p>
            <a:pPr>
              <a:buNone/>
            </a:pPr>
            <a:r>
              <a:rPr lang="en-US" sz="6600" dirty="0" smtClean="0"/>
              <a:t> </a:t>
            </a:r>
            <a:r>
              <a:rPr lang="en-US" sz="6400" dirty="0" smtClean="0"/>
              <a:t>So, what are the problems and what can we do?</a:t>
            </a:r>
            <a:endParaRPr lang="en-US" sz="6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  Stereotyping</a:t>
            </a:r>
            <a:endParaRPr lang="en-US" dirty="0"/>
          </a:p>
        </p:txBody>
      </p:sp>
      <p:sp>
        <p:nvSpPr>
          <p:cNvPr id="3" name="Content Placeholder 2"/>
          <p:cNvSpPr>
            <a:spLocks noGrp="1"/>
          </p:cNvSpPr>
          <p:nvPr>
            <p:ph idx="1"/>
          </p:nvPr>
        </p:nvSpPr>
        <p:spPr/>
        <p:txBody>
          <a:bodyPr/>
          <a:lstStyle/>
          <a:p>
            <a:r>
              <a:rPr lang="en-US" dirty="0" smtClean="0"/>
              <a:t>What we know</a:t>
            </a:r>
          </a:p>
          <a:p>
            <a:pPr lvl="1"/>
            <a:r>
              <a:rPr lang="en-US" dirty="0" smtClean="0"/>
              <a:t>Boys tend to get called on in class more often than girls</a:t>
            </a:r>
          </a:p>
          <a:p>
            <a:pPr lvl="1"/>
            <a:r>
              <a:rPr lang="en-US" dirty="0" smtClean="0"/>
              <a:t>Boys tend to take over computers more often in schools</a:t>
            </a:r>
          </a:p>
          <a:p>
            <a:pPr lvl="1"/>
            <a:r>
              <a:rPr lang="en-US" dirty="0" smtClean="0"/>
              <a:t>Boys are more often encouraged to take advanced computing classes or to work with a computer</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Stereotyping</a:t>
            </a:r>
            <a:endParaRPr lang="en-US" dirty="0"/>
          </a:p>
        </p:txBody>
      </p:sp>
      <p:sp>
        <p:nvSpPr>
          <p:cNvPr id="3" name="Content Placeholder 2"/>
          <p:cNvSpPr>
            <a:spLocks noGrp="1"/>
          </p:cNvSpPr>
          <p:nvPr>
            <p:ph idx="1"/>
          </p:nvPr>
        </p:nvSpPr>
        <p:spPr/>
        <p:txBody>
          <a:bodyPr/>
          <a:lstStyle/>
          <a:p>
            <a:r>
              <a:rPr lang="en-US" dirty="0" smtClean="0"/>
              <a:t>What we can do</a:t>
            </a:r>
          </a:p>
          <a:p>
            <a:pPr lvl="1"/>
            <a:r>
              <a:rPr lang="en-US" dirty="0" smtClean="0"/>
              <a:t>Ensure that all students are given equal access to computers</a:t>
            </a:r>
          </a:p>
          <a:p>
            <a:pPr lvl="1"/>
            <a:r>
              <a:rPr lang="en-US" dirty="0" smtClean="0"/>
              <a:t> Make an effort to call on girls and people of color more in class</a:t>
            </a:r>
          </a:p>
          <a:p>
            <a:pPr lvl="1"/>
            <a:r>
              <a:rPr lang="en-US" dirty="0" smtClean="0"/>
              <a:t>Recruit girls to the computing classes and encourage them to pursue after school programs</a:t>
            </a:r>
          </a:p>
          <a:p>
            <a:pPr lvl="1"/>
            <a:r>
              <a:rPr lang="en-US" dirty="0" smtClean="0"/>
              <a:t>Mentors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  Stereotype Threat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we know</a:t>
            </a:r>
          </a:p>
          <a:p>
            <a:pPr lvl="1"/>
            <a:r>
              <a:rPr lang="en-US" dirty="0" smtClean="0"/>
              <a:t>Stereotype threat is a person’s anxiety that he or she will confirm negative stereotypes about a social group (e.g., women, people of color)</a:t>
            </a:r>
          </a:p>
          <a:p>
            <a:pPr lvl="1"/>
            <a:r>
              <a:rPr lang="en-US" dirty="0" smtClean="0"/>
              <a:t>Stereotype threat has been shown to </a:t>
            </a:r>
            <a:r>
              <a:rPr lang="en-US" i="1" dirty="0" smtClean="0"/>
              <a:t>reduce performance</a:t>
            </a:r>
            <a:r>
              <a:rPr lang="en-US" dirty="0" smtClean="0"/>
              <a:t> of people who belong to negatively stereotyped groups</a:t>
            </a:r>
          </a:p>
          <a:p>
            <a:pPr lvl="1"/>
            <a:r>
              <a:rPr lang="en-US" dirty="0" smtClean="0"/>
              <a:t>Anxiety comes from the social situation, </a:t>
            </a:r>
            <a:r>
              <a:rPr lang="en-US" i="1" dirty="0" smtClean="0"/>
              <a:t>not </a:t>
            </a:r>
            <a:r>
              <a:rPr lang="en-US" dirty="0" smtClean="0"/>
              <a:t>the individual</a:t>
            </a:r>
          </a:p>
          <a:p>
            <a:pPr lvl="1"/>
            <a:r>
              <a:rPr lang="en-US" dirty="0" smtClean="0"/>
              <a:t>Students experiencing stereotype threat are likely to disassociate themselves from the situation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4876800"/>
          </a:xfrm>
        </p:spPr>
        <p:txBody>
          <a:bodyPr>
            <a:normAutofit fontScale="92500" lnSpcReduction="20000"/>
          </a:bodyPr>
          <a:lstStyle/>
          <a:p>
            <a:r>
              <a:rPr lang="en-US" dirty="0" smtClean="0"/>
              <a:t>“…the best women in a CS program are far more likely to drop out than the worst guys. When asked how they think they compare, these women consistently rank themselves far below their actual skill level. This means women aren’t good at judging their actual skill level or comparing themselves to others. They need mentors and a leg up, to help them do it. Women are also less likely to pester their boss until she finally relents to send them to a conference. Again, we need to actively invite talented women …” </a:t>
            </a:r>
          </a:p>
          <a:p>
            <a:endParaRPr lang="en-US" dirty="0"/>
          </a:p>
        </p:txBody>
      </p:sp>
      <p:sp>
        <p:nvSpPr>
          <p:cNvPr id="4" name="TextBox 3"/>
          <p:cNvSpPr txBox="1"/>
          <p:nvPr/>
        </p:nvSpPr>
        <p:spPr>
          <a:xfrm>
            <a:off x="5105400" y="5257800"/>
            <a:ext cx="3886200" cy="923330"/>
          </a:xfrm>
          <a:prstGeom prst="rect">
            <a:avLst/>
          </a:prstGeom>
          <a:noFill/>
        </p:spPr>
        <p:txBody>
          <a:bodyPr wrap="square" rtlCol="0">
            <a:spAutoFit/>
          </a:bodyPr>
          <a:lstStyle/>
          <a:p>
            <a:r>
              <a:rPr lang="en-US" dirty="0" smtClean="0"/>
              <a:t>-Maria Klawe</a:t>
            </a:r>
          </a:p>
          <a:p>
            <a:r>
              <a:rPr lang="en-US" dirty="0" smtClean="0"/>
              <a:t>  President, Harvey </a:t>
            </a:r>
            <a:r>
              <a:rPr lang="en-US" dirty="0" err="1" smtClean="0"/>
              <a:t>Mudd</a:t>
            </a:r>
            <a:r>
              <a:rPr lang="en-US" dirty="0" smtClean="0"/>
              <a:t> College</a:t>
            </a:r>
          </a:p>
          <a:p>
            <a:r>
              <a:rPr lang="en-US" dirty="0" smtClean="0"/>
              <a:t>  Director, Microsoft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BSIE from Northwestern University</a:t>
            </a:r>
          </a:p>
          <a:p>
            <a:endParaRPr lang="en-US" dirty="0" smtClean="0"/>
          </a:p>
          <a:p>
            <a:r>
              <a:rPr lang="en-US" dirty="0" smtClean="0"/>
              <a:t>PhD in Systems Engineering from Northwestern University</a:t>
            </a:r>
          </a:p>
          <a:p>
            <a:endParaRPr lang="en-US" dirty="0" smtClean="0"/>
          </a:p>
          <a:p>
            <a:r>
              <a:rPr lang="en-US" dirty="0" smtClean="0"/>
              <a:t>Professor of Information Systems for 32 years</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 Threat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we can do </a:t>
            </a:r>
          </a:p>
          <a:p>
            <a:pPr lvl="1"/>
            <a:r>
              <a:rPr lang="en-US" dirty="0" smtClean="0"/>
              <a:t>Introduce computing as a gender-neutral and racial-neutral topic</a:t>
            </a:r>
          </a:p>
          <a:p>
            <a:pPr lvl="1"/>
            <a:r>
              <a:rPr lang="en-US" dirty="0" smtClean="0"/>
              <a:t>Use examples of successful women and people of color in the discussion of the topic</a:t>
            </a:r>
          </a:p>
          <a:p>
            <a:pPr lvl="2"/>
            <a:r>
              <a:rPr lang="en-US" dirty="0" smtClean="0"/>
              <a:t>Require students to find examples of successful women and people of color</a:t>
            </a:r>
          </a:p>
          <a:p>
            <a:pPr lvl="1"/>
            <a:r>
              <a:rPr lang="en-US" dirty="0" smtClean="0"/>
              <a:t>Find mentors:  older students, college students, people in practice</a:t>
            </a:r>
          </a:p>
          <a:p>
            <a:pPr lvl="1"/>
            <a:r>
              <a:rPr lang="en-US" dirty="0" smtClean="0"/>
              <a:t>Encourage students to work together in gender-mixed and racially-mixed groups</a:t>
            </a:r>
          </a:p>
          <a:p>
            <a:pPr lvl="1"/>
            <a:r>
              <a:rPr lang="en-US" dirty="0" smtClean="0"/>
              <a:t>Don’t generalize performance</a:t>
            </a:r>
          </a:p>
          <a:p>
            <a:pPr lvl="1"/>
            <a:r>
              <a:rPr lang="en-US" dirty="0" smtClean="0"/>
              <a:t>Encourage each student’s effort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3:  Women are too Social</a:t>
            </a:r>
            <a:endParaRPr lang="en-US" dirty="0"/>
          </a:p>
        </p:txBody>
      </p:sp>
      <p:sp>
        <p:nvSpPr>
          <p:cNvPr id="3" name="Content Placeholder 2"/>
          <p:cNvSpPr>
            <a:spLocks noGrp="1"/>
          </p:cNvSpPr>
          <p:nvPr>
            <p:ph idx="1"/>
          </p:nvPr>
        </p:nvSpPr>
        <p:spPr>
          <a:xfrm>
            <a:off x="457200" y="1600200"/>
            <a:ext cx="4953000" cy="4525963"/>
          </a:xfrm>
        </p:spPr>
        <p:txBody>
          <a:bodyPr>
            <a:normAutofit fontScale="92500"/>
          </a:bodyPr>
          <a:lstStyle/>
          <a:p>
            <a:r>
              <a:rPr lang="en-US" dirty="0" smtClean="0"/>
              <a:t>What we know</a:t>
            </a:r>
          </a:p>
          <a:p>
            <a:pPr lvl="1"/>
            <a:r>
              <a:rPr lang="en-US" dirty="0" smtClean="0"/>
              <a:t>People believe that computer careers are nothing more than “heads down” programming all day</a:t>
            </a:r>
          </a:p>
          <a:p>
            <a:pPr lvl="1"/>
            <a:r>
              <a:rPr lang="en-US" dirty="0" smtClean="0"/>
              <a:t>Women worry that they will be isolated and not have enough social contact</a:t>
            </a:r>
          </a:p>
          <a:p>
            <a:pPr lvl="1"/>
            <a:r>
              <a:rPr lang="en-US" dirty="0" smtClean="0"/>
              <a:t>Women want to have more impact on society</a:t>
            </a:r>
            <a:endParaRPr lang="en-US" dirty="0"/>
          </a:p>
        </p:txBody>
      </p:sp>
      <p:pic>
        <p:nvPicPr>
          <p:cNvPr id="4" name="Picture 3" descr="geek.png"/>
          <p:cNvPicPr>
            <a:picLocks noChangeAspect="1"/>
          </p:cNvPicPr>
          <p:nvPr/>
        </p:nvPicPr>
        <p:blipFill>
          <a:blip r:embed="rId2" cstate="print"/>
          <a:stretch>
            <a:fillRect/>
          </a:stretch>
        </p:blipFill>
        <p:spPr>
          <a:xfrm>
            <a:off x="5791200" y="1447800"/>
            <a:ext cx="2807340" cy="4395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are too Social</a:t>
            </a:r>
            <a:endParaRPr lang="en-US" dirty="0"/>
          </a:p>
        </p:txBody>
      </p:sp>
      <p:sp>
        <p:nvSpPr>
          <p:cNvPr id="3" name="Content Placeholder 2"/>
          <p:cNvSpPr>
            <a:spLocks noGrp="1"/>
          </p:cNvSpPr>
          <p:nvPr>
            <p:ph idx="1"/>
          </p:nvPr>
        </p:nvSpPr>
        <p:spPr>
          <a:xfrm>
            <a:off x="457200" y="1600200"/>
            <a:ext cx="4648200" cy="5257800"/>
          </a:xfrm>
        </p:spPr>
        <p:txBody>
          <a:bodyPr>
            <a:normAutofit fontScale="92500" lnSpcReduction="20000"/>
          </a:bodyPr>
          <a:lstStyle/>
          <a:p>
            <a:r>
              <a:rPr lang="en-US" dirty="0" smtClean="0"/>
              <a:t>The Reality</a:t>
            </a:r>
          </a:p>
          <a:p>
            <a:pPr lvl="1"/>
            <a:r>
              <a:rPr lang="en-US" dirty="0" smtClean="0"/>
              <a:t>No one works on a project alone</a:t>
            </a:r>
          </a:p>
          <a:p>
            <a:pPr lvl="1"/>
            <a:r>
              <a:rPr lang="en-US" dirty="0" smtClean="0"/>
              <a:t>There are many parts of a project team that require significant interaction with colleagues, users and others in an organization</a:t>
            </a:r>
          </a:p>
          <a:p>
            <a:pPr lvl="1"/>
            <a:r>
              <a:rPr lang="en-US" dirty="0" smtClean="0"/>
              <a:t>Today everyone uses computers and so people can work for the kind of organization and kind of application that makes them happy</a:t>
            </a:r>
            <a:endParaRPr lang="en-US" dirty="0"/>
          </a:p>
        </p:txBody>
      </p:sp>
      <p:pic>
        <p:nvPicPr>
          <p:cNvPr id="5" name="Picture 4" descr="abby.jpg"/>
          <p:cNvPicPr>
            <a:picLocks noChangeAspect="1"/>
          </p:cNvPicPr>
          <p:nvPr/>
        </p:nvPicPr>
        <p:blipFill>
          <a:blip r:embed="rId2" cstate="print"/>
          <a:stretch>
            <a:fillRect/>
          </a:stretch>
        </p:blipFill>
        <p:spPr>
          <a:xfrm>
            <a:off x="5410200" y="1600200"/>
            <a:ext cx="3303224" cy="426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are too Social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What we can do</a:t>
            </a:r>
          </a:p>
          <a:p>
            <a:pPr lvl="1"/>
            <a:r>
              <a:rPr lang="en-US" dirty="0" smtClean="0"/>
              <a:t>Recruit women students and students of color to the class</a:t>
            </a:r>
          </a:p>
          <a:p>
            <a:pPr lvl="1"/>
            <a:r>
              <a:rPr lang="en-US" dirty="0" smtClean="0"/>
              <a:t>Involve students in project teams</a:t>
            </a:r>
          </a:p>
          <a:p>
            <a:pPr lvl="2"/>
            <a:r>
              <a:rPr lang="en-US" dirty="0" smtClean="0"/>
              <a:t>Works well if you add some ambiguity to the project that needs to be discussed</a:t>
            </a:r>
          </a:p>
          <a:p>
            <a:pPr lvl="1"/>
            <a:r>
              <a:rPr lang="en-US" dirty="0" smtClean="0"/>
              <a:t>Work on problems from a wide range of application areas </a:t>
            </a:r>
          </a:p>
          <a:p>
            <a:pPr lvl="2"/>
            <a:r>
              <a:rPr lang="en-US" dirty="0" smtClean="0"/>
              <a:t>Use examples from sports </a:t>
            </a:r>
            <a:r>
              <a:rPr lang="en-US" i="1" dirty="0" smtClean="0"/>
              <a:t>and</a:t>
            </a:r>
            <a:r>
              <a:rPr lang="en-US" dirty="0" smtClean="0"/>
              <a:t> from the human genome or crime or social networks </a:t>
            </a:r>
          </a:p>
          <a:p>
            <a:pPr lvl="1"/>
            <a:r>
              <a:rPr lang="en-US" dirty="0" smtClean="0"/>
              <a:t>Encourage students to think about a wide range of types of programs, even if they are not able to code them at this time</a:t>
            </a:r>
          </a:p>
          <a:p>
            <a:pPr lvl="2"/>
            <a:r>
              <a:rPr lang="en-US" dirty="0" smtClean="0"/>
              <a:t>Speakers are often good to provide examples of the kind of systems they use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782762"/>
          </a:xfrm>
        </p:spPr>
        <p:txBody>
          <a:bodyPr>
            <a:normAutofit fontScale="90000"/>
          </a:bodyPr>
          <a:lstStyle/>
          <a:p>
            <a:r>
              <a:rPr lang="en-US" dirty="0" smtClean="0"/>
              <a:t>Problem 4:  Stuck in the Shallow End: Education, Race, and Computing</a:t>
            </a:r>
            <a:endParaRPr lang="en-US" dirty="0"/>
          </a:p>
        </p:txBody>
      </p:sp>
      <p:sp>
        <p:nvSpPr>
          <p:cNvPr id="3" name="Content Placeholder 2"/>
          <p:cNvSpPr>
            <a:spLocks noGrp="1"/>
          </p:cNvSpPr>
          <p:nvPr>
            <p:ph idx="1"/>
          </p:nvPr>
        </p:nvSpPr>
        <p:spPr>
          <a:xfrm>
            <a:off x="457200" y="2590800"/>
            <a:ext cx="8229600" cy="3581399"/>
          </a:xfrm>
        </p:spPr>
        <p:txBody>
          <a:bodyPr/>
          <a:lstStyle/>
          <a:p>
            <a:pPr>
              <a:buNone/>
            </a:pPr>
            <a:r>
              <a:rPr lang="en-US" dirty="0" smtClean="0"/>
              <a:t>   Pioneering study by Jane Margolis and colleagues about how students of color receive little or no institutional encouragement and educational support to pursue computer science at the pre-college level</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447800"/>
            <a:ext cx="8229600" cy="4876800"/>
          </a:xfrm>
        </p:spPr>
        <p:txBody>
          <a:bodyPr>
            <a:normAutofit fontScale="85000" lnSpcReduction="10000"/>
          </a:bodyPr>
          <a:lstStyle/>
          <a:p>
            <a:r>
              <a:rPr lang="en-US" dirty="0" smtClean="0"/>
              <a:t>Large disparity in learning opportunities along racial lines in the schools studied</a:t>
            </a:r>
          </a:p>
          <a:p>
            <a:r>
              <a:rPr lang="en-US" dirty="0" smtClean="0"/>
              <a:t>None of the computing classes at minority schools went beyond cut-and-paste instructions </a:t>
            </a:r>
          </a:p>
          <a:p>
            <a:r>
              <a:rPr lang="en-US" dirty="0" smtClean="0"/>
              <a:t>No classes that introduced the problem-solving and scientific reasoning of computer science were offered at minority schools</a:t>
            </a:r>
          </a:p>
          <a:p>
            <a:r>
              <a:rPr lang="en-US" dirty="0" smtClean="0"/>
              <a:t>Teaching low-level computing skills rather than computational thinking was also the norm at the minority magnet school</a:t>
            </a:r>
          </a:p>
          <a:p>
            <a:r>
              <a:rPr lang="en-US" dirty="0" smtClean="0"/>
              <a:t>The charter school provided a variety of computer courses, but few students of color were enrolled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5:  The Code Cowboy</a:t>
            </a:r>
            <a:endParaRPr lang="en-US" dirty="0"/>
          </a:p>
        </p:txBody>
      </p:sp>
      <p:pic>
        <p:nvPicPr>
          <p:cNvPr id="4" name="Content Placeholder 3" descr="codecowboy.png"/>
          <p:cNvPicPr>
            <a:picLocks noGrp="1" noChangeAspect="1"/>
          </p:cNvPicPr>
          <p:nvPr>
            <p:ph idx="1"/>
          </p:nvPr>
        </p:nvPicPr>
        <p:blipFill>
          <a:blip r:embed="rId2" cstate="print"/>
          <a:stretch>
            <a:fillRect/>
          </a:stretch>
        </p:blipFill>
        <p:spPr>
          <a:xfrm>
            <a:off x="1981200" y="1600200"/>
            <a:ext cx="4876800" cy="2449743"/>
          </a:xfrm>
        </p:spPr>
      </p:pic>
      <p:sp>
        <p:nvSpPr>
          <p:cNvPr id="5" name="TextBox 4"/>
          <p:cNvSpPr txBox="1"/>
          <p:nvPr/>
        </p:nvSpPr>
        <p:spPr>
          <a:xfrm>
            <a:off x="304800" y="5638800"/>
            <a:ext cx="8610600" cy="307777"/>
          </a:xfrm>
          <a:prstGeom prst="rect">
            <a:avLst/>
          </a:prstGeom>
          <a:noFill/>
        </p:spPr>
        <p:txBody>
          <a:bodyPr wrap="square" rtlCol="0">
            <a:spAutoFit/>
          </a:bodyPr>
          <a:lstStyle/>
          <a:p>
            <a:r>
              <a:rPr lang="en-US" sz="1400" dirty="0" smtClean="0"/>
              <a:t>Image borrowed from http://cowboyprogramming.com/2007/01/11/delving-into-cowboy-programming/</a:t>
            </a:r>
            <a:endParaRPr lang="en-US" sz="1400" dirty="0"/>
          </a:p>
        </p:txBody>
      </p:sp>
      <p:sp>
        <p:nvSpPr>
          <p:cNvPr id="6" name="TextBox 5"/>
          <p:cNvSpPr txBox="1"/>
          <p:nvPr/>
        </p:nvSpPr>
        <p:spPr>
          <a:xfrm>
            <a:off x="990600" y="4267200"/>
            <a:ext cx="7467600" cy="1200329"/>
          </a:xfrm>
          <a:prstGeom prst="rect">
            <a:avLst/>
          </a:prstGeom>
          <a:noFill/>
        </p:spPr>
        <p:txBody>
          <a:bodyPr wrap="square" rtlCol="0">
            <a:spAutoFit/>
          </a:bodyPr>
          <a:lstStyle/>
          <a:p>
            <a:r>
              <a:rPr lang="en-US" sz="2400" dirty="0" smtClean="0"/>
              <a:t>Cowboy coding is a form of software development method without an actual defined method – team members do whatever they feel is right.</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Cowboy Coding</a:t>
            </a:r>
            <a:endParaRPr lang="en-US" dirty="0"/>
          </a:p>
        </p:txBody>
      </p:sp>
      <p:sp>
        <p:nvSpPr>
          <p:cNvPr id="3" name="Content Placeholder 2"/>
          <p:cNvSpPr>
            <a:spLocks noGrp="1"/>
          </p:cNvSpPr>
          <p:nvPr>
            <p:ph idx="1"/>
          </p:nvPr>
        </p:nvSpPr>
        <p:spPr>
          <a:xfrm>
            <a:off x="457200" y="1143000"/>
            <a:ext cx="8229600" cy="4754563"/>
          </a:xfrm>
        </p:spPr>
        <p:txBody>
          <a:bodyPr>
            <a:noAutofit/>
          </a:bodyPr>
          <a:lstStyle/>
          <a:p>
            <a:r>
              <a:rPr lang="en-US" sz="1800" dirty="0" smtClean="0"/>
              <a:t>Stays up all night recoding the entire code base, documents nothing, and forbids anyone to touch it because they aren’t good enough to understand his level of code.  </a:t>
            </a:r>
          </a:p>
          <a:p>
            <a:r>
              <a:rPr lang="en-US" sz="1800" dirty="0" smtClean="0"/>
              <a:t>Refuses meetings, chats, or any other form of communication.</a:t>
            </a:r>
          </a:p>
          <a:p>
            <a:r>
              <a:rPr lang="en-US" sz="1800" dirty="0" smtClean="0"/>
              <a:t>Cares more about being perceived as the brilliant-uber-genius than he does about his team working well together.</a:t>
            </a:r>
          </a:p>
          <a:p>
            <a:r>
              <a:rPr lang="en-US" sz="1800" dirty="0" smtClean="0"/>
              <a:t>Gets into silly pissing contests which boil down to “hehe, my brain is bigger than yours”.</a:t>
            </a:r>
          </a:p>
          <a:p>
            <a:r>
              <a:rPr lang="en-US" sz="1800" dirty="0" smtClean="0"/>
              <a:t>Finds complex solutions to problems, thus proving his brilliance. </a:t>
            </a:r>
          </a:p>
          <a:p>
            <a:r>
              <a:rPr lang="en-US" sz="1800" dirty="0" smtClean="0"/>
              <a:t>Makes a lot of mistakes due to lack of sleep, overcaffination, and ego — but thank god he is around to save the day when the bug is discovered</a:t>
            </a:r>
          </a:p>
          <a:p>
            <a:r>
              <a:rPr lang="en-US" sz="1800" dirty="0" smtClean="0"/>
              <a:t>Is fairly certain clients, PMs, designers, and really anyone he has to deal with on a daily basis is at least three standard deviations below his IQ.</a:t>
            </a:r>
          </a:p>
          <a:p>
            <a:r>
              <a:rPr lang="en-US" sz="1800" dirty="0" smtClean="0"/>
              <a:t>Jumps to say “me, me, me!” when credit or rewards for accomplishments are offered.</a:t>
            </a:r>
          </a:p>
          <a:p>
            <a:r>
              <a:rPr lang="en-US" sz="1800" dirty="0" smtClean="0"/>
              <a:t>Jumps to say “me, me, me!” when opportunities to attend or speak at conferences arise. The good developer</a:t>
            </a:r>
            <a:endParaRPr lang="en-US" sz="1800" dirty="0"/>
          </a:p>
        </p:txBody>
      </p:sp>
      <p:sp>
        <p:nvSpPr>
          <p:cNvPr id="4" name="TextBox 3"/>
          <p:cNvSpPr txBox="1"/>
          <p:nvPr/>
        </p:nvSpPr>
        <p:spPr>
          <a:xfrm>
            <a:off x="0" y="6581001"/>
            <a:ext cx="6096000" cy="276999"/>
          </a:xfrm>
          <a:prstGeom prst="rect">
            <a:avLst/>
          </a:prstGeom>
          <a:noFill/>
        </p:spPr>
        <p:txBody>
          <a:bodyPr wrap="square" rtlCol="0">
            <a:spAutoFit/>
          </a:bodyPr>
          <a:lstStyle/>
          <a:p>
            <a:r>
              <a:rPr lang="en-US" sz="1200" dirty="0" smtClean="0"/>
              <a:t>Borrowed from:  http://www.stubbornella.org/content/2010/07/26/woman-in-technology</a:t>
            </a: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a:buNone/>
            </a:pPr>
            <a:r>
              <a:rPr lang="en-US" dirty="0" smtClean="0"/>
              <a:t>	</a:t>
            </a:r>
            <a:r>
              <a:rPr lang="en-US" sz="4400" dirty="0" smtClean="0"/>
              <a:t>Cowboy coding and cowboy coding environments tend to discourage anyone different from joining them.  This includes women and people of color.</a:t>
            </a:r>
            <a:endParaRPr lang="en-US" sz="4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Good Developer</a:t>
            </a:r>
            <a:endParaRPr lang="en-US" dirty="0"/>
          </a:p>
        </p:txBody>
      </p:sp>
      <p:sp>
        <p:nvSpPr>
          <p:cNvPr id="3" name="Content Placeholder 2"/>
          <p:cNvSpPr>
            <a:spLocks noGrp="1"/>
          </p:cNvSpPr>
          <p:nvPr>
            <p:ph idx="1"/>
          </p:nvPr>
        </p:nvSpPr>
        <p:spPr>
          <a:xfrm>
            <a:off x="457200" y="1066800"/>
            <a:ext cx="8229600" cy="5181600"/>
          </a:xfrm>
        </p:spPr>
        <p:txBody>
          <a:bodyPr>
            <a:normAutofit fontScale="92500" lnSpcReduction="10000"/>
          </a:bodyPr>
          <a:lstStyle/>
          <a:p>
            <a:r>
              <a:rPr lang="en-US" dirty="0" smtClean="0"/>
              <a:t>Digs the fact that he is making products for people. Likes people and enjoys communicating with them and understanding how they think. Can put him or herself in other people’s shoes and reliably imagine how they might react to different parts of the user interface</a:t>
            </a:r>
          </a:p>
          <a:p>
            <a:r>
              <a:rPr lang="en-US" dirty="0" smtClean="0"/>
              <a:t>An excellent problem solver who takes into account all aspects of a challenge when designing a solution – including human elements like maintainability and usability</a:t>
            </a:r>
          </a:p>
        </p:txBody>
      </p:sp>
      <p:sp>
        <p:nvSpPr>
          <p:cNvPr id="4" name="TextBox 3"/>
          <p:cNvSpPr txBox="1"/>
          <p:nvPr/>
        </p:nvSpPr>
        <p:spPr>
          <a:xfrm>
            <a:off x="0" y="6304002"/>
            <a:ext cx="6019800" cy="553998"/>
          </a:xfrm>
          <a:prstGeom prst="rect">
            <a:avLst/>
          </a:prstGeom>
          <a:noFill/>
        </p:spPr>
        <p:txBody>
          <a:bodyPr wrap="square" rtlCol="0">
            <a:spAutoFit/>
          </a:bodyPr>
          <a:lstStyle/>
          <a:p>
            <a:r>
              <a:rPr lang="en-US" sz="1200" dirty="0" smtClean="0"/>
              <a:t>Borrowed from:  http://www.stubbornella.org/content/2010/07/26/woman-in-technology</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r>
              <a:rPr lang="en-US" dirty="0" smtClean="0"/>
              <a:t>Systems for Business Intelligence</a:t>
            </a:r>
          </a:p>
          <a:p>
            <a:pPr lvl="1"/>
            <a:r>
              <a:rPr lang="en-US" i="1" dirty="0" smtClean="0"/>
              <a:t>Decision Support Systems for Business Intelligence</a:t>
            </a:r>
            <a:r>
              <a:rPr lang="en-US" dirty="0" smtClean="0"/>
              <a:t>, John Wiley, 2011</a:t>
            </a:r>
            <a:endParaRPr lang="en-US" i="1" dirty="0" smtClean="0"/>
          </a:p>
          <a:p>
            <a:endParaRPr lang="en-US" dirty="0" smtClean="0"/>
          </a:p>
          <a:p>
            <a:r>
              <a:rPr lang="en-US" dirty="0" smtClean="0"/>
              <a:t>Improved Methodologies for System Development</a:t>
            </a:r>
          </a:p>
          <a:p>
            <a:endParaRPr lang="en-US" dirty="0" smtClean="0"/>
          </a:p>
          <a:p>
            <a:r>
              <a:rPr lang="en-US" dirty="0" smtClean="0"/>
              <a:t>Women in Information Technology Fields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i="1" dirty="0" smtClean="0"/>
              <a:t>we</a:t>
            </a:r>
            <a:r>
              <a:rPr lang="en-US" dirty="0" smtClean="0"/>
              <a:t> can do</a:t>
            </a:r>
            <a:endParaRPr lang="en-US" dirty="0"/>
          </a:p>
        </p:txBody>
      </p:sp>
      <p:sp>
        <p:nvSpPr>
          <p:cNvPr id="3" name="Content Placeholder 2"/>
          <p:cNvSpPr>
            <a:spLocks noGrp="1"/>
          </p:cNvSpPr>
          <p:nvPr>
            <p:ph idx="1"/>
          </p:nvPr>
        </p:nvSpPr>
        <p:spPr>
          <a:xfrm>
            <a:off x="457200" y="1600201"/>
            <a:ext cx="8382000" cy="3200400"/>
          </a:xfrm>
        </p:spPr>
        <p:txBody>
          <a:bodyPr/>
          <a:lstStyle/>
          <a:p>
            <a:endParaRPr lang="en-US" dirty="0" smtClean="0"/>
          </a:p>
          <a:p>
            <a:r>
              <a:rPr lang="en-US" dirty="0" smtClean="0"/>
              <a:t>Discourage the vices of computing</a:t>
            </a:r>
          </a:p>
          <a:p>
            <a:endParaRPr lang="en-US" dirty="0" smtClean="0"/>
          </a:p>
          <a:p>
            <a:r>
              <a:rPr lang="en-US" dirty="0" smtClean="0"/>
              <a:t>Help students develop good coding practices</a:t>
            </a:r>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Vices of Computing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Vice 1:  galloping off on one’s own without a prior plan </a:t>
            </a:r>
          </a:p>
          <a:p>
            <a:endParaRPr lang="en-US" dirty="0" smtClean="0"/>
          </a:p>
          <a:p>
            <a:r>
              <a:rPr lang="en-US" dirty="0" smtClean="0"/>
              <a:t>What we can do – encourage good practices</a:t>
            </a:r>
          </a:p>
          <a:p>
            <a:pPr lvl="1"/>
            <a:r>
              <a:rPr lang="en-US" dirty="0" smtClean="0"/>
              <a:t>Require all students to outline their projects before they begin coding with flowcharts, pseudo code or pictures</a:t>
            </a:r>
          </a:p>
          <a:p>
            <a:pPr lvl="1"/>
            <a:r>
              <a:rPr lang="en-US" dirty="0" smtClean="0"/>
              <a:t>Assign some complex projects (less toy-like)</a:t>
            </a:r>
          </a:p>
          <a:p>
            <a:pPr lvl="1"/>
            <a:r>
              <a:rPr lang="en-US" dirty="0" smtClean="0"/>
              <a:t>Include some ambiguity in the problem definition so students experience unforeseen interactions in code</a:t>
            </a:r>
          </a:p>
          <a:p>
            <a:pPr lvl="1"/>
            <a:r>
              <a:rPr lang="en-US" dirty="0" smtClean="0"/>
              <a:t>Limit the number of edit-compile-test runs</a:t>
            </a:r>
          </a:p>
          <a:p>
            <a:pPr lvl="1"/>
            <a:r>
              <a:rPr lang="en-US" dirty="0" smtClean="0"/>
              <a:t>Use some (heterogeneous) group exercises</a:t>
            </a:r>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Vices of Computing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Vice 2:  unnecessarily dense, unreadable code </a:t>
            </a:r>
          </a:p>
          <a:p>
            <a:endParaRPr lang="en-US" dirty="0" smtClean="0"/>
          </a:p>
          <a:p>
            <a:r>
              <a:rPr lang="en-US" dirty="0" smtClean="0"/>
              <a:t>What we can do – encourage good practices</a:t>
            </a:r>
          </a:p>
          <a:p>
            <a:pPr lvl="1"/>
            <a:r>
              <a:rPr lang="en-US" dirty="0" smtClean="0"/>
              <a:t>Require documentation of all code</a:t>
            </a:r>
          </a:p>
          <a:p>
            <a:pPr lvl="2"/>
            <a:r>
              <a:rPr lang="en-US" dirty="0" smtClean="0"/>
              <a:t>Meaningful field names</a:t>
            </a:r>
          </a:p>
          <a:p>
            <a:pPr lvl="2"/>
            <a:r>
              <a:rPr lang="en-US" dirty="0" smtClean="0"/>
              <a:t>In-code documentation </a:t>
            </a:r>
          </a:p>
          <a:p>
            <a:pPr lvl="2"/>
            <a:r>
              <a:rPr lang="en-US" dirty="0" smtClean="0"/>
              <a:t>Diagram of code</a:t>
            </a:r>
          </a:p>
          <a:p>
            <a:pPr lvl="2"/>
            <a:r>
              <a:rPr lang="en-US" dirty="0" smtClean="0"/>
              <a:t>Appropriate indentation</a:t>
            </a:r>
          </a:p>
          <a:p>
            <a:pPr lvl="1"/>
            <a:r>
              <a:rPr lang="en-US" dirty="0" smtClean="0"/>
              <a:t>Include documentation in the grading of code</a:t>
            </a:r>
          </a:p>
          <a:p>
            <a:pPr lvl="1"/>
            <a:r>
              <a:rPr lang="en-US" dirty="0" smtClean="0"/>
              <a:t>Return code after a week or more delay and ask them to explain their approach to the class</a:t>
            </a:r>
          </a:p>
          <a:p>
            <a:pPr lvl="1"/>
            <a:r>
              <a:rPr lang="en-US" dirty="0" smtClean="0"/>
              <a:t>Encourage “beautiful coding”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Vices of Computing </a:t>
            </a:r>
            <a:endParaRPr lang="en-US" dirty="0"/>
          </a:p>
        </p:txBody>
      </p:sp>
      <p:sp>
        <p:nvSpPr>
          <p:cNvPr id="3" name="Content Placeholder 2"/>
          <p:cNvSpPr>
            <a:spLocks noGrp="1"/>
          </p:cNvSpPr>
          <p:nvPr>
            <p:ph idx="1"/>
          </p:nvPr>
        </p:nvSpPr>
        <p:spPr>
          <a:xfrm>
            <a:off x="228600" y="1600200"/>
            <a:ext cx="8458200" cy="4525963"/>
          </a:xfrm>
        </p:spPr>
        <p:txBody>
          <a:bodyPr/>
          <a:lstStyle/>
          <a:p>
            <a:r>
              <a:rPr lang="en-US" dirty="0" smtClean="0"/>
              <a:t>Vice 3:  reinventing the wheel unnecessarily </a:t>
            </a:r>
          </a:p>
          <a:p>
            <a:endParaRPr lang="en-US" dirty="0" smtClean="0"/>
          </a:p>
          <a:p>
            <a:r>
              <a:rPr lang="en-US" dirty="0" smtClean="0"/>
              <a:t>What we can do – encourage good practices</a:t>
            </a:r>
          </a:p>
          <a:p>
            <a:pPr lvl="1"/>
            <a:r>
              <a:rPr lang="en-US" dirty="0" smtClean="0"/>
              <a:t>Encourage students to develop code libraries</a:t>
            </a:r>
          </a:p>
          <a:p>
            <a:pPr lvl="1"/>
            <a:r>
              <a:rPr lang="en-US" dirty="0" smtClean="0"/>
              <a:t>Encourage students to re-use code</a:t>
            </a:r>
          </a:p>
          <a:p>
            <a:pPr lvl="1"/>
            <a:r>
              <a:rPr lang="en-US" dirty="0" smtClean="0"/>
              <a:t>Require students to use someone else’s code for part of the project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Vices of Computing</a:t>
            </a:r>
            <a:endParaRPr lang="en-US" dirty="0"/>
          </a:p>
        </p:txBody>
      </p:sp>
      <p:sp>
        <p:nvSpPr>
          <p:cNvPr id="3" name="Content Placeholder 2"/>
          <p:cNvSpPr>
            <a:spLocks noGrp="1"/>
          </p:cNvSpPr>
          <p:nvPr>
            <p:ph idx="1"/>
          </p:nvPr>
        </p:nvSpPr>
        <p:spPr/>
        <p:txBody>
          <a:bodyPr>
            <a:normAutofit fontScale="92500"/>
          </a:bodyPr>
          <a:lstStyle/>
          <a:p>
            <a:r>
              <a:rPr lang="en-US" dirty="0" smtClean="0"/>
              <a:t>Vice 4:  brute-force programming </a:t>
            </a:r>
          </a:p>
          <a:p>
            <a:endParaRPr lang="en-US" dirty="0" smtClean="0"/>
          </a:p>
          <a:p>
            <a:r>
              <a:rPr lang="en-US" dirty="0" smtClean="0"/>
              <a:t>What we can do – encourage good practices</a:t>
            </a:r>
          </a:p>
          <a:p>
            <a:pPr lvl="1"/>
            <a:r>
              <a:rPr lang="en-US" dirty="0" smtClean="0"/>
              <a:t>Do not provide students with test data sets </a:t>
            </a:r>
          </a:p>
          <a:p>
            <a:pPr lvl="2"/>
            <a:r>
              <a:rPr lang="en-US" dirty="0" smtClean="0"/>
              <a:t>Or provide them with only partial test sets</a:t>
            </a:r>
          </a:p>
          <a:p>
            <a:pPr lvl="1"/>
            <a:r>
              <a:rPr lang="en-US" dirty="0" smtClean="0"/>
              <a:t>Limit the number of edit-compile-test runs</a:t>
            </a:r>
          </a:p>
          <a:p>
            <a:pPr lvl="2"/>
            <a:r>
              <a:rPr lang="en-US" dirty="0" smtClean="0"/>
              <a:t>Students who have reached an impasse and with access to the test suite will often resort to a kind of evolutionary programming where they incrementally tweak parts of a program, test the code, and repeat</a:t>
            </a:r>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Majors Differ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Computer Science</a:t>
            </a:r>
          </a:p>
          <a:p>
            <a:pPr lvl="1"/>
            <a:r>
              <a:rPr lang="en-US" dirty="0" smtClean="0"/>
              <a:t>A computer scientist focuses on the development of solutions to problems taking into account the limitations of the machine and its resources, as well as how to best utilize the resources.</a:t>
            </a:r>
          </a:p>
          <a:p>
            <a:endParaRPr lang="en-US" dirty="0" smtClean="0"/>
          </a:p>
          <a:p>
            <a:r>
              <a:rPr lang="en-US" dirty="0" smtClean="0"/>
              <a:t>Information Systems</a:t>
            </a:r>
          </a:p>
          <a:p>
            <a:pPr lvl="1"/>
            <a:r>
              <a:rPr lang="en-US" dirty="0" smtClean="0"/>
              <a:t>IS professionals utilize their business-based backgrounds in working with managers and users to specify technology needs that benefits the organization. In addition, they write programs to codify that technology and later manage it. </a:t>
            </a:r>
          </a:p>
          <a:p>
            <a:endParaRPr lang="en-US" dirty="0" smtClean="0"/>
          </a:p>
          <a:p>
            <a:r>
              <a:rPr lang="en-US" dirty="0" smtClean="0"/>
              <a:t>http://mis.umsl.edu/misvscsc.html</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04800" y="1600200"/>
            <a:ext cx="8686800" cy="4525963"/>
          </a:xfrm>
        </p:spPr>
        <p:txBody>
          <a:bodyPr>
            <a:normAutofit/>
          </a:bodyPr>
          <a:lstStyle/>
          <a:p>
            <a:r>
              <a:rPr lang="en-US" dirty="0" smtClean="0"/>
              <a:t>Anita Borg Institute:  </a:t>
            </a:r>
            <a:r>
              <a:rPr lang="en-US" sz="2800" dirty="0" smtClean="0"/>
              <a:t>http://anitaborg.org</a:t>
            </a:r>
          </a:p>
          <a:p>
            <a:endParaRPr lang="en-US" dirty="0" smtClean="0"/>
          </a:p>
          <a:p>
            <a:r>
              <a:rPr lang="en-US" dirty="0" smtClean="0"/>
              <a:t>Women in Technology:  </a:t>
            </a:r>
            <a:r>
              <a:rPr lang="en-US" sz="2800" dirty="0" smtClean="0"/>
              <a:t>http://www.witi.com/ </a:t>
            </a:r>
          </a:p>
          <a:p>
            <a:endParaRPr lang="en-US" dirty="0" smtClean="0"/>
          </a:p>
          <a:p>
            <a:r>
              <a:rPr lang="en-US" dirty="0" smtClean="0"/>
              <a:t>Addressing Core Equity Issues in K-12 Computer Science Education -- Identifying Barriers and Sharing Strategies:  </a:t>
            </a:r>
            <a:r>
              <a:rPr lang="en-US" sz="2800" dirty="0" smtClean="0"/>
              <a:t>http://anitaborg.org/files/ABI-csta-full-report.pdf</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Women in Computer Science:  </a:t>
            </a:r>
            <a:r>
              <a:rPr lang="en-US" sz="2000" dirty="0" smtClean="0"/>
              <a:t>http://legacy.sdsc.edu/CRAW/careers</a:t>
            </a:r>
          </a:p>
          <a:p>
            <a:r>
              <a:rPr lang="en-US" dirty="0" smtClean="0"/>
              <a:t>Computer Scientists of the African Diaspora:  </a:t>
            </a:r>
          </a:p>
          <a:p>
            <a:pPr>
              <a:buNone/>
            </a:pPr>
            <a:r>
              <a:rPr lang="en-US" sz="2000" dirty="0" smtClean="0"/>
              <a:t>       http://www.math.buffalo.edu/mad/computer-science/index.html</a:t>
            </a:r>
          </a:p>
          <a:p>
            <a:r>
              <a:rPr lang="en-US" dirty="0" smtClean="0"/>
              <a:t>Coalition to Diversify Computing:</a:t>
            </a:r>
            <a:r>
              <a:rPr lang="en-US" u="sng" dirty="0" smtClean="0"/>
              <a:t>  </a:t>
            </a:r>
            <a:r>
              <a:rPr lang="en-US" sz="2000" dirty="0" smtClean="0"/>
              <a:t>http://www.ncsa.illinois.edu/Outreach/CDC/</a:t>
            </a:r>
          </a:p>
          <a:p>
            <a:r>
              <a:rPr lang="en-US" sz="2800" dirty="0" smtClean="0"/>
              <a:t>Women and Minorities in Computer Science</a:t>
            </a:r>
          </a:p>
          <a:p>
            <a:pPr>
              <a:buNone/>
            </a:pPr>
            <a:r>
              <a:rPr lang="en-US" sz="2000" dirty="0" smtClean="0"/>
              <a:t>      http://www.cs.cmu.edu/~jmankoff/women.html</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Shameless Plug</a:t>
            </a:r>
            <a:endParaRPr lang="en-US" dirty="0"/>
          </a:p>
        </p:txBody>
      </p:sp>
      <p:pic>
        <p:nvPicPr>
          <p:cNvPr id="4" name="Content Placeholder 3" descr="xit.png"/>
          <p:cNvPicPr>
            <a:picLocks noGrp="1" noChangeAspect="1"/>
          </p:cNvPicPr>
          <p:nvPr>
            <p:ph idx="1"/>
          </p:nvPr>
        </p:nvPicPr>
        <p:blipFill>
          <a:blip r:embed="rId2" cstate="print"/>
          <a:stretch>
            <a:fillRect/>
          </a:stretch>
        </p:blipFill>
        <p:spPr>
          <a:xfrm>
            <a:off x="1828800" y="1371600"/>
            <a:ext cx="5410200" cy="3551734"/>
          </a:xfrm>
        </p:spPr>
      </p:pic>
      <p:sp>
        <p:nvSpPr>
          <p:cNvPr id="5" name="TextBox 4"/>
          <p:cNvSpPr txBox="1"/>
          <p:nvPr/>
        </p:nvSpPr>
        <p:spPr>
          <a:xfrm>
            <a:off x="1828800" y="5257800"/>
            <a:ext cx="5486400" cy="523220"/>
          </a:xfrm>
          <a:prstGeom prst="rect">
            <a:avLst/>
          </a:prstGeom>
          <a:noFill/>
        </p:spPr>
        <p:txBody>
          <a:bodyPr wrap="square" rtlCol="0">
            <a:spAutoFit/>
          </a:bodyPr>
          <a:lstStyle/>
          <a:p>
            <a:pPr algn="ctr"/>
            <a:r>
              <a:rPr lang="en-US" sz="2800" dirty="0" smtClean="0"/>
              <a:t>http://mis.umsl.edu/xtremeit.html</a:t>
            </a: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Email:  Vicki.Sauter@umsl.edu</a:t>
            </a:r>
          </a:p>
          <a:p>
            <a:endParaRPr lang="en-US" dirty="0" smtClean="0"/>
          </a:p>
          <a:p>
            <a:r>
              <a:rPr lang="en-US" dirty="0" smtClean="0"/>
              <a:t>Website:  http://www.umsl.edu/~sauterv</a:t>
            </a:r>
          </a:p>
          <a:p>
            <a:endParaRPr lang="en-US" dirty="0" smtClean="0"/>
          </a:p>
          <a:p>
            <a:r>
              <a:rPr lang="en-US" dirty="0" smtClean="0"/>
              <a:t>Facebook:  Vicki TheGeek Sauter</a:t>
            </a:r>
          </a:p>
          <a:p>
            <a:endParaRPr lang="en-US" dirty="0" smtClean="0"/>
          </a:p>
          <a:p>
            <a:r>
              <a:rPr lang="en-US" dirty="0" smtClean="0"/>
              <a:t>LinkedIn:  Vicki Sauter</a:t>
            </a:r>
          </a:p>
          <a:p>
            <a:endParaRPr lang="en-US" dirty="0" smtClean="0"/>
          </a:p>
          <a:p>
            <a:r>
              <a:rPr lang="en-US" dirty="0" smtClean="0"/>
              <a:t>Twitter:  VLSauter </a:t>
            </a:r>
            <a:r>
              <a:rPr lang="en-US" sz="2600" dirty="0" smtClean="0"/>
              <a:t>(but I do not tweet very often)</a:t>
            </a:r>
            <a:endParaRPr lang="en-US" sz="2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t>
            </a:r>
            <a:endParaRPr lang="en-US" dirty="0"/>
          </a:p>
        </p:txBody>
      </p:sp>
      <p:sp>
        <p:nvSpPr>
          <p:cNvPr id="3" name="Content Placeholder 2"/>
          <p:cNvSpPr>
            <a:spLocks noGrp="1"/>
          </p:cNvSpPr>
          <p:nvPr>
            <p:ph idx="1"/>
          </p:nvPr>
        </p:nvSpPr>
        <p:spPr>
          <a:xfrm>
            <a:off x="457200" y="1600201"/>
            <a:ext cx="8686800" cy="4038600"/>
          </a:xfrm>
        </p:spPr>
        <p:txBody>
          <a:bodyPr>
            <a:normAutofit fontScale="92500" lnSpcReduction="10000"/>
          </a:bodyPr>
          <a:lstStyle/>
          <a:p>
            <a:pPr marL="342900" lvl="1" indent="-342900">
              <a:buFont typeface="Arial" pitchFamily="34" charset="0"/>
              <a:buChar char="•"/>
            </a:pPr>
            <a:r>
              <a:rPr lang="en-US" sz="3900" dirty="0" smtClean="0"/>
              <a:t>Systems for Business Intelligence</a:t>
            </a:r>
          </a:p>
          <a:p>
            <a:pPr marL="342900" lvl="1" indent="-342900">
              <a:buFont typeface="Arial" pitchFamily="34" charset="0"/>
              <a:buChar char="•"/>
            </a:pPr>
            <a:endParaRPr lang="en-US" sz="3200" dirty="0"/>
          </a:p>
          <a:p>
            <a:pPr marL="342900" lvl="1" indent="-342900">
              <a:buFont typeface="Arial" pitchFamily="34" charset="0"/>
              <a:buChar char="•"/>
            </a:pPr>
            <a:r>
              <a:rPr lang="en-US" sz="3900" dirty="0" smtClean="0"/>
              <a:t>Systems Analysis</a:t>
            </a:r>
          </a:p>
          <a:p>
            <a:pPr lvl="1"/>
            <a:r>
              <a:rPr lang="en-US" sz="3400" dirty="0" smtClean="0"/>
              <a:t>… the study of a current business system and its problems, the determination and definition of business needs and information requirements, and the evaluation of alternative solutions …</a:t>
            </a:r>
          </a:p>
          <a:p>
            <a:pPr lvl="1">
              <a:buNone/>
            </a:pPr>
            <a:endParaRPr lang="en-US" dirty="0" smtClean="0"/>
          </a:p>
          <a:p>
            <a:pPr lvl="1"/>
            <a:endParaRPr lang="en-US" dirty="0" smtClean="0"/>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2209800"/>
          </a:xfrm>
        </p:spPr>
        <p:txBody>
          <a:bodyPr>
            <a:normAutofit/>
          </a:bodyPr>
          <a:lstStyle/>
          <a:p>
            <a:pPr algn="ctr">
              <a:buNone/>
            </a:pPr>
            <a:r>
              <a:rPr lang="en-US" sz="9600" dirty="0" smtClean="0"/>
              <a:t>Questions?</a:t>
            </a:r>
            <a:endParaRPr lang="en-US" sz="9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4000" dirty="0" smtClean="0"/>
              <a:t>What Problem Are We Solving?</a:t>
            </a:r>
            <a:br>
              <a:rPr lang="en-US" sz="4000" dirty="0" smtClean="0"/>
            </a:br>
            <a:endParaRPr lang="en-US" dirty="0"/>
          </a:p>
        </p:txBody>
      </p:sp>
      <p:sp>
        <p:nvSpPr>
          <p:cNvPr id="3" name="Content Placeholder 2"/>
          <p:cNvSpPr>
            <a:spLocks noGrp="1"/>
          </p:cNvSpPr>
          <p:nvPr>
            <p:ph idx="1"/>
          </p:nvPr>
        </p:nvSpPr>
        <p:spPr/>
        <p:txBody>
          <a:bodyPr>
            <a:normAutofit/>
          </a:bodyPr>
          <a:lstStyle/>
          <a:p>
            <a:pPr algn="ctr">
              <a:buNone/>
            </a:pPr>
            <a:endParaRPr lang="en-US" sz="3600" dirty="0" smtClean="0"/>
          </a:p>
          <a:p>
            <a:pPr algn="ctr">
              <a:buNone/>
            </a:pPr>
            <a:endParaRPr lang="en-US" sz="3600" dirty="0" smtClean="0"/>
          </a:p>
          <a:p>
            <a:pPr algn="ctr">
              <a:buNone/>
            </a:pPr>
            <a:r>
              <a:rPr lang="en-US" sz="5400" dirty="0" smtClean="0"/>
              <a:t>How can we get better software?</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Technology is Important</a:t>
            </a:r>
            <a:endParaRPr lang="en-US" dirty="0"/>
          </a:p>
        </p:txBody>
      </p:sp>
      <p:sp>
        <p:nvSpPr>
          <p:cNvPr id="3" name="Content Placeholder 2"/>
          <p:cNvSpPr>
            <a:spLocks noGrp="1"/>
          </p:cNvSpPr>
          <p:nvPr>
            <p:ph idx="1"/>
          </p:nvPr>
        </p:nvSpPr>
        <p:spPr>
          <a:xfrm>
            <a:off x="457200" y="1524000"/>
            <a:ext cx="8229600" cy="4419600"/>
          </a:xfrm>
        </p:spPr>
        <p:txBody>
          <a:bodyPr>
            <a:normAutofit/>
          </a:bodyPr>
          <a:lstStyle/>
          <a:p>
            <a:pPr marL="742950" lvl="2" indent="-342900"/>
            <a:r>
              <a:rPr lang="en-US" dirty="0" smtClean="0"/>
              <a:t>Computing is one of the fastest growing occupations:  Employment projections claim there will be more than 800,000 </a:t>
            </a:r>
            <a:r>
              <a:rPr lang="en-US" i="1" dirty="0" smtClean="0"/>
              <a:t>new </a:t>
            </a:r>
            <a:r>
              <a:rPr lang="en-US" dirty="0" smtClean="0"/>
              <a:t>high-end computing jobs by 2016</a:t>
            </a:r>
          </a:p>
          <a:p>
            <a:pPr marL="742950" lvl="2" indent="-342900"/>
            <a:r>
              <a:rPr lang="en-US" dirty="0" smtClean="0"/>
              <a:t>Five of the top ten fastest growing jobs will be in computing-related fields</a:t>
            </a:r>
          </a:p>
          <a:p>
            <a:pPr marL="742950" lvl="2" indent="-342900"/>
            <a:r>
              <a:rPr lang="en-US" dirty="0" smtClean="0"/>
              <a:t>Contrary to what you might read, computer science, information systems, and computer engineering bachelor degrees are in high demand, and command </a:t>
            </a:r>
            <a:r>
              <a:rPr lang="en-US" i="1" dirty="0" smtClean="0"/>
              <a:t>two of the top </a:t>
            </a:r>
            <a:r>
              <a:rPr lang="en-US" dirty="0" smtClean="0"/>
              <a:t>three average salary offers from employers among all majors this year</a:t>
            </a:r>
          </a:p>
          <a:p>
            <a:pPr marL="742950" lvl="2" indent="-342900"/>
            <a:endParaRPr lang="en-US" dirty="0" smtClean="0"/>
          </a:p>
          <a:p>
            <a:pPr marL="742950" lvl="2" indent="-342900"/>
            <a:endParaRPr lang="en-US" dirty="0" smtClean="0"/>
          </a:p>
          <a:p>
            <a:pPr marL="742950" lvl="2" indent="-342900">
              <a:buNone/>
            </a:pPr>
            <a:endParaRPr lang="en-US" dirty="0" smtClean="0"/>
          </a:p>
          <a:p>
            <a:pPr lvl="1"/>
            <a:endParaRPr lang="en-US" dirty="0"/>
          </a:p>
        </p:txBody>
      </p:sp>
      <p:sp>
        <p:nvSpPr>
          <p:cNvPr id="4" name="TextBox 3"/>
          <p:cNvSpPr txBox="1"/>
          <p:nvPr/>
        </p:nvSpPr>
        <p:spPr>
          <a:xfrm>
            <a:off x="228600" y="5867400"/>
            <a:ext cx="5867400" cy="646331"/>
          </a:xfrm>
          <a:prstGeom prst="rect">
            <a:avLst/>
          </a:prstGeom>
          <a:noFill/>
        </p:spPr>
        <p:txBody>
          <a:bodyPr wrap="square" rtlCol="0">
            <a:spAutoFit/>
          </a:bodyPr>
          <a:lstStyle/>
          <a:p>
            <a:r>
              <a:rPr lang="en-US" dirty="0" smtClean="0"/>
              <a:t>Borrowed from:  http://www.csedweek.org/key-facts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a field, we are not good at creating software</a:t>
            </a:r>
            <a:endParaRPr lang="en-US" dirty="0"/>
          </a:p>
        </p:txBody>
      </p:sp>
      <p:sp>
        <p:nvSpPr>
          <p:cNvPr id="3" name="Content Placeholder 2"/>
          <p:cNvSpPr>
            <a:spLocks noGrp="1"/>
          </p:cNvSpPr>
          <p:nvPr>
            <p:ph idx="1"/>
          </p:nvPr>
        </p:nvSpPr>
        <p:spPr>
          <a:xfrm>
            <a:off x="381000" y="1676400"/>
            <a:ext cx="8229600" cy="4648200"/>
          </a:xfrm>
        </p:spPr>
        <p:txBody>
          <a:bodyPr>
            <a:normAutofit/>
          </a:bodyPr>
          <a:lstStyle/>
          <a:p>
            <a:pPr marL="742950" lvl="2" indent="-342900"/>
            <a:r>
              <a:rPr lang="en-US" dirty="0" smtClean="0"/>
              <a:t>Chaos Report from the Standish Group</a:t>
            </a:r>
          </a:p>
          <a:p>
            <a:pPr marL="742950" lvl="2" indent="-342900"/>
            <a:endParaRPr lang="en-US" sz="4000" dirty="0" smtClean="0"/>
          </a:p>
          <a:p>
            <a:endParaRPr lang="en-US" sz="4400" dirty="0" smtClean="0"/>
          </a:p>
          <a:p>
            <a:endParaRPr lang="en-US" sz="3800" dirty="0"/>
          </a:p>
        </p:txBody>
      </p:sp>
      <p:pic>
        <p:nvPicPr>
          <p:cNvPr id="5" name="Picture 4" descr="chaos.png"/>
          <p:cNvPicPr>
            <a:picLocks noChangeAspect="1"/>
          </p:cNvPicPr>
          <p:nvPr/>
        </p:nvPicPr>
        <p:blipFill>
          <a:blip r:embed="rId2" cstate="print"/>
          <a:stretch>
            <a:fillRect/>
          </a:stretch>
        </p:blipFill>
        <p:spPr>
          <a:xfrm>
            <a:off x="1447800" y="2133600"/>
            <a:ext cx="5791282" cy="4040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Developing Software</a:t>
            </a:r>
            <a:endParaRPr lang="en-US" dirty="0"/>
          </a:p>
        </p:txBody>
      </p:sp>
      <p:sp>
        <p:nvSpPr>
          <p:cNvPr id="3" name="Content Placeholder 2"/>
          <p:cNvSpPr>
            <a:spLocks noGrp="1"/>
          </p:cNvSpPr>
          <p:nvPr>
            <p:ph idx="1"/>
          </p:nvPr>
        </p:nvSpPr>
        <p:spPr/>
        <p:txBody>
          <a:bodyPr>
            <a:normAutofit/>
          </a:bodyPr>
          <a:lstStyle/>
          <a:p>
            <a:r>
              <a:rPr lang="en-US" dirty="0" smtClean="0"/>
              <a:t>Oxford University Study of IT</a:t>
            </a:r>
          </a:p>
          <a:p>
            <a:pPr lvl="1"/>
            <a:r>
              <a:rPr lang="en-US" sz="2000" dirty="0" smtClean="0"/>
              <a:t>Successful Software:  16%</a:t>
            </a:r>
          </a:p>
          <a:p>
            <a:pPr lvl="1"/>
            <a:r>
              <a:rPr lang="en-US" sz="2000" dirty="0" smtClean="0"/>
              <a:t>Challenged Software:  74%</a:t>
            </a:r>
          </a:p>
          <a:p>
            <a:pPr lvl="1"/>
            <a:r>
              <a:rPr lang="en-US" sz="2000" dirty="0" smtClean="0"/>
              <a:t>Abandoned Software:  10%</a:t>
            </a:r>
            <a:endParaRPr lang="en-US" dirty="0" smtClean="0"/>
          </a:p>
          <a:p>
            <a:endParaRPr lang="en-US" dirty="0" smtClean="0"/>
          </a:p>
          <a:p>
            <a:r>
              <a:rPr lang="en-US" dirty="0" smtClean="0"/>
              <a:t>National Institute of Standards and Technology (NIST)</a:t>
            </a:r>
          </a:p>
          <a:p>
            <a:pPr lvl="1"/>
            <a:r>
              <a:rPr lang="en-US" sz="2000" dirty="0" smtClean="0"/>
              <a:t>Software defects cost nearly $60 Billion Annually</a:t>
            </a:r>
          </a:p>
          <a:p>
            <a:pPr lvl="1"/>
            <a:r>
              <a:rPr lang="en-US" sz="2000" dirty="0" smtClean="0"/>
              <a:t>80% of development costs involve identifying and correcting defects</a:t>
            </a:r>
          </a:p>
        </p:txBody>
      </p:sp>
      <p:sp>
        <p:nvSpPr>
          <p:cNvPr id="4" name="TextBox 3"/>
          <p:cNvSpPr txBox="1"/>
          <p:nvPr/>
        </p:nvSpPr>
        <p:spPr>
          <a:xfrm>
            <a:off x="381000" y="6019800"/>
            <a:ext cx="5029200" cy="646331"/>
          </a:xfrm>
          <a:prstGeom prst="rect">
            <a:avLst/>
          </a:prstGeom>
          <a:noFill/>
        </p:spPr>
        <p:txBody>
          <a:bodyPr wrap="square" rtlCol="0">
            <a:spAutoFit/>
          </a:bodyPr>
          <a:lstStyle/>
          <a:p>
            <a:r>
              <a:rPr lang="en-US" sz="1200" dirty="0" smtClean="0"/>
              <a:t>More data regarding success of IT projects can be found at http://www.galorath.com/wp/software-project-failure-costs-billions-better-estimation-planning-can-help.php</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TotalTime>
  <Words>2551</Words>
  <Application>Microsoft Office PowerPoint</Application>
  <PresentationFormat>On-screen Show (4:3)</PresentationFormat>
  <Paragraphs>291</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Presentation1</vt:lpstr>
      <vt:lpstr>The Future of Computing  May Depend on YOU!</vt:lpstr>
      <vt:lpstr>Agenda</vt:lpstr>
      <vt:lpstr>Background</vt:lpstr>
      <vt:lpstr>Research</vt:lpstr>
      <vt:lpstr>Teaching </vt:lpstr>
      <vt:lpstr>What Problem Are We Solving? </vt:lpstr>
      <vt:lpstr>Computer Technology is Important</vt:lpstr>
      <vt:lpstr>As a field, we are not good at creating software</vt:lpstr>
      <vt:lpstr>More on Developing Software</vt:lpstr>
      <vt:lpstr>Why is Development Flawed?</vt:lpstr>
      <vt:lpstr>Slide 11</vt:lpstr>
      <vt:lpstr>Software Development Success</vt:lpstr>
      <vt:lpstr>Gender Diversity is Challenging</vt:lpstr>
      <vt:lpstr>Race Diversity is Harder</vt:lpstr>
      <vt:lpstr>Trends with Women are Confusing</vt:lpstr>
      <vt:lpstr>Slide 16</vt:lpstr>
      <vt:lpstr>Slide 17</vt:lpstr>
      <vt:lpstr>People of Color </vt:lpstr>
      <vt:lpstr>Data</vt:lpstr>
      <vt:lpstr>More Data</vt:lpstr>
      <vt:lpstr>Slide 21</vt:lpstr>
      <vt:lpstr>Remember</vt:lpstr>
      <vt:lpstr>Conventional Wisdom</vt:lpstr>
      <vt:lpstr>Reality</vt:lpstr>
      <vt:lpstr>Slide 25</vt:lpstr>
      <vt:lpstr>Problem 1:  Stereotyping</vt:lpstr>
      <vt:lpstr>Stereotyping</vt:lpstr>
      <vt:lpstr>Problem 2:  Stereotype Threat</vt:lpstr>
      <vt:lpstr>Slide 29</vt:lpstr>
      <vt:lpstr>Stereotype Threat</vt:lpstr>
      <vt:lpstr>Problem 3:  Women are too Social</vt:lpstr>
      <vt:lpstr>Women are too Social</vt:lpstr>
      <vt:lpstr>Women are too Social</vt:lpstr>
      <vt:lpstr>Problem 4:  Stuck in the Shallow End: Education, Race, and Computing</vt:lpstr>
      <vt:lpstr>Results</vt:lpstr>
      <vt:lpstr>Problem 5:  The Code Cowboy</vt:lpstr>
      <vt:lpstr>Cowboy Coding</vt:lpstr>
      <vt:lpstr>Slide 38</vt:lpstr>
      <vt:lpstr>The Good Developer</vt:lpstr>
      <vt:lpstr>What we can do</vt:lpstr>
      <vt:lpstr>Four Vices of Computing </vt:lpstr>
      <vt:lpstr>Four Vices of Computing </vt:lpstr>
      <vt:lpstr>Four Vices of Computing </vt:lpstr>
      <vt:lpstr>Four Vices of Computing</vt:lpstr>
      <vt:lpstr>Majors Differ</vt:lpstr>
      <vt:lpstr>Resources</vt:lpstr>
      <vt:lpstr>More Resources</vt:lpstr>
      <vt:lpstr>Shameless Plug</vt:lpstr>
      <vt:lpstr>Contact Information</vt:lpstr>
      <vt:lpstr>Slide 50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sauterv</cp:lastModifiedBy>
  <cp:revision>64</cp:revision>
  <dcterms:created xsi:type="dcterms:W3CDTF">2011-05-31T18:38:28Z</dcterms:created>
  <dcterms:modified xsi:type="dcterms:W3CDTF">2011-06-07T16:26:28Z</dcterms:modified>
</cp:coreProperties>
</file>