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39"/>
  </p:notesMasterIdLst>
  <p:sldIdLst>
    <p:sldId id="298" r:id="rId2"/>
    <p:sldId id="325" r:id="rId3"/>
    <p:sldId id="326" r:id="rId4"/>
    <p:sldId id="327" r:id="rId5"/>
    <p:sldId id="328" r:id="rId6"/>
    <p:sldId id="324" r:id="rId7"/>
    <p:sldId id="329" r:id="rId8"/>
    <p:sldId id="330" r:id="rId9"/>
    <p:sldId id="331" r:id="rId10"/>
    <p:sldId id="333" r:id="rId11"/>
    <p:sldId id="334" r:id="rId12"/>
    <p:sldId id="335" r:id="rId13"/>
    <p:sldId id="336" r:id="rId14"/>
    <p:sldId id="337" r:id="rId15"/>
    <p:sldId id="338" r:id="rId16"/>
    <p:sldId id="339" r:id="rId17"/>
    <p:sldId id="340" r:id="rId18"/>
    <p:sldId id="341" r:id="rId19"/>
    <p:sldId id="342" r:id="rId20"/>
    <p:sldId id="343" r:id="rId21"/>
    <p:sldId id="345" r:id="rId22"/>
    <p:sldId id="346" r:id="rId23"/>
    <p:sldId id="347" r:id="rId24"/>
    <p:sldId id="348" r:id="rId25"/>
    <p:sldId id="349" r:id="rId26"/>
    <p:sldId id="344" r:id="rId27"/>
    <p:sldId id="350" r:id="rId28"/>
    <p:sldId id="351" r:id="rId29"/>
    <p:sldId id="353" r:id="rId30"/>
    <p:sldId id="354" r:id="rId31"/>
    <p:sldId id="355" r:id="rId32"/>
    <p:sldId id="352" r:id="rId33"/>
    <p:sldId id="356" r:id="rId34"/>
    <p:sldId id="358" r:id="rId35"/>
    <p:sldId id="359" r:id="rId36"/>
    <p:sldId id="357" r:id="rId37"/>
    <p:sldId id="360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9" autoAdjust="0"/>
    <p:restoredTop sz="94660"/>
  </p:normalViewPr>
  <p:slideViewPr>
    <p:cSldViewPr>
      <p:cViewPr varScale="1">
        <p:scale>
          <a:sx n="79" d="100"/>
          <a:sy n="79" d="100"/>
        </p:scale>
        <p:origin x="31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B939CA-1B98-4929-AD1C-CF8DBB6B4196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DB694B-7B2F-4243-8BC9-3E8EE9E2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942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629E6-7444-48E9-8DEB-2939A887E080}" type="datetime1">
              <a:rPr lang="en-US" smtClean="0"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E1AD-9264-44DA-B748-31267EC64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980580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629E6-7444-48E9-8DEB-2939A887E080}" type="datetime1">
              <a:rPr lang="en-US" smtClean="0"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E1AD-9264-44DA-B748-31267EC64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21680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629E6-7444-48E9-8DEB-2939A887E080}" type="datetime1">
              <a:rPr lang="en-US" smtClean="0"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E1AD-9264-44DA-B748-31267EC64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200223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15D6E-DA08-4C4D-8243-718E4A8C19C0}" type="datetime1">
              <a:rPr lang="en-US" smtClean="0"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E1AD-9264-44DA-B748-31267EC64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513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629E6-7444-48E9-8DEB-2939A887E080}" type="datetime1">
              <a:rPr lang="en-US" smtClean="0"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E1AD-9264-44DA-B748-31267EC64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733810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629E6-7444-48E9-8DEB-2939A887E080}" type="datetime1">
              <a:rPr lang="en-US" smtClean="0"/>
              <a:t>8/1/2018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E1AD-9264-44DA-B748-31267EC64B4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88130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629E6-7444-48E9-8DEB-2939A887E080}" type="datetime1">
              <a:rPr lang="en-US" smtClean="0"/>
              <a:t>8/1/2018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E1AD-9264-44DA-B748-31267EC64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13563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629E6-7444-48E9-8DEB-2939A887E080}" type="datetime1">
              <a:rPr lang="en-US" smtClean="0"/>
              <a:t>8/1/2018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E1AD-9264-44DA-B748-31267EC64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950476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629E6-7444-48E9-8DEB-2939A887E080}" type="datetime1">
              <a:rPr lang="en-US" smtClean="0"/>
              <a:t>8/1/2018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E1AD-9264-44DA-B748-31267EC64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196306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629E6-7444-48E9-8DEB-2939A887E080}" type="datetime1">
              <a:rPr lang="en-US" smtClean="0"/>
              <a:t>8/1/2018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A4FE1AD-9264-44DA-B748-31267EC64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642763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629E6-7444-48E9-8DEB-2939A887E080}" type="datetime1">
              <a:rPr lang="en-US" smtClean="0"/>
              <a:t>8/1/2018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E1AD-9264-44DA-B748-31267EC64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786228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5B629E6-7444-48E9-8DEB-2939A887E080}" type="datetime1">
              <a:rPr lang="en-US" smtClean="0"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4A4FE1AD-9264-44DA-B748-31267EC64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474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ygVllyHOpE%22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hyperlink" Target="https://www.youtube.com/watch?v=A_BtS008J0k&amp;feature=youtu.be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hyperlink" Target="http://www.youtube.com/watch?v=IJxWoZJAD8k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hyperlink" Target="https://www.youtube.com/watch?v=MzS5V5-0VsA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hyperlink" Target="https://www.youtube.com/watch?v=lhbLNBqhQkc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hyperlink" Target="https://www.youtube.com/watch?v=Xo6e-_3VtNM&amp;list=PL6_vtryFPrNVImfjKEFGX3YmOW9MuNyhn&amp;index=3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hyperlink" Target="http://watersfoundation.org/webed/mod5/mod5-1.html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tersfoundation.org/" TargetMode="External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hyperlink" Target="https://www.watersfoundation.org/systems-thinking-tools-and-strategies/tools-strategie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atersfoundation.org/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indtools.com/pages/article/newPPM_07.htm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ndtools.com/pages/article/newPPM_07.htm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hyperlink" Target="https://www.youtube.com/watch?v=L06ZgG0FV4c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72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/>
            </a:r>
            <a:br>
              <a:rPr lang="en-US" sz="7200" dirty="0" smtClean="0">
                <a:solidFill>
                  <a:srgbClr val="7030A0"/>
                </a:solidFill>
                <a:latin typeface="Constantia" panose="02030602050306030303" pitchFamily="18" charset="0"/>
              </a:rPr>
            </a:br>
            <a:r>
              <a:rPr lang="en-US" sz="7200" dirty="0">
                <a:solidFill>
                  <a:srgbClr val="7030A0"/>
                </a:solidFill>
                <a:latin typeface="Constantia" panose="02030602050306030303" pitchFamily="18" charset="0"/>
              </a:rPr>
              <a:t/>
            </a:r>
            <a:br>
              <a:rPr lang="en-US" sz="7200" dirty="0">
                <a:solidFill>
                  <a:srgbClr val="7030A0"/>
                </a:solidFill>
                <a:latin typeface="Constantia" panose="02030602050306030303" pitchFamily="18" charset="0"/>
              </a:rPr>
            </a:br>
            <a:r>
              <a:rPr lang="en-US" sz="9800" dirty="0" smtClean="0">
                <a:solidFill>
                  <a:srgbClr val="7030A0"/>
                </a:solidFill>
              </a:rPr>
              <a:t>SYSTEMS</a:t>
            </a:r>
            <a:endParaRPr lang="en-US" sz="9800" dirty="0">
              <a:solidFill>
                <a:srgbClr val="FF0000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E1AD-9264-44DA-B748-31267EC64B4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1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00584"/>
            <a:ext cx="7520940" cy="54864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Subsystems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E1AD-9264-44DA-B748-31267EC64B46}" type="slidenum">
              <a:rPr lang="en-US" smtClean="0"/>
              <a:t>10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869" y="533400"/>
            <a:ext cx="6487201" cy="4447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57600" y="5562600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What happens when you do not </a:t>
            </a:r>
            <a:r>
              <a:rPr lang="en-US" sz="1600" dirty="0"/>
              <a:t>scope properly</a:t>
            </a:r>
            <a:r>
              <a:rPr lang="en-US" sz="1600" dirty="0" smtClean="0"/>
              <a:t>?  Scope Creep!   </a:t>
            </a:r>
            <a:r>
              <a:rPr lang="en-US" sz="1600" i="1" dirty="0" smtClean="0">
                <a:hlinkClick r:id="rId3"/>
              </a:rPr>
              <a:t>Scope </a:t>
            </a:r>
            <a:r>
              <a:rPr lang="en-US" sz="1600" i="1" dirty="0">
                <a:hlinkClick r:id="rId3"/>
              </a:rPr>
              <a:t>Creep </a:t>
            </a:r>
            <a:r>
              <a:rPr lang="en-US" sz="1600" i="1" dirty="0" smtClean="0">
                <a:hlinkClick r:id="rId3"/>
              </a:rPr>
              <a:t>Blues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5857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E1AD-9264-44DA-B748-31267EC64B46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457200"/>
            <a:ext cx="6446401" cy="465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12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600" dirty="0" smtClean="0">
                <a:solidFill>
                  <a:srgbClr val="7030A0"/>
                </a:solidFill>
              </a:rPr>
              <a:t>Systems and their environments interact</a:t>
            </a:r>
            <a:endParaRPr lang="en-US" sz="2600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E1AD-9264-44DA-B748-31267EC64B46}" type="slidenum">
              <a:rPr lang="en-US" smtClean="0"/>
              <a:t>12</a:t>
            </a:fld>
            <a:endParaRPr lang="en-US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68" y="914400"/>
            <a:ext cx="3275090" cy="413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5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E1AD-9264-44DA-B748-31267EC64B46}" type="slidenum">
              <a:rPr lang="en-US" smtClean="0"/>
              <a:t>13</a:t>
            </a:fld>
            <a:endParaRPr lang="en-US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-12192"/>
            <a:ext cx="6019800" cy="5039833"/>
          </a:xfrm>
        </p:spPr>
      </p:pic>
    </p:spTree>
    <p:extLst>
      <p:ext uri="{BB962C8B-B14F-4D97-AF65-F5344CB8AC3E}">
        <p14:creationId xmlns:p14="http://schemas.microsoft.com/office/powerpoint/2010/main" val="137464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E1AD-9264-44DA-B748-31267EC64B46}" type="slidenum">
              <a:rPr lang="en-US" smtClean="0"/>
              <a:t>14</a:t>
            </a:fld>
            <a:endParaRPr lang="en-US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827" y="25954"/>
            <a:ext cx="5848573" cy="489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58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E1AD-9264-44DA-B748-31267EC64B46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52400"/>
            <a:ext cx="4953000" cy="488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69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E1AD-9264-44DA-B748-31267EC64B46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0"/>
            <a:ext cx="5105400" cy="503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45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Dr. Russell </a:t>
            </a:r>
            <a:r>
              <a:rPr lang="en-US" dirty="0" err="1" smtClean="0">
                <a:solidFill>
                  <a:srgbClr val="7030A0"/>
                </a:solidFill>
              </a:rPr>
              <a:t>Ackoff</a:t>
            </a:r>
            <a:r>
              <a:rPr lang="en-US" dirty="0" smtClean="0">
                <a:solidFill>
                  <a:srgbClr val="7030A0"/>
                </a:solidFill>
              </a:rPr>
              <a:t> on systems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E1AD-9264-44DA-B748-31267EC64B46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1066800"/>
            <a:ext cx="5174101" cy="38503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86200" y="5638800"/>
            <a:ext cx="411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There are three parts to this discussion.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4213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More from Dr. </a:t>
            </a:r>
            <a:r>
              <a:rPr lang="en-US" dirty="0" err="1" smtClean="0">
                <a:solidFill>
                  <a:srgbClr val="7030A0"/>
                </a:solidFill>
              </a:rPr>
              <a:t>Ackoff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7" name="Content Placeholder 6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05000" y="1143000"/>
            <a:ext cx="4750847" cy="357981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E1AD-9264-44DA-B748-31267EC64B4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29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Animation explanation of Systems 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E1AD-9264-44DA-B748-31267EC64B46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100628"/>
            <a:ext cx="7581930" cy="382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47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What is a SYSTEM?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400" b="0" dirty="0" smtClean="0"/>
              <a:t>A </a:t>
            </a:r>
            <a:r>
              <a:rPr lang="en-US" sz="3200" b="0" dirty="0" smtClean="0">
                <a:solidFill>
                  <a:srgbClr val="7030A0"/>
                </a:solidFill>
              </a:rPr>
              <a:t>system</a:t>
            </a:r>
            <a:r>
              <a:rPr lang="en-US" sz="2400" b="0" dirty="0" smtClean="0"/>
              <a:t> is composed of interacting parts that operate together to achieve some goal or purpose.</a:t>
            </a:r>
          </a:p>
          <a:p>
            <a:endParaRPr lang="en-US" sz="2400" b="0" dirty="0"/>
          </a:p>
          <a:p>
            <a:r>
              <a:rPr lang="en-US" sz="2400" b="0" dirty="0" smtClean="0"/>
              <a:t>A system “absorbs” inputs, processes them in some way, and produces outputs that are defined by goals, objectives or common purposes.</a:t>
            </a:r>
            <a:endParaRPr lang="en-US" sz="24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E1AD-9264-44DA-B748-31267EC64B4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89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700" dirty="0" smtClean="0">
                <a:solidFill>
                  <a:srgbClr val="7030A0"/>
                </a:solidFill>
              </a:rPr>
              <a:t>What do we need to learn about systems?</a:t>
            </a:r>
            <a:endParaRPr lang="en-US" sz="2700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E1AD-9264-44DA-B748-31267EC64B46}" type="slidenum">
              <a:rPr lang="en-US" smtClean="0"/>
              <a:t>20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en-US" b="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b="0" dirty="0" smtClean="0"/>
              <a:t>Characteristics </a:t>
            </a:r>
            <a:r>
              <a:rPr lang="en-US" b="0" dirty="0"/>
              <a:t>of Systems A system's parts must all be present for the system to carry out its purpose optimally. </a:t>
            </a:r>
            <a:endParaRPr lang="en-US" b="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b="0" dirty="0" smtClean="0"/>
              <a:t>A system's parts </a:t>
            </a:r>
            <a:r>
              <a:rPr lang="en-US" b="0" dirty="0"/>
              <a:t>must be arranged in a specific way for the system to carry out its purpose. </a:t>
            </a:r>
            <a:endParaRPr lang="en-US" b="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b="0" dirty="0" smtClean="0"/>
              <a:t>Systems </a:t>
            </a:r>
            <a:r>
              <a:rPr lang="en-US" b="0" dirty="0"/>
              <a:t>have specific purposes within </a:t>
            </a:r>
            <a:r>
              <a:rPr lang="en-US" b="0" dirty="0" smtClean="0"/>
              <a:t>larger systems</a:t>
            </a:r>
            <a:r>
              <a:rPr lang="en-US" b="0" dirty="0"/>
              <a:t>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0" dirty="0" smtClean="0"/>
              <a:t>Systems </a:t>
            </a:r>
            <a:r>
              <a:rPr lang="en-US" b="0" dirty="0"/>
              <a:t>maintain their stability through fluctuations and adjustments. Systems have feedback</a:t>
            </a:r>
            <a:r>
              <a:rPr lang="en-US" b="0" dirty="0" smtClean="0"/>
              <a:t>. </a:t>
            </a:r>
            <a:r>
              <a:rPr lang="en-US" b="0" dirty="0"/>
              <a:t>	</a:t>
            </a:r>
            <a:endParaRPr lang="en-US" b="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b="0" dirty="0" smtClean="0"/>
              <a:t>The </a:t>
            </a:r>
            <a:r>
              <a:rPr lang="en-US" b="0" dirty="0"/>
              <a:t>structure of systems is defined by the interrelationships of the parts (subsystems), not the parts themselves.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16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Principles of Systems Thinking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5" name="Content Placeholder 4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19200" y="1295400"/>
            <a:ext cx="7489032" cy="3429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E1AD-9264-44DA-B748-31267EC64B4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46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Other Factors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b="0" dirty="0" smtClean="0"/>
              <a:t>Think in the </a:t>
            </a:r>
            <a:r>
              <a:rPr lang="en-US" b="0" i="1" dirty="0" smtClean="0"/>
              <a:t>big</a:t>
            </a:r>
            <a:r>
              <a:rPr lang="en-US" b="0" dirty="0" smtClean="0"/>
              <a:t> picture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0" dirty="0" smtClean="0"/>
              <a:t>Balance short term and long term perspectives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0" dirty="0" smtClean="0"/>
              <a:t>Recognize the dynamic, complex and interdependent nature of systems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b="0" dirty="0" smtClean="0"/>
          </a:p>
          <a:p>
            <a:pPr marL="0" lvl="1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0" lvl="1" indent="0">
              <a:buNone/>
            </a:pPr>
            <a:endParaRPr lang="en-US" dirty="0"/>
          </a:p>
          <a:p>
            <a:pPr marL="0" lvl="1" indent="0">
              <a:buNone/>
            </a:pPr>
            <a:endParaRPr lang="en-US" dirty="0" smtClean="0"/>
          </a:p>
          <a:p>
            <a:pPr marL="0" lvl="1" indent="0">
              <a:buNone/>
            </a:pP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smtClean="0">
                <a:solidFill>
                  <a:srgbClr val="7030A0"/>
                </a:solidFill>
              </a:rPr>
              <a:t>      </a:t>
            </a:r>
            <a:r>
              <a:rPr lang="en-US" sz="2400" b="1" dirty="0" smtClean="0">
                <a:solidFill>
                  <a:srgbClr val="7030A0"/>
                </a:solidFill>
              </a:rPr>
              <a:t>Feedback</a:t>
            </a:r>
          </a:p>
          <a:p>
            <a:pPr marL="0" lvl="1" indent="0">
              <a:buNone/>
            </a:pPr>
            <a:endParaRPr lang="en-US" dirty="0"/>
          </a:p>
          <a:p>
            <a:pPr marL="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E1AD-9264-44DA-B748-31267EC64B46}" type="slidenum">
              <a:rPr lang="en-US" smtClean="0"/>
              <a:t>22</a:t>
            </a:fld>
            <a:endParaRPr lang="en-US"/>
          </a:p>
        </p:txBody>
      </p:sp>
      <p:pic>
        <p:nvPicPr>
          <p:cNvPr id="6" name="Picture 5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2324793"/>
            <a:ext cx="3723000" cy="2560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24200" y="5566088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Video and explanation are from the Waters Foundation and </a:t>
            </a:r>
            <a:r>
              <a:rPr lang="en-US" sz="1400" dirty="0" err="1" smtClean="0"/>
              <a:t>WebEd</a:t>
            </a:r>
            <a:r>
              <a:rPr lang="en-US" sz="1400" dirty="0" smtClean="0"/>
              <a:t>.  </a:t>
            </a:r>
          </a:p>
          <a:p>
            <a:r>
              <a:rPr lang="en-US" sz="1400" dirty="0" smtClean="0"/>
              <a:t>The materials are copyright 2006 by the Waters Foundation.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379067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Other Factors, Continued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b="0" dirty="0"/>
              <a:t>Take into account both measurable and non-measurable </a:t>
            </a:r>
            <a:r>
              <a:rPr lang="en-US" sz="2400" b="0" dirty="0" smtClean="0"/>
              <a:t>factors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b="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0" dirty="0" smtClean="0"/>
              <a:t>Be aware we are influenced by and influencing system</a:t>
            </a:r>
          </a:p>
          <a:p>
            <a:pPr lvl="3"/>
            <a:r>
              <a:rPr lang="en-US" sz="2400" dirty="0" smtClean="0"/>
              <a:t>Unintended Consequences</a:t>
            </a:r>
          </a:p>
          <a:p>
            <a:pPr lvl="3"/>
            <a:r>
              <a:rPr lang="en-US" sz="2400" dirty="0" smtClean="0"/>
              <a:t>Assumptions</a:t>
            </a:r>
          </a:p>
          <a:p>
            <a:pPr lvl="3"/>
            <a:r>
              <a:rPr lang="en-US" sz="2400" dirty="0" smtClean="0"/>
              <a:t>Values and beliefs</a:t>
            </a:r>
            <a:endParaRPr lang="en-US" sz="2400" dirty="0"/>
          </a:p>
          <a:p>
            <a:endParaRPr lang="en-US" sz="24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E1AD-9264-44DA-B748-31267EC64B4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127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04800"/>
            <a:ext cx="6781800" cy="444378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E1AD-9264-44DA-B748-31267EC64B46}" type="slidenum">
              <a:rPr lang="en-US" smtClean="0"/>
              <a:t>24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352800" y="5367257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This image was created by and is the property of </a:t>
            </a:r>
            <a:r>
              <a:rPr lang="en-US" sz="1600" dirty="0" err="1" smtClean="0"/>
              <a:t>Djamilla</a:t>
            </a:r>
            <a:r>
              <a:rPr lang="en-US" sz="1600" dirty="0" smtClean="0"/>
              <a:t> von </a:t>
            </a:r>
            <a:r>
              <a:rPr lang="en-US" sz="1600" dirty="0" err="1" smtClean="0"/>
              <a:t>Zandbeek</a:t>
            </a:r>
            <a:r>
              <a:rPr lang="en-US" sz="1600" dirty="0" smtClean="0"/>
              <a:t> and Roger </a:t>
            </a:r>
            <a:r>
              <a:rPr lang="en-US" sz="1600" dirty="0" err="1" smtClean="0"/>
              <a:t>Frijns</a:t>
            </a:r>
            <a:r>
              <a:rPr lang="en-US" sz="1600" dirty="0" smtClean="0"/>
              <a:t>, </a:t>
            </a:r>
            <a:r>
              <a:rPr lang="en-US" sz="1600" dirty="0" err="1" smtClean="0"/>
              <a:t>Basicsschool</a:t>
            </a:r>
            <a:r>
              <a:rPr lang="en-US" sz="1600" dirty="0" smtClean="0"/>
              <a:t> Amby Maastricht.  It has a copyright of 2009.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851604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E1AD-9264-44DA-B748-31267EC64B46}" type="slidenum">
              <a:rPr lang="en-US" smtClean="0"/>
              <a:t>25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42920"/>
            <a:ext cx="5121193" cy="679679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35593" y="5001271"/>
            <a:ext cx="2895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Graphic is the property of the </a:t>
            </a:r>
            <a:r>
              <a:rPr lang="en-US" sz="1400" dirty="0" smtClean="0">
                <a:hlinkClick r:id="rId3"/>
              </a:rPr>
              <a:t>Waters Foundation</a:t>
            </a:r>
            <a:r>
              <a:rPr lang="en-US" sz="1400" dirty="0" smtClean="0"/>
              <a:t>.  The second edition was copyright 2014.  There is more information at the site about systems, tools and strategies.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356767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Define a System completely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800" b="0" dirty="0" smtClean="0"/>
              <a:t>    </a:t>
            </a:r>
            <a:r>
              <a:rPr lang="en-US" sz="2000" b="0" dirty="0" smtClean="0"/>
              <a:t>Events:  What </a:t>
            </a:r>
            <a:r>
              <a:rPr lang="en-US" sz="2000" b="0" dirty="0"/>
              <a:t>happens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b="0" dirty="0" smtClean="0"/>
              <a:t>    </a:t>
            </a:r>
            <a:r>
              <a:rPr lang="en-US" sz="2000" b="0" dirty="0"/>
              <a:t>Patterns: trends or changes in events over time</a:t>
            </a:r>
          </a:p>
          <a:p>
            <a:pPr lvl="2"/>
            <a:r>
              <a:rPr lang="en-US" sz="1800" b="0" dirty="0"/>
              <a:t>       </a:t>
            </a:r>
            <a:r>
              <a:rPr lang="en-US" sz="1800" b="0" dirty="0" smtClean="0"/>
              <a:t>   </a:t>
            </a:r>
            <a:r>
              <a:rPr lang="en-US" sz="1800" b="0" dirty="0"/>
              <a:t>What happens over time</a:t>
            </a:r>
          </a:p>
          <a:p>
            <a:pPr lvl="2"/>
            <a:r>
              <a:rPr lang="en-US" sz="1800" b="0" dirty="0"/>
              <a:t>       </a:t>
            </a:r>
            <a:r>
              <a:rPr lang="en-US" sz="1800" b="0" dirty="0" smtClean="0"/>
              <a:t>   </a:t>
            </a:r>
            <a:r>
              <a:rPr lang="en-US" sz="1800" b="0" dirty="0"/>
              <a:t>Measure or track events</a:t>
            </a:r>
          </a:p>
          <a:p>
            <a:pPr lvl="2"/>
            <a:r>
              <a:rPr lang="en-US" sz="1800" b="0" dirty="0"/>
              <a:t>       </a:t>
            </a:r>
            <a:r>
              <a:rPr lang="en-US" sz="1800" b="0" dirty="0" smtClean="0"/>
              <a:t>   </a:t>
            </a:r>
            <a:r>
              <a:rPr lang="en-US" sz="1800" b="0" dirty="0"/>
              <a:t>Learn how to anticipate the events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b="0" dirty="0" smtClean="0"/>
              <a:t>    </a:t>
            </a:r>
            <a:r>
              <a:rPr lang="en-US" sz="2000" b="0" dirty="0"/>
              <a:t>Structure: what is causing the </a:t>
            </a:r>
            <a:r>
              <a:rPr lang="en-US" sz="2000" b="0" dirty="0" smtClean="0"/>
              <a:t>patterns           </a:t>
            </a:r>
          </a:p>
          <a:p>
            <a:pPr lvl="2"/>
            <a:r>
              <a:rPr lang="en-US" sz="1800" b="0" dirty="0" smtClean="0"/>
              <a:t>         Why </a:t>
            </a:r>
            <a:r>
              <a:rPr lang="en-US" sz="1800" b="0" dirty="0"/>
              <a:t>did the events happen</a:t>
            </a:r>
          </a:p>
          <a:p>
            <a:pPr lvl="2"/>
            <a:r>
              <a:rPr lang="en-US" sz="1800" b="0" dirty="0"/>
              <a:t>       </a:t>
            </a:r>
            <a:r>
              <a:rPr lang="en-US" sz="1800" b="0" dirty="0" smtClean="0"/>
              <a:t>  </a:t>
            </a:r>
            <a:r>
              <a:rPr lang="en-US" sz="1800" b="0" dirty="0"/>
              <a:t>Look at the </a:t>
            </a:r>
            <a:r>
              <a:rPr lang="en-US" sz="1800" b="0" dirty="0" smtClean="0"/>
              <a:t>causality</a:t>
            </a:r>
            <a:endParaRPr lang="en-US" sz="1800" dirty="0" smtClean="0"/>
          </a:p>
          <a:p>
            <a:pPr lvl="2"/>
            <a:r>
              <a:rPr lang="en-US" sz="1800" b="0" dirty="0" smtClean="0"/>
              <a:t>	Creative </a:t>
            </a:r>
            <a:r>
              <a:rPr lang="en-US" sz="1800" b="0" dirty="0"/>
              <a:t>problem solving</a:t>
            </a:r>
          </a:p>
          <a:p>
            <a:pPr lvl="2"/>
            <a:r>
              <a:rPr lang="en-US" sz="1800" b="0" dirty="0"/>
              <a:t>       </a:t>
            </a:r>
            <a:r>
              <a:rPr lang="en-US" sz="1800" b="0" dirty="0" smtClean="0"/>
              <a:t>	How </a:t>
            </a:r>
            <a:r>
              <a:rPr lang="en-US" sz="1800" b="0" dirty="0"/>
              <a:t>to shape the events in the future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E1AD-9264-44DA-B748-31267EC64B4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5160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Systems thinking strategies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5" name="Content Placeholder 4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5800" y="1371600"/>
            <a:ext cx="7521575" cy="308741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E1AD-9264-44DA-B748-31267EC64B46}" type="slidenum">
              <a:rPr lang="en-US" smtClean="0"/>
              <a:t>27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86200" y="5464269"/>
            <a:ext cx="396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Graphic is the property of the </a:t>
            </a:r>
            <a:r>
              <a:rPr lang="en-US" dirty="0">
                <a:hlinkClick r:id="rId4"/>
              </a:rPr>
              <a:t>Waters Foundation</a:t>
            </a:r>
            <a:r>
              <a:rPr lang="en-US" dirty="0" smtClean="0"/>
              <a:t>.  </a:t>
            </a:r>
            <a:r>
              <a:rPr lang="en-US" dirty="0"/>
              <a:t>There is more information at the site about systems, tools and strategies.</a:t>
            </a:r>
          </a:p>
        </p:txBody>
      </p:sp>
    </p:spTree>
    <p:extLst>
      <p:ext uri="{BB962C8B-B14F-4D97-AF65-F5344CB8AC3E}">
        <p14:creationId xmlns:p14="http://schemas.microsoft.com/office/powerpoint/2010/main" val="27021689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stages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E1AD-9264-44DA-B748-31267EC64B46}" type="slidenum">
              <a:rPr lang="en-US" smtClean="0"/>
              <a:t>28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33400" y="1066800"/>
            <a:ext cx="78105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Define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    Decide what issue you are trying to resolve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    Agree on who the audience is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    Prioritize this project in terms of urgency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    Determine what will make this project successful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    Establish a glossary of terms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Research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    Review the history of the issue; identify any existing obstacles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    Collect examples of other attempts to solve the same issue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    Note the project supporters, investors, and critics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    Talk to your end-users, that brings you the most fruitful ideas for later design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    Take into account thought leaders' opinions</a:t>
            </a:r>
          </a:p>
        </p:txBody>
      </p:sp>
    </p:spTree>
    <p:extLst>
      <p:ext uri="{BB962C8B-B14F-4D97-AF65-F5344CB8AC3E}">
        <p14:creationId xmlns:p14="http://schemas.microsoft.com/office/powerpoint/2010/main" val="27218200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Stages, Continued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E1AD-9264-44DA-B748-31267EC64B46}" type="slidenum">
              <a:rPr lang="en-US" smtClean="0"/>
              <a:t>29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8600" y="1143000"/>
            <a:ext cx="8001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Ideation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   </a:t>
            </a:r>
            <a:r>
              <a:rPr lang="en-US" dirty="0"/>
              <a:t>Identify the needs and motivations of your end-users.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   </a:t>
            </a:r>
            <a:r>
              <a:rPr lang="en-US" dirty="0"/>
              <a:t>Generate as many ideas as possible to serve these identified needs.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   </a:t>
            </a:r>
            <a:r>
              <a:rPr lang="en-US" dirty="0"/>
              <a:t>Log your brainstorming session.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   </a:t>
            </a:r>
            <a:r>
              <a:rPr lang="en-US" dirty="0"/>
              <a:t>Do not judge or debate ideas.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   </a:t>
            </a:r>
            <a:r>
              <a:rPr lang="en-US" dirty="0"/>
              <a:t>During brainstorming, have one conversation at a time.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Prototype</a:t>
            </a: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    </a:t>
            </a:r>
            <a:r>
              <a:rPr lang="en-US" dirty="0"/>
              <a:t>Combine, expand, and refine ideas.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    </a:t>
            </a:r>
            <a:r>
              <a:rPr lang="en-US" dirty="0"/>
              <a:t>Create multiple drafts.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    </a:t>
            </a:r>
            <a:r>
              <a:rPr lang="en-US" dirty="0"/>
              <a:t>Seek feedback from a diverse group of people, include your end users.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    </a:t>
            </a:r>
            <a:r>
              <a:rPr lang="en-US" dirty="0"/>
              <a:t>Present a selection of ideas to the client.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    </a:t>
            </a:r>
            <a:r>
              <a:rPr lang="en-US" dirty="0"/>
              <a:t>Reserve judgement and maintain neutrality.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    Create </a:t>
            </a:r>
            <a:r>
              <a:rPr lang="en-US" dirty="0"/>
              <a:t>and present actual working prototype(s) </a:t>
            </a:r>
          </a:p>
        </p:txBody>
      </p:sp>
    </p:spTree>
    <p:extLst>
      <p:ext uri="{BB962C8B-B14F-4D97-AF65-F5344CB8AC3E}">
        <p14:creationId xmlns:p14="http://schemas.microsoft.com/office/powerpoint/2010/main" val="3511819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28600"/>
            <a:ext cx="6096000" cy="389164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E1AD-9264-44DA-B748-31267EC64B46}" type="slidenum">
              <a:rPr lang="en-US" smtClean="0"/>
              <a:t>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43000" y="3962400"/>
            <a:ext cx="624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There are 5 components that need to be considered when defining the system:  people, organization, data, technology and type of decision.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73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Stages, continued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E1AD-9264-44DA-B748-31267EC64B46}" type="slidenum">
              <a:rPr lang="en-US" smtClean="0"/>
              <a:t>30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3400" y="950976"/>
            <a:ext cx="745615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Choose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Review </a:t>
            </a:r>
            <a:r>
              <a:rPr lang="en-US" dirty="0"/>
              <a:t>the objective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Set </a:t>
            </a:r>
            <a:r>
              <a:rPr lang="en-US" dirty="0"/>
              <a:t>aside emotion and ownership of ideas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Avoid </a:t>
            </a:r>
            <a:r>
              <a:rPr lang="en-US" dirty="0"/>
              <a:t>consensus thinking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Remember</a:t>
            </a:r>
            <a:r>
              <a:rPr lang="en-US" dirty="0"/>
              <a:t>: the most practical solution isn't always the best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Select </a:t>
            </a:r>
            <a:r>
              <a:rPr lang="en-US" dirty="0"/>
              <a:t>the powerful ideas</a:t>
            </a:r>
          </a:p>
          <a:p>
            <a:r>
              <a:rPr lang="en-US" dirty="0"/>
              <a:t>	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Implement</a:t>
            </a: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   </a:t>
            </a:r>
            <a:r>
              <a:rPr lang="en-US" dirty="0"/>
              <a:t>Make task descriptions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    </a:t>
            </a:r>
            <a:r>
              <a:rPr lang="en-US" dirty="0"/>
              <a:t>Plan tasks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    </a:t>
            </a:r>
            <a:r>
              <a:rPr lang="en-US" dirty="0"/>
              <a:t>Determine resources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    Assign </a:t>
            </a:r>
            <a:r>
              <a:rPr lang="en-US" dirty="0"/>
              <a:t>tasks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    </a:t>
            </a:r>
            <a:r>
              <a:rPr lang="en-US" dirty="0"/>
              <a:t>Execute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     Deliver </a:t>
            </a:r>
            <a:r>
              <a:rPr lang="en-US" dirty="0"/>
              <a:t>to client</a:t>
            </a:r>
          </a:p>
        </p:txBody>
      </p:sp>
    </p:spTree>
    <p:extLst>
      <p:ext uri="{BB962C8B-B14F-4D97-AF65-F5344CB8AC3E}">
        <p14:creationId xmlns:p14="http://schemas.microsoft.com/office/powerpoint/2010/main" val="4361018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Stages, continued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E1AD-9264-44DA-B748-31267EC64B46}" type="slidenum">
              <a:rPr lang="en-US" smtClean="0"/>
              <a:t>31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22960" y="1295400"/>
            <a:ext cx="71780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Learn</a:t>
            </a: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Gather </a:t>
            </a:r>
            <a:r>
              <a:rPr lang="en-US" dirty="0"/>
              <a:t>feedback from the consumer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Determine </a:t>
            </a:r>
            <a:r>
              <a:rPr lang="en-US" dirty="0"/>
              <a:t>if the solution met its goals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Discuss </a:t>
            </a:r>
            <a:r>
              <a:rPr lang="en-US" dirty="0"/>
              <a:t>what could be improved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Measure </a:t>
            </a:r>
            <a:r>
              <a:rPr lang="en-US" dirty="0"/>
              <a:t>success; collect data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Document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4611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Stages, continued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E1AD-9264-44DA-B748-31267EC64B46}" type="slidenum">
              <a:rPr lang="en-US" smtClean="0"/>
              <a:t>32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22960" y="1295400"/>
            <a:ext cx="64160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Research</a:t>
            </a:r>
          </a:p>
          <a:p>
            <a:r>
              <a:rPr lang="en-US" dirty="0"/>
              <a:t>    Review the history of the issue; remember any existing obstacles.</a:t>
            </a:r>
          </a:p>
          <a:p>
            <a:r>
              <a:rPr lang="en-US" dirty="0"/>
              <a:t>    Collect examples of other attempts to solve the same issue.</a:t>
            </a:r>
          </a:p>
          <a:p>
            <a:r>
              <a:rPr lang="en-US" dirty="0"/>
              <a:t>    Note the project supporters, investors, and critics.</a:t>
            </a:r>
          </a:p>
          <a:p>
            <a:r>
              <a:rPr lang="en-US" dirty="0"/>
              <a:t>    Talk to your end-users, that brings you the most fruitful ideas for later design.</a:t>
            </a:r>
          </a:p>
          <a:p>
            <a:r>
              <a:rPr lang="en-US" dirty="0"/>
              <a:t>    Take into account thought leaders' opinions.</a:t>
            </a:r>
          </a:p>
        </p:txBody>
      </p:sp>
    </p:spTree>
    <p:extLst>
      <p:ext uri="{BB962C8B-B14F-4D97-AF65-F5344CB8AC3E}">
        <p14:creationId xmlns:p14="http://schemas.microsoft.com/office/powerpoint/2010/main" val="36508246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Stakeholders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7030A0"/>
                </a:solidFill>
              </a:rPr>
              <a:t>Identify your stakeholders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E1AD-9264-44DA-B748-31267EC64B46}" type="slidenum">
              <a:rPr lang="en-US" smtClean="0"/>
              <a:t>33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352800" y="5562600"/>
            <a:ext cx="4800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Material adapted from </a:t>
            </a:r>
            <a:r>
              <a:rPr lang="en-US" sz="1400" dirty="0" err="1" smtClean="0"/>
              <a:t>Mindtools</a:t>
            </a:r>
            <a:r>
              <a:rPr lang="en-US" sz="1400" dirty="0" smtClean="0"/>
              <a:t>:  Management Training and Leadership Training Online.  It is </a:t>
            </a:r>
            <a:r>
              <a:rPr lang="en-US" sz="1400" dirty="0" smtClean="0">
                <a:hlinkClick r:id="rId2"/>
              </a:rPr>
              <a:t>available online</a:t>
            </a:r>
            <a:r>
              <a:rPr lang="en-US" sz="1400" dirty="0" smtClean="0"/>
              <a:t>; last viewed August 1, 2018.</a:t>
            </a:r>
            <a:endParaRPr lang="en-US" sz="14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22325" y="1609884"/>
          <a:ext cx="7521576" cy="2560320"/>
        </p:xfrm>
        <a:graphic>
          <a:graphicData uri="http://schemas.openxmlformats.org/drawingml/2006/table">
            <a:tbl>
              <a:tblPr/>
              <a:tblGrid>
                <a:gridCol w="2507192">
                  <a:extLst>
                    <a:ext uri="{9D8B030D-6E8A-4147-A177-3AD203B41FA5}">
                      <a16:colId xmlns:a16="http://schemas.microsoft.com/office/drawing/2014/main" val="1336704975"/>
                    </a:ext>
                  </a:extLst>
                </a:gridCol>
                <a:gridCol w="2507192">
                  <a:extLst>
                    <a:ext uri="{9D8B030D-6E8A-4147-A177-3AD203B41FA5}">
                      <a16:colId xmlns:a16="http://schemas.microsoft.com/office/drawing/2014/main" val="3194150550"/>
                    </a:ext>
                  </a:extLst>
                </a:gridCol>
                <a:gridCol w="2507192">
                  <a:extLst>
                    <a:ext uri="{9D8B030D-6E8A-4147-A177-3AD203B41FA5}">
                      <a16:colId xmlns:a16="http://schemas.microsoft.com/office/drawing/2014/main" val="356977509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en-US" sz="1800"/>
                        <a:t>Your boss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Shareholders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Government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41484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/>
                        <a:t>Senior executives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Alliance partners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Trades associations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871866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/>
                        <a:t>Your co-workers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Suppliers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The press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658883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/>
                        <a:t>Your team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Lenders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Interest groups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449983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/>
                        <a:t>Customers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Analysts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The public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962389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/>
                        <a:t>Prospective customers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Future recruits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The community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42932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/>
                        <a:t>Your family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Key contributors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Key advisors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75112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6249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Stakeholders, continued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3766075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Prioritize Stakeholders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E1AD-9264-44DA-B748-31267EC64B46}" type="slidenum">
              <a:rPr lang="en-US" smtClean="0"/>
              <a:t>34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981012"/>
            <a:ext cx="3962400" cy="38190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52800" y="5181600"/>
            <a:ext cx="5181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Material adapted from </a:t>
            </a:r>
            <a:r>
              <a:rPr lang="en-US" sz="1400" dirty="0" err="1"/>
              <a:t>Mindtools</a:t>
            </a:r>
            <a:r>
              <a:rPr lang="en-US" sz="1400" dirty="0"/>
              <a:t>:  Management Training and Leadership Training Online.  It is </a:t>
            </a:r>
            <a:r>
              <a:rPr lang="en-US" sz="1400" dirty="0">
                <a:hlinkClick r:id="rId3"/>
              </a:rPr>
              <a:t>available online</a:t>
            </a:r>
            <a:r>
              <a:rPr lang="en-US" sz="1400" dirty="0"/>
              <a:t>; last viewed August 1, </a:t>
            </a:r>
            <a:r>
              <a:rPr lang="en-US" sz="1400" dirty="0" smtClean="0"/>
              <a:t>2018.  </a:t>
            </a:r>
          </a:p>
          <a:p>
            <a:r>
              <a:rPr lang="en-US" sz="1400" dirty="0" smtClean="0"/>
              <a:t>They in turn, adapted this image from </a:t>
            </a:r>
            <a:r>
              <a:rPr lang="en-US" sz="1400" dirty="0" err="1" smtClean="0"/>
              <a:t>Mendelow</a:t>
            </a:r>
            <a:r>
              <a:rPr lang="en-US" sz="1400" dirty="0" smtClean="0"/>
              <a:t>, A.L. (1981) </a:t>
            </a:r>
            <a:r>
              <a:rPr lang="en-US" sz="1400" i="1" dirty="0" smtClean="0"/>
              <a:t>Environmental scanning – the Impact of the Stakeholder Concept</a:t>
            </a:r>
            <a:r>
              <a:rPr lang="en-US" sz="1400" dirty="0" smtClean="0"/>
              <a:t>, ICIS 1981 Proceedings, p. 20.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221145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stakeholders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1810" y="914400"/>
            <a:ext cx="7520940" cy="415717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U</a:t>
            </a:r>
            <a:r>
              <a:rPr lang="en-US" dirty="0">
                <a:solidFill>
                  <a:srgbClr val="7030A0"/>
                </a:solidFill>
              </a:rPr>
              <a:t>nderstand your Key Stakeholders</a:t>
            </a:r>
          </a:p>
          <a:p>
            <a:pPr lvl="1"/>
            <a:r>
              <a:rPr lang="en-US" b="0" dirty="0" smtClean="0"/>
              <a:t>What </a:t>
            </a:r>
            <a:r>
              <a:rPr lang="en-US" b="0" dirty="0"/>
              <a:t>financial or emotional interest do they have in the outcome of your work? Is it positive or negative?</a:t>
            </a:r>
          </a:p>
          <a:p>
            <a:pPr lvl="1"/>
            <a:r>
              <a:rPr lang="en-US" b="0" dirty="0" smtClean="0"/>
              <a:t>What </a:t>
            </a:r>
            <a:r>
              <a:rPr lang="en-US" b="0" dirty="0"/>
              <a:t>motivates them most of all</a:t>
            </a:r>
            <a:r>
              <a:rPr lang="en-US" b="0" dirty="0" smtClean="0"/>
              <a:t>?	</a:t>
            </a:r>
          </a:p>
          <a:p>
            <a:pPr lvl="1"/>
            <a:r>
              <a:rPr lang="en-US" b="0" dirty="0" smtClean="0"/>
              <a:t>What </a:t>
            </a:r>
            <a:r>
              <a:rPr lang="en-US" b="0" dirty="0"/>
              <a:t>information do they want from you, and what is the best way of communicating with them?</a:t>
            </a:r>
          </a:p>
          <a:p>
            <a:pPr lvl="1"/>
            <a:r>
              <a:rPr lang="en-US" b="0" dirty="0" smtClean="0"/>
              <a:t>What </a:t>
            </a:r>
            <a:r>
              <a:rPr lang="en-US" b="0" dirty="0"/>
              <a:t>is their current opinion of your work? Is it based on good information</a:t>
            </a:r>
            <a:r>
              <a:rPr lang="en-US" b="0" dirty="0" smtClean="0"/>
              <a:t>?	</a:t>
            </a:r>
            <a:endParaRPr lang="en-US" b="0" dirty="0"/>
          </a:p>
          <a:p>
            <a:pPr lvl="1"/>
            <a:r>
              <a:rPr lang="en-US" b="0" dirty="0" smtClean="0"/>
              <a:t>Who </a:t>
            </a:r>
            <a:r>
              <a:rPr lang="en-US" b="0" dirty="0"/>
              <a:t>influences their opinions generally, and who influences their opinion of you? </a:t>
            </a:r>
            <a:endParaRPr lang="en-US" b="0" dirty="0" smtClean="0"/>
          </a:p>
          <a:p>
            <a:pPr lvl="1"/>
            <a:r>
              <a:rPr lang="en-US" b="0" dirty="0" smtClean="0"/>
              <a:t>Do </a:t>
            </a:r>
            <a:r>
              <a:rPr lang="en-US" b="0" dirty="0"/>
              <a:t>some of these influencers therefore become important stakeholders in their </a:t>
            </a:r>
            <a:r>
              <a:rPr lang="en-US" b="0" dirty="0" smtClean="0"/>
              <a:t>own </a:t>
            </a:r>
            <a:r>
              <a:rPr lang="en-US" b="0" dirty="0"/>
              <a:t>right?</a:t>
            </a:r>
          </a:p>
          <a:p>
            <a:pPr lvl="1"/>
            <a:r>
              <a:rPr lang="en-US" b="0" dirty="0" smtClean="0"/>
              <a:t>If </a:t>
            </a:r>
            <a:r>
              <a:rPr lang="en-US" b="0" dirty="0"/>
              <a:t>they aren’t likely to be positive, what will win them around to support your project?</a:t>
            </a:r>
          </a:p>
          <a:p>
            <a:pPr lvl="1"/>
            <a:r>
              <a:rPr lang="en-US" b="0" dirty="0" smtClean="0"/>
              <a:t>If </a:t>
            </a:r>
            <a:r>
              <a:rPr lang="en-US" b="0" dirty="0"/>
              <a:t>you don't think that you’ll be able to win them around, how will you manage their opposition?</a:t>
            </a:r>
          </a:p>
          <a:p>
            <a:pPr lvl="1"/>
            <a:r>
              <a:rPr lang="en-US" b="0" dirty="0" smtClean="0"/>
              <a:t>Who </a:t>
            </a:r>
            <a:r>
              <a:rPr lang="en-US" b="0" dirty="0"/>
              <a:t>else might be influenced by their opinions? </a:t>
            </a:r>
            <a:endParaRPr lang="en-US" b="0" dirty="0" smtClean="0"/>
          </a:p>
          <a:p>
            <a:pPr lvl="1"/>
            <a:r>
              <a:rPr lang="en-US" b="0" dirty="0" smtClean="0"/>
              <a:t>Do </a:t>
            </a:r>
            <a:r>
              <a:rPr lang="en-US" b="0" dirty="0"/>
              <a:t>these people become stakeholders in their own right</a:t>
            </a:r>
            <a:r>
              <a:rPr lang="en-US" b="0" dirty="0" smtClean="0"/>
              <a:t>?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E1AD-9264-44DA-B748-31267EC64B4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3397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Systems Example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5" name="Content Placeholder 4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98940" y="1066800"/>
            <a:ext cx="3368979" cy="373221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E1AD-9264-44DA-B748-31267EC64B4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6380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Innovate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7400" y="914399"/>
            <a:ext cx="5867400" cy="441213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E1AD-9264-44DA-B748-31267EC64B4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179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E1AD-9264-44DA-B748-31267EC64B46}" type="slidenum">
              <a:rPr lang="en-US" smtClean="0"/>
              <a:t>4</a:t>
            </a:fld>
            <a:endParaRPr lang="en-US"/>
          </a:p>
        </p:txBody>
      </p:sp>
      <p:sp>
        <p:nvSpPr>
          <p:cNvPr id="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762000" y="427167"/>
            <a:ext cx="7711440" cy="4431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1800" b="0" dirty="0">
                <a:latin typeface="+mj-lt"/>
              </a:rPr>
              <a:t>In order to understand the </a:t>
            </a:r>
            <a:r>
              <a:rPr lang="en-US" altLang="en-US" sz="1800" b="0" dirty="0" smtClean="0">
                <a:latin typeface="+mj-lt"/>
              </a:rPr>
              <a:t>system, </a:t>
            </a:r>
            <a:r>
              <a:rPr lang="en-US" altLang="en-US" sz="1800" b="0" dirty="0">
                <a:latin typeface="+mj-lt"/>
              </a:rPr>
              <a:t>you need to understand the environment in which </a:t>
            </a:r>
            <a:r>
              <a:rPr lang="en-US" altLang="en-US" sz="1800" b="0" dirty="0" smtClean="0">
                <a:latin typeface="+mj-lt"/>
              </a:rPr>
              <a:t>it exists.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en-US" altLang="en-US" sz="1800" b="0" dirty="0">
              <a:latin typeface="+mj-lt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1800" b="0" dirty="0" smtClean="0">
                <a:latin typeface="+mj-lt"/>
              </a:rPr>
              <a:t>The </a:t>
            </a:r>
            <a:r>
              <a:rPr lang="en-US" altLang="en-US" sz="1800" b="0" dirty="0">
                <a:latin typeface="+mj-lt"/>
              </a:rPr>
              <a:t>environment represents everything that is important to understanding the functioning of the system, but is not part of the system.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en-US" altLang="en-US" sz="1800" b="0" dirty="0">
              <a:latin typeface="+mj-lt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1800" b="0" dirty="0">
                <a:latin typeface="+mj-lt"/>
              </a:rPr>
              <a:t> </a:t>
            </a:r>
            <a:r>
              <a:rPr lang="en-US" altLang="en-US" sz="1800" b="0" dirty="0" smtClean="0">
                <a:latin typeface="+mj-lt"/>
              </a:rPr>
              <a:t>The </a:t>
            </a:r>
            <a:r>
              <a:rPr lang="en-US" altLang="en-US" sz="2400" b="0" dirty="0">
                <a:solidFill>
                  <a:srgbClr val="7030A0"/>
                </a:solidFill>
                <a:latin typeface="+mj-lt"/>
              </a:rPr>
              <a:t>environment</a:t>
            </a:r>
            <a:r>
              <a:rPr lang="en-US" altLang="en-US" sz="1800" b="0" dirty="0">
                <a:latin typeface="+mj-lt"/>
              </a:rPr>
              <a:t> it is that part of the world that can be ignored in the analysis except for its interaction with the system.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en-US" altLang="en-US" sz="1800" b="0" dirty="0" smtClean="0">
              <a:latin typeface="+mj-lt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1800" b="0" dirty="0" smtClean="0">
                <a:latin typeface="+mj-lt"/>
              </a:rPr>
              <a:t>It </a:t>
            </a:r>
            <a:r>
              <a:rPr lang="en-US" altLang="en-US" sz="1800" b="0" dirty="0">
                <a:latin typeface="+mj-lt"/>
              </a:rPr>
              <a:t>includes: competition, people, technology, capital, raw materials, data, regulation and opportunities.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en-US" altLang="en-US" sz="1800" b="0" dirty="0">
              <a:latin typeface="+mj-lt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1800" b="0" dirty="0" smtClean="0">
                <a:latin typeface="+mj-lt"/>
              </a:rPr>
              <a:t>The </a:t>
            </a:r>
            <a:r>
              <a:rPr lang="en-US" altLang="en-US" sz="2400" b="0" dirty="0">
                <a:solidFill>
                  <a:srgbClr val="7030A0"/>
                </a:solidFill>
                <a:latin typeface="+mj-lt"/>
              </a:rPr>
              <a:t>boundary</a:t>
            </a:r>
            <a:r>
              <a:rPr lang="en-US" altLang="en-US" sz="1800" b="0" dirty="0">
                <a:latin typeface="+mj-lt"/>
              </a:rPr>
              <a:t> defines the difference between the environment and the system; the correct boundary is a function of the problem under consideration.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905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20" y="228600"/>
            <a:ext cx="6128280" cy="459621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E1AD-9264-44DA-B748-31267EC64B4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27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2000"/>
            <a:ext cx="7520940" cy="3579849"/>
          </a:xfrm>
        </p:spPr>
        <p:txBody>
          <a:bodyPr/>
          <a:lstStyle/>
          <a:p>
            <a:pPr marL="0" indent="0"/>
            <a:endParaRPr lang="en-US" b="0" dirty="0">
              <a:latin typeface="+mj-lt"/>
            </a:endParaRPr>
          </a:p>
          <a:p>
            <a:pPr>
              <a:buAutoNum type="arabicPeriod"/>
            </a:pPr>
            <a:endParaRPr lang="en-US" b="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E1AD-9264-44DA-B748-31267EC64B46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408924"/>
            <a:ext cx="6257584" cy="2438401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How do we define a system?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54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work backwards </a:t>
            </a:r>
            <a:br>
              <a:rPr lang="en-US" dirty="0">
                <a:solidFill>
                  <a:srgbClr val="7030A0"/>
                </a:solidFill>
              </a:rPr>
            </a:br>
            <a:r>
              <a:rPr lang="en-US" dirty="0">
                <a:solidFill>
                  <a:srgbClr val="7030A0"/>
                </a:solidFill>
              </a:rPr>
              <a:t>from the definition of outputs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219200"/>
            <a:ext cx="7520940" cy="357984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b="0" dirty="0" smtClean="0"/>
              <a:t>What essential outputs must the system produce to satisfy users’ requirements?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000" b="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0" dirty="0" smtClean="0"/>
              <a:t>What transformations are necessary to produce these outputs?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000" b="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0" dirty="0" smtClean="0"/>
              <a:t>What inputs are necessary for Transforms to produce their outputs?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000" b="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0" dirty="0" smtClean="0"/>
              <a:t>What types of information does the system need to remember?</a:t>
            </a:r>
            <a:endParaRPr lang="en-US" sz="20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E1AD-9264-44DA-B748-31267EC64B4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50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Complete a stimulus-response Analysis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b="0" dirty="0" smtClean="0"/>
              <a:t>What are the stimuli and responses to each stimulus?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b="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0" dirty="0" smtClean="0"/>
              <a:t>For each stimulus/response pair, what transformations are necessary?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b="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0" dirty="0" smtClean="0"/>
              <a:t>What are the essential data that must be retained?</a:t>
            </a:r>
            <a:endParaRPr lang="en-US" sz="24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E1AD-9264-44DA-B748-31267EC64B4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18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Essential transformations analysis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0" dirty="0" smtClean="0"/>
              <a:t>What are the essential transformations required to complete the systems fundamental information processing functions and fulfill users’ business policies?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b="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0" dirty="0" smtClean="0"/>
              <a:t>What is required to maintain essential data?</a:t>
            </a:r>
            <a:endParaRPr lang="en-US" sz="24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E1AD-9264-44DA-B748-31267EC64B4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04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alysisbasic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alysisbasic" id="{832DDBEC-E703-40C1-A0BD-5F42E0F2E36A}" vid="{B7780432-8DA5-4D13-9579-FEFCC024FED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1139</TotalTime>
  <Words>1160</Words>
  <Application>Microsoft Office PowerPoint</Application>
  <PresentationFormat>On-screen Show (4:3)</PresentationFormat>
  <Paragraphs>221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Arial</vt:lpstr>
      <vt:lpstr>Calibri</vt:lpstr>
      <vt:lpstr>Constantia</vt:lpstr>
      <vt:lpstr>Franklin Gothic Book</vt:lpstr>
      <vt:lpstr>Franklin Gothic Medium</vt:lpstr>
      <vt:lpstr>Tunga</vt:lpstr>
      <vt:lpstr>Wingdings</vt:lpstr>
      <vt:lpstr>analysisbasic</vt:lpstr>
      <vt:lpstr>  SYSTEMS</vt:lpstr>
      <vt:lpstr>What is a SYSTEM?</vt:lpstr>
      <vt:lpstr>PowerPoint Presentation</vt:lpstr>
      <vt:lpstr>PowerPoint Presentation</vt:lpstr>
      <vt:lpstr>PowerPoint Presentation</vt:lpstr>
      <vt:lpstr>How do we define a system?</vt:lpstr>
      <vt:lpstr>work backwards  from the definition of outputs</vt:lpstr>
      <vt:lpstr>Complete a stimulus-response Analysis</vt:lpstr>
      <vt:lpstr>Essential transformations analysis</vt:lpstr>
      <vt:lpstr>Subsystems</vt:lpstr>
      <vt:lpstr>PowerPoint Presentation</vt:lpstr>
      <vt:lpstr>Systems and their environments interact</vt:lpstr>
      <vt:lpstr>PowerPoint Presentation</vt:lpstr>
      <vt:lpstr>PowerPoint Presentation</vt:lpstr>
      <vt:lpstr>PowerPoint Presentation</vt:lpstr>
      <vt:lpstr>PowerPoint Presentation</vt:lpstr>
      <vt:lpstr>Dr. Russell Ackoff on systems</vt:lpstr>
      <vt:lpstr>More from Dr. Ackoff</vt:lpstr>
      <vt:lpstr>Animation explanation of Systems </vt:lpstr>
      <vt:lpstr>What do we need to learn about systems?</vt:lpstr>
      <vt:lpstr>Principles of Systems Thinking</vt:lpstr>
      <vt:lpstr>Other Factors</vt:lpstr>
      <vt:lpstr>Other Factors, Continued</vt:lpstr>
      <vt:lpstr>PowerPoint Presentation</vt:lpstr>
      <vt:lpstr>PowerPoint Presentation</vt:lpstr>
      <vt:lpstr>Define a System completely</vt:lpstr>
      <vt:lpstr>Systems thinking strategies</vt:lpstr>
      <vt:lpstr>stages</vt:lpstr>
      <vt:lpstr>Stages, Continued</vt:lpstr>
      <vt:lpstr>Stages, continued</vt:lpstr>
      <vt:lpstr>Stages, continued</vt:lpstr>
      <vt:lpstr>Stages, continued</vt:lpstr>
      <vt:lpstr>Stakeholders</vt:lpstr>
      <vt:lpstr>Stakeholders, continued</vt:lpstr>
      <vt:lpstr>stakeholders</vt:lpstr>
      <vt:lpstr>Systems Example</vt:lpstr>
      <vt:lpstr>Innovate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Creativity </dc:title>
  <dc:creator>Sauter, Vicki L.</dc:creator>
  <cp:lastModifiedBy>Sauter, Vicki L.</cp:lastModifiedBy>
  <cp:revision>25</cp:revision>
  <dcterms:created xsi:type="dcterms:W3CDTF">2018-07-31T22:14:06Z</dcterms:created>
  <dcterms:modified xsi:type="dcterms:W3CDTF">2018-08-01T17:19:35Z</dcterms:modified>
</cp:coreProperties>
</file>