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56" r:id="rId2"/>
    <p:sldId id="258" r:id="rId3"/>
    <p:sldId id="280" r:id="rId4"/>
    <p:sldId id="281" r:id="rId5"/>
    <p:sldId id="282" r:id="rId6"/>
    <p:sldId id="283" r:id="rId7"/>
    <p:sldId id="284" r:id="rId8"/>
    <p:sldId id="285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8" r:id="rId18"/>
    <p:sldId id="269" r:id="rId19"/>
    <p:sldId id="271" r:id="rId20"/>
    <p:sldId id="278" r:id="rId21"/>
    <p:sldId id="270" r:id="rId22"/>
    <p:sldId id="274" r:id="rId23"/>
    <p:sldId id="277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an Cusumano" initials="KC" lastIdx="1" clrIdx="0">
    <p:extLst>
      <p:ext uri="{19B8F6BF-5375-455C-9EA6-DF929625EA0E}">
        <p15:presenceInfo xmlns:p15="http://schemas.microsoft.com/office/powerpoint/2012/main" userId="4e9d11436c7ceb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47" autoAdjust="0"/>
    <p:restoredTop sz="94660"/>
  </p:normalViewPr>
  <p:slideViewPr>
    <p:cSldViewPr snapToGrid="0">
      <p:cViewPr>
        <p:scale>
          <a:sx n="66" d="100"/>
          <a:sy n="66" d="100"/>
        </p:scale>
        <p:origin x="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Windows XP</c:v>
                </c:pt>
                <c:pt idx="1">
                  <c:v>Windows 7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Windows XP</c:v>
                </c:pt>
                <c:pt idx="1">
                  <c:v>Windows 7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70401600"/>
        <c:axId val="370399248"/>
        <c:axId val="0"/>
      </c:bar3DChart>
      <c:catAx>
        <c:axId val="37040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399248"/>
        <c:crosses val="autoZero"/>
        <c:auto val="1"/>
        <c:lblAlgn val="ctr"/>
        <c:lblOffset val="100"/>
        <c:noMultiLvlLbl val="0"/>
      </c:catAx>
      <c:valAx>
        <c:axId val="37039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40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2-13T22:28:20.470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6F9A7-224F-47F3-9C43-DFF5885F372A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53756-EC5F-498D-9D04-CDF3BBFD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6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53756-EC5F-498D-9D04-CDF3BBFD55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3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6" y="2"/>
            <a:ext cx="11683811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1" y="4282259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2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799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3" y="3505211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2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19E3A2A-D377-424C-9096-29D3E84DC963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59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7" y="3832648"/>
            <a:ext cx="907187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B7D43A4-D109-4503-BE5F-977CA9A5B8D5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7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75550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2" y="685801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3A2A-D377-424C-9096-29D3E84DC963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43A4-D109-4503-BE5F-977CA9A5B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1335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85802"/>
            <a:ext cx="10396903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1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3A2A-D377-424C-9096-29D3E84DC963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43A4-D109-4503-BE5F-977CA9A5B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2683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3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5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3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3A2A-D377-424C-9096-29D3E84DC963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43A4-D109-4503-BE5F-977CA9A5B8D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421657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723856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3A2A-D377-424C-9096-29D3E84DC963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43A4-D109-4503-BE5F-977CA9A5B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85360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4707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3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3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3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3A2A-D377-424C-9096-29D3E84DC963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43A4-D109-4503-BE5F-977CA9A5B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6205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6883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7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9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1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7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3A2A-D377-424C-9096-29D3E84DC963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43A4-D109-4503-BE5F-977CA9A5B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5448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1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3A2A-D377-424C-9096-29D3E84DC963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43A4-D109-4503-BE5F-977CA9A5B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4557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2"/>
            <a:ext cx="2264647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2" y="685802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3A2A-D377-424C-9096-29D3E84DC963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43A4-D109-4503-BE5F-977CA9A5B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8662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3A2A-D377-424C-9096-29D3E84DC963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43A4-D109-4503-BE5F-977CA9A5B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8605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3A2A-D377-424C-9096-29D3E84DC963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43A4-D109-4503-BE5F-977CA9A5B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4561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3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5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9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3A2A-D377-424C-9096-29D3E84DC963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43A4-D109-4503-BE5F-977CA9A5B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4443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7" y="2063396"/>
            <a:ext cx="485615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3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2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70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3A2A-D377-424C-9096-29D3E84DC963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43A4-D109-4503-BE5F-977CA9A5B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3303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3A2A-D377-424C-9096-29D3E84DC963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43A4-D109-4503-BE5F-977CA9A5B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4297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3A2A-D377-424C-9096-29D3E84DC963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43A4-D109-4503-BE5F-977CA9A5B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7963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4" y="685802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3" y="2709054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3A2A-D377-424C-9096-29D3E84DC963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43A4-D109-4503-BE5F-977CA9A5B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5215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6345303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1" y="2"/>
            <a:ext cx="3598147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2709054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3A2A-D377-424C-9096-29D3E84DC963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43A4-D109-4503-BE5F-977CA9A5B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0792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2"/>
            <a:ext cx="12005351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6883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19E3A2A-D377-424C-9096-29D3E84DC963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2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7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B7D43A4-D109-4503-BE5F-977CA9A5B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9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7.jpg"/><Relationship Id="rId5" Type="http://schemas.openxmlformats.org/officeDocument/2006/relationships/chart" Target="../charts/chart1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2285639" y="626142"/>
            <a:ext cx="8359793" cy="2766528"/>
          </a:xfrm>
        </p:spPr>
        <p:txBody>
          <a:bodyPr/>
          <a:lstStyle/>
          <a:p>
            <a:r>
              <a:rPr lang="en-US" dirty="0" smtClean="0"/>
              <a:t>Mathews-Dickey Boys’ &amp; girls’ Club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Group 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1444082"/>
            <a:ext cx="1650093" cy="21654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15424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“How important Is it to keep personal information safe?”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3987" y="2849157"/>
            <a:ext cx="88985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100% </a:t>
            </a:r>
            <a:r>
              <a:rPr lang="en-US" sz="2800" dirty="0" smtClean="0"/>
              <a:t>- </a:t>
            </a:r>
            <a:r>
              <a:rPr lang="en-US" sz="2400" dirty="0" smtClean="0"/>
              <a:t>percent of responders marked very important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7431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458" y="200310"/>
            <a:ext cx="8273142" cy="210607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“how easily can someone get personal information about a student?”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3987" y="284915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36" y="148774"/>
            <a:ext cx="3298978" cy="2157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36" y="2254843"/>
            <a:ext cx="3168349" cy="39282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02744" y="2481943"/>
            <a:ext cx="77879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Targeted at five groups of people:</a:t>
            </a:r>
          </a:p>
          <a:p>
            <a:pPr lvl="1"/>
            <a:r>
              <a:rPr lang="en-US" sz="2400" dirty="0"/>
              <a:t>Employees, Volunteer, Parent/Guardian, Another Student, Outsider (Hacker)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Ranted on a scale one through five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Results that stood out Employee, Volunteer, Outsider</a:t>
            </a:r>
          </a:p>
          <a:p>
            <a:pPr lvl="1"/>
            <a:r>
              <a:rPr lang="en-US" sz="2400" dirty="0"/>
              <a:t>60% of respondents believe “It could be done”</a:t>
            </a:r>
          </a:p>
          <a:p>
            <a:pPr lvl="1"/>
            <a:r>
              <a:rPr lang="en-US" sz="2400" dirty="0"/>
              <a:t>80% of respondents Outsider could get or easily get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60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22945"/>
            <a:ext cx="10396883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“How often do you change your password?”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20" y="1474910"/>
            <a:ext cx="10720291" cy="445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01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Prototype solutions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82013" y="1561995"/>
            <a:ext cx="4283016" cy="3398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Windows 10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Office 2016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Norton Security Suite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Internet Browser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293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914" y="913879"/>
            <a:ext cx="7995656" cy="49185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4857" y="290285"/>
            <a:ext cx="5355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Windows 10 logon screen</a:t>
            </a:r>
          </a:p>
        </p:txBody>
      </p:sp>
    </p:spTree>
    <p:extLst>
      <p:ext uri="{BB962C8B-B14F-4D97-AF65-F5344CB8AC3E}">
        <p14:creationId xmlns:p14="http://schemas.microsoft.com/office/powerpoint/2010/main" val="3934844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5341" y="359359"/>
            <a:ext cx="5239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10 Desktop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28" y="944134"/>
            <a:ext cx="8767483" cy="50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29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00" y="2741266"/>
            <a:ext cx="419339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10 Start Menu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720" y="0"/>
            <a:ext cx="5157052" cy="62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18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1918147"/>
            <a:ext cx="49209902" cy="2375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18" y="10429"/>
            <a:ext cx="10326352" cy="2838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026" y="1415278"/>
            <a:ext cx="11673840" cy="2274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376" y="2552729"/>
            <a:ext cx="11241036" cy="2571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777" y="3824143"/>
            <a:ext cx="11004234" cy="25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19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66" y="1923550"/>
            <a:ext cx="43074887" cy="20789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38" y="-259805"/>
            <a:ext cx="10818585" cy="3520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79" y="968308"/>
            <a:ext cx="10512763" cy="3169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448" y="2019585"/>
            <a:ext cx="11061552" cy="3200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2764" y="2991980"/>
            <a:ext cx="10479236" cy="35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66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" y="429573"/>
            <a:ext cx="4572000" cy="3099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213" y="206304"/>
            <a:ext cx="6662057" cy="1151965"/>
          </a:xfrm>
        </p:spPr>
        <p:txBody>
          <a:bodyPr/>
          <a:lstStyle/>
          <a:p>
            <a:pPr algn="ctr"/>
            <a:r>
              <a:rPr lang="en-US" dirty="0" smtClean="0"/>
              <a:t>Cost/benefit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75321" y="1481008"/>
            <a:ext cx="17251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SolarWind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8072" y="1738722"/>
            <a:ext cx="323999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Windows vs Other OS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8973"/>
            <a:ext cx="2438400" cy="2933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416" y="3719615"/>
            <a:ext cx="395730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Comodo Internet Security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7" b="20022"/>
          <a:stretch/>
        </p:blipFill>
        <p:spPr>
          <a:xfrm>
            <a:off x="8250064" y="1083971"/>
            <a:ext cx="3425370" cy="1712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01172" y="3719615"/>
            <a:ext cx="447186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Microsoft Security Essentials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543" y="3622711"/>
            <a:ext cx="3249891" cy="196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63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36870" y="1669142"/>
            <a:ext cx="329474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dirty="0" smtClean="0"/>
              <a:t>Identified Problem</a:t>
            </a:r>
          </a:p>
          <a:p>
            <a:pPr algn="ctr">
              <a:lnSpc>
                <a:spcPct val="200000"/>
              </a:lnSpc>
            </a:pPr>
            <a:r>
              <a:rPr lang="en-US" sz="2000" dirty="0" smtClean="0"/>
              <a:t>System Description</a:t>
            </a:r>
          </a:p>
          <a:p>
            <a:pPr algn="ctr">
              <a:lnSpc>
                <a:spcPct val="200000"/>
              </a:lnSpc>
            </a:pPr>
            <a:r>
              <a:rPr lang="en-US" sz="2000" dirty="0" smtClean="0"/>
              <a:t>Survey Results</a:t>
            </a:r>
          </a:p>
          <a:p>
            <a:pPr algn="ctr">
              <a:lnSpc>
                <a:spcPct val="200000"/>
              </a:lnSpc>
            </a:pPr>
            <a:r>
              <a:rPr lang="en-US" sz="2000" dirty="0" smtClean="0"/>
              <a:t>Prototype</a:t>
            </a:r>
          </a:p>
          <a:p>
            <a:pPr algn="ctr">
              <a:lnSpc>
                <a:spcPct val="200000"/>
              </a:lnSpc>
            </a:pPr>
            <a:r>
              <a:rPr lang="en-US" sz="2000" dirty="0" smtClean="0"/>
              <a:t>Cost &amp; Benefit Study</a:t>
            </a:r>
          </a:p>
          <a:p>
            <a:pPr algn="ctr">
              <a:lnSpc>
                <a:spcPct val="200000"/>
              </a:lnSpc>
            </a:pPr>
            <a:r>
              <a:rPr lang="en-US" sz="2000" dirty="0" smtClean="0"/>
              <a:t>System Specification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52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2665"/>
            <a:ext cx="10396883" cy="1151965"/>
          </a:xfrm>
        </p:spPr>
        <p:txBody>
          <a:bodyPr/>
          <a:lstStyle/>
          <a:p>
            <a:pPr algn="ctr"/>
            <a:r>
              <a:rPr lang="en-US" dirty="0" smtClean="0"/>
              <a:t>System specifications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659" y="1654630"/>
            <a:ext cx="115891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/>
              <a:t>Updating to Windows 10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Latest OS: Windows 7 Service Pack 1 OR Windows 8.1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Processor: 1 gigahertz or faster processor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RAM: 1 GB for 32-bit version of Windows 10 OR 2 GB for 64-bit version of Windows 10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Hard disk space: 16 GB for 32-bit Windows 10 OR 20 GB for 64-bit Windows 10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Graphics card: DirectX or later with WDDM 1.0 driver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Display: 800x600 resolution display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530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8899" y="566060"/>
            <a:ext cx="4387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Proposed Schedule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5885" y="1625600"/>
            <a:ext cx="877327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Replacing Old PCs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Any machine that not meeting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EPC Computers in St. Charles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Acquire Office 2016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Microsoft donation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Install Norton Small Business Security 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Helps to ensure data is secure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284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8409" y="667657"/>
            <a:ext cx="3788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Estimated Costs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5886" y="1625600"/>
            <a:ext cx="877327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30 refurbished machines for ~$2,500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One year of Norton Security ~$100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Total for the first year ~$3,000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Yearly maintenance and fees ~$500/year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98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8409" y="612914"/>
            <a:ext cx="3788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Business need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5886" y="1625600"/>
            <a:ext cx="87732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Prevent costly data breaches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Helps prevent lawsuits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Too much personal information for these risks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Peace of mind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Helps improve student use of technology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Consistent setup through 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47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8038" y="1944914"/>
            <a:ext cx="6452407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Improvement of cybersecurity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Peace of mind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Improve children’s learning experience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Spark new interest in technology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01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Identified problem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771" y="1554717"/>
            <a:ext cx="5030227" cy="3989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127" y="1673273"/>
            <a:ext cx="54296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Outdated Operating Systems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Old software and hardware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</a:t>
            </a:r>
            <a:r>
              <a:rPr lang="en-US" sz="2800" dirty="0" smtClean="0"/>
              <a:t>ack of a secure network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678" y="1554717"/>
            <a:ext cx="5319320" cy="398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7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System description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30400" y="1532967"/>
            <a:ext cx="821979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Internet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</a:t>
            </a:r>
            <a:r>
              <a:rPr lang="en-US" sz="2400" dirty="0" smtClean="0"/>
              <a:t>our </a:t>
            </a:r>
            <a:r>
              <a:rPr lang="en-US" sz="2400" dirty="0"/>
              <a:t>clients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volunteers (coaches, instructors, umpires, etc</a:t>
            </a:r>
            <a:r>
              <a:rPr lang="en-US" sz="2400" dirty="0" smtClean="0"/>
              <a:t>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sensitive </a:t>
            </a:r>
            <a:r>
              <a:rPr lang="en-US" sz="2400" dirty="0"/>
              <a:t>information about your clients and </a:t>
            </a:r>
            <a:r>
              <a:rPr lang="en-US" sz="2400" dirty="0" smtClean="0"/>
              <a:t>volunteers),,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nvestors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KidTrax</a:t>
            </a:r>
            <a:r>
              <a:rPr lang="en-US" sz="2400" dirty="0" smtClean="0"/>
              <a:t>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Payment Card Industry Data Security Standard (PCI DSS)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15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8171" y="1791395"/>
            <a:ext cx="7445829" cy="3561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include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en-US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e-mails, face-to-face contact or phone calls.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lang="en-US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Internet </a:t>
            </a: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(i.e. e-mail)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</a:t>
            </a:r>
            <a:r>
              <a:rPr lang="en-US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entering </a:t>
            </a: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that information into Internet-linked </a:t>
            </a:r>
            <a:r>
              <a:rPr lang="en-US" sz="32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KidTrax</a:t>
            </a:r>
            <a:r>
              <a:rPr lang="en-US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software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257" y="406400"/>
            <a:ext cx="6610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Interfaces -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interactions that relay personal information and/or schedule information </a:t>
            </a:r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65838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7485" y="624114"/>
            <a:ext cx="8926285" cy="4049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Inputs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for volunteers and stakeholders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 inputs from investors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payments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programs from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stakeholders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Outputs: </a:t>
            </a:r>
            <a:endParaRPr lang="en-US" sz="4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for volunteers, employees, the kids, parents and sports field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teachers and coaches output educational information or athletic concepts to the stakeholders (the children)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54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9543" y="856343"/>
            <a:ext cx="959394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Internal Processes: </a:t>
            </a:r>
          </a:p>
          <a:p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 department receives the payment information (amount and form of payment) from the stakeholders, then enters it into an excel database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KidTrax’s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record for accounts receivables.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CFO then processes this information using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KidTrax's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record and the excel database to incorporate paid receivables into the accounting records.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(Schedule information concerning volunteers, stakeholders participating in certain programs, and sports field availability are handled similarly)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098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601" y="508000"/>
            <a:ext cx="103486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 department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coordinating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programs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operating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17474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4929"/>
            <a:ext cx="11300398" cy="117011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operating system are you currently using on your work PC?”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05639129"/>
              </p:ext>
            </p:extLst>
          </p:nvPr>
        </p:nvGraphicFramePr>
        <p:xfrm>
          <a:off x="4992914" y="1959429"/>
          <a:ext cx="5254172" cy="3415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14" y="2278743"/>
            <a:ext cx="2434772" cy="2434772"/>
          </a:xfrm>
          <a:prstGeom prst="rect">
            <a:avLst/>
          </a:prstGeom>
        </p:spPr>
      </p:pic>
      <p:pic>
        <p:nvPicPr>
          <p:cNvPr id="11" name="Survey Say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9" end="182.671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48000" y="3191329"/>
            <a:ext cx="609600" cy="6096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 rot="1097223">
            <a:off x="8375611" y="2375720"/>
            <a:ext cx="23222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About 20 of the kids computers were not accounted for.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026744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933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933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Graphic spid="9" grpId="0">
        <p:bldAsOne/>
      </p:bldGraphic>
      <p:bldP spid="3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655</TotalTime>
  <Words>612</Words>
  <Application>Microsoft Office PowerPoint</Application>
  <PresentationFormat>Widescreen</PresentationFormat>
  <Paragraphs>116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Impact</vt:lpstr>
      <vt:lpstr>Times New Roman</vt:lpstr>
      <vt:lpstr>Main Event</vt:lpstr>
      <vt:lpstr>Mathews-Dickey Boys’ &amp; girls’ Club</vt:lpstr>
      <vt:lpstr>Presentation Outline</vt:lpstr>
      <vt:lpstr>Identified problem</vt:lpstr>
      <vt:lpstr>System description </vt:lpstr>
      <vt:lpstr>PowerPoint Presentation</vt:lpstr>
      <vt:lpstr>PowerPoint Presentation</vt:lpstr>
      <vt:lpstr>PowerPoint Presentation</vt:lpstr>
      <vt:lpstr>PowerPoint Presentation</vt:lpstr>
      <vt:lpstr>“What operating system are you currently using on your work PC?”</vt:lpstr>
      <vt:lpstr>“How important Is it to keep personal information safe?”</vt:lpstr>
      <vt:lpstr>“how easily can someone get personal information about a student?”</vt:lpstr>
      <vt:lpstr>“How often do you change your password?”</vt:lpstr>
      <vt:lpstr>Prototype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Cost/benefit </vt:lpstr>
      <vt:lpstr>System specifications </vt:lpstr>
      <vt:lpstr>PowerPoint Presentation</vt:lpstr>
      <vt:lpstr>PowerPoint Presentation</vt:lpstr>
      <vt:lpstr>PowerPoint Presentation</vt:lpstr>
      <vt:lpstr>Conclusion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Mathews-Dickey Boys’ &amp; girls’ Club</dc:title>
  <dc:creator>Kristian Cusumano</dc:creator>
  <cp:lastModifiedBy>Kristian Cusumano</cp:lastModifiedBy>
  <cp:revision>61</cp:revision>
  <dcterms:created xsi:type="dcterms:W3CDTF">2015-12-13T22:42:53Z</dcterms:created>
  <dcterms:modified xsi:type="dcterms:W3CDTF">2015-12-14T09:38:32Z</dcterms:modified>
</cp:coreProperties>
</file>