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98" r:id="rId2"/>
    <p:sldId id="330" r:id="rId3"/>
    <p:sldId id="325" r:id="rId4"/>
    <p:sldId id="326" r:id="rId5"/>
    <p:sldId id="327" r:id="rId6"/>
    <p:sldId id="328" r:id="rId7"/>
    <p:sldId id="329" r:id="rId8"/>
    <p:sldId id="324" r:id="rId9"/>
    <p:sldId id="331" r:id="rId10"/>
    <p:sldId id="332" r:id="rId11"/>
    <p:sldId id="334" r:id="rId12"/>
    <p:sldId id="333" r:id="rId13"/>
    <p:sldId id="336" r:id="rId14"/>
    <p:sldId id="337" r:id="rId15"/>
    <p:sldId id="339" r:id="rId16"/>
    <p:sldId id="338" r:id="rId17"/>
    <p:sldId id="313" r:id="rId18"/>
    <p:sldId id="340" r:id="rId19"/>
    <p:sldId id="33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6" autoAdjust="0"/>
    <p:restoredTop sz="94660"/>
  </p:normalViewPr>
  <p:slideViewPr>
    <p:cSldViewPr>
      <p:cViewPr varScale="1">
        <p:scale>
          <a:sx n="79" d="100"/>
          <a:sy n="79" d="100"/>
        </p:scale>
        <p:origin x="5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39CA-1B98-4929-AD1C-CF8DBB6B4196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B694B-7B2F-4243-8BC9-3E8EE9E2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4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D709-71F5-46E1-87B9-5E51649A9E6B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7943-5518-48A2-9E33-3522EF1356B4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8B53-0465-45F4-A024-77F049C3E744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9E6-7444-48E9-8DEB-2939A887E080}" type="datetime1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1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5D6E-DA08-4C4D-8243-718E4A8C19C0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4678-20FA-44B2-884E-80144DC822E1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CC7A-0CA7-47EF-9EAC-C01FC33594DB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3C09-7337-44A5-ABD0-23C860FD14DB}" type="datetime1">
              <a:rPr lang="en-US" smtClean="0"/>
              <a:t>8/3/2018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7C64-9E85-46B1-AE0E-8C60305647DD}" type="datetime1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7E1C-A42A-40AE-8667-34407D383EAE}" type="datetime1">
              <a:rPr lang="en-US" smtClean="0"/>
              <a:t>8/3/2018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6A47-EC7B-47EE-B50C-E82821DC593C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34DF-0176-4FD5-977F-3F8E3E19896F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B629E6-7444-48E9-8DEB-2939A887E080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kit.org/methods#filter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kit.org/methods#filter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signkit.org/methods#filte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kit.org/methods#filter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www.designkit.org/methods#filte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kit.org/methods#filter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kit.org/methods#filter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://www.designkit.org/methods#filte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kit.org/human-centered-desig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kit.org/human-centered-desig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kit.org/human-centered-desig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signkit.org/methods#filt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kit.org/methods#filter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en-US" sz="72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en-US" sz="7200" dirty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en-US" sz="72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en-US" sz="53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design thinking </a:t>
            </a:r>
            <a:endParaRPr lang="en-US" sz="53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 And  human  centered  design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487" y="914400"/>
            <a:ext cx="7465036" cy="37655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22947" y="56134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The content is the property of IDE-O.  It can be found in </a:t>
            </a:r>
            <a:r>
              <a:rPr lang="en-US" sz="1400" i="1" dirty="0"/>
              <a:t>The Field Guide to Human Centered Design</a:t>
            </a:r>
            <a:r>
              <a:rPr lang="en-US" sz="1400" dirty="0"/>
              <a:t>, or </a:t>
            </a:r>
            <a:r>
              <a:rPr lang="en-US" sz="1400" dirty="0">
                <a:hlinkClick r:id="rId3"/>
              </a:rPr>
              <a:t>online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31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-24384"/>
            <a:ext cx="6065520" cy="58740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77996" y="614442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The content is the property of IDE-O.  It can be found in </a:t>
            </a:r>
            <a:r>
              <a:rPr lang="en-US" sz="1400" i="1" dirty="0"/>
              <a:t>The Field Guide to Human Centered Design</a:t>
            </a:r>
            <a:r>
              <a:rPr lang="en-US" sz="1400" dirty="0"/>
              <a:t>, or </a:t>
            </a:r>
            <a:r>
              <a:rPr lang="en-US" sz="1400" dirty="0">
                <a:hlinkClick r:id="rId3"/>
              </a:rPr>
              <a:t>online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14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IDEATION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	</a:t>
            </a:r>
            <a:r>
              <a:rPr lang="en-US" sz="2000" b="0" dirty="0" smtClean="0"/>
              <a:t>Team Members share what they have learned</a:t>
            </a:r>
          </a:p>
          <a:p>
            <a:r>
              <a:rPr lang="en-US" sz="2000" b="0" dirty="0"/>
              <a:t>	</a:t>
            </a:r>
            <a:endParaRPr lang="en-US" sz="2000" b="0" dirty="0" smtClean="0"/>
          </a:p>
          <a:p>
            <a:r>
              <a:rPr lang="en-US" sz="2000" b="0" dirty="0" smtClean="0"/>
              <a:t>	Ideas are evaluated</a:t>
            </a:r>
          </a:p>
          <a:p>
            <a:endParaRPr lang="en-US" sz="2000" b="0" dirty="0" smtClean="0"/>
          </a:p>
          <a:p>
            <a:r>
              <a:rPr lang="en-US" sz="2000" b="0" dirty="0"/>
              <a:t>	</a:t>
            </a:r>
            <a:r>
              <a:rPr lang="en-US" sz="2000" b="0" dirty="0" smtClean="0"/>
              <a:t>Identification of how the different parts of the organization call for different solutions.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12</a:t>
            </a:fld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3682364" y="1844312"/>
            <a:ext cx="2108836" cy="11274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Prototype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2364" y="564760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The content is the property of IDE-O.  It can be found in </a:t>
            </a:r>
            <a:r>
              <a:rPr lang="en-US" sz="1400" i="1" dirty="0"/>
              <a:t>The Field Guide to Human Centered Design</a:t>
            </a:r>
            <a:r>
              <a:rPr lang="en-US" sz="1400" dirty="0"/>
              <a:t>, or </a:t>
            </a:r>
            <a:r>
              <a:rPr lang="en-US" sz="1400" dirty="0">
                <a:hlinkClick r:id="rId2"/>
              </a:rPr>
              <a:t>online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23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2066"/>
            <a:ext cx="6328467" cy="67759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33267" y="5213667"/>
            <a:ext cx="236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content is the property of IDE-O.  It can be found in </a:t>
            </a:r>
            <a:r>
              <a:rPr lang="en-US" sz="1400" i="1" dirty="0"/>
              <a:t>The Field Guide to Human Centered Design</a:t>
            </a:r>
            <a:r>
              <a:rPr lang="en-US" sz="1400" dirty="0"/>
              <a:t>, or </a:t>
            </a:r>
            <a:r>
              <a:rPr lang="en-US" sz="1400" dirty="0">
                <a:hlinkClick r:id="rId3"/>
              </a:rPr>
              <a:t>online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968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0" y="6196222"/>
            <a:ext cx="426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content is the property of IDE-O.  It can be found in </a:t>
            </a:r>
            <a:r>
              <a:rPr lang="en-US" sz="1400" i="1" dirty="0"/>
              <a:t>The Field Guide to Human Centered Design</a:t>
            </a:r>
            <a:r>
              <a:rPr lang="en-US" sz="1400" dirty="0"/>
              <a:t>, or </a:t>
            </a:r>
            <a:r>
              <a:rPr lang="en-US" sz="1400" dirty="0">
                <a:hlinkClick r:id="rId2"/>
              </a:rPr>
              <a:t>online</a:t>
            </a:r>
            <a:r>
              <a:rPr lang="en-US" sz="14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1232"/>
            <a:ext cx="7820401" cy="600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3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654"/>
            <a:ext cx="8267080" cy="61868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7600" y="636980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The content is the property of IDE-O.  It can be found in </a:t>
            </a:r>
            <a:r>
              <a:rPr lang="en-US" sz="1400" i="1" dirty="0"/>
              <a:t>The Field Guide to Human Centered Design</a:t>
            </a:r>
            <a:r>
              <a:rPr lang="en-US" sz="1400" dirty="0"/>
              <a:t>, or </a:t>
            </a:r>
            <a:r>
              <a:rPr lang="en-US" sz="1400" dirty="0">
                <a:hlinkClick r:id="rId3"/>
              </a:rPr>
              <a:t>online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7288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77" y="152399"/>
            <a:ext cx="7365181" cy="72096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5238" y="4390957"/>
            <a:ext cx="137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content is the property of IDE-O.  It can be found in </a:t>
            </a:r>
            <a:r>
              <a:rPr lang="en-US" sz="1400" i="1" dirty="0"/>
              <a:t>The Field Guide to Human Centered Design</a:t>
            </a:r>
            <a:r>
              <a:rPr lang="en-US" sz="1400" dirty="0"/>
              <a:t>, or </a:t>
            </a:r>
            <a:r>
              <a:rPr lang="en-US" sz="1400" dirty="0">
                <a:hlinkClick r:id="rId3"/>
              </a:rPr>
              <a:t>online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7519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rgbClr val="7030A0"/>
                </a:solidFill>
              </a:rPr>
              <a:t>Implementation </a:t>
            </a:r>
            <a:endParaRPr lang="en-US" cap="small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sz="2000" dirty="0" smtClean="0">
              <a:latin typeface="+mj-lt"/>
            </a:endParaRPr>
          </a:p>
          <a:p>
            <a:pPr lvl="2"/>
            <a:r>
              <a:rPr lang="en-US" sz="2000" dirty="0" smtClean="0">
                <a:latin typeface="+mj-lt"/>
              </a:rPr>
              <a:t>The team delivers the project</a:t>
            </a:r>
          </a:p>
          <a:p>
            <a:pPr lvl="2"/>
            <a:r>
              <a:rPr lang="en-US" sz="2000" dirty="0" smtClean="0">
                <a:latin typeface="+mj-lt"/>
              </a:rPr>
              <a:t>Maintenance and Enhancement</a:t>
            </a:r>
          </a:p>
          <a:p>
            <a:pPr lvl="2"/>
            <a:endParaRPr lang="en-US" sz="2000" dirty="0">
              <a:latin typeface="+mj-lt"/>
            </a:endParaRPr>
          </a:p>
          <a:p>
            <a:pPr lvl="2"/>
            <a:r>
              <a:rPr lang="en-US" sz="2000" dirty="0" smtClean="0">
                <a:latin typeface="+mj-lt"/>
              </a:rPr>
              <a:t>Create a Pitch</a:t>
            </a:r>
          </a:p>
          <a:p>
            <a:pPr lvl="2"/>
            <a:r>
              <a:rPr lang="en-US" sz="2000" dirty="0" smtClean="0">
                <a:latin typeface="+mj-lt"/>
              </a:rPr>
              <a:t>Define Success</a:t>
            </a:r>
          </a:p>
          <a:p>
            <a:pPr lvl="2"/>
            <a:r>
              <a:rPr lang="en-US" sz="2000" dirty="0" smtClean="0">
                <a:latin typeface="+mj-lt"/>
              </a:rPr>
              <a:t>Build Partnerships</a:t>
            </a:r>
          </a:p>
          <a:p>
            <a:pPr lvl="2"/>
            <a:endParaRPr lang="en-US" sz="2000" dirty="0" smtClean="0">
              <a:latin typeface="+mj-lt"/>
            </a:endParaRPr>
          </a:p>
          <a:p>
            <a:pPr lvl="2"/>
            <a:r>
              <a:rPr lang="en-US" sz="2000" dirty="0" smtClean="0">
                <a:latin typeface="+mj-lt"/>
              </a:rPr>
              <a:t>Other activities normally associated with Design, not Analysis</a:t>
            </a:r>
            <a:endParaRPr lang="en-US" sz="2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293852"/>
            <a:ext cx="2193000" cy="11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47944" y="5437695"/>
            <a:ext cx="2962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content is the property of IDE-O.  It can be found in </a:t>
            </a:r>
            <a:r>
              <a:rPr lang="en-US" sz="1400" i="1" dirty="0"/>
              <a:t>The Field Guide to Human Centered Design</a:t>
            </a:r>
            <a:r>
              <a:rPr lang="en-US" sz="1400" dirty="0"/>
              <a:t>, or </a:t>
            </a:r>
            <a:r>
              <a:rPr lang="en-US" sz="1400" dirty="0">
                <a:hlinkClick r:id="rId2"/>
              </a:rPr>
              <a:t>online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1127"/>
            <a:ext cx="4343400" cy="659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89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This is not a linear process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9" y="1194207"/>
            <a:ext cx="7316867" cy="33916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5562600"/>
            <a:ext cx="565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Graphic is the property of IDE-O and is available </a:t>
            </a:r>
            <a:r>
              <a:rPr lang="en-US" dirty="0">
                <a:hlinkClick r:id="rId3"/>
              </a:rPr>
              <a:t>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4424"/>
            <a:ext cx="4942080" cy="63079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48" y="609600"/>
            <a:ext cx="6105524" cy="40703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5257800"/>
            <a:ext cx="5048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Graphic </a:t>
            </a:r>
            <a:r>
              <a:rPr lang="en-US" sz="1600" dirty="0"/>
              <a:t>is the property of IDE-O and is available </a:t>
            </a:r>
            <a:r>
              <a:rPr lang="en-US" sz="1600" dirty="0">
                <a:hlinkClick r:id="rId3"/>
              </a:rPr>
              <a:t>Online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95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What is Design thinking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sz="2400" b="0" dirty="0" smtClean="0"/>
          </a:p>
          <a:p>
            <a:pPr marL="0" indent="0"/>
            <a:r>
              <a:rPr lang="en-US" sz="2400" b="0" dirty="0" smtClean="0"/>
              <a:t>It is sometimes called Human-Centered Design</a:t>
            </a:r>
          </a:p>
          <a:p>
            <a:pPr marL="0" indent="0"/>
            <a:endParaRPr lang="en-US" sz="2400" b="0" dirty="0"/>
          </a:p>
          <a:p>
            <a:pPr marL="0" indent="0"/>
            <a:r>
              <a:rPr lang="en-US" sz="2400" b="0" dirty="0" smtClean="0"/>
              <a:t>Focus is on how you think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0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Practice Supportive Mindsets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4419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300" b="0" dirty="0"/>
              <a:t>Learn from failure</a:t>
            </a:r>
          </a:p>
          <a:p>
            <a:pPr lvl="3"/>
            <a:r>
              <a:rPr lang="en-US" sz="2100" dirty="0"/>
              <a:t>Think of it as designing experiments through which you are going to learn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b="0" dirty="0"/>
              <a:t>Make It</a:t>
            </a:r>
          </a:p>
          <a:p>
            <a:pPr lvl="3"/>
            <a:r>
              <a:rPr lang="en-US" sz="2100" dirty="0"/>
              <a:t>Take the risk out of project by making something simple first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b="0" dirty="0"/>
              <a:t>Creative Confidence</a:t>
            </a:r>
          </a:p>
          <a:p>
            <a:pPr lvl="3"/>
            <a:r>
              <a:rPr lang="en-US" sz="2100" dirty="0"/>
              <a:t>Have big ideas and the ability to act on them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b="0" dirty="0"/>
              <a:t>Have Empathy</a:t>
            </a:r>
          </a:p>
          <a:p>
            <a:pPr lvl="3"/>
            <a:r>
              <a:rPr lang="en-US" sz="2100" dirty="0"/>
              <a:t>Helps us create new ideas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b="0" dirty="0"/>
              <a:t>Embrace Ambiguity</a:t>
            </a:r>
          </a:p>
          <a:p>
            <a:pPr lvl="3"/>
            <a:r>
              <a:rPr lang="en-US" sz="2100" dirty="0"/>
              <a:t>We must give ourselves permission to explore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b="0" dirty="0"/>
              <a:t>Optimism</a:t>
            </a:r>
          </a:p>
          <a:p>
            <a:pPr lvl="3"/>
            <a:r>
              <a:rPr lang="en-US" sz="2100" dirty="0"/>
              <a:t>This drives the group forward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b="0" dirty="0"/>
              <a:t>Iterate, iterate, iterate </a:t>
            </a:r>
            <a:endParaRPr lang="en-US" sz="2300" dirty="0"/>
          </a:p>
          <a:p>
            <a:pPr lvl="3"/>
            <a:r>
              <a:rPr lang="en-US" sz="2100" dirty="0"/>
              <a:t>This is what provides validation for the project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Stages of Design </a:t>
            </a:r>
            <a:r>
              <a:rPr lang="en-US" dirty="0" err="1" smtClean="0">
                <a:solidFill>
                  <a:srgbClr val="7030A0"/>
                </a:solidFill>
              </a:rPr>
              <a:t>THinking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sz="2400" dirty="0" smtClean="0"/>
              <a:t>	</a:t>
            </a:r>
            <a:r>
              <a:rPr lang="en-US" sz="2400" b="0" dirty="0" smtClean="0"/>
              <a:t>Inspiration</a:t>
            </a:r>
          </a:p>
          <a:p>
            <a:pPr algn="ctr"/>
            <a:endParaRPr lang="en-US" sz="2400" b="0" dirty="0" smtClean="0"/>
          </a:p>
          <a:p>
            <a:pPr algn="ctr"/>
            <a:r>
              <a:rPr lang="en-US" sz="2400" b="0" dirty="0" smtClean="0"/>
              <a:t>	Ideation</a:t>
            </a:r>
          </a:p>
          <a:p>
            <a:pPr algn="ctr"/>
            <a:endParaRPr lang="en-US" sz="2400" b="0" dirty="0" smtClean="0"/>
          </a:p>
          <a:p>
            <a:pPr algn="ctr"/>
            <a:r>
              <a:rPr lang="en-US" sz="2400" b="0" dirty="0" smtClean="0"/>
              <a:t>	Implementation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62" y="533400"/>
            <a:ext cx="7442352" cy="41962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54864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Video is the property of IDE-O and is available Online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8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20940" cy="3579849"/>
          </a:xfrm>
        </p:spPr>
        <p:txBody>
          <a:bodyPr>
            <a:normAutofit/>
          </a:bodyPr>
          <a:lstStyle/>
          <a:p>
            <a:pPr lvl="2"/>
            <a:r>
              <a:rPr lang="en-US" sz="1800" dirty="0" smtClean="0">
                <a:latin typeface="+mj-lt"/>
              </a:rPr>
              <a:t>You learn as much as possible about the organization and its features</a:t>
            </a:r>
          </a:p>
          <a:p>
            <a:pPr lvl="2"/>
            <a:r>
              <a:rPr lang="en-US" sz="1800" dirty="0" smtClean="0">
                <a:latin typeface="+mj-lt"/>
              </a:rPr>
              <a:t>Analysts learn from client and the users</a:t>
            </a:r>
          </a:p>
          <a:p>
            <a:pPr lvl="2"/>
            <a:r>
              <a:rPr lang="en-US" sz="1800" dirty="0" smtClean="0">
                <a:latin typeface="+mj-lt"/>
              </a:rPr>
              <a:t>Analysts take photos</a:t>
            </a:r>
          </a:p>
          <a:p>
            <a:pPr lvl="2"/>
            <a:r>
              <a:rPr lang="en-US" sz="1800" dirty="0" smtClean="0">
                <a:latin typeface="+mj-lt"/>
              </a:rPr>
              <a:t>Analysts immerse themselves in the life of the client</a:t>
            </a:r>
          </a:p>
          <a:p>
            <a:pPr lvl="2"/>
            <a:endParaRPr lang="en-US" sz="1800" dirty="0" smtClean="0">
              <a:latin typeface="+mj-lt"/>
            </a:endParaRPr>
          </a:p>
          <a:p>
            <a:pPr lvl="2"/>
            <a:r>
              <a:rPr lang="en-US" sz="1800" dirty="0" smtClean="0">
                <a:latin typeface="+mj-lt"/>
              </a:rPr>
              <a:t>Analysts do secondary research</a:t>
            </a:r>
          </a:p>
          <a:p>
            <a:pPr lvl="2"/>
            <a:endParaRPr lang="en-US" sz="1800" dirty="0" smtClean="0">
              <a:latin typeface="+mj-lt"/>
            </a:endParaRPr>
          </a:p>
          <a:p>
            <a:pPr lvl="2"/>
            <a:endParaRPr lang="en-US" sz="1800" dirty="0" smtClean="0">
              <a:latin typeface="+mj-lt"/>
            </a:endParaRPr>
          </a:p>
          <a:p>
            <a:pPr lvl="2"/>
            <a:r>
              <a:rPr lang="en-US" sz="1800" dirty="0" smtClean="0">
                <a:latin typeface="+mj-lt"/>
              </a:rPr>
              <a:t>Analysts understand users’ needs and wants</a:t>
            </a:r>
          </a:p>
          <a:p>
            <a:pPr lvl="2"/>
            <a:r>
              <a:rPr lang="en-US" sz="1800" dirty="0" smtClean="0">
                <a:latin typeface="+mj-lt"/>
              </a:rPr>
              <a:t>Specific methods include those from the IDE-O site but it can include other tools.  See possible activities at the </a:t>
            </a:r>
            <a:r>
              <a:rPr lang="en-US" sz="1800" dirty="0" smtClean="0">
                <a:latin typeface="+mj-lt"/>
                <a:hlinkClick r:id="rId2"/>
              </a:rPr>
              <a:t>Design Kit Website</a:t>
            </a:r>
            <a:endParaRPr lang="en-US" sz="18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Inspiration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4516374" y="2322936"/>
            <a:ext cx="1802130" cy="106757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Library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33527"/>
            <a:ext cx="6553200" cy="50801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57538" y="5715000"/>
            <a:ext cx="514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content is the property of IDE-O.  It can be found in </a:t>
            </a:r>
            <a:r>
              <a:rPr lang="en-US" sz="1400" i="1" dirty="0" smtClean="0"/>
              <a:t>The Field Guide to Human Centered Design</a:t>
            </a:r>
            <a:r>
              <a:rPr lang="en-US" sz="1400" dirty="0" smtClean="0"/>
              <a:t>, or </a:t>
            </a:r>
            <a:r>
              <a:rPr lang="en-US" sz="1400" dirty="0" smtClean="0">
                <a:hlinkClick r:id="rId3"/>
              </a:rPr>
              <a:t>online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36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wordCreativityLecture2015-1" id="{BD4387F2-7DF7-40BC-A133-7B45F76D868D}" vid="{957EA084-1735-4610-BC56-5880B18B52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analysisbasic</Template>
  <TotalTime>5798</TotalTime>
  <Words>468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Constantia</vt:lpstr>
      <vt:lpstr>Franklin Gothic Book</vt:lpstr>
      <vt:lpstr>Franklin Gothic Medium</vt:lpstr>
      <vt:lpstr>Tunga</vt:lpstr>
      <vt:lpstr>Wingdings</vt:lpstr>
      <vt:lpstr>Angles</vt:lpstr>
      <vt:lpstr>  design thinking </vt:lpstr>
      <vt:lpstr>PowerPoint Presentation</vt:lpstr>
      <vt:lpstr>Goal</vt:lpstr>
      <vt:lpstr>What is Design thinking </vt:lpstr>
      <vt:lpstr>Practice Supportive Mindsets</vt:lpstr>
      <vt:lpstr>Stages of Design THinking</vt:lpstr>
      <vt:lpstr>PowerPoint Presentation</vt:lpstr>
      <vt:lpstr>Inspiration</vt:lpstr>
      <vt:lpstr>PowerPoint Presentation</vt:lpstr>
      <vt:lpstr>PowerPoint Presentation</vt:lpstr>
      <vt:lpstr>PowerPoint Presentation</vt:lpstr>
      <vt:lpstr>IDEATION</vt:lpstr>
      <vt:lpstr>PowerPoint Presentation</vt:lpstr>
      <vt:lpstr>PowerPoint Presentation</vt:lpstr>
      <vt:lpstr>PowerPoint Presentation</vt:lpstr>
      <vt:lpstr>PowerPoint Presentation</vt:lpstr>
      <vt:lpstr>Implementation </vt:lpstr>
      <vt:lpstr>PowerPoint Presentation</vt:lpstr>
      <vt:lpstr>This is not a linear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</dc:title>
  <dc:creator>Sauter, Vicki L.</dc:creator>
  <cp:lastModifiedBy>Sauter, Vicki L.</cp:lastModifiedBy>
  <cp:revision>27</cp:revision>
  <dcterms:created xsi:type="dcterms:W3CDTF">2018-07-26T00:16:53Z</dcterms:created>
  <dcterms:modified xsi:type="dcterms:W3CDTF">2018-08-06T15:19:57Z</dcterms:modified>
</cp:coreProperties>
</file>