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72" r:id="rId3"/>
    <p:sldId id="257" r:id="rId4"/>
    <p:sldId id="259" r:id="rId5"/>
    <p:sldId id="258" r:id="rId6"/>
    <p:sldId id="261" r:id="rId7"/>
    <p:sldId id="264" r:id="rId8"/>
    <p:sldId id="262" r:id="rId9"/>
    <p:sldId id="273" r:id="rId10"/>
    <p:sldId id="270" r:id="rId11"/>
    <p:sldId id="265" r:id="rId12"/>
    <p:sldId id="263" r:id="rId13"/>
    <p:sldId id="268" r:id="rId14"/>
    <p:sldId id="266" r:id="rId15"/>
    <p:sldId id="271"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p:scale>
          <a:sx n="53" d="100"/>
          <a:sy n="53" d="100"/>
        </p:scale>
        <p:origin x="-1008"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674F3-A36C-4FFA-842C-A466C12FD1A6}" type="datetimeFigureOut">
              <a:rPr lang="en-US" smtClean="0"/>
              <a:pPr/>
              <a:t>2/26/2012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CE6EA-E8F5-4EFD-972E-9CCE321D57A1}" type="slidenum">
              <a:rPr lang="en-US" smtClean="0"/>
              <a:pPr/>
              <a:t>‹#›</a:t>
            </a:fld>
            <a:endParaRPr lang="en-US"/>
          </a:p>
        </p:txBody>
      </p:sp>
    </p:spTree>
    <p:extLst>
      <p:ext uri="{BB962C8B-B14F-4D97-AF65-F5344CB8AC3E}">
        <p14:creationId xmlns:p14="http://schemas.microsoft.com/office/powerpoint/2010/main" val="318389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cannot predict the individual homicides, but their pattern is highly predictable.  </a:t>
            </a:r>
            <a:endParaRPr lang="en-US" dirty="0"/>
          </a:p>
        </p:txBody>
      </p:sp>
      <p:sp>
        <p:nvSpPr>
          <p:cNvPr id="4" name="Slide Number Placeholder 3"/>
          <p:cNvSpPr>
            <a:spLocks noGrp="1"/>
          </p:cNvSpPr>
          <p:nvPr>
            <p:ph type="sldNum" sz="quarter" idx="10"/>
          </p:nvPr>
        </p:nvSpPr>
        <p:spPr/>
        <p:txBody>
          <a:bodyPr/>
          <a:lstStyle/>
          <a:p>
            <a:fld id="{09BCE6EA-E8F5-4EFD-972E-9CCE321D57A1}" type="slidenum">
              <a:rPr lang="en-US" smtClean="0"/>
              <a:pPr/>
              <a:t>7</a:t>
            </a:fld>
            <a:endParaRPr lang="en-US"/>
          </a:p>
        </p:txBody>
      </p:sp>
    </p:spTree>
    <p:extLst>
      <p:ext uri="{BB962C8B-B14F-4D97-AF65-F5344CB8AC3E}">
        <p14:creationId xmlns:p14="http://schemas.microsoft.com/office/powerpoint/2010/main" val="237680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23DA119-1D3E-40F1-8C96-D352856E78E8}" type="datetimeFigureOut">
              <a:rPr lang="en-US" smtClean="0"/>
              <a:pPr/>
              <a:t>2/26/2012</a:t>
            </a:fld>
            <a:endParaRPr lang="en-US"/>
          </a:p>
        </p:txBody>
      </p:sp>
      <p:sp>
        <p:nvSpPr>
          <p:cNvPr id="8" name="Slide Number Placeholder 7"/>
          <p:cNvSpPr>
            <a:spLocks noGrp="1"/>
          </p:cNvSpPr>
          <p:nvPr>
            <p:ph type="sldNum" sz="quarter" idx="11"/>
          </p:nvPr>
        </p:nvSpPr>
        <p:spPr/>
        <p:txBody>
          <a:bodyPr/>
          <a:lstStyle/>
          <a:p>
            <a:fld id="{167114D6-AC74-4615-923A-D4707F598B3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DA119-1D3E-40F1-8C96-D352856E78E8}"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DA119-1D3E-40F1-8C96-D352856E78E8}"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DA119-1D3E-40F1-8C96-D352856E78E8}"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3DA119-1D3E-40F1-8C96-D352856E78E8}"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3DA119-1D3E-40F1-8C96-D352856E78E8}" type="datetimeFigureOut">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14D6-AC74-4615-923A-D4707F598B3A}"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3DA119-1D3E-40F1-8C96-D352856E78E8}" type="datetimeFigureOut">
              <a:rPr lang="en-US" smtClean="0"/>
              <a:pPr/>
              <a:t>2/26/2012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14D6-AC74-4615-923A-D4707F598B3A}"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DA119-1D3E-40F1-8C96-D352856E78E8}" type="datetimeFigureOut">
              <a:rPr lang="en-US" smtClean="0"/>
              <a:pPr/>
              <a:t>2/26/2012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DA119-1D3E-40F1-8C96-D352856E78E8}" type="datetimeFigureOut">
              <a:rPr lang="en-US" smtClean="0"/>
              <a:pPr/>
              <a:t>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DA119-1D3E-40F1-8C96-D352856E78E8}" type="datetimeFigureOut">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DA119-1D3E-40F1-8C96-D352856E78E8}" type="datetimeFigureOut">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14D6-AC74-4615-923A-D4707F598B3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23DA119-1D3E-40F1-8C96-D352856E78E8}" type="datetimeFigureOut">
              <a:rPr lang="en-US" smtClean="0"/>
              <a:pPr/>
              <a:t>2/26/2012</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67114D6-AC74-4615-923A-D4707F598B3A}"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apps.leg.wa.gov/RCW/default.aspx?cite=9A.32.010" TargetMode="External"/><Relationship Id="rId3" Type="http://schemas.openxmlformats.org/officeDocument/2006/relationships/hyperlink" Target="http://www.city-data.com/crime/crime-St.-Louis-Missouri.html" TargetMode="External"/><Relationship Id="rId7" Type="http://schemas.openxmlformats.org/officeDocument/2006/relationships/hyperlink" Target="http://www.lectlaw.com/def/c330.htm" TargetMode="External"/><Relationship Id="rId2" Type="http://schemas.openxmlformats.org/officeDocument/2006/relationships/hyperlink" Target="http://www.slmpd.org/crime_stats.html" TargetMode="External"/><Relationship Id="rId1" Type="http://schemas.openxmlformats.org/officeDocument/2006/relationships/slideLayout" Target="../slideLayouts/slideLayout2.xml"/><Relationship Id="rId6" Type="http://schemas.openxmlformats.org/officeDocument/2006/relationships/hyperlink" Target="http://www.cityrating.com/crime-statistics/missouri/" TargetMode="External"/><Relationship Id="rId5" Type="http://schemas.openxmlformats.org/officeDocument/2006/relationships/hyperlink" Target="http://www.stltoday.com/news/multimedia/html_b1ea1c08-2411-11e0-96a8-0017a4a78c22.html" TargetMode="External"/><Relationship Id="rId4" Type="http://schemas.openxmlformats.org/officeDocument/2006/relationships/hyperlink" Target="http://www.neighborhoodscout.com/mo/st-louis/crime/" TargetMode="External"/><Relationship Id="rId9" Type="http://schemas.openxmlformats.org/officeDocument/2006/relationships/hyperlink" Target="http://www.kmov.com/news/local/Homicides-down-by-30-percent-in-St-Louis-136243888.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extstl.com/urban-living/one-city-two-plans-compare-and-contrast-of-2001-lafayette-square-jeffvanderlou-plans" TargetMode="External"/><Relationship Id="rId2" Type="http://schemas.openxmlformats.org/officeDocument/2006/relationships/hyperlink" Target="http://www.nextstl.com/urban-living/is-the-city-of-st-louis-becoming-a-safer-place-the-answer-decidedly-is-yes" TargetMode="External"/><Relationship Id="rId1" Type="http://schemas.openxmlformats.org/officeDocument/2006/relationships/slideLayout" Target="../slideLayouts/slideLayout2.xml"/><Relationship Id="rId6" Type="http://schemas.openxmlformats.org/officeDocument/2006/relationships/hyperlink" Target="http://rehabbersclub.org/" TargetMode="External"/><Relationship Id="rId5" Type="http://schemas.openxmlformats.org/officeDocument/2006/relationships/hyperlink" Target="http://www.scribd.com/doc/77264344/IBM-Smarter-Cities-Challenge-St-Louis-Report" TargetMode="External"/><Relationship Id="rId4" Type="http://schemas.openxmlformats.org/officeDocument/2006/relationships/hyperlink" Target="http://www.columbiamissourian.com/stories/2009/01/02/2008-deadly-year-st-louis-kansas-cit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Homicide Predictions in St Louis</a:t>
            </a:r>
            <a:endParaRPr lang="en-US" sz="3600" dirty="0"/>
          </a:p>
        </p:txBody>
      </p:sp>
      <p:sp>
        <p:nvSpPr>
          <p:cNvPr id="5" name="Content Placeholder 4"/>
          <p:cNvSpPr>
            <a:spLocks noGrp="1"/>
          </p:cNvSpPr>
          <p:nvPr>
            <p:ph idx="1"/>
          </p:nvPr>
        </p:nvSpPr>
        <p:spPr/>
        <p:txBody>
          <a:bodyPr>
            <a:normAutofit/>
          </a:bodyPr>
          <a:lstStyle/>
          <a:p>
            <a:pPr algn="r">
              <a:buNone/>
            </a:pPr>
            <a:endParaRPr lang="en-US" dirty="0" smtClean="0"/>
          </a:p>
          <a:p>
            <a:pPr>
              <a:buNone/>
            </a:pPr>
            <a:r>
              <a:rPr lang="en-US" dirty="0" smtClean="0"/>
              <a:t>InfSys 3843</a:t>
            </a:r>
          </a:p>
          <a:p>
            <a:pPr algn="r">
              <a:buNone/>
            </a:pPr>
            <a:endParaRPr lang="en-US" dirty="0"/>
          </a:p>
          <a:p>
            <a:pPr algn="r">
              <a:buNone/>
            </a:pPr>
            <a:r>
              <a:rPr lang="en-US" dirty="0" smtClean="0"/>
              <a:t>Group Members:</a:t>
            </a:r>
          </a:p>
          <a:p>
            <a:pPr algn="r">
              <a:buNone/>
            </a:pPr>
            <a:r>
              <a:rPr lang="en-US" dirty="0" smtClean="0"/>
              <a:t>Ana L Bolanos</a:t>
            </a:r>
          </a:p>
          <a:p>
            <a:pPr algn="r">
              <a:buNone/>
            </a:pPr>
            <a:r>
              <a:rPr lang="en-US" dirty="0" smtClean="0"/>
              <a:t>Dian Prasetyo</a:t>
            </a:r>
          </a:p>
          <a:p>
            <a:pPr algn="r">
              <a:buNone/>
            </a:pPr>
            <a:r>
              <a:rPr lang="en-US" dirty="0" smtClean="0"/>
              <a:t>Edward Conrey</a:t>
            </a:r>
          </a:p>
          <a:p>
            <a:pPr algn="r">
              <a:buNone/>
            </a:pPr>
            <a:r>
              <a:rPr lang="en-US" dirty="0" smtClean="0"/>
              <a:t>Jameka Johnson</a:t>
            </a:r>
            <a:endParaRPr lang="en-US" dirty="0"/>
          </a:p>
        </p:txBody>
      </p:sp>
      <p:pic>
        <p:nvPicPr>
          <p:cNvPr id="6" name="Picture 5" descr="crime.jpg"/>
          <p:cNvPicPr>
            <a:picLocks noChangeAspect="1"/>
          </p:cNvPicPr>
          <p:nvPr/>
        </p:nvPicPr>
        <p:blipFill>
          <a:blip r:embed="rId2" cstate="print"/>
          <a:stretch>
            <a:fillRect/>
          </a:stretch>
        </p:blipFill>
        <p:spPr>
          <a:xfrm>
            <a:off x="457200" y="3505200"/>
            <a:ext cx="4086225" cy="2703468"/>
          </a:xfrm>
          <a:prstGeom prst="roundRect">
            <a:avLst/>
          </a:prstGeom>
          <a:ln>
            <a:noFill/>
          </a:ln>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xEl>
                                              <p:pRg st="4" end="4"/>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4" end="4"/>
                                            </p:txEl>
                                          </p:spTgt>
                                        </p:tgtEl>
                                        <p:attrNameLst>
                                          <p:attrName>ppt_w</p:attrName>
                                        </p:attrNameLst>
                                      </p:cBhvr>
                                    </p:anim>
                                    <p:anim by="(#ppt_w*0.50)" calcmode="lin" valueType="num">
                                      <p:cBhvr>
                                        <p:cTn id="8" dur="500" decel="50000" autoRev="1" fill="hold">
                                          <p:stCondLst>
                                            <p:cond delay="0"/>
                                          </p:stCondLst>
                                        </p:cTn>
                                        <p:tgtEl>
                                          <p:spTgt spid="5">
                                            <p:txEl>
                                              <p:pRg st="4" end="4"/>
                                            </p:txEl>
                                          </p:spTgt>
                                        </p:tgtEl>
                                        <p:attrNameLst>
                                          <p:attrName>ppt_x</p:attrName>
                                        </p:attrNameLst>
                                      </p:cBhvr>
                                    </p:anim>
                                    <p:anim from="(-#ppt_h/2)" to="(#ppt_y)" calcmode="lin" valueType="num">
                                      <p:cBhvr>
                                        <p:cTn id="9" dur="1000" fill="hold">
                                          <p:stCondLst>
                                            <p:cond delay="0"/>
                                          </p:stCondLst>
                                        </p:cTn>
                                        <p:tgtEl>
                                          <p:spTgt spid="5">
                                            <p:txEl>
                                              <p:pRg st="4" end="4"/>
                                            </p:txEl>
                                          </p:spTgt>
                                        </p:tgtEl>
                                        <p:attrNameLst>
                                          <p:attrName>ppt_y</p:attrName>
                                        </p:attrNameLst>
                                      </p:cBhvr>
                                    </p:anim>
                                    <p:animRot by="21600000">
                                      <p:cBhvr>
                                        <p:cTn id="10" dur="1000" fill="hold">
                                          <p:stCondLst>
                                            <p:cond delay="0"/>
                                          </p:stCondLst>
                                        </p:cTn>
                                        <p:tgtEl>
                                          <p:spTgt spid="5">
                                            <p:txEl>
                                              <p:pRg st="4" end="4"/>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5">
                                            <p:txEl>
                                              <p:pRg st="5" end="5"/>
                                            </p:txEl>
                                          </p:spTgt>
                                        </p:tgtEl>
                                        <p:attrNameLst>
                                          <p:attrName>style.visibility</p:attrName>
                                        </p:attrNameLst>
                                      </p:cBhvr>
                                      <p:to>
                                        <p:strVal val="visible"/>
                                      </p:to>
                                    </p:set>
                                    <p:anim by="(-#ppt_w*2)" calcmode="lin" valueType="num">
                                      <p:cBhvr rctx="PPT">
                                        <p:cTn id="13" dur="500" autoRev="1" fill="hold">
                                          <p:stCondLst>
                                            <p:cond delay="0"/>
                                          </p:stCondLst>
                                        </p:cTn>
                                        <p:tgtEl>
                                          <p:spTgt spid="5">
                                            <p:txEl>
                                              <p:pRg st="5" end="5"/>
                                            </p:txEl>
                                          </p:spTgt>
                                        </p:tgtEl>
                                        <p:attrNameLst>
                                          <p:attrName>ppt_w</p:attrName>
                                        </p:attrNameLst>
                                      </p:cBhvr>
                                    </p:anim>
                                    <p:anim by="(#ppt_w*0.50)" calcmode="lin" valueType="num">
                                      <p:cBhvr>
                                        <p:cTn id="14" dur="500" decel="50000" autoRev="1" fill="hold">
                                          <p:stCondLst>
                                            <p:cond delay="0"/>
                                          </p:stCondLst>
                                        </p:cTn>
                                        <p:tgtEl>
                                          <p:spTgt spid="5">
                                            <p:txEl>
                                              <p:pRg st="5" end="5"/>
                                            </p:txEl>
                                          </p:spTgt>
                                        </p:tgtEl>
                                        <p:attrNameLst>
                                          <p:attrName>ppt_x</p:attrName>
                                        </p:attrNameLst>
                                      </p:cBhvr>
                                    </p:anim>
                                    <p:anim from="(-#ppt_h/2)" to="(#ppt_y)" calcmode="lin" valueType="num">
                                      <p:cBhvr>
                                        <p:cTn id="15" dur="1000" fill="hold">
                                          <p:stCondLst>
                                            <p:cond delay="0"/>
                                          </p:stCondLst>
                                        </p:cTn>
                                        <p:tgtEl>
                                          <p:spTgt spid="5">
                                            <p:txEl>
                                              <p:pRg st="5" end="5"/>
                                            </p:txEl>
                                          </p:spTgt>
                                        </p:tgtEl>
                                        <p:attrNameLst>
                                          <p:attrName>ppt_y</p:attrName>
                                        </p:attrNameLst>
                                      </p:cBhvr>
                                    </p:anim>
                                    <p:animRot by="21600000">
                                      <p:cBhvr>
                                        <p:cTn id="16" dur="1000" fill="hold">
                                          <p:stCondLst>
                                            <p:cond delay="0"/>
                                          </p:stCondLst>
                                        </p:cTn>
                                        <p:tgtEl>
                                          <p:spTgt spid="5">
                                            <p:txEl>
                                              <p:pRg st="5" end="5"/>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5">
                                            <p:txEl>
                                              <p:pRg st="6" end="6"/>
                                            </p:txEl>
                                          </p:spTgt>
                                        </p:tgtEl>
                                        <p:attrNameLst>
                                          <p:attrName>style.visibility</p:attrName>
                                        </p:attrNameLst>
                                      </p:cBhvr>
                                      <p:to>
                                        <p:strVal val="visible"/>
                                      </p:to>
                                    </p:set>
                                    <p:anim by="(-#ppt_w*2)" calcmode="lin" valueType="num">
                                      <p:cBhvr rctx="PPT">
                                        <p:cTn id="19" dur="500" autoRev="1" fill="hold">
                                          <p:stCondLst>
                                            <p:cond delay="0"/>
                                          </p:stCondLst>
                                        </p:cTn>
                                        <p:tgtEl>
                                          <p:spTgt spid="5">
                                            <p:txEl>
                                              <p:pRg st="6" end="6"/>
                                            </p:txEl>
                                          </p:spTgt>
                                        </p:tgtEl>
                                        <p:attrNameLst>
                                          <p:attrName>ppt_w</p:attrName>
                                        </p:attrNameLst>
                                      </p:cBhvr>
                                    </p:anim>
                                    <p:anim by="(#ppt_w*0.50)" calcmode="lin" valueType="num">
                                      <p:cBhvr>
                                        <p:cTn id="20" dur="500" decel="50000" autoRev="1" fill="hold">
                                          <p:stCondLst>
                                            <p:cond delay="0"/>
                                          </p:stCondLst>
                                        </p:cTn>
                                        <p:tgtEl>
                                          <p:spTgt spid="5">
                                            <p:txEl>
                                              <p:pRg st="6" end="6"/>
                                            </p:txEl>
                                          </p:spTgt>
                                        </p:tgtEl>
                                        <p:attrNameLst>
                                          <p:attrName>ppt_x</p:attrName>
                                        </p:attrNameLst>
                                      </p:cBhvr>
                                    </p:anim>
                                    <p:anim from="(-#ppt_h/2)" to="(#ppt_y)" calcmode="lin" valueType="num">
                                      <p:cBhvr>
                                        <p:cTn id="21" dur="1000" fill="hold">
                                          <p:stCondLst>
                                            <p:cond delay="0"/>
                                          </p:stCondLst>
                                        </p:cTn>
                                        <p:tgtEl>
                                          <p:spTgt spid="5">
                                            <p:txEl>
                                              <p:pRg st="6" end="6"/>
                                            </p:txEl>
                                          </p:spTgt>
                                        </p:tgtEl>
                                        <p:attrNameLst>
                                          <p:attrName>ppt_y</p:attrName>
                                        </p:attrNameLst>
                                      </p:cBhvr>
                                    </p:anim>
                                    <p:animRot by="21600000">
                                      <p:cBhvr>
                                        <p:cTn id="22" dur="1000" fill="hold">
                                          <p:stCondLst>
                                            <p:cond delay="0"/>
                                          </p:stCondLst>
                                        </p:cTn>
                                        <p:tgtEl>
                                          <p:spTgt spid="5">
                                            <p:txEl>
                                              <p:pRg st="6" end="6"/>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5">
                                            <p:txEl>
                                              <p:pRg st="7" end="7"/>
                                            </p:txEl>
                                          </p:spTgt>
                                        </p:tgtEl>
                                        <p:attrNameLst>
                                          <p:attrName>style.visibility</p:attrName>
                                        </p:attrNameLst>
                                      </p:cBhvr>
                                      <p:to>
                                        <p:strVal val="visible"/>
                                      </p:to>
                                    </p:set>
                                    <p:anim by="(-#ppt_w*2)" calcmode="lin" valueType="num">
                                      <p:cBhvr rctx="PPT">
                                        <p:cTn id="25" dur="500" autoRev="1" fill="hold">
                                          <p:stCondLst>
                                            <p:cond delay="0"/>
                                          </p:stCondLst>
                                        </p:cTn>
                                        <p:tgtEl>
                                          <p:spTgt spid="5">
                                            <p:txEl>
                                              <p:pRg st="7" end="7"/>
                                            </p:txEl>
                                          </p:spTgt>
                                        </p:tgtEl>
                                        <p:attrNameLst>
                                          <p:attrName>ppt_w</p:attrName>
                                        </p:attrNameLst>
                                      </p:cBhvr>
                                    </p:anim>
                                    <p:anim by="(#ppt_w*0.50)" calcmode="lin" valueType="num">
                                      <p:cBhvr>
                                        <p:cTn id="26" dur="500" decel="50000" autoRev="1" fill="hold">
                                          <p:stCondLst>
                                            <p:cond delay="0"/>
                                          </p:stCondLst>
                                        </p:cTn>
                                        <p:tgtEl>
                                          <p:spTgt spid="5">
                                            <p:txEl>
                                              <p:pRg st="7" end="7"/>
                                            </p:txEl>
                                          </p:spTgt>
                                        </p:tgtEl>
                                        <p:attrNameLst>
                                          <p:attrName>ppt_x</p:attrName>
                                        </p:attrNameLst>
                                      </p:cBhvr>
                                    </p:anim>
                                    <p:anim from="(-#ppt_h/2)" to="(#ppt_y)" calcmode="lin" valueType="num">
                                      <p:cBhvr>
                                        <p:cTn id="27" dur="1000" fill="hold">
                                          <p:stCondLst>
                                            <p:cond delay="0"/>
                                          </p:stCondLst>
                                        </p:cTn>
                                        <p:tgtEl>
                                          <p:spTgt spid="5">
                                            <p:txEl>
                                              <p:pRg st="7" end="7"/>
                                            </p:txEl>
                                          </p:spTgt>
                                        </p:tgtEl>
                                        <p:attrNameLst>
                                          <p:attrName>ppt_y</p:attrName>
                                        </p:attrNameLst>
                                      </p:cBhvr>
                                    </p:anim>
                                    <p:animRot by="21600000">
                                      <p:cBhvr>
                                        <p:cTn id="28" dur="1000" fill="hold">
                                          <p:stCondLst>
                                            <p:cond delay="0"/>
                                          </p:stCondLst>
                                        </p:cTn>
                                        <p:tgtEl>
                                          <p:spTgt spid="5">
                                            <p:txEl>
                                              <p:pRg st="7" end="7"/>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0" nodeType="clickEffect">
                                  <p:stCondLst>
                                    <p:cond delay="0"/>
                                  </p:stCondLst>
                                  <p:childTnLst>
                                    <p:animScale>
                                      <p:cBhvr>
                                        <p:cTn id="3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54097"/>
          </a:xfrm>
        </p:spPr>
        <p:txBody>
          <a:bodyPr/>
          <a:lstStyle/>
          <a:p>
            <a:r>
              <a:rPr lang="en-US" dirty="0" smtClean="0"/>
              <a:t>Qualitative Data – Cont. </a:t>
            </a:r>
            <a:endParaRPr lang="en-US" dirty="0"/>
          </a:p>
        </p:txBody>
      </p:sp>
      <p:sp>
        <p:nvSpPr>
          <p:cNvPr id="3" name="Content Placeholder 2"/>
          <p:cNvSpPr>
            <a:spLocks noGrp="1"/>
          </p:cNvSpPr>
          <p:nvPr>
            <p:ph idx="1"/>
          </p:nvPr>
        </p:nvSpPr>
        <p:spPr>
          <a:xfrm>
            <a:off x="685800" y="2209800"/>
            <a:ext cx="7315200" cy="3539527"/>
          </a:xfrm>
        </p:spPr>
        <p:txBody>
          <a:bodyPr/>
          <a:lstStyle/>
          <a:p>
            <a:r>
              <a:rPr lang="en-US" sz="2800" dirty="0" smtClean="0"/>
              <a:t>Saint Louis city plan on rejuvenating neglected neighborhoods. For example: Lafayette Square and </a:t>
            </a:r>
            <a:r>
              <a:rPr lang="en-US" sz="2800" dirty="0" err="1" smtClean="0"/>
              <a:t>JeffVanderLou</a:t>
            </a:r>
            <a:r>
              <a:rPr lang="en-US" sz="2800" dirty="0" smtClean="0"/>
              <a:t> plans.</a:t>
            </a:r>
          </a:p>
          <a:p>
            <a:r>
              <a:rPr lang="en-US" sz="2800" dirty="0" smtClean="0"/>
              <a:t>Saint Louis community efforts in revitalizing their neighborhood and preventing crimes. For example: Saint Louis Rehabbers club and St. Louis Public Safety Partnership.</a:t>
            </a:r>
          </a:p>
          <a:p>
            <a:pPr>
              <a:buNone/>
            </a:pPr>
            <a:endParaRPr lang="en-US" dirty="0"/>
          </a:p>
        </p:txBody>
      </p:sp>
    </p:spTree>
    <p:extLst>
      <p:ext uri="{BB962C8B-B14F-4D97-AF65-F5344CB8AC3E}">
        <p14:creationId xmlns:p14="http://schemas.microsoft.com/office/powerpoint/2010/main" val="314350855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154097"/>
          </a:xfrm>
        </p:spPr>
        <p:txBody>
          <a:bodyPr/>
          <a:lstStyle/>
          <a:p>
            <a:pPr algn="ctr"/>
            <a:r>
              <a:rPr lang="en-US" dirty="0" smtClean="0"/>
              <a:t>Results </a:t>
            </a:r>
            <a:endParaRPr lang="en-US" dirty="0"/>
          </a:p>
        </p:txBody>
      </p:sp>
      <p:pic>
        <p:nvPicPr>
          <p:cNvPr id="4" name="Content Placeholder 3" descr="crime_capital1.jpeg"/>
          <p:cNvPicPr>
            <a:picLocks noGrp="1" noChangeAspect="1"/>
          </p:cNvPicPr>
          <p:nvPr>
            <p:ph idx="1"/>
          </p:nvPr>
        </p:nvPicPr>
        <p:blipFill>
          <a:blip r:embed="rId2" cstate="print"/>
          <a:stretch>
            <a:fillRect/>
          </a:stretch>
        </p:blipFill>
        <p:spPr>
          <a:xfrm>
            <a:off x="457200" y="4038600"/>
            <a:ext cx="2961277" cy="2287587"/>
          </a:xfrm>
          <a:prstGeom prst="rect">
            <a:avLst/>
          </a:prstGeom>
          <a:ln>
            <a:noFill/>
          </a:ln>
          <a:effectLst>
            <a:softEdge rad="112500"/>
          </a:effectLst>
        </p:spPr>
      </p:pic>
      <p:sp>
        <p:nvSpPr>
          <p:cNvPr id="3" name="TextBox 2"/>
          <p:cNvSpPr txBox="1"/>
          <p:nvPr/>
        </p:nvSpPr>
        <p:spPr>
          <a:xfrm>
            <a:off x="457200" y="1447800"/>
            <a:ext cx="7848600" cy="1200329"/>
          </a:xfrm>
          <a:prstGeom prst="rect">
            <a:avLst/>
          </a:prstGeom>
          <a:noFill/>
        </p:spPr>
        <p:txBody>
          <a:bodyPr wrap="square" rtlCol="0">
            <a:spAutoFit/>
          </a:bodyPr>
          <a:lstStyle/>
          <a:p>
            <a:r>
              <a:rPr lang="en-US" b="1" i="1" dirty="0" smtClean="0"/>
              <a:t>14 </a:t>
            </a:r>
            <a:r>
              <a:rPr lang="en-US" b="1" i="1" dirty="0"/>
              <a:t>homicides / 53 days = .26415 homicides per day * 366 days = 96.6792 homicides ≈ 97 </a:t>
            </a:r>
            <a:r>
              <a:rPr lang="en-US" b="1" i="1" dirty="0" smtClean="0"/>
              <a:t>homicides</a:t>
            </a:r>
          </a:p>
          <a:p>
            <a:endParaRPr lang="en-US" b="1" i="1"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966849"/>
            <a:ext cx="5277534" cy="3162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239000" cy="941832"/>
          </a:xfrm>
        </p:spPr>
        <p:txBody>
          <a:bodyPr>
            <a:normAutofit fontScale="90000"/>
          </a:bodyPr>
          <a:lstStyle/>
          <a:p>
            <a:pPr algn="ctr"/>
            <a:r>
              <a:rPr lang="en-US" dirty="0" smtClean="0"/>
              <a:t>Top Homicide Location in </a:t>
            </a:r>
            <a:br>
              <a:rPr lang="en-US" dirty="0" smtClean="0"/>
            </a:br>
            <a:r>
              <a:rPr lang="en-US" dirty="0" smtClean="0"/>
              <a:t>Saint Louis</a:t>
            </a:r>
            <a:endParaRPr lang="en-US" dirty="0"/>
          </a:p>
        </p:txBody>
      </p:sp>
      <p:graphicFrame>
        <p:nvGraphicFramePr>
          <p:cNvPr id="7" name="Table 6"/>
          <p:cNvGraphicFramePr>
            <a:graphicFrameLocks noGrp="1"/>
          </p:cNvGraphicFramePr>
          <p:nvPr/>
        </p:nvGraphicFramePr>
        <p:xfrm>
          <a:off x="304800" y="1600206"/>
          <a:ext cx="8686800" cy="5105390"/>
        </p:xfrm>
        <a:graphic>
          <a:graphicData uri="http://schemas.openxmlformats.org/drawingml/2006/table">
            <a:tbl>
              <a:tblPr>
                <a:tableStyleId>{08FB837D-C827-4EFA-A057-4D05807E0F7C}</a:tableStyleId>
              </a:tblPr>
              <a:tblGrid>
                <a:gridCol w="1466256"/>
                <a:gridCol w="950773"/>
                <a:gridCol w="733128"/>
                <a:gridCol w="626213"/>
                <a:gridCol w="733128"/>
                <a:gridCol w="1863367"/>
                <a:gridCol w="996596"/>
                <a:gridCol w="1317339"/>
              </a:tblGrid>
              <a:tr h="473566">
                <a:tc>
                  <a:txBody>
                    <a:bodyPr/>
                    <a:lstStyle/>
                    <a:p>
                      <a:pPr algn="ctr" fontAlgn="b"/>
                      <a:r>
                        <a:rPr lang="en-US" sz="1400" b="1" u="none" strike="noStrike" dirty="0"/>
                        <a:t>Neighborhood</a:t>
                      </a:r>
                      <a:endParaRPr lang="en-US" sz="1400" b="1" i="0" u="none" strike="noStrike" dirty="0">
                        <a:solidFill>
                          <a:schemeClr val="tx1"/>
                        </a:solidFill>
                        <a:latin typeface="Calibri"/>
                      </a:endParaRPr>
                    </a:p>
                  </a:txBody>
                  <a:tcPr marL="8049" marR="8049" marT="8049" marB="0" anchor="b"/>
                </a:tc>
                <a:tc>
                  <a:txBody>
                    <a:bodyPr/>
                    <a:lstStyle/>
                    <a:p>
                      <a:pPr algn="ctr" fontAlgn="b"/>
                      <a:r>
                        <a:rPr lang="en-US" sz="1400" b="1" u="none" strike="noStrike" dirty="0"/>
                        <a:t>2008</a:t>
                      </a:r>
                      <a:endParaRPr lang="en-US" sz="1400" b="1" i="0" u="none" strike="noStrike" dirty="0">
                        <a:solidFill>
                          <a:schemeClr val="tx1"/>
                        </a:solidFill>
                        <a:latin typeface="Calibri"/>
                      </a:endParaRPr>
                    </a:p>
                  </a:txBody>
                  <a:tcPr marL="8049" marR="8049" marT="8049" marB="0" anchor="b"/>
                </a:tc>
                <a:tc>
                  <a:txBody>
                    <a:bodyPr/>
                    <a:lstStyle/>
                    <a:p>
                      <a:pPr algn="ctr" fontAlgn="b"/>
                      <a:r>
                        <a:rPr lang="en-US" sz="1400" b="1" u="none" strike="noStrike"/>
                        <a:t>2009</a:t>
                      </a:r>
                      <a:endParaRPr lang="en-US" sz="1400" b="1" i="0" u="none" strike="noStrike">
                        <a:solidFill>
                          <a:schemeClr val="tx1"/>
                        </a:solidFill>
                        <a:latin typeface="Calibri"/>
                      </a:endParaRPr>
                    </a:p>
                  </a:txBody>
                  <a:tcPr marL="8049" marR="8049" marT="8049" marB="0" anchor="b"/>
                </a:tc>
                <a:tc>
                  <a:txBody>
                    <a:bodyPr/>
                    <a:lstStyle/>
                    <a:p>
                      <a:pPr algn="ctr" fontAlgn="b"/>
                      <a:r>
                        <a:rPr lang="en-US" sz="1400" b="1" u="none" strike="noStrike"/>
                        <a:t>2010</a:t>
                      </a:r>
                      <a:endParaRPr lang="en-US" sz="1400" b="1" i="0" u="none" strike="noStrike">
                        <a:solidFill>
                          <a:schemeClr val="tx1"/>
                        </a:solidFill>
                        <a:latin typeface="Calibri"/>
                      </a:endParaRPr>
                    </a:p>
                  </a:txBody>
                  <a:tcPr marL="8049" marR="8049" marT="8049" marB="0" anchor="b"/>
                </a:tc>
                <a:tc>
                  <a:txBody>
                    <a:bodyPr/>
                    <a:lstStyle/>
                    <a:p>
                      <a:pPr algn="ctr" fontAlgn="b"/>
                      <a:r>
                        <a:rPr lang="en-US" sz="1400" b="1" u="none" strike="noStrike" dirty="0"/>
                        <a:t>2011</a:t>
                      </a:r>
                      <a:endParaRPr lang="en-US" sz="1400" b="1" i="0" u="none" strike="noStrike" dirty="0">
                        <a:solidFill>
                          <a:schemeClr val="tx1"/>
                        </a:solidFill>
                        <a:latin typeface="Calibri"/>
                      </a:endParaRPr>
                    </a:p>
                  </a:txBody>
                  <a:tcPr marL="8049" marR="8049" marT="8049" marB="0" anchor="b"/>
                </a:tc>
                <a:tc>
                  <a:txBody>
                    <a:bodyPr/>
                    <a:lstStyle/>
                    <a:p>
                      <a:pPr algn="ctr" fontAlgn="b"/>
                      <a:r>
                        <a:rPr lang="en-US" sz="1400" b="1" u="none" strike="noStrike" dirty="0"/>
                        <a:t>Distribution (Average)</a:t>
                      </a:r>
                      <a:endParaRPr lang="en-US" sz="1400" b="1" i="0" u="none" strike="noStrike" dirty="0">
                        <a:solidFill>
                          <a:schemeClr val="tx1"/>
                        </a:solidFill>
                        <a:latin typeface="Calibri"/>
                      </a:endParaRPr>
                    </a:p>
                  </a:txBody>
                  <a:tcPr marL="8049" marR="8049" marT="8049" marB="0" anchor="b"/>
                </a:tc>
                <a:tc>
                  <a:txBody>
                    <a:bodyPr/>
                    <a:lstStyle/>
                    <a:p>
                      <a:pPr algn="ctr" fontAlgn="b"/>
                      <a:r>
                        <a:rPr lang="en-US" sz="1400" b="1" u="none" strike="noStrike" dirty="0"/>
                        <a:t>2011 Actual</a:t>
                      </a:r>
                      <a:endParaRPr lang="en-US" sz="1400" b="1" i="0" u="none" strike="noStrike" dirty="0">
                        <a:solidFill>
                          <a:schemeClr val="tx1"/>
                        </a:solidFill>
                        <a:latin typeface="Calibri"/>
                      </a:endParaRPr>
                    </a:p>
                  </a:txBody>
                  <a:tcPr marL="8049" marR="8049" marT="8049" marB="0" anchor="b"/>
                </a:tc>
                <a:tc>
                  <a:txBody>
                    <a:bodyPr/>
                    <a:lstStyle/>
                    <a:p>
                      <a:pPr algn="ctr" fontAlgn="b"/>
                      <a:r>
                        <a:rPr lang="en-US" sz="1400" b="1" u="none" strike="noStrike" dirty="0"/>
                        <a:t>2012 Prediction</a:t>
                      </a:r>
                      <a:endParaRPr lang="en-US" sz="1400" b="1" i="0" u="none" strike="noStrike" dirty="0">
                        <a:solidFill>
                          <a:schemeClr val="tx1"/>
                        </a:solidFill>
                        <a:latin typeface="Calibri"/>
                      </a:endParaRPr>
                    </a:p>
                  </a:txBody>
                  <a:tcPr marL="8049" marR="8049" marT="8049" marB="0" anchor="b"/>
                </a:tc>
              </a:tr>
              <a:tr h="319866">
                <a:tc>
                  <a:txBody>
                    <a:bodyPr/>
                    <a:lstStyle/>
                    <a:p>
                      <a:pPr algn="l" fontAlgn="b"/>
                      <a:r>
                        <a:rPr lang="en-US" sz="1400" u="none" strike="noStrike" dirty="0"/>
                        <a:t>Baden</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3.59%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4.90%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4.86%</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8.85%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5.55%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10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6</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dirty="0"/>
                        <a:t>College Hill</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2.40%</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4.20%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1.39%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3.54%</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2.88%</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Dutchtown</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3.59%</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2.10%</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3.47%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2.65%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2.95%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Fairground</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2.99%</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0.00%</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6.25%</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1.77%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2.75%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Hamilton Heights</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3.59%</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2.80%</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2.08%</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4.42%</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3.22%</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Hyde Park</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2.40%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4.20%</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3.47%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0.88%</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2.74%</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1</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JeffVanderLou</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7.78%</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6.99%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4.86%</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7.96%</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6.90%</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7</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Kingsway West</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2.99%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4.20%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4.17%</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0.88%</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3.06%</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1</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Mark Twain</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6.59%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3.50%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4.17%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2.65%</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4.23%</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3</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4</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O' Fallon</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5.39%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2.10%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4.17%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0.88%</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3.13%</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dirty="0"/>
                        <a:t>1</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r>
              <a:tr h="319866">
                <a:tc>
                  <a:txBody>
                    <a:bodyPr/>
                    <a:lstStyle/>
                    <a:p>
                      <a:pPr algn="l" fontAlgn="b"/>
                      <a:r>
                        <a:rPr lang="en-US" sz="1400" u="none" strike="noStrike"/>
                        <a:t>Penrose</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2.99%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4.20%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3.47%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2.65%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3.30%</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3</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3</a:t>
                      </a:r>
                      <a:endParaRPr lang="en-US" sz="1400" b="0" i="0" u="none" strike="noStrike" dirty="0">
                        <a:solidFill>
                          <a:schemeClr val="tx1"/>
                        </a:solidFill>
                        <a:latin typeface="Calibri"/>
                      </a:endParaRPr>
                    </a:p>
                  </a:txBody>
                  <a:tcPr marL="8049" marR="8049" marT="8049" marB="0" anchor="b"/>
                </a:tc>
              </a:tr>
              <a:tr h="319866">
                <a:tc>
                  <a:txBody>
                    <a:bodyPr/>
                    <a:lstStyle/>
                    <a:p>
                      <a:pPr algn="l" fontAlgn="b"/>
                      <a:r>
                        <a:rPr lang="en-US" sz="1400" u="none" strike="noStrike"/>
                        <a:t>The Great Ville</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2.99%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3.50%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3.47%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4.42%</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3.60%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4</a:t>
                      </a:r>
                      <a:endParaRPr lang="en-US" sz="1400" b="0" i="0" u="none" strike="noStrike" dirty="0">
                        <a:solidFill>
                          <a:schemeClr val="tx1"/>
                        </a:solidFill>
                        <a:latin typeface="Calibri"/>
                      </a:endParaRPr>
                    </a:p>
                  </a:txBody>
                  <a:tcPr marL="8049" marR="8049" marT="8049" marB="0" anchor="b"/>
                </a:tc>
              </a:tr>
              <a:tr h="473566">
                <a:tc>
                  <a:txBody>
                    <a:bodyPr/>
                    <a:lstStyle/>
                    <a:p>
                      <a:pPr algn="l" fontAlgn="b"/>
                      <a:r>
                        <a:rPr lang="en-US" sz="1400" u="none" strike="noStrike"/>
                        <a:t>Wells - Goodfellow</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5.99%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7.69%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4.17%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4.42%</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5.57%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5</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6</a:t>
                      </a:r>
                      <a:endParaRPr lang="en-US" sz="1400" b="0" i="0" u="none" strike="noStrike" dirty="0">
                        <a:solidFill>
                          <a:schemeClr val="tx1"/>
                        </a:solidFill>
                        <a:latin typeface="Calibri"/>
                      </a:endParaRPr>
                    </a:p>
                  </a:txBody>
                  <a:tcPr marL="8049" marR="8049" marT="8049" marB="0" anchor="b"/>
                </a:tc>
              </a:tr>
              <a:tr h="319866">
                <a:tc>
                  <a:txBody>
                    <a:bodyPr/>
                    <a:lstStyle/>
                    <a:p>
                      <a:pPr algn="l" fontAlgn="b"/>
                      <a:r>
                        <a:rPr lang="en-US" sz="1400" u="none" strike="noStrike"/>
                        <a:t>West End</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2.99%</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3.50%</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2.78%</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a:t>1.77%</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2.76%</a:t>
                      </a:r>
                      <a:endParaRPr lang="en-US" sz="1400" b="0" i="0" u="none" strike="noStrike" dirty="0">
                        <a:solidFill>
                          <a:schemeClr val="tx1"/>
                        </a:solidFill>
                        <a:latin typeface="Calibri"/>
                      </a:endParaRPr>
                    </a:p>
                  </a:txBody>
                  <a:tcPr marL="8049" marR="8049" marT="8049" marB="0" anchor="b"/>
                </a:tc>
                <a:tc>
                  <a:txBody>
                    <a:bodyPr/>
                    <a:lstStyle/>
                    <a:p>
                      <a:pPr algn="r" fontAlgn="b"/>
                      <a:r>
                        <a:rPr lang="en-US" sz="1400" u="none" strike="noStrike"/>
                        <a:t>2</a:t>
                      </a:r>
                      <a:endParaRPr lang="en-US" sz="1400" b="0" i="0" u="none" strike="noStrike">
                        <a:solidFill>
                          <a:schemeClr val="tx1"/>
                        </a:solidFill>
                        <a:latin typeface="Calibri"/>
                      </a:endParaRPr>
                    </a:p>
                  </a:txBody>
                  <a:tcPr marL="8049" marR="8049" marT="8049" marB="0" anchor="b"/>
                </a:tc>
                <a:tc>
                  <a:txBody>
                    <a:bodyPr/>
                    <a:lstStyle/>
                    <a:p>
                      <a:pPr algn="r" fontAlgn="b"/>
                      <a:r>
                        <a:rPr lang="en-US" sz="1400" u="none" strike="noStrike" dirty="0"/>
                        <a:t>3</a:t>
                      </a:r>
                      <a:endParaRPr lang="en-US" sz="1400" b="0" i="0" u="none" strike="noStrike" dirty="0">
                        <a:solidFill>
                          <a:schemeClr val="tx1"/>
                        </a:solidFill>
                        <a:latin typeface="Calibri"/>
                      </a:endParaRPr>
                    </a:p>
                  </a:txBody>
                  <a:tcPr marL="8049" marR="8049" marT="8049"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315200" cy="1154097"/>
          </a:xfrm>
        </p:spPr>
        <p:txBody>
          <a:bodyPr/>
          <a:lstStyle/>
          <a:p>
            <a:pPr algn="ctr"/>
            <a:r>
              <a:rPr lang="en-US" dirty="0" smtClean="0"/>
              <a:t>Suggestions </a:t>
            </a:r>
            <a:endParaRPr lang="en-US" dirty="0"/>
          </a:p>
        </p:txBody>
      </p:sp>
      <p:pic>
        <p:nvPicPr>
          <p:cNvPr id="4" name="Content Placeholder 3" descr="how-to-stop-crime-743137.jpg"/>
          <p:cNvPicPr>
            <a:picLocks noGrp="1" noChangeAspect="1"/>
          </p:cNvPicPr>
          <p:nvPr>
            <p:ph idx="1"/>
          </p:nvPr>
        </p:nvPicPr>
        <p:blipFill>
          <a:blip r:embed="rId2" cstate="print"/>
          <a:stretch>
            <a:fillRect/>
          </a:stretch>
        </p:blipFill>
        <p:spPr>
          <a:xfrm>
            <a:off x="457200" y="3886200"/>
            <a:ext cx="2519680" cy="2362200"/>
          </a:xfrm>
          <a:prstGeom prst="rect">
            <a:avLst/>
          </a:prstGeom>
          <a:ln>
            <a:noFill/>
          </a:ln>
          <a:effectLst>
            <a:softEdge rad="112500"/>
          </a:effectLst>
        </p:spPr>
      </p:pic>
      <p:sp>
        <p:nvSpPr>
          <p:cNvPr id="3" name="TextBox 2"/>
          <p:cNvSpPr txBox="1"/>
          <p:nvPr/>
        </p:nvSpPr>
        <p:spPr>
          <a:xfrm>
            <a:off x="3733800" y="2286000"/>
            <a:ext cx="3810000" cy="3477875"/>
          </a:xfrm>
          <a:prstGeom prst="rect">
            <a:avLst/>
          </a:prstGeom>
          <a:noFill/>
        </p:spPr>
        <p:txBody>
          <a:bodyPr wrap="square" rtlCol="0">
            <a:spAutoFit/>
          </a:bodyPr>
          <a:lstStyle/>
          <a:p>
            <a:pPr marL="177800" indent="-177800">
              <a:buFont typeface="Wingdings" pitchFamily="2" charset="2"/>
              <a:buChar char="§"/>
            </a:pPr>
            <a:r>
              <a:rPr lang="en-US" sz="2000" dirty="0" smtClean="0"/>
              <a:t>Continue </a:t>
            </a:r>
            <a:r>
              <a:rPr lang="en-US" sz="2000" dirty="0"/>
              <a:t>promoting innovative </a:t>
            </a:r>
            <a:r>
              <a:rPr lang="en-US" sz="2000" dirty="0" smtClean="0"/>
              <a:t>strategies </a:t>
            </a:r>
            <a:r>
              <a:rPr lang="en-US" sz="2000" dirty="0"/>
              <a:t>and increase community involvement</a:t>
            </a:r>
            <a:r>
              <a:rPr lang="en-US" sz="2000" dirty="0" smtClean="0"/>
              <a:t>.</a:t>
            </a:r>
          </a:p>
          <a:p>
            <a:pPr marL="231775" indent="-231775">
              <a:buFont typeface="Wingdings" pitchFamily="2" charset="2"/>
              <a:buChar char="§"/>
            </a:pPr>
            <a:r>
              <a:rPr lang="en-US" sz="2000" dirty="0" smtClean="0"/>
              <a:t>Increase public’s awareness on crime information tools that can be used easily.  For example, website and smart phone app crime locator </a:t>
            </a:r>
            <a:r>
              <a:rPr lang="en-US" sz="2000" dirty="0" smtClean="0">
                <a:hlinkClick r:id="rId3" action="ppaction://hlinksldjump"/>
              </a:rPr>
              <a:t>https://www.crimereports.com/</a:t>
            </a:r>
            <a:endParaRPr lang="en-US" sz="2000" dirty="0" smtClean="0"/>
          </a:p>
          <a:p>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15200" cy="1154097"/>
          </a:xfrm>
        </p:spPr>
        <p:txBody>
          <a:bodyPr/>
          <a:lstStyle/>
          <a:p>
            <a:pPr algn="ctr"/>
            <a:r>
              <a:rPr lang="en-US" dirty="0" smtClean="0"/>
              <a:t>Data Sources</a:t>
            </a:r>
            <a:endParaRPr lang="en-US" dirty="0"/>
          </a:p>
        </p:txBody>
      </p:sp>
      <p:sp>
        <p:nvSpPr>
          <p:cNvPr id="3" name="Content Placeholder 2"/>
          <p:cNvSpPr>
            <a:spLocks noGrp="1"/>
          </p:cNvSpPr>
          <p:nvPr>
            <p:ph idx="1"/>
          </p:nvPr>
        </p:nvSpPr>
        <p:spPr>
          <a:xfrm>
            <a:off x="609600" y="1600200"/>
            <a:ext cx="8229600" cy="4702208"/>
          </a:xfrm>
        </p:spPr>
        <p:txBody>
          <a:bodyPr>
            <a:normAutofit fontScale="85000" lnSpcReduction="20000"/>
          </a:bodyPr>
          <a:lstStyle/>
          <a:p>
            <a:pPr>
              <a:buFont typeface="Wingdings" pitchFamily="2" charset="2"/>
              <a:buChar char="Ø"/>
            </a:pPr>
            <a:r>
              <a:rPr lang="en-US" dirty="0" smtClean="0"/>
              <a:t>Metropolitan St Louis Department</a:t>
            </a:r>
            <a:br>
              <a:rPr lang="en-US" dirty="0" smtClean="0"/>
            </a:br>
            <a:r>
              <a:rPr lang="en-US" dirty="0" smtClean="0">
                <a:hlinkClick r:id="rId2"/>
              </a:rPr>
              <a:t>http://www.slmpd.org/crime_stats.html</a:t>
            </a:r>
            <a:endParaRPr lang="en-US" dirty="0" smtClean="0"/>
          </a:p>
          <a:p>
            <a:pPr>
              <a:buFont typeface="Wingdings" pitchFamily="2" charset="2"/>
              <a:buChar char="Ø"/>
            </a:pPr>
            <a:r>
              <a:rPr lang="en-US" dirty="0" smtClean="0"/>
              <a:t>City- Data</a:t>
            </a:r>
            <a:br>
              <a:rPr lang="en-US" dirty="0" smtClean="0"/>
            </a:br>
            <a:r>
              <a:rPr lang="en-US" dirty="0" smtClean="0">
                <a:hlinkClick r:id="rId3"/>
              </a:rPr>
              <a:t>http://www.city-data.com/crime/crime-St.-Louis-Missouri.html</a:t>
            </a:r>
            <a:endParaRPr lang="en-US" dirty="0" smtClean="0"/>
          </a:p>
          <a:p>
            <a:pPr>
              <a:buFont typeface="Wingdings" pitchFamily="2" charset="2"/>
              <a:buChar char="Ø"/>
            </a:pPr>
            <a:r>
              <a:rPr lang="en-US" dirty="0" smtClean="0"/>
              <a:t>Neighborhood Scout </a:t>
            </a:r>
            <a:br>
              <a:rPr lang="en-US" dirty="0" smtClean="0"/>
            </a:br>
            <a:r>
              <a:rPr lang="en-US" dirty="0" smtClean="0">
                <a:hlinkClick r:id="rId4"/>
              </a:rPr>
              <a:t>http://www.neighborhoodscout.com/mo/st-louis/crime/</a:t>
            </a:r>
            <a:endParaRPr lang="en-US" dirty="0" smtClean="0"/>
          </a:p>
          <a:p>
            <a:pPr>
              <a:buFont typeface="Wingdings" pitchFamily="2" charset="2"/>
              <a:buChar char="Ø"/>
            </a:pPr>
            <a:r>
              <a:rPr lang="en-US" dirty="0" smtClean="0"/>
              <a:t>STL Today</a:t>
            </a:r>
            <a:br>
              <a:rPr lang="en-US" dirty="0" smtClean="0"/>
            </a:br>
            <a:r>
              <a:rPr lang="en-US" dirty="0" smtClean="0">
                <a:hlinkClick r:id="rId5"/>
              </a:rPr>
              <a:t>http://www.stltoday.com/news/multimedia/html_b1ea1c08-2411-11e0-96a8-0017a4a78c22.html</a:t>
            </a:r>
            <a:endParaRPr lang="en-US" dirty="0" smtClean="0"/>
          </a:p>
          <a:p>
            <a:pPr>
              <a:buFont typeface="Wingdings" pitchFamily="2" charset="2"/>
              <a:buChar char="Ø"/>
            </a:pPr>
            <a:r>
              <a:rPr lang="en-US" dirty="0" smtClean="0"/>
              <a:t>City Rating</a:t>
            </a:r>
            <a:br>
              <a:rPr lang="en-US" dirty="0" smtClean="0"/>
            </a:br>
            <a:r>
              <a:rPr lang="en-US" dirty="0" smtClean="0">
                <a:hlinkClick r:id="rId6"/>
              </a:rPr>
              <a:t>http://www.cityrating.com/crime-statistics/missouri/</a:t>
            </a:r>
            <a:endParaRPr lang="en-US" dirty="0" smtClean="0"/>
          </a:p>
          <a:p>
            <a:pPr>
              <a:buFont typeface="Wingdings" pitchFamily="2" charset="2"/>
              <a:buChar char="Ø"/>
            </a:pPr>
            <a:r>
              <a:rPr lang="en-US" dirty="0" smtClean="0"/>
              <a:t>The Lectric Law Definition </a:t>
            </a:r>
            <a:br>
              <a:rPr lang="en-US" dirty="0" smtClean="0"/>
            </a:br>
            <a:r>
              <a:rPr lang="en-US" dirty="0" smtClean="0">
                <a:hlinkClick r:id="rId7"/>
              </a:rPr>
              <a:t>http://www.lectlaw.com/def/c330.htm</a:t>
            </a:r>
            <a:endParaRPr lang="en-US" dirty="0" smtClean="0"/>
          </a:p>
          <a:p>
            <a:pPr>
              <a:buFont typeface="Wingdings" pitchFamily="2" charset="2"/>
              <a:buChar char="Ø"/>
            </a:pPr>
            <a:r>
              <a:rPr lang="en-US" dirty="0" smtClean="0"/>
              <a:t>Washington State Legislature</a:t>
            </a:r>
            <a:br>
              <a:rPr lang="en-US" dirty="0" smtClean="0"/>
            </a:br>
            <a:r>
              <a:rPr lang="en-US" dirty="0" smtClean="0">
                <a:hlinkClick r:id="rId8"/>
              </a:rPr>
              <a:t>http://apps.leg.wa.gov/RCW/default.aspx?cite=9A.32.010</a:t>
            </a:r>
            <a:endParaRPr lang="en-US" dirty="0" smtClean="0"/>
          </a:p>
          <a:p>
            <a:pPr>
              <a:buFont typeface="Wingdings" pitchFamily="2" charset="2"/>
              <a:buChar char="Ø"/>
            </a:pPr>
            <a:r>
              <a:rPr lang="en-US" dirty="0"/>
              <a:t>St. Louis (KMOV)</a:t>
            </a:r>
          </a:p>
          <a:p>
            <a:pPr>
              <a:buNone/>
            </a:pPr>
            <a:r>
              <a:rPr lang="en-US" dirty="0">
                <a:hlinkClick r:id="rId9"/>
              </a:rPr>
              <a:t>	</a:t>
            </a:r>
            <a:r>
              <a:rPr lang="en-US" dirty="0" smtClean="0">
                <a:hlinkClick r:id="rId9"/>
              </a:rPr>
              <a:t>http</a:t>
            </a:r>
            <a:r>
              <a:rPr lang="en-US" dirty="0">
                <a:hlinkClick r:id="rId9"/>
              </a:rPr>
              <a:t>://</a:t>
            </a:r>
            <a:r>
              <a:rPr lang="en-US" dirty="0" smtClean="0">
                <a:hlinkClick r:id="rId9"/>
              </a:rPr>
              <a:t>www.kmov.com/news/local/Homicides-down-by-30-percent-in-St-Louis-136243888.html</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580">
                                          <p:stCondLst>
                                            <p:cond delay="0"/>
                                          </p:stCondLst>
                                        </p:cTn>
                                        <p:tgtEl>
                                          <p:spTgt spid="3">
                                            <p:txEl>
                                              <p:pRg st="8" end="8"/>
                                            </p:txEl>
                                          </p:spTgt>
                                        </p:tgtEl>
                                      </p:cBhvr>
                                    </p:animEffect>
                                    <p:anim calcmode="lin" valueType="num">
                                      <p:cBhvr>
                                        <p:cTn id="13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8" end="8"/>
                                            </p:txEl>
                                          </p:spTgt>
                                        </p:tgtEl>
                                      </p:cBhvr>
                                      <p:to x="100000" y="60000"/>
                                    </p:animScale>
                                    <p:animScale>
                                      <p:cBhvr>
                                        <p:cTn id="142" dur="166" decel="50000">
                                          <p:stCondLst>
                                            <p:cond delay="676"/>
                                          </p:stCondLst>
                                        </p:cTn>
                                        <p:tgtEl>
                                          <p:spTgt spid="3">
                                            <p:txEl>
                                              <p:pRg st="8" end="8"/>
                                            </p:txEl>
                                          </p:spTgt>
                                        </p:tgtEl>
                                      </p:cBhvr>
                                      <p:to x="100000" y="100000"/>
                                    </p:animScale>
                                    <p:animScale>
                                      <p:cBhvr>
                                        <p:cTn id="143" dur="26">
                                          <p:stCondLst>
                                            <p:cond delay="1312"/>
                                          </p:stCondLst>
                                        </p:cTn>
                                        <p:tgtEl>
                                          <p:spTgt spid="3">
                                            <p:txEl>
                                              <p:pRg st="8" end="8"/>
                                            </p:txEl>
                                          </p:spTgt>
                                        </p:tgtEl>
                                      </p:cBhvr>
                                      <p:to x="100000" y="80000"/>
                                    </p:animScale>
                                    <p:animScale>
                                      <p:cBhvr>
                                        <p:cTn id="144" dur="166" decel="50000">
                                          <p:stCondLst>
                                            <p:cond delay="1338"/>
                                          </p:stCondLst>
                                        </p:cTn>
                                        <p:tgtEl>
                                          <p:spTgt spid="3">
                                            <p:txEl>
                                              <p:pRg st="8" end="8"/>
                                            </p:txEl>
                                          </p:spTgt>
                                        </p:tgtEl>
                                      </p:cBhvr>
                                      <p:to x="100000" y="100000"/>
                                    </p:animScale>
                                    <p:animScale>
                                      <p:cBhvr>
                                        <p:cTn id="145" dur="26">
                                          <p:stCondLst>
                                            <p:cond delay="1642"/>
                                          </p:stCondLst>
                                        </p:cTn>
                                        <p:tgtEl>
                                          <p:spTgt spid="3">
                                            <p:txEl>
                                              <p:pRg st="8" end="8"/>
                                            </p:txEl>
                                          </p:spTgt>
                                        </p:tgtEl>
                                      </p:cBhvr>
                                      <p:to x="100000" y="90000"/>
                                    </p:animScale>
                                    <p:animScale>
                                      <p:cBhvr>
                                        <p:cTn id="146" dur="166" decel="50000">
                                          <p:stCondLst>
                                            <p:cond delay="1668"/>
                                          </p:stCondLst>
                                        </p:cTn>
                                        <p:tgtEl>
                                          <p:spTgt spid="3">
                                            <p:txEl>
                                              <p:pRg st="8" end="8"/>
                                            </p:txEl>
                                          </p:spTgt>
                                        </p:tgtEl>
                                      </p:cBhvr>
                                      <p:to x="100000" y="100000"/>
                                    </p:animScale>
                                    <p:animScale>
                                      <p:cBhvr>
                                        <p:cTn id="147" dur="26">
                                          <p:stCondLst>
                                            <p:cond delay="1808"/>
                                          </p:stCondLst>
                                        </p:cTn>
                                        <p:tgtEl>
                                          <p:spTgt spid="3">
                                            <p:txEl>
                                              <p:pRg st="8" end="8"/>
                                            </p:txEl>
                                          </p:spTgt>
                                        </p:tgtEl>
                                      </p:cBhvr>
                                      <p:to x="100000" y="95000"/>
                                    </p:animScale>
                                    <p:animScale>
                                      <p:cBhvr>
                                        <p:cTn id="148"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lstStyle/>
          <a:p>
            <a:r>
              <a:rPr lang="en-US" dirty="0" smtClean="0"/>
              <a:t>Data Sources - Cont. </a:t>
            </a:r>
            <a:endParaRPr lang="en-US" dirty="0"/>
          </a:p>
        </p:txBody>
      </p:sp>
      <p:sp>
        <p:nvSpPr>
          <p:cNvPr id="3" name="Content Placeholder 2"/>
          <p:cNvSpPr>
            <a:spLocks noGrp="1"/>
          </p:cNvSpPr>
          <p:nvPr>
            <p:ph idx="1"/>
          </p:nvPr>
        </p:nvSpPr>
        <p:spPr>
          <a:xfrm>
            <a:off x="914400" y="1828800"/>
            <a:ext cx="7315200" cy="4800600"/>
          </a:xfrm>
        </p:spPr>
        <p:txBody>
          <a:bodyPr>
            <a:normAutofit fontScale="92500" lnSpcReduction="20000"/>
          </a:bodyPr>
          <a:lstStyle/>
          <a:p>
            <a:pPr lvl="0">
              <a:buClr>
                <a:srgbClr val="FF8600"/>
              </a:buClr>
              <a:buFont typeface="Wingdings" pitchFamily="2" charset="2"/>
              <a:buChar char="Ø"/>
            </a:pPr>
            <a:r>
              <a:rPr lang="en-US" dirty="0" err="1" smtClean="0">
                <a:solidFill>
                  <a:prstClr val="white"/>
                </a:solidFill>
              </a:rPr>
              <a:t>nextSTL</a:t>
            </a:r>
            <a:endParaRPr lang="en-US" dirty="0" smtClean="0">
              <a:solidFill>
                <a:prstClr val="white"/>
              </a:solidFill>
            </a:endParaRPr>
          </a:p>
          <a:p>
            <a:pPr lvl="0">
              <a:buClr>
                <a:srgbClr val="FF8600"/>
              </a:buClr>
              <a:buNone/>
            </a:pPr>
            <a:r>
              <a:rPr lang="en-US" dirty="0" smtClean="0">
                <a:solidFill>
                  <a:prstClr val="white"/>
                </a:solidFill>
                <a:hlinkClick r:id="rId2"/>
              </a:rPr>
              <a:t>	http://www.nextstl.com/urban-living/is-the-city-of-st-louis-becoming-a-safer-place-the-answer-decidedly-is-yes</a:t>
            </a:r>
            <a:r>
              <a:rPr lang="en-US" dirty="0" smtClean="0">
                <a:solidFill>
                  <a:prstClr val="white"/>
                </a:solidFill>
              </a:rPr>
              <a:t> </a:t>
            </a:r>
          </a:p>
          <a:p>
            <a:pPr lvl="0">
              <a:buClr>
                <a:srgbClr val="FF8600"/>
              </a:buClr>
              <a:buNone/>
            </a:pPr>
            <a:r>
              <a:rPr lang="en-US" dirty="0" smtClean="0">
                <a:solidFill>
                  <a:prstClr val="white"/>
                </a:solidFill>
                <a:hlinkClick r:id="rId3"/>
              </a:rPr>
              <a:t>	http://www.nextstl.com/urban-living/one-city-two-plans-compare-and-contrast-of-2001-lafayette-square-jeffvanderlou-plans</a:t>
            </a:r>
            <a:r>
              <a:rPr lang="en-US" dirty="0" smtClean="0">
                <a:solidFill>
                  <a:prstClr val="white"/>
                </a:solidFill>
              </a:rPr>
              <a:t> </a:t>
            </a:r>
          </a:p>
          <a:p>
            <a:pPr lvl="0">
              <a:buClr>
                <a:srgbClr val="FF8600"/>
              </a:buClr>
              <a:buFont typeface="Wingdings" pitchFamily="2" charset="2"/>
              <a:buChar char="Ø"/>
            </a:pPr>
            <a:r>
              <a:rPr lang="en-US" dirty="0" smtClean="0">
                <a:solidFill>
                  <a:prstClr val="white"/>
                </a:solidFill>
              </a:rPr>
              <a:t>Missourian</a:t>
            </a:r>
          </a:p>
          <a:p>
            <a:pPr lvl="0">
              <a:buClr>
                <a:srgbClr val="FF8600"/>
              </a:buClr>
              <a:buNone/>
            </a:pPr>
            <a:r>
              <a:rPr lang="en-US" dirty="0" smtClean="0">
                <a:solidFill>
                  <a:prstClr val="white"/>
                </a:solidFill>
                <a:hlinkClick r:id="rId4"/>
              </a:rPr>
              <a:t>	http://www.columbiamissourian.com/stories/2009/01/02/2008-deadly-year-st-louis-kansas-city</a:t>
            </a:r>
            <a:endParaRPr lang="en-US" dirty="0" smtClean="0">
              <a:solidFill>
                <a:prstClr val="white"/>
              </a:solidFill>
            </a:endParaRPr>
          </a:p>
          <a:p>
            <a:pPr>
              <a:buFont typeface="Wingdings" pitchFamily="2" charset="2"/>
              <a:buChar char="Ø"/>
            </a:pPr>
            <a:r>
              <a:rPr lang="en-US" dirty="0" smtClean="0"/>
              <a:t>IBM Smarter Cities Challenge. St. Louis Report.</a:t>
            </a:r>
          </a:p>
          <a:p>
            <a:pPr>
              <a:buNone/>
            </a:pPr>
            <a:r>
              <a:rPr lang="en-US" dirty="0" smtClean="0"/>
              <a:t>	</a:t>
            </a:r>
            <a:r>
              <a:rPr lang="en-US" dirty="0" smtClean="0">
                <a:hlinkClick r:id="rId5"/>
              </a:rPr>
              <a:t>http://www.scribd.com/doc/77264344/IBM-Smarter-Cities-Challenge-St-Louis-Report</a:t>
            </a:r>
            <a:endParaRPr lang="en-US" dirty="0" smtClean="0"/>
          </a:p>
          <a:p>
            <a:pPr>
              <a:buFont typeface="Wingdings" pitchFamily="2" charset="2"/>
              <a:buChar char="Ø"/>
            </a:pPr>
            <a:r>
              <a:rPr lang="en-US" dirty="0" smtClean="0"/>
              <a:t> St. Louis Rehabbers Club</a:t>
            </a:r>
          </a:p>
          <a:p>
            <a:pPr>
              <a:buNone/>
            </a:pPr>
            <a:r>
              <a:rPr lang="en-US" dirty="0" smtClean="0"/>
              <a:t>	</a:t>
            </a:r>
            <a:r>
              <a:rPr lang="en-US" dirty="0" smtClean="0">
                <a:hlinkClick r:id="rId6"/>
              </a:rPr>
              <a:t>http://rehabbersclub.org/</a:t>
            </a:r>
            <a:endParaRPr lang="en-US" dirty="0" smtClean="0"/>
          </a:p>
          <a:p>
            <a:pPr>
              <a:buFont typeface="Wingdings" pitchFamily="2" charset="2"/>
              <a:buChar char="Ø"/>
            </a:pPr>
            <a:r>
              <a:rPr lang="en-US" dirty="0" smtClean="0"/>
              <a:t>Missouri Criminal Lawyers Blog. “St. Louis City Judges Raise Bail in Gun Cases and St. Louis City Homicides Drop”.</a:t>
            </a:r>
          </a:p>
          <a:p>
            <a:pPr>
              <a:buNone/>
            </a:pPr>
            <a:r>
              <a:rPr lang="en-US" dirty="0" smtClean="0"/>
              <a:t>	</a:t>
            </a:r>
            <a:r>
              <a:rPr lang="en-US" dirty="0" smtClean="0">
                <a:hlinkClick r:id="" action="ppaction://noaction"/>
              </a:rPr>
              <a:t>http://www.missouricriminallawyersblog.com/2012/02/st-louis-city-judges-raise-bai.html </a:t>
            </a:r>
            <a:endParaRPr lang="en-US" dirty="0" smtClean="0"/>
          </a:p>
          <a:p>
            <a:pPr lvl="0">
              <a:buClr>
                <a:srgbClr val="FF8600"/>
              </a:buClr>
              <a:buFont typeface="Wingdings" pitchFamily="2" charset="2"/>
              <a:buChar char="Ø"/>
            </a:pPr>
            <a:endParaRPr lang="en-US" dirty="0" smtClean="0">
              <a:solidFill>
                <a:prstClr val="white"/>
              </a:solidFill>
            </a:endParaRPr>
          </a:p>
          <a:p>
            <a:pPr lvl="0">
              <a:buClr>
                <a:srgbClr val="FF8600"/>
              </a:buClr>
              <a:buFont typeface="Wingdings" pitchFamily="2" charset="2"/>
              <a:buChar char="Ø"/>
            </a:pPr>
            <a:endParaRPr lang="en-US" sz="1300" dirty="0">
              <a:solidFill>
                <a:prstClr val="white"/>
              </a:solidFill>
            </a:endParaRPr>
          </a:p>
          <a:p>
            <a:endParaRPr lang="en-US" dirty="0"/>
          </a:p>
        </p:txBody>
      </p:sp>
    </p:spTree>
    <p:extLst>
      <p:ext uri="{BB962C8B-B14F-4D97-AF65-F5344CB8AC3E}">
        <p14:creationId xmlns:p14="http://schemas.microsoft.com/office/powerpoint/2010/main" val="283276046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580">
                                          <p:stCondLst>
                                            <p:cond delay="0"/>
                                          </p:stCondLst>
                                        </p:cTn>
                                        <p:tgtEl>
                                          <p:spTgt spid="3">
                                            <p:txEl>
                                              <p:pRg st="8" end="8"/>
                                            </p:txEl>
                                          </p:spTgt>
                                        </p:tgtEl>
                                      </p:cBhvr>
                                    </p:animEffect>
                                    <p:anim calcmode="lin" valueType="num">
                                      <p:cBhvr>
                                        <p:cTn id="13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8" end="8"/>
                                            </p:txEl>
                                          </p:spTgt>
                                        </p:tgtEl>
                                      </p:cBhvr>
                                      <p:to x="100000" y="60000"/>
                                    </p:animScale>
                                    <p:animScale>
                                      <p:cBhvr>
                                        <p:cTn id="142" dur="166" decel="50000">
                                          <p:stCondLst>
                                            <p:cond delay="676"/>
                                          </p:stCondLst>
                                        </p:cTn>
                                        <p:tgtEl>
                                          <p:spTgt spid="3">
                                            <p:txEl>
                                              <p:pRg st="8" end="8"/>
                                            </p:txEl>
                                          </p:spTgt>
                                        </p:tgtEl>
                                      </p:cBhvr>
                                      <p:to x="100000" y="100000"/>
                                    </p:animScale>
                                    <p:animScale>
                                      <p:cBhvr>
                                        <p:cTn id="143" dur="26">
                                          <p:stCondLst>
                                            <p:cond delay="1312"/>
                                          </p:stCondLst>
                                        </p:cTn>
                                        <p:tgtEl>
                                          <p:spTgt spid="3">
                                            <p:txEl>
                                              <p:pRg st="8" end="8"/>
                                            </p:txEl>
                                          </p:spTgt>
                                        </p:tgtEl>
                                      </p:cBhvr>
                                      <p:to x="100000" y="80000"/>
                                    </p:animScale>
                                    <p:animScale>
                                      <p:cBhvr>
                                        <p:cTn id="144" dur="166" decel="50000">
                                          <p:stCondLst>
                                            <p:cond delay="1338"/>
                                          </p:stCondLst>
                                        </p:cTn>
                                        <p:tgtEl>
                                          <p:spTgt spid="3">
                                            <p:txEl>
                                              <p:pRg st="8" end="8"/>
                                            </p:txEl>
                                          </p:spTgt>
                                        </p:tgtEl>
                                      </p:cBhvr>
                                      <p:to x="100000" y="100000"/>
                                    </p:animScale>
                                    <p:animScale>
                                      <p:cBhvr>
                                        <p:cTn id="145" dur="26">
                                          <p:stCondLst>
                                            <p:cond delay="1642"/>
                                          </p:stCondLst>
                                        </p:cTn>
                                        <p:tgtEl>
                                          <p:spTgt spid="3">
                                            <p:txEl>
                                              <p:pRg st="8" end="8"/>
                                            </p:txEl>
                                          </p:spTgt>
                                        </p:tgtEl>
                                      </p:cBhvr>
                                      <p:to x="100000" y="90000"/>
                                    </p:animScale>
                                    <p:animScale>
                                      <p:cBhvr>
                                        <p:cTn id="146" dur="166" decel="50000">
                                          <p:stCondLst>
                                            <p:cond delay="1668"/>
                                          </p:stCondLst>
                                        </p:cTn>
                                        <p:tgtEl>
                                          <p:spTgt spid="3">
                                            <p:txEl>
                                              <p:pRg st="8" end="8"/>
                                            </p:txEl>
                                          </p:spTgt>
                                        </p:tgtEl>
                                      </p:cBhvr>
                                      <p:to x="100000" y="100000"/>
                                    </p:animScale>
                                    <p:animScale>
                                      <p:cBhvr>
                                        <p:cTn id="147" dur="26">
                                          <p:stCondLst>
                                            <p:cond delay="1808"/>
                                          </p:stCondLst>
                                        </p:cTn>
                                        <p:tgtEl>
                                          <p:spTgt spid="3">
                                            <p:txEl>
                                              <p:pRg st="8" end="8"/>
                                            </p:txEl>
                                          </p:spTgt>
                                        </p:tgtEl>
                                      </p:cBhvr>
                                      <p:to x="100000" y="95000"/>
                                    </p:animScale>
                                    <p:animScale>
                                      <p:cBhvr>
                                        <p:cTn id="148" dur="166" decel="50000">
                                          <p:stCondLst>
                                            <p:cond delay="1834"/>
                                          </p:stCondLst>
                                        </p:cTn>
                                        <p:tgtEl>
                                          <p:spTgt spid="3">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
                                            <p:txEl>
                                              <p:pRg st="10" end="10"/>
                                            </p:txEl>
                                          </p:spTgt>
                                        </p:tgtEl>
                                        <p:attrNameLst>
                                          <p:attrName>style.visibility</p:attrName>
                                        </p:attrNameLst>
                                      </p:cBhvr>
                                      <p:to>
                                        <p:strVal val="visible"/>
                                      </p:to>
                                    </p:set>
                                    <p:animEffect transition="in" filter="wipe(down)">
                                      <p:cBhvr>
                                        <p:cTn id="167" dur="580">
                                          <p:stCondLst>
                                            <p:cond delay="0"/>
                                          </p:stCondLst>
                                        </p:cTn>
                                        <p:tgtEl>
                                          <p:spTgt spid="3">
                                            <p:txEl>
                                              <p:pRg st="10" end="10"/>
                                            </p:txEl>
                                          </p:spTgt>
                                        </p:tgtEl>
                                      </p:cBhvr>
                                    </p:animEffect>
                                    <p:anim calcmode="lin" valueType="num">
                                      <p:cBhvr>
                                        <p:cTn id="16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10" end="10"/>
                                            </p:txEl>
                                          </p:spTgt>
                                        </p:tgtEl>
                                      </p:cBhvr>
                                      <p:to x="100000" y="60000"/>
                                    </p:animScale>
                                    <p:animScale>
                                      <p:cBhvr>
                                        <p:cTn id="174" dur="166" decel="50000">
                                          <p:stCondLst>
                                            <p:cond delay="676"/>
                                          </p:stCondLst>
                                        </p:cTn>
                                        <p:tgtEl>
                                          <p:spTgt spid="3">
                                            <p:txEl>
                                              <p:pRg st="10" end="10"/>
                                            </p:txEl>
                                          </p:spTgt>
                                        </p:tgtEl>
                                      </p:cBhvr>
                                      <p:to x="100000" y="100000"/>
                                    </p:animScale>
                                    <p:animScale>
                                      <p:cBhvr>
                                        <p:cTn id="175" dur="26">
                                          <p:stCondLst>
                                            <p:cond delay="1312"/>
                                          </p:stCondLst>
                                        </p:cTn>
                                        <p:tgtEl>
                                          <p:spTgt spid="3">
                                            <p:txEl>
                                              <p:pRg st="10" end="10"/>
                                            </p:txEl>
                                          </p:spTgt>
                                        </p:tgtEl>
                                      </p:cBhvr>
                                      <p:to x="100000" y="80000"/>
                                    </p:animScale>
                                    <p:animScale>
                                      <p:cBhvr>
                                        <p:cTn id="176" dur="166" decel="50000">
                                          <p:stCondLst>
                                            <p:cond delay="1338"/>
                                          </p:stCondLst>
                                        </p:cTn>
                                        <p:tgtEl>
                                          <p:spTgt spid="3">
                                            <p:txEl>
                                              <p:pRg st="10" end="10"/>
                                            </p:txEl>
                                          </p:spTgt>
                                        </p:tgtEl>
                                      </p:cBhvr>
                                      <p:to x="100000" y="100000"/>
                                    </p:animScale>
                                    <p:animScale>
                                      <p:cBhvr>
                                        <p:cTn id="177" dur="26">
                                          <p:stCondLst>
                                            <p:cond delay="1642"/>
                                          </p:stCondLst>
                                        </p:cTn>
                                        <p:tgtEl>
                                          <p:spTgt spid="3">
                                            <p:txEl>
                                              <p:pRg st="10" end="10"/>
                                            </p:txEl>
                                          </p:spTgt>
                                        </p:tgtEl>
                                      </p:cBhvr>
                                      <p:to x="100000" y="90000"/>
                                    </p:animScale>
                                    <p:animScale>
                                      <p:cBhvr>
                                        <p:cTn id="178" dur="166" decel="50000">
                                          <p:stCondLst>
                                            <p:cond delay="1668"/>
                                          </p:stCondLst>
                                        </p:cTn>
                                        <p:tgtEl>
                                          <p:spTgt spid="3">
                                            <p:txEl>
                                              <p:pRg st="10" end="10"/>
                                            </p:txEl>
                                          </p:spTgt>
                                        </p:tgtEl>
                                      </p:cBhvr>
                                      <p:to x="100000" y="100000"/>
                                    </p:animScale>
                                    <p:animScale>
                                      <p:cBhvr>
                                        <p:cTn id="179" dur="26">
                                          <p:stCondLst>
                                            <p:cond delay="1808"/>
                                          </p:stCondLst>
                                        </p:cTn>
                                        <p:tgtEl>
                                          <p:spTgt spid="3">
                                            <p:txEl>
                                              <p:pRg st="10" end="10"/>
                                            </p:txEl>
                                          </p:spTgt>
                                        </p:tgtEl>
                                      </p:cBhvr>
                                      <p:to x="100000" y="95000"/>
                                    </p:animScale>
                                    <p:animScale>
                                      <p:cBhvr>
                                        <p:cTn id="18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marks.jpg"/>
          <p:cNvPicPr>
            <a:picLocks noChangeAspect="1"/>
          </p:cNvPicPr>
          <p:nvPr/>
        </p:nvPicPr>
        <p:blipFill>
          <a:blip r:embed="rId2" cstate="print"/>
          <a:stretch>
            <a:fillRect/>
          </a:stretch>
        </p:blipFill>
        <p:spPr>
          <a:xfrm>
            <a:off x="152400" y="152400"/>
            <a:ext cx="8839200" cy="6553200"/>
          </a:xfrm>
          <a:prstGeom prst="rect">
            <a:avLst/>
          </a:prstGeom>
        </p:spPr>
      </p:pic>
      <p:sp>
        <p:nvSpPr>
          <p:cNvPr id="4" name="Title 3"/>
          <p:cNvSpPr>
            <a:spLocks noGrp="1"/>
          </p:cNvSpPr>
          <p:nvPr>
            <p:ph type="ctrTitle"/>
          </p:nvPr>
        </p:nvSpPr>
        <p:spPr>
          <a:xfrm>
            <a:off x="2362200" y="3276600"/>
            <a:ext cx="4800600" cy="1012825"/>
          </a:xfrm>
          <a:effectLst>
            <a:reflection blurRad="6350" stA="50000" endA="300" endPos="38500" dist="50800" dir="5400000" sy="-100000" algn="bl" rotWithShape="0"/>
          </a:effectLst>
        </p:spPr>
        <p:txBody>
          <a:bodyPr>
            <a:no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0"/>
            <a:ext cx="5715000" cy="1154097"/>
          </a:xfrm>
        </p:spPr>
        <p:txBody>
          <a:bodyPr/>
          <a:lstStyle/>
          <a:p>
            <a:pPr algn="ctr"/>
            <a:r>
              <a:rPr lang="en-US" dirty="0" smtClean="0"/>
              <a:t>The Problem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286000"/>
            <a:ext cx="3352800" cy="3319135"/>
          </a:xfrm>
          <a:effectLst>
            <a:softEdge rad="635000"/>
          </a:effectLst>
        </p:spPr>
      </p:pic>
      <p:sp>
        <p:nvSpPr>
          <p:cNvPr id="5" name="TextBox 4"/>
          <p:cNvSpPr txBox="1"/>
          <p:nvPr/>
        </p:nvSpPr>
        <p:spPr>
          <a:xfrm>
            <a:off x="4114800" y="2667000"/>
            <a:ext cx="4495800" cy="2339102"/>
          </a:xfrm>
          <a:prstGeom prst="rect">
            <a:avLst/>
          </a:prstGeom>
          <a:noFill/>
        </p:spPr>
        <p:txBody>
          <a:bodyPr wrap="square" rtlCol="0">
            <a:spAutoFit/>
          </a:bodyPr>
          <a:lstStyle/>
          <a:p>
            <a:r>
              <a:rPr lang="en-US" sz="3200" dirty="0" smtClean="0"/>
              <a:t>What </a:t>
            </a:r>
            <a:r>
              <a:rPr lang="en-US" sz="3200" dirty="0"/>
              <a:t>is the predictive number and location of unlawful homicides in St. Louis City for 2012?</a:t>
            </a:r>
          </a:p>
          <a:p>
            <a:endParaRPr lang="en-US" dirty="0"/>
          </a:p>
        </p:txBody>
      </p:sp>
    </p:spTree>
    <p:extLst>
      <p:ext uri="{BB962C8B-B14F-4D97-AF65-F5344CB8AC3E}">
        <p14:creationId xmlns:p14="http://schemas.microsoft.com/office/powerpoint/2010/main" val="17626998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990600"/>
            <a:ext cx="5410200" cy="1399032"/>
          </a:xfrm>
        </p:spPr>
        <p:txBody>
          <a:bodyPr/>
          <a:lstStyle/>
          <a:p>
            <a:pPr algn="ctr"/>
            <a:r>
              <a:rPr lang="en-US" dirty="0" smtClean="0"/>
              <a:t>Objective</a:t>
            </a:r>
            <a:endParaRPr lang="en-US" dirty="0"/>
          </a:p>
        </p:txBody>
      </p:sp>
      <p:sp>
        <p:nvSpPr>
          <p:cNvPr id="3" name="Content Placeholder 2"/>
          <p:cNvSpPr>
            <a:spLocks noGrp="1"/>
          </p:cNvSpPr>
          <p:nvPr>
            <p:ph idx="1"/>
          </p:nvPr>
        </p:nvSpPr>
        <p:spPr>
          <a:xfrm>
            <a:off x="457200" y="3581400"/>
            <a:ext cx="8229600" cy="2590800"/>
          </a:xfrm>
        </p:spPr>
        <p:txBody>
          <a:bodyPr>
            <a:normAutofit lnSpcReduction="10000"/>
          </a:bodyPr>
          <a:lstStyle/>
          <a:p>
            <a:pPr>
              <a:buNone/>
            </a:pPr>
            <a:r>
              <a:rPr lang="en-US" sz="3600" dirty="0" smtClean="0"/>
              <a:t>To predict where crime, specifically</a:t>
            </a:r>
          </a:p>
          <a:p>
            <a:pPr>
              <a:buNone/>
            </a:pPr>
            <a:r>
              <a:rPr lang="en-US" sz="3600" dirty="0" smtClean="0"/>
              <a:t>homicides,  are likely to occur</a:t>
            </a:r>
          </a:p>
          <a:p>
            <a:pPr>
              <a:buNone/>
            </a:pPr>
            <a:r>
              <a:rPr lang="en-US" sz="3600" dirty="0" smtClean="0"/>
              <a:t>in the St Louis City using both</a:t>
            </a:r>
          </a:p>
          <a:p>
            <a:pPr>
              <a:buNone/>
            </a:pPr>
            <a:r>
              <a:rPr lang="en-US" sz="3600" dirty="0" smtClean="0"/>
              <a:t>quantitative and qualitative data. </a:t>
            </a:r>
            <a:endParaRPr lang="en-US" sz="3600" dirty="0"/>
          </a:p>
        </p:txBody>
      </p:sp>
      <p:pic>
        <p:nvPicPr>
          <p:cNvPr id="4" name="Picture 3" descr="1995a_antiCrime.jpg"/>
          <p:cNvPicPr>
            <a:picLocks noChangeAspect="1"/>
          </p:cNvPicPr>
          <p:nvPr/>
        </p:nvPicPr>
        <p:blipFill>
          <a:blip r:embed="rId2" cstate="print"/>
          <a:stretch>
            <a:fillRect/>
          </a:stretch>
        </p:blipFill>
        <p:spPr>
          <a:xfrm>
            <a:off x="685800" y="533400"/>
            <a:ext cx="2667000" cy="2667000"/>
          </a:xfrm>
          <a:prstGeom prst="round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3" end="3"/>
                                            </p:txEl>
                                          </p:spTgt>
                                        </p:tgtEl>
                                        <p:attrNameLst>
                                          <p:attrName>ppt_w</p:attrName>
                                        </p:attrNameLst>
                                      </p:cBhvr>
                                    </p:anim>
                                    <p:anim by="(#ppt_w*0.50)" calcmode="lin" valueType="num">
                                      <p:cBhvr>
                                        <p:cTn id="26" dur="500" decel="50000" autoRev="1" fill="hold">
                                          <p:stCondLst>
                                            <p:cond delay="0"/>
                                          </p:stCondLst>
                                        </p:cTn>
                                        <p:tgtEl>
                                          <p:spTgt spid="3">
                                            <p:txEl>
                                              <p:pRg st="3" end="3"/>
                                            </p:txEl>
                                          </p:spTgt>
                                        </p:tgtEl>
                                        <p:attrNameLst>
                                          <p:attrName>ppt_x</p:attrName>
                                        </p:attrNameLst>
                                      </p:cBhvr>
                                    </p:anim>
                                    <p:anim from="(-#ppt_h/2)" to="(#ppt_y)" calcmode="lin" valueType="num">
                                      <p:cBhvr>
                                        <p:cTn id="27" dur="1000" fill="hold">
                                          <p:stCondLst>
                                            <p:cond delay="0"/>
                                          </p:stCondLst>
                                        </p:cTn>
                                        <p:tgtEl>
                                          <p:spTgt spid="3">
                                            <p:txEl>
                                              <p:pRg st="3" end="3"/>
                                            </p:txEl>
                                          </p:spTgt>
                                        </p:tgtEl>
                                        <p:attrNameLst>
                                          <p:attrName>ppt_y</p:attrName>
                                        </p:attrNameLst>
                                      </p:cBhvr>
                                    </p:anim>
                                    <p:animRot by="21600000">
                                      <p:cBhvr>
                                        <p:cTn id="28"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1114647"/>
          </a:xfrm>
        </p:spPr>
        <p:txBody>
          <a:bodyPr>
            <a:normAutofit/>
          </a:bodyPr>
          <a:lstStyle/>
          <a:p>
            <a:pPr algn="ctr"/>
            <a:r>
              <a:rPr lang="en-US" dirty="0" smtClean="0"/>
              <a:t>St Louis City Map</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313121"/>
            <a:ext cx="4648200" cy="5333999"/>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0024"/>
            <a:ext cx="7315200" cy="1154097"/>
          </a:xfrm>
        </p:spPr>
        <p:txBody>
          <a:bodyPr/>
          <a:lstStyle/>
          <a:p>
            <a:pPr algn="ctr"/>
            <a:r>
              <a:rPr lang="en-US" dirty="0" smtClean="0"/>
              <a:t>Overview</a:t>
            </a:r>
            <a:endParaRPr lang="en-US" dirty="0"/>
          </a:p>
        </p:txBody>
      </p:sp>
      <p:pic>
        <p:nvPicPr>
          <p:cNvPr id="4" name="Content Placeholder 3" descr="Crime-Scene-Investigator-Job-Description.png"/>
          <p:cNvPicPr>
            <a:picLocks noGrp="1" noChangeAspect="1"/>
          </p:cNvPicPr>
          <p:nvPr>
            <p:ph idx="1"/>
          </p:nvPr>
        </p:nvPicPr>
        <p:blipFill>
          <a:blip r:embed="rId2" cstate="print"/>
          <a:stretch>
            <a:fillRect/>
          </a:stretch>
        </p:blipFill>
        <p:spPr>
          <a:xfrm>
            <a:off x="381000" y="2438400"/>
            <a:ext cx="3011805" cy="4191000"/>
          </a:xfrm>
        </p:spPr>
      </p:pic>
      <p:sp>
        <p:nvSpPr>
          <p:cNvPr id="5" name="TextBox 4"/>
          <p:cNvSpPr txBox="1"/>
          <p:nvPr/>
        </p:nvSpPr>
        <p:spPr>
          <a:xfrm>
            <a:off x="3962400" y="1694121"/>
            <a:ext cx="4114800" cy="3046988"/>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The city of St. Louis has its fair share of crime.</a:t>
            </a:r>
          </a:p>
          <a:p>
            <a:endParaRPr lang="en-US" sz="2400" dirty="0">
              <a:effectLst>
                <a:outerShdw blurRad="38100" dist="38100" dir="2700000" algn="tl">
                  <a:srgbClr val="000000">
                    <a:alpha val="43137"/>
                  </a:srgbClr>
                </a:outerShdw>
              </a:effectLst>
            </a:endParaRPr>
          </a:p>
          <a:p>
            <a:pPr marL="342900" indent="-342900">
              <a:buFont typeface="Arial" pitchFamily="34" charset="0"/>
              <a:buChar char="•"/>
            </a:pPr>
            <a:r>
              <a:rPr lang="en-US" sz="2400" dirty="0" smtClean="0">
                <a:effectLst>
                  <a:outerShdw blurRad="38100" dist="38100" dir="2700000" algn="tl">
                    <a:srgbClr val="000000">
                      <a:alpha val="43137"/>
                    </a:srgbClr>
                  </a:outerShdw>
                </a:effectLst>
              </a:rPr>
              <a:t>53</a:t>
            </a:r>
            <a:r>
              <a:rPr lang="en-US" sz="2400" baseline="30000" dirty="0" smtClean="0">
                <a:effectLst>
                  <a:outerShdw blurRad="38100" dist="38100" dir="2700000" algn="tl">
                    <a:srgbClr val="000000">
                      <a:alpha val="43137"/>
                    </a:srgbClr>
                  </a:outerShdw>
                </a:effectLst>
              </a:rPr>
              <a:t>rd</a:t>
            </a:r>
            <a:r>
              <a:rPr lang="en-US" sz="2400" dirty="0" smtClean="0">
                <a:effectLst>
                  <a:outerShdw blurRad="38100" dist="38100" dir="2700000" algn="tl">
                    <a:srgbClr val="000000">
                      <a:alpha val="43137"/>
                    </a:srgbClr>
                  </a:outerShdw>
                </a:effectLst>
              </a:rPr>
              <a:t> largest </a:t>
            </a:r>
            <a:r>
              <a:rPr lang="en-US" sz="2400" dirty="0">
                <a:effectLst>
                  <a:outerShdw blurRad="38100" dist="38100" dir="2700000" algn="tl">
                    <a:srgbClr val="000000">
                      <a:alpha val="43137"/>
                    </a:srgbClr>
                  </a:outerShdw>
                </a:effectLst>
              </a:rPr>
              <a:t>city in the nation</a:t>
            </a:r>
          </a:p>
          <a:p>
            <a:pPr marL="342900" indent="-342900">
              <a:buFont typeface="Arial" pitchFamily="34" charset="0"/>
              <a:buChar char="•"/>
            </a:pPr>
            <a:r>
              <a:rPr lang="en-US" sz="2400" dirty="0" smtClean="0">
                <a:effectLst>
                  <a:outerShdw blurRad="38100" dist="38100" dir="2700000" algn="tl">
                    <a:srgbClr val="000000">
                      <a:alpha val="43137"/>
                    </a:srgbClr>
                  </a:outerShdw>
                </a:effectLst>
              </a:rPr>
              <a:t>11</a:t>
            </a:r>
            <a:r>
              <a:rPr lang="en-US" sz="2400" baseline="30000" dirty="0" smtClean="0">
                <a:effectLst>
                  <a:outerShdw blurRad="38100" dist="38100" dir="2700000" algn="tl">
                    <a:srgbClr val="000000">
                      <a:alpha val="43137"/>
                    </a:srgbClr>
                  </a:outerShdw>
                </a:effectLst>
              </a:rPr>
              <a:t>th</a:t>
            </a:r>
            <a:r>
              <a:rPr lang="en-US" sz="2400" dirty="0" smtClean="0">
                <a:effectLst>
                  <a:outerShdw blurRad="38100" dist="38100" dir="2700000" algn="tl">
                    <a:srgbClr val="000000">
                      <a:alpha val="43137"/>
                    </a:srgbClr>
                  </a:outerShdw>
                </a:effectLst>
              </a:rPr>
              <a:t> in </a:t>
            </a:r>
            <a:r>
              <a:rPr lang="en-US" sz="2400" dirty="0">
                <a:effectLst>
                  <a:outerShdw blurRad="38100" dist="38100" dir="2700000" algn="tl">
                    <a:srgbClr val="000000">
                      <a:alpha val="43137"/>
                    </a:srgbClr>
                  </a:outerShdw>
                </a:effectLst>
              </a:rPr>
              <a:t>homicides</a:t>
            </a:r>
          </a:p>
          <a:p>
            <a:pPr marL="342900" indent="-342900">
              <a:buFont typeface="Arial" pitchFamily="34" charset="0"/>
              <a:buChar char="•"/>
            </a:pPr>
            <a:r>
              <a:rPr lang="en-US" sz="2400" dirty="0" smtClean="0">
                <a:effectLst>
                  <a:outerShdw blurRad="38100" dist="38100" dir="2700000" algn="tl">
                    <a:srgbClr val="000000">
                      <a:alpha val="43137"/>
                    </a:srgbClr>
                  </a:outerShdw>
                </a:effectLst>
              </a:rPr>
              <a:t>78 </a:t>
            </a:r>
            <a:r>
              <a:rPr lang="en-US" sz="2400" dirty="0">
                <a:effectLst>
                  <a:outerShdw blurRad="38100" dist="38100" dir="2700000" algn="tl">
                    <a:srgbClr val="000000">
                      <a:alpha val="43137"/>
                    </a:srgbClr>
                  </a:outerShdw>
                </a:effectLst>
              </a:rPr>
              <a:t>bordering neighborhoods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80">
                                          <p:stCondLst>
                                            <p:cond delay="0"/>
                                          </p:stCondLst>
                                        </p:cTn>
                                        <p:tgtEl>
                                          <p:spTgt spid="5">
                                            <p:txEl>
                                              <p:pRg st="2" end="2"/>
                                            </p:txEl>
                                          </p:spTgt>
                                        </p:tgtEl>
                                      </p:cBhvr>
                                    </p:animEffect>
                                    <p:anim calcmode="lin" valueType="num">
                                      <p:cBhvr>
                                        <p:cTn id="2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2" end="2"/>
                                            </p:txEl>
                                          </p:spTgt>
                                        </p:tgtEl>
                                      </p:cBhvr>
                                      <p:to x="100000" y="60000"/>
                                    </p:animScale>
                                    <p:animScale>
                                      <p:cBhvr>
                                        <p:cTn id="30" dur="166" decel="50000">
                                          <p:stCondLst>
                                            <p:cond delay="676"/>
                                          </p:stCondLst>
                                        </p:cTn>
                                        <p:tgtEl>
                                          <p:spTgt spid="5">
                                            <p:txEl>
                                              <p:pRg st="2" end="2"/>
                                            </p:txEl>
                                          </p:spTgt>
                                        </p:tgtEl>
                                      </p:cBhvr>
                                      <p:to x="100000" y="100000"/>
                                    </p:animScale>
                                    <p:animScale>
                                      <p:cBhvr>
                                        <p:cTn id="31" dur="26">
                                          <p:stCondLst>
                                            <p:cond delay="1312"/>
                                          </p:stCondLst>
                                        </p:cTn>
                                        <p:tgtEl>
                                          <p:spTgt spid="5">
                                            <p:txEl>
                                              <p:pRg st="2" end="2"/>
                                            </p:txEl>
                                          </p:spTgt>
                                        </p:tgtEl>
                                      </p:cBhvr>
                                      <p:to x="100000" y="80000"/>
                                    </p:animScale>
                                    <p:animScale>
                                      <p:cBhvr>
                                        <p:cTn id="32" dur="166" decel="50000">
                                          <p:stCondLst>
                                            <p:cond delay="1338"/>
                                          </p:stCondLst>
                                        </p:cTn>
                                        <p:tgtEl>
                                          <p:spTgt spid="5">
                                            <p:txEl>
                                              <p:pRg st="2" end="2"/>
                                            </p:txEl>
                                          </p:spTgt>
                                        </p:tgtEl>
                                      </p:cBhvr>
                                      <p:to x="100000" y="100000"/>
                                    </p:animScale>
                                    <p:animScale>
                                      <p:cBhvr>
                                        <p:cTn id="33" dur="26">
                                          <p:stCondLst>
                                            <p:cond delay="1642"/>
                                          </p:stCondLst>
                                        </p:cTn>
                                        <p:tgtEl>
                                          <p:spTgt spid="5">
                                            <p:txEl>
                                              <p:pRg st="2" end="2"/>
                                            </p:txEl>
                                          </p:spTgt>
                                        </p:tgtEl>
                                      </p:cBhvr>
                                      <p:to x="100000" y="90000"/>
                                    </p:animScale>
                                    <p:animScale>
                                      <p:cBhvr>
                                        <p:cTn id="34" dur="166" decel="50000">
                                          <p:stCondLst>
                                            <p:cond delay="1668"/>
                                          </p:stCondLst>
                                        </p:cTn>
                                        <p:tgtEl>
                                          <p:spTgt spid="5">
                                            <p:txEl>
                                              <p:pRg st="2" end="2"/>
                                            </p:txEl>
                                          </p:spTgt>
                                        </p:tgtEl>
                                      </p:cBhvr>
                                      <p:to x="100000" y="100000"/>
                                    </p:animScale>
                                    <p:animScale>
                                      <p:cBhvr>
                                        <p:cTn id="35" dur="26">
                                          <p:stCondLst>
                                            <p:cond delay="1808"/>
                                          </p:stCondLst>
                                        </p:cTn>
                                        <p:tgtEl>
                                          <p:spTgt spid="5">
                                            <p:txEl>
                                              <p:pRg st="2" end="2"/>
                                            </p:txEl>
                                          </p:spTgt>
                                        </p:tgtEl>
                                      </p:cBhvr>
                                      <p:to x="100000" y="95000"/>
                                    </p:animScale>
                                    <p:animScale>
                                      <p:cBhvr>
                                        <p:cTn id="36" dur="166" decel="50000">
                                          <p:stCondLst>
                                            <p:cond delay="1834"/>
                                          </p:stCondLst>
                                        </p:cTn>
                                        <p:tgtEl>
                                          <p:spTgt spid="5">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80">
                                          <p:stCondLst>
                                            <p:cond delay="0"/>
                                          </p:stCondLst>
                                        </p:cTn>
                                        <p:tgtEl>
                                          <p:spTgt spid="5">
                                            <p:txEl>
                                              <p:pRg st="3" end="3"/>
                                            </p:txEl>
                                          </p:spTgt>
                                        </p:tgtEl>
                                      </p:cBhvr>
                                    </p:animEffect>
                                    <p:anim calcmode="lin" valueType="num">
                                      <p:cBhvr>
                                        <p:cTn id="4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3" end="3"/>
                                            </p:txEl>
                                          </p:spTgt>
                                        </p:tgtEl>
                                      </p:cBhvr>
                                      <p:to x="100000" y="60000"/>
                                    </p:animScale>
                                    <p:animScale>
                                      <p:cBhvr>
                                        <p:cTn id="46" dur="166" decel="50000">
                                          <p:stCondLst>
                                            <p:cond delay="676"/>
                                          </p:stCondLst>
                                        </p:cTn>
                                        <p:tgtEl>
                                          <p:spTgt spid="5">
                                            <p:txEl>
                                              <p:pRg st="3" end="3"/>
                                            </p:txEl>
                                          </p:spTgt>
                                        </p:tgtEl>
                                      </p:cBhvr>
                                      <p:to x="100000" y="100000"/>
                                    </p:animScale>
                                    <p:animScale>
                                      <p:cBhvr>
                                        <p:cTn id="47" dur="26">
                                          <p:stCondLst>
                                            <p:cond delay="1312"/>
                                          </p:stCondLst>
                                        </p:cTn>
                                        <p:tgtEl>
                                          <p:spTgt spid="5">
                                            <p:txEl>
                                              <p:pRg st="3" end="3"/>
                                            </p:txEl>
                                          </p:spTgt>
                                        </p:tgtEl>
                                      </p:cBhvr>
                                      <p:to x="100000" y="80000"/>
                                    </p:animScale>
                                    <p:animScale>
                                      <p:cBhvr>
                                        <p:cTn id="48" dur="166" decel="50000">
                                          <p:stCondLst>
                                            <p:cond delay="1338"/>
                                          </p:stCondLst>
                                        </p:cTn>
                                        <p:tgtEl>
                                          <p:spTgt spid="5">
                                            <p:txEl>
                                              <p:pRg st="3" end="3"/>
                                            </p:txEl>
                                          </p:spTgt>
                                        </p:tgtEl>
                                      </p:cBhvr>
                                      <p:to x="100000" y="100000"/>
                                    </p:animScale>
                                    <p:animScale>
                                      <p:cBhvr>
                                        <p:cTn id="49" dur="26">
                                          <p:stCondLst>
                                            <p:cond delay="1642"/>
                                          </p:stCondLst>
                                        </p:cTn>
                                        <p:tgtEl>
                                          <p:spTgt spid="5">
                                            <p:txEl>
                                              <p:pRg st="3" end="3"/>
                                            </p:txEl>
                                          </p:spTgt>
                                        </p:tgtEl>
                                      </p:cBhvr>
                                      <p:to x="100000" y="90000"/>
                                    </p:animScale>
                                    <p:animScale>
                                      <p:cBhvr>
                                        <p:cTn id="50" dur="166" decel="50000">
                                          <p:stCondLst>
                                            <p:cond delay="1668"/>
                                          </p:stCondLst>
                                        </p:cTn>
                                        <p:tgtEl>
                                          <p:spTgt spid="5">
                                            <p:txEl>
                                              <p:pRg st="3" end="3"/>
                                            </p:txEl>
                                          </p:spTgt>
                                        </p:tgtEl>
                                      </p:cBhvr>
                                      <p:to x="100000" y="100000"/>
                                    </p:animScale>
                                    <p:animScale>
                                      <p:cBhvr>
                                        <p:cTn id="51" dur="26">
                                          <p:stCondLst>
                                            <p:cond delay="1808"/>
                                          </p:stCondLst>
                                        </p:cTn>
                                        <p:tgtEl>
                                          <p:spTgt spid="5">
                                            <p:txEl>
                                              <p:pRg st="3" end="3"/>
                                            </p:txEl>
                                          </p:spTgt>
                                        </p:tgtEl>
                                      </p:cBhvr>
                                      <p:to x="100000" y="95000"/>
                                    </p:animScale>
                                    <p:animScale>
                                      <p:cBhvr>
                                        <p:cTn id="52" dur="166" decel="50000">
                                          <p:stCondLst>
                                            <p:cond delay="1834"/>
                                          </p:stCondLst>
                                        </p:cTn>
                                        <p:tgtEl>
                                          <p:spTgt spid="5">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wipe(down)">
                                      <p:cBhvr>
                                        <p:cTn id="55" dur="580">
                                          <p:stCondLst>
                                            <p:cond delay="0"/>
                                          </p:stCondLst>
                                        </p:cTn>
                                        <p:tgtEl>
                                          <p:spTgt spid="5">
                                            <p:txEl>
                                              <p:pRg st="4" end="4"/>
                                            </p:txEl>
                                          </p:spTgt>
                                        </p:tgtEl>
                                      </p:cBhvr>
                                    </p:animEffect>
                                    <p:anim calcmode="lin" valueType="num">
                                      <p:cBhvr>
                                        <p:cTn id="5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4" end="4"/>
                                            </p:txEl>
                                          </p:spTgt>
                                        </p:tgtEl>
                                      </p:cBhvr>
                                      <p:to x="100000" y="60000"/>
                                    </p:animScale>
                                    <p:animScale>
                                      <p:cBhvr>
                                        <p:cTn id="62" dur="166" decel="50000">
                                          <p:stCondLst>
                                            <p:cond delay="676"/>
                                          </p:stCondLst>
                                        </p:cTn>
                                        <p:tgtEl>
                                          <p:spTgt spid="5">
                                            <p:txEl>
                                              <p:pRg st="4" end="4"/>
                                            </p:txEl>
                                          </p:spTgt>
                                        </p:tgtEl>
                                      </p:cBhvr>
                                      <p:to x="100000" y="100000"/>
                                    </p:animScale>
                                    <p:animScale>
                                      <p:cBhvr>
                                        <p:cTn id="63" dur="26">
                                          <p:stCondLst>
                                            <p:cond delay="1312"/>
                                          </p:stCondLst>
                                        </p:cTn>
                                        <p:tgtEl>
                                          <p:spTgt spid="5">
                                            <p:txEl>
                                              <p:pRg st="4" end="4"/>
                                            </p:txEl>
                                          </p:spTgt>
                                        </p:tgtEl>
                                      </p:cBhvr>
                                      <p:to x="100000" y="80000"/>
                                    </p:animScale>
                                    <p:animScale>
                                      <p:cBhvr>
                                        <p:cTn id="64" dur="166" decel="50000">
                                          <p:stCondLst>
                                            <p:cond delay="1338"/>
                                          </p:stCondLst>
                                        </p:cTn>
                                        <p:tgtEl>
                                          <p:spTgt spid="5">
                                            <p:txEl>
                                              <p:pRg st="4" end="4"/>
                                            </p:txEl>
                                          </p:spTgt>
                                        </p:tgtEl>
                                      </p:cBhvr>
                                      <p:to x="100000" y="100000"/>
                                    </p:animScale>
                                    <p:animScale>
                                      <p:cBhvr>
                                        <p:cTn id="65" dur="26">
                                          <p:stCondLst>
                                            <p:cond delay="1642"/>
                                          </p:stCondLst>
                                        </p:cTn>
                                        <p:tgtEl>
                                          <p:spTgt spid="5">
                                            <p:txEl>
                                              <p:pRg st="4" end="4"/>
                                            </p:txEl>
                                          </p:spTgt>
                                        </p:tgtEl>
                                      </p:cBhvr>
                                      <p:to x="100000" y="90000"/>
                                    </p:animScale>
                                    <p:animScale>
                                      <p:cBhvr>
                                        <p:cTn id="66" dur="166" decel="50000">
                                          <p:stCondLst>
                                            <p:cond delay="1668"/>
                                          </p:stCondLst>
                                        </p:cTn>
                                        <p:tgtEl>
                                          <p:spTgt spid="5">
                                            <p:txEl>
                                              <p:pRg st="4" end="4"/>
                                            </p:txEl>
                                          </p:spTgt>
                                        </p:tgtEl>
                                      </p:cBhvr>
                                      <p:to x="100000" y="100000"/>
                                    </p:animScale>
                                    <p:animScale>
                                      <p:cBhvr>
                                        <p:cTn id="67" dur="26">
                                          <p:stCondLst>
                                            <p:cond delay="1808"/>
                                          </p:stCondLst>
                                        </p:cTn>
                                        <p:tgtEl>
                                          <p:spTgt spid="5">
                                            <p:txEl>
                                              <p:pRg st="4" end="4"/>
                                            </p:txEl>
                                          </p:spTgt>
                                        </p:tgtEl>
                                      </p:cBhvr>
                                      <p:to x="100000" y="95000"/>
                                    </p:animScale>
                                    <p:animScale>
                                      <p:cBhvr>
                                        <p:cTn id="68"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315200" cy="1154097"/>
          </a:xfrm>
        </p:spPr>
        <p:txBody>
          <a:bodyPr/>
          <a:lstStyle/>
          <a:p>
            <a:pPr algn="ctr"/>
            <a:r>
              <a:rPr lang="en-US" dirty="0" smtClean="0"/>
              <a:t>Homicide: Definition </a:t>
            </a:r>
            <a:endParaRPr lang="en-US" dirty="0"/>
          </a:p>
        </p:txBody>
      </p:sp>
      <p:pic>
        <p:nvPicPr>
          <p:cNvPr id="4" name="Content Placeholder 3" descr="homicide.jpg"/>
          <p:cNvPicPr>
            <a:picLocks noGrp="1" noChangeAspect="1"/>
          </p:cNvPicPr>
          <p:nvPr>
            <p:ph idx="1"/>
          </p:nvPr>
        </p:nvPicPr>
        <p:blipFill>
          <a:blip r:embed="rId2" cstate="print"/>
          <a:stretch>
            <a:fillRect/>
          </a:stretch>
        </p:blipFill>
        <p:spPr>
          <a:xfrm>
            <a:off x="5715000" y="1676400"/>
            <a:ext cx="2971800" cy="2476500"/>
          </a:xfrm>
          <a:effectLst>
            <a:softEdge rad="127000"/>
          </a:effectLst>
        </p:spPr>
      </p:pic>
      <p:sp>
        <p:nvSpPr>
          <p:cNvPr id="5" name="TextBox 4"/>
          <p:cNvSpPr txBox="1"/>
          <p:nvPr/>
        </p:nvSpPr>
        <p:spPr>
          <a:xfrm>
            <a:off x="457200" y="1905000"/>
            <a:ext cx="4953000" cy="3785652"/>
          </a:xfrm>
          <a:prstGeom prst="rect">
            <a:avLst/>
          </a:prstGeom>
          <a:noFill/>
        </p:spPr>
        <p:txBody>
          <a:bodyPr wrap="square" rtlCol="0">
            <a:spAutoFit/>
          </a:bodyPr>
          <a:lstStyle/>
          <a:p>
            <a:r>
              <a:rPr lang="en-US" sz="2400" dirty="0" smtClean="0"/>
              <a:t>Homicide is the killing of a human being by the act, procurement, or omission of another, death occurring at any time, and is either (1) murder, (2) homicide by abuse, (3) manslaughter, (4) excusable homicide, or (5) justifiable homicide.</a:t>
            </a:r>
          </a:p>
          <a:p>
            <a:r>
              <a:rPr lang="en-US" sz="2400" dirty="0" smtClean="0"/>
              <a:t>- Washington State Legislature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6480"/>
            <a:ext cx="7315200" cy="1154097"/>
          </a:xfrm>
        </p:spPr>
        <p:txBody>
          <a:bodyPr/>
          <a:lstStyle/>
          <a:p>
            <a:pPr algn="ctr"/>
            <a:r>
              <a:rPr lang="en-US" dirty="0" smtClean="0"/>
              <a:t>The Approach </a:t>
            </a:r>
            <a:endParaRPr lang="en-US" dirty="0"/>
          </a:p>
        </p:txBody>
      </p:sp>
      <p:pic>
        <p:nvPicPr>
          <p:cNvPr id="4" name="Content Placeholder 3" descr="images.jpeg"/>
          <p:cNvPicPr>
            <a:picLocks noGrp="1" noChangeAspect="1"/>
          </p:cNvPicPr>
          <p:nvPr>
            <p:ph idx="1"/>
          </p:nvPr>
        </p:nvPicPr>
        <p:blipFill>
          <a:blip r:embed="rId3" cstate="print"/>
          <a:stretch>
            <a:fillRect/>
          </a:stretch>
        </p:blipFill>
        <p:spPr>
          <a:xfrm>
            <a:off x="457200" y="3886200"/>
            <a:ext cx="2438400" cy="2438400"/>
          </a:xfrm>
          <a:effectLst>
            <a:softEdge rad="127000"/>
          </a:effectLst>
        </p:spPr>
      </p:pic>
      <p:sp>
        <p:nvSpPr>
          <p:cNvPr id="3" name="TextBox 2"/>
          <p:cNvSpPr txBox="1"/>
          <p:nvPr/>
        </p:nvSpPr>
        <p:spPr>
          <a:xfrm>
            <a:off x="3163186" y="2438400"/>
            <a:ext cx="5257800" cy="3170099"/>
          </a:xfrm>
          <a:prstGeom prst="rect">
            <a:avLst/>
          </a:prstGeom>
          <a:noFill/>
        </p:spPr>
        <p:txBody>
          <a:bodyPr wrap="square" rtlCol="0">
            <a:spAutoFit/>
          </a:bodyPr>
          <a:lstStyle/>
          <a:p>
            <a:pPr marL="342900" indent="-342900">
              <a:buFont typeface="Arial" pitchFamily="34" charset="0"/>
              <a:buChar char="•"/>
            </a:pPr>
            <a:r>
              <a:rPr lang="en-US" sz="2000" dirty="0" smtClean="0"/>
              <a:t>Quantitative Data: </a:t>
            </a:r>
          </a:p>
          <a:p>
            <a:r>
              <a:rPr lang="en-US" sz="2000" dirty="0" smtClean="0"/>
              <a:t>We </a:t>
            </a:r>
            <a:r>
              <a:rPr lang="en-US" sz="2000" dirty="0"/>
              <a:t>will be using graphs and charts that contain information about the number of homicides per neighborhood of the city of St Louis. This information will summarize the number of homicides of the past few years. </a:t>
            </a:r>
            <a:endParaRPr lang="en-US" sz="2000" dirty="0" smtClean="0"/>
          </a:p>
          <a:p>
            <a:endParaRPr lang="en-US" sz="2000" dirty="0"/>
          </a:p>
          <a:p>
            <a:pPr marL="342900" indent="-342900">
              <a:buFont typeface="Arial" pitchFamily="34" charset="0"/>
              <a:buChar char="•"/>
            </a:pPr>
            <a:r>
              <a:rPr lang="en-US" sz="2000" dirty="0" smtClean="0"/>
              <a:t>Qualitative Data	</a:t>
            </a:r>
          </a:p>
          <a:p>
            <a:r>
              <a:rPr lang="en-US" sz="2000" dirty="0" smtClean="0"/>
              <a:t>We </a:t>
            </a:r>
            <a:r>
              <a:rPr lang="en-US" sz="2000" dirty="0" smtClean="0"/>
              <a:t>will be supporting our predictions with economic factors also.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15200" cy="849297"/>
          </a:xfrm>
        </p:spPr>
        <p:txBody>
          <a:bodyPr>
            <a:normAutofit/>
          </a:bodyPr>
          <a:lstStyle/>
          <a:p>
            <a:pPr algn="ctr"/>
            <a:r>
              <a:rPr lang="en-US" dirty="0"/>
              <a:t>Quantitative Data</a:t>
            </a:r>
          </a:p>
        </p:txBody>
      </p:sp>
      <p:sp>
        <p:nvSpPr>
          <p:cNvPr id="3" name="TextBox 2"/>
          <p:cNvSpPr txBox="1"/>
          <p:nvPr/>
        </p:nvSpPr>
        <p:spPr>
          <a:xfrm>
            <a:off x="322521" y="5334000"/>
            <a:ext cx="8534400" cy="1200329"/>
          </a:xfrm>
          <a:prstGeom prst="rect">
            <a:avLst/>
          </a:prstGeom>
          <a:noFill/>
        </p:spPr>
        <p:txBody>
          <a:bodyPr wrap="square" rtlCol="0">
            <a:spAutoFit/>
          </a:bodyPr>
          <a:lstStyle/>
          <a:p>
            <a:r>
              <a:rPr lang="en-US" dirty="0"/>
              <a:t>Although the root causes of homicides are education, unemployment and poverty, some of the decrease is simply a function of population decline.  The drop in local crime also follows a drop in crime on the national level.</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92540713"/>
              </p:ext>
            </p:extLst>
          </p:nvPr>
        </p:nvGraphicFramePr>
        <p:xfrm>
          <a:off x="1046421" y="1219200"/>
          <a:ext cx="7086600" cy="3810000"/>
        </p:xfrm>
        <a:graphic>
          <a:graphicData uri="http://schemas.openxmlformats.org/drawingml/2006/table">
            <a:tbl>
              <a:tblPr firstRow="1" firstCol="1" bandRow="1">
                <a:tableStyleId>{00A15C55-8517-42AA-B614-E9B94910E393}</a:tableStyleId>
              </a:tblPr>
              <a:tblGrid>
                <a:gridCol w="1771650"/>
                <a:gridCol w="1771650"/>
                <a:gridCol w="1771650"/>
                <a:gridCol w="1771650"/>
              </a:tblGrid>
              <a:tr h="476089">
                <a:tc>
                  <a:txBody>
                    <a:bodyPr/>
                    <a:lstStyle/>
                    <a:p>
                      <a:pPr marL="0" marR="0" algn="just">
                        <a:lnSpc>
                          <a:spcPct val="115000"/>
                        </a:lnSpc>
                        <a:spcBef>
                          <a:spcPts val="0"/>
                        </a:spcBef>
                        <a:spcAft>
                          <a:spcPts val="0"/>
                        </a:spcAft>
                      </a:pPr>
                      <a:r>
                        <a:rPr lang="en-US" sz="1000" dirty="0" smtClean="0">
                          <a:effectLst/>
                        </a:rPr>
                        <a:t> </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National</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000" dirty="0">
                          <a:effectLst/>
                        </a:rPr>
                        <a:t>St. Louis city</a:t>
                      </a:r>
                      <a:endParaRPr lang="en-US" sz="1100" dirty="0">
                        <a:effectLst/>
                        <a:latin typeface="Calibri"/>
                        <a:ea typeface="Calibri"/>
                        <a:cs typeface="Times New Roman"/>
                      </a:endParaRPr>
                    </a:p>
                  </a:txBody>
                  <a:tcPr marL="68580" marR="68580" marT="0" marB="0"/>
                </a:tc>
                <a:tc hMerge="1">
                  <a:txBody>
                    <a:bodyPr/>
                    <a:lstStyle/>
                    <a:p>
                      <a:endParaRPr lang="en-US"/>
                    </a:p>
                  </a:txBody>
                  <a:tcPr/>
                </a:tc>
              </a:tr>
              <a:tr h="476273">
                <a:tc>
                  <a:txBody>
                    <a:bodyPr/>
                    <a:lstStyle/>
                    <a:p>
                      <a:pPr marL="0" marR="0" algn="just">
                        <a:lnSpc>
                          <a:spcPct val="115000"/>
                        </a:lnSpc>
                        <a:spcBef>
                          <a:spcPts val="0"/>
                        </a:spcBef>
                        <a:spcAft>
                          <a:spcPts val="0"/>
                        </a:spcAft>
                      </a:pPr>
                      <a:r>
                        <a:rPr lang="en-US" sz="1000" dirty="0" smtClean="0">
                          <a:effectLst/>
                        </a:rPr>
                        <a:t> </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Homicides</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Homicides</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Population</a:t>
                      </a:r>
                      <a:endParaRPr lang="en-US" sz="1100" dirty="0">
                        <a:effectLst/>
                        <a:latin typeface="Calibri"/>
                        <a:ea typeface="Calibri"/>
                        <a:cs typeface="Times New Roman"/>
                      </a:endParaRPr>
                    </a:p>
                  </a:txBody>
                  <a:tcPr marL="68580" marR="68580" marT="0" marB="0"/>
                </a:tc>
              </a:tr>
              <a:tr h="476273">
                <a:tc>
                  <a:txBody>
                    <a:bodyPr/>
                    <a:lstStyle/>
                    <a:p>
                      <a:pPr marL="0" marR="0" algn="just">
                        <a:lnSpc>
                          <a:spcPct val="115000"/>
                        </a:lnSpc>
                        <a:spcBef>
                          <a:spcPts val="0"/>
                        </a:spcBef>
                        <a:spcAft>
                          <a:spcPts val="0"/>
                        </a:spcAft>
                      </a:pPr>
                      <a:r>
                        <a:rPr lang="en-US" sz="1000" smtClean="0">
                          <a:effectLst/>
                        </a:rPr>
                        <a:t>2008</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16,442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167</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356,204</a:t>
                      </a:r>
                      <a:endParaRPr lang="en-US" sz="1100" dirty="0">
                        <a:effectLst/>
                        <a:latin typeface="Calibri"/>
                        <a:ea typeface="Calibri"/>
                        <a:cs typeface="Times New Roman"/>
                      </a:endParaRPr>
                    </a:p>
                  </a:txBody>
                  <a:tcPr marL="68580" marR="68580" marT="0" marB="0"/>
                </a:tc>
              </a:tr>
              <a:tr h="476273">
                <a:tc>
                  <a:txBody>
                    <a:bodyPr/>
                    <a:lstStyle/>
                    <a:p>
                      <a:pPr marL="0" marR="0" algn="just">
                        <a:lnSpc>
                          <a:spcPct val="115000"/>
                        </a:lnSpc>
                        <a:spcBef>
                          <a:spcPts val="0"/>
                        </a:spcBef>
                        <a:spcAft>
                          <a:spcPts val="0"/>
                        </a:spcAft>
                      </a:pPr>
                      <a:r>
                        <a:rPr lang="en-US" sz="1000" smtClean="0">
                          <a:effectLst/>
                        </a:rPr>
                        <a:t>2009</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15,241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143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355,208</a:t>
                      </a:r>
                      <a:endParaRPr lang="en-US" sz="1100" dirty="0">
                        <a:effectLst/>
                        <a:latin typeface="Calibri"/>
                        <a:ea typeface="Calibri"/>
                        <a:cs typeface="Times New Roman"/>
                      </a:endParaRPr>
                    </a:p>
                  </a:txBody>
                  <a:tcPr marL="68580" marR="68580" marT="0" marB="0"/>
                </a:tc>
              </a:tr>
              <a:tr h="476273">
                <a:tc>
                  <a:txBody>
                    <a:bodyPr/>
                    <a:lstStyle/>
                    <a:p>
                      <a:pPr marL="0" marR="0" algn="just">
                        <a:lnSpc>
                          <a:spcPct val="115000"/>
                        </a:lnSpc>
                        <a:spcBef>
                          <a:spcPts val="0"/>
                        </a:spcBef>
                        <a:spcAft>
                          <a:spcPts val="0"/>
                        </a:spcAft>
                      </a:pPr>
                      <a:r>
                        <a:rPr lang="en-US" sz="1000" dirty="0" smtClean="0">
                          <a:effectLst/>
                        </a:rPr>
                        <a:t>2010</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14,748</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144</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319,294</a:t>
                      </a:r>
                      <a:endParaRPr lang="en-US" sz="1100" dirty="0">
                        <a:effectLst/>
                        <a:latin typeface="Calibri"/>
                        <a:ea typeface="Calibri"/>
                        <a:cs typeface="Times New Roman"/>
                      </a:endParaRPr>
                    </a:p>
                  </a:txBody>
                  <a:tcPr marL="68580" marR="68580" marT="0" marB="0"/>
                </a:tc>
              </a:tr>
              <a:tr h="476273">
                <a:tc>
                  <a:txBody>
                    <a:bodyPr/>
                    <a:lstStyle/>
                    <a:p>
                      <a:pPr marL="0" marR="0" algn="just">
                        <a:lnSpc>
                          <a:spcPct val="115000"/>
                        </a:lnSpc>
                        <a:spcBef>
                          <a:spcPts val="0"/>
                        </a:spcBef>
                        <a:spcAft>
                          <a:spcPts val="0"/>
                        </a:spcAft>
                      </a:pPr>
                      <a:r>
                        <a:rPr lang="en-US" sz="1000" smtClean="0">
                          <a:effectLst/>
                        </a:rPr>
                        <a:t>2011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113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a:t>
                      </a:r>
                      <a:endParaRPr lang="en-US" sz="1100" dirty="0">
                        <a:effectLst/>
                        <a:latin typeface="Calibri"/>
                        <a:ea typeface="Calibri"/>
                        <a:cs typeface="Times New Roman"/>
                      </a:endParaRPr>
                    </a:p>
                  </a:txBody>
                  <a:tcPr marL="68580" marR="68580" marT="0" marB="0"/>
                </a:tc>
              </a:tr>
              <a:tr h="476273">
                <a:tc>
                  <a:txBody>
                    <a:bodyPr/>
                    <a:lstStyle/>
                    <a:p>
                      <a:pPr marL="0" marR="0" algn="just">
                        <a:lnSpc>
                          <a:spcPct val="115000"/>
                        </a:lnSpc>
                        <a:spcBef>
                          <a:spcPts val="0"/>
                        </a:spcBef>
                        <a:spcAft>
                          <a:spcPts val="0"/>
                        </a:spcAft>
                      </a:pPr>
                      <a:r>
                        <a:rPr lang="en-US" sz="1000" smtClean="0">
                          <a:effectLst/>
                        </a:rPr>
                        <a:t>2012</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January</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11</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a:t>
                      </a:r>
                      <a:endParaRPr lang="en-US" sz="1100" dirty="0">
                        <a:effectLst/>
                        <a:latin typeface="Calibri"/>
                        <a:ea typeface="Calibri"/>
                        <a:cs typeface="Times New Roman"/>
                      </a:endParaRPr>
                    </a:p>
                  </a:txBody>
                  <a:tcPr marL="68580" marR="68580" marT="0" marB="0"/>
                </a:tc>
              </a:tr>
              <a:tr h="476273">
                <a:tc>
                  <a:txBody>
                    <a:bodyPr/>
                    <a:lstStyle/>
                    <a:p>
                      <a:pPr marL="0" marR="0" algn="just">
                        <a:lnSpc>
                          <a:spcPct val="115000"/>
                        </a:lnSpc>
                        <a:spcBef>
                          <a:spcPts val="0"/>
                        </a:spcBef>
                        <a:spcAft>
                          <a:spcPts val="0"/>
                        </a:spcAft>
                      </a:pPr>
                      <a:r>
                        <a:rPr lang="en-US" sz="1000" dirty="0" smtClean="0">
                          <a:effectLst/>
                        </a:rPr>
                        <a:t>2012</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February</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a:effectLst/>
                        </a:rPr>
                        <a:t>3</a:t>
                      </a:r>
                      <a:endParaRPr lang="en-US" sz="11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000" dirty="0">
                          <a:effectLst/>
                        </a:rPr>
                        <a:t>?</a:t>
                      </a:r>
                      <a:endParaRPr lang="en-US" sz="1100" dirty="0">
                        <a:effectLst/>
                        <a:latin typeface="Calibri"/>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486400" cy="941832"/>
          </a:xfrm>
        </p:spPr>
        <p:txBody>
          <a:bodyPr/>
          <a:lstStyle/>
          <a:p>
            <a:pPr algn="ctr"/>
            <a:r>
              <a:rPr lang="en-US" dirty="0" smtClean="0"/>
              <a:t>Qualitative Data</a:t>
            </a:r>
            <a:endParaRPr lang="en-US" dirty="0"/>
          </a:p>
        </p:txBody>
      </p:sp>
      <p:sp>
        <p:nvSpPr>
          <p:cNvPr id="3" name="Content Placeholder 2"/>
          <p:cNvSpPr>
            <a:spLocks noGrp="1"/>
          </p:cNvSpPr>
          <p:nvPr>
            <p:ph idx="1"/>
          </p:nvPr>
        </p:nvSpPr>
        <p:spPr>
          <a:xfrm>
            <a:off x="34824" y="1073150"/>
            <a:ext cx="7937205" cy="4572000"/>
          </a:xfrm>
        </p:spPr>
        <p:txBody>
          <a:bodyPr>
            <a:normAutofit lnSpcReduction="10000"/>
          </a:bodyPr>
          <a:lstStyle/>
          <a:p>
            <a:pPr marL="287338" indent="-223838">
              <a:buFont typeface="Wingdings" pitchFamily="2" charset="2"/>
              <a:buChar char="Ø"/>
            </a:pPr>
            <a:r>
              <a:rPr lang="en-US" dirty="0"/>
              <a:t>There is a national trend of decreasing homicides.  St. Louis </a:t>
            </a:r>
            <a:r>
              <a:rPr lang="en-US" dirty="0" smtClean="0"/>
              <a:t>   finished 2011 </a:t>
            </a:r>
            <a:r>
              <a:rPr lang="en-US" dirty="0"/>
              <a:t>with 113 homicides, compared with 144 for 2010.  </a:t>
            </a:r>
          </a:p>
          <a:p>
            <a:pPr>
              <a:buFont typeface="Wingdings" pitchFamily="2" charset="2"/>
              <a:buChar char="Ø"/>
            </a:pPr>
            <a:r>
              <a:rPr lang="en-US" dirty="0" smtClean="0"/>
              <a:t>HMCA </a:t>
            </a:r>
            <a:r>
              <a:rPr lang="en-US" dirty="0"/>
              <a:t>Homicide ministers </a:t>
            </a:r>
          </a:p>
          <a:p>
            <a:pPr>
              <a:buFont typeface="Wingdings" pitchFamily="2" charset="2"/>
              <a:buChar char="Ø"/>
            </a:pPr>
            <a:r>
              <a:rPr lang="en-US" dirty="0"/>
              <a:t>G.R.E.A.T Gang Resistance Education and Training. </a:t>
            </a:r>
            <a:endParaRPr lang="en-US" dirty="0" smtClean="0"/>
          </a:p>
          <a:p>
            <a:pPr>
              <a:buFont typeface="Wingdings" pitchFamily="2" charset="2"/>
              <a:buChar char="Ø"/>
            </a:pPr>
            <a:r>
              <a:rPr lang="en-US" dirty="0"/>
              <a:t>Most homicides involve the use of firearms.</a:t>
            </a:r>
          </a:p>
          <a:p>
            <a:pPr>
              <a:buFont typeface="Wingdings" pitchFamily="2" charset="2"/>
              <a:buChar char="Ø"/>
            </a:pPr>
            <a:r>
              <a:rPr lang="en-US" dirty="0"/>
              <a:t>In May 2011 St. Louis Circuit Court took a new approach to gun crimes in St. Louis that sets high bail for young people accused of gun crimes.  The city of St. Louis has seen a drop in the homicides cases in the city.</a:t>
            </a:r>
          </a:p>
          <a:p>
            <a:pPr>
              <a:buFont typeface="Wingdings" pitchFamily="2" charset="2"/>
              <a:buChar char="Ø"/>
            </a:pPr>
            <a:r>
              <a:rPr lang="en-US" dirty="0"/>
              <a:t>Saint Louis Police Department collaborated with state probation and parole officers in tracking down locations with high number of homicides.</a:t>
            </a:r>
          </a:p>
          <a:p>
            <a:pPr>
              <a:buFont typeface="Wingdings" pitchFamily="2" charset="2"/>
              <a:buChar char="Ø"/>
            </a:pPr>
            <a:r>
              <a:rPr lang="en-US" dirty="0"/>
              <a:t>Mayor Francis Slay brought IBM to help enhanced the communication between residents and the criminal justice system. </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45803" y="4114800"/>
            <a:ext cx="2778024" cy="306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wipe(down)">
                                      <p:cBhvr>
                                        <p:cTn id="87" dur="580">
                                          <p:stCondLst>
                                            <p:cond delay="0"/>
                                          </p:stCondLst>
                                        </p:cTn>
                                        <p:tgtEl>
                                          <p:spTgt spid="3">
                                            <p:txEl>
                                              <p:pRg st="6" end="6"/>
                                            </p:txEl>
                                          </p:spTgt>
                                        </p:tgtEl>
                                      </p:cBhvr>
                                    </p:animEffect>
                                    <p:anim calcmode="lin" valueType="num">
                                      <p:cBhvr>
                                        <p:cTn id="8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6" end="6"/>
                                            </p:txEl>
                                          </p:spTgt>
                                        </p:tgtEl>
                                      </p:cBhvr>
                                      <p:to x="100000" y="60000"/>
                                    </p:animScale>
                                    <p:animScale>
                                      <p:cBhvr>
                                        <p:cTn id="94" dur="166" decel="50000">
                                          <p:stCondLst>
                                            <p:cond delay="676"/>
                                          </p:stCondLst>
                                        </p:cTn>
                                        <p:tgtEl>
                                          <p:spTgt spid="3">
                                            <p:txEl>
                                              <p:pRg st="6" end="6"/>
                                            </p:txEl>
                                          </p:spTgt>
                                        </p:tgtEl>
                                      </p:cBhvr>
                                      <p:to x="100000" y="100000"/>
                                    </p:animScale>
                                    <p:animScale>
                                      <p:cBhvr>
                                        <p:cTn id="95" dur="26">
                                          <p:stCondLst>
                                            <p:cond delay="1312"/>
                                          </p:stCondLst>
                                        </p:cTn>
                                        <p:tgtEl>
                                          <p:spTgt spid="3">
                                            <p:txEl>
                                              <p:pRg st="6" end="6"/>
                                            </p:txEl>
                                          </p:spTgt>
                                        </p:tgtEl>
                                      </p:cBhvr>
                                      <p:to x="100000" y="80000"/>
                                    </p:animScale>
                                    <p:animScale>
                                      <p:cBhvr>
                                        <p:cTn id="96" dur="166" decel="50000">
                                          <p:stCondLst>
                                            <p:cond delay="1338"/>
                                          </p:stCondLst>
                                        </p:cTn>
                                        <p:tgtEl>
                                          <p:spTgt spid="3">
                                            <p:txEl>
                                              <p:pRg st="6" end="6"/>
                                            </p:txEl>
                                          </p:spTgt>
                                        </p:tgtEl>
                                      </p:cBhvr>
                                      <p:to x="100000" y="100000"/>
                                    </p:animScale>
                                    <p:animScale>
                                      <p:cBhvr>
                                        <p:cTn id="97" dur="26">
                                          <p:stCondLst>
                                            <p:cond delay="1642"/>
                                          </p:stCondLst>
                                        </p:cTn>
                                        <p:tgtEl>
                                          <p:spTgt spid="3">
                                            <p:txEl>
                                              <p:pRg st="6" end="6"/>
                                            </p:txEl>
                                          </p:spTgt>
                                        </p:tgtEl>
                                      </p:cBhvr>
                                      <p:to x="100000" y="90000"/>
                                    </p:animScale>
                                    <p:animScale>
                                      <p:cBhvr>
                                        <p:cTn id="98" dur="166" decel="50000">
                                          <p:stCondLst>
                                            <p:cond delay="1668"/>
                                          </p:stCondLst>
                                        </p:cTn>
                                        <p:tgtEl>
                                          <p:spTgt spid="3">
                                            <p:txEl>
                                              <p:pRg st="6" end="6"/>
                                            </p:txEl>
                                          </p:spTgt>
                                        </p:tgtEl>
                                      </p:cBhvr>
                                      <p:to x="100000" y="100000"/>
                                    </p:animScale>
                                    <p:animScale>
                                      <p:cBhvr>
                                        <p:cTn id="99" dur="26">
                                          <p:stCondLst>
                                            <p:cond delay="1808"/>
                                          </p:stCondLst>
                                        </p:cTn>
                                        <p:tgtEl>
                                          <p:spTgt spid="3">
                                            <p:txEl>
                                              <p:pRg st="6" end="6"/>
                                            </p:txEl>
                                          </p:spTgt>
                                        </p:tgtEl>
                                      </p:cBhvr>
                                      <p:to x="100000" y="95000"/>
                                    </p:animScale>
                                    <p:animScale>
                                      <p:cBhvr>
                                        <p:cTn id="100" dur="166" decel="50000">
                                          <p:stCondLst>
                                            <p:cond delay="1834"/>
                                          </p:stCondLst>
                                        </p:cTn>
                                        <p:tgtEl>
                                          <p:spTgt spid="3">
                                            <p:txEl>
                                              <p:pRg st="6" end="6"/>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wipe(down)">
                                      <p:cBhvr>
                                        <p:cTn id="103" dur="580">
                                          <p:stCondLst>
                                            <p:cond delay="0"/>
                                          </p:stCondLst>
                                        </p:cTn>
                                        <p:tgtEl>
                                          <p:spTgt spid="3">
                                            <p:txEl>
                                              <p:pRg st="5" end="5"/>
                                            </p:txEl>
                                          </p:spTgt>
                                        </p:tgtEl>
                                      </p:cBhvr>
                                    </p:animEffect>
                                    <p:anim calcmode="lin" valueType="num">
                                      <p:cBhvr>
                                        <p:cTn id="10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5" end="5"/>
                                            </p:txEl>
                                          </p:spTgt>
                                        </p:tgtEl>
                                      </p:cBhvr>
                                      <p:to x="100000" y="60000"/>
                                    </p:animScale>
                                    <p:animScale>
                                      <p:cBhvr>
                                        <p:cTn id="110" dur="166" decel="50000">
                                          <p:stCondLst>
                                            <p:cond delay="676"/>
                                          </p:stCondLst>
                                        </p:cTn>
                                        <p:tgtEl>
                                          <p:spTgt spid="3">
                                            <p:txEl>
                                              <p:pRg st="5" end="5"/>
                                            </p:txEl>
                                          </p:spTgt>
                                        </p:tgtEl>
                                      </p:cBhvr>
                                      <p:to x="100000" y="100000"/>
                                    </p:animScale>
                                    <p:animScale>
                                      <p:cBhvr>
                                        <p:cTn id="111" dur="26">
                                          <p:stCondLst>
                                            <p:cond delay="1312"/>
                                          </p:stCondLst>
                                        </p:cTn>
                                        <p:tgtEl>
                                          <p:spTgt spid="3">
                                            <p:txEl>
                                              <p:pRg st="5" end="5"/>
                                            </p:txEl>
                                          </p:spTgt>
                                        </p:tgtEl>
                                      </p:cBhvr>
                                      <p:to x="100000" y="80000"/>
                                    </p:animScale>
                                    <p:animScale>
                                      <p:cBhvr>
                                        <p:cTn id="112" dur="166" decel="50000">
                                          <p:stCondLst>
                                            <p:cond delay="1338"/>
                                          </p:stCondLst>
                                        </p:cTn>
                                        <p:tgtEl>
                                          <p:spTgt spid="3">
                                            <p:txEl>
                                              <p:pRg st="5" end="5"/>
                                            </p:txEl>
                                          </p:spTgt>
                                        </p:tgtEl>
                                      </p:cBhvr>
                                      <p:to x="100000" y="100000"/>
                                    </p:animScale>
                                    <p:animScale>
                                      <p:cBhvr>
                                        <p:cTn id="113" dur="26">
                                          <p:stCondLst>
                                            <p:cond delay="1642"/>
                                          </p:stCondLst>
                                        </p:cTn>
                                        <p:tgtEl>
                                          <p:spTgt spid="3">
                                            <p:txEl>
                                              <p:pRg st="5" end="5"/>
                                            </p:txEl>
                                          </p:spTgt>
                                        </p:tgtEl>
                                      </p:cBhvr>
                                      <p:to x="100000" y="90000"/>
                                    </p:animScale>
                                    <p:animScale>
                                      <p:cBhvr>
                                        <p:cTn id="114" dur="166" decel="50000">
                                          <p:stCondLst>
                                            <p:cond delay="1668"/>
                                          </p:stCondLst>
                                        </p:cTn>
                                        <p:tgtEl>
                                          <p:spTgt spid="3">
                                            <p:txEl>
                                              <p:pRg st="5" end="5"/>
                                            </p:txEl>
                                          </p:spTgt>
                                        </p:tgtEl>
                                      </p:cBhvr>
                                      <p:to x="100000" y="100000"/>
                                    </p:animScale>
                                    <p:animScale>
                                      <p:cBhvr>
                                        <p:cTn id="115" dur="26">
                                          <p:stCondLst>
                                            <p:cond delay="1808"/>
                                          </p:stCondLst>
                                        </p:cTn>
                                        <p:tgtEl>
                                          <p:spTgt spid="3">
                                            <p:txEl>
                                              <p:pRg st="5" end="5"/>
                                            </p:txEl>
                                          </p:spTgt>
                                        </p:tgtEl>
                                      </p:cBhvr>
                                      <p:to x="100000" y="95000"/>
                                    </p:animScale>
                                    <p:animScale>
                                      <p:cBhvr>
                                        <p:cTn id="11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598</TotalTime>
  <Words>759</Words>
  <Application>Microsoft Office PowerPoint</Application>
  <PresentationFormat>On-screen Show (4:3)</PresentationFormat>
  <Paragraphs>228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Perspective</vt:lpstr>
      <vt:lpstr>Homicide Predictions in St Louis</vt:lpstr>
      <vt:lpstr>The Problem </vt:lpstr>
      <vt:lpstr>Objective</vt:lpstr>
      <vt:lpstr>St Louis City Map</vt:lpstr>
      <vt:lpstr>Overview</vt:lpstr>
      <vt:lpstr>Homicide: Definition </vt:lpstr>
      <vt:lpstr>The Approach </vt:lpstr>
      <vt:lpstr>Quantitative Data</vt:lpstr>
      <vt:lpstr>Qualitative Data</vt:lpstr>
      <vt:lpstr>Qualitative Data – Cont. </vt:lpstr>
      <vt:lpstr>Results </vt:lpstr>
      <vt:lpstr>Top Homicide Location in  Saint Louis</vt:lpstr>
      <vt:lpstr>Suggestions </vt:lpstr>
      <vt:lpstr>Data Sources</vt:lpstr>
      <vt:lpstr>Data Sources - Cont. </vt:lpstr>
      <vt:lpstr>Questions!</vt:lpstr>
    </vt:vector>
  </TitlesOfParts>
  <Company>University of Missouri - St. Louis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Homicide Predictions in St Louis</dc:title>
  <dc:creator>albbd4</dc:creator>
  <cp:lastModifiedBy>Owner</cp:lastModifiedBy>
  <cp:revision>39</cp:revision>
  <dcterms:created xsi:type="dcterms:W3CDTF">2012-02-20T19:01:06Z</dcterms:created>
  <dcterms:modified xsi:type="dcterms:W3CDTF">2012-02-27T01:17:33Z</dcterms:modified>
</cp:coreProperties>
</file>