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Old Standard TT" panose="020B0604020202020204" charset="0"/>
      <p:regular r:id="rId25"/>
      <p:bold r:id="rId26"/>
      <p: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312"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6f8bd3bd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6f8bd3bd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6f2c0202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46f2c0202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Premier center for commercial innovation.  It is a Xerox  company and responsible for some of the earliest technology breakthroughs.  The company has forty years as the leading edge of innovation, merging inquiry and strategy to pioneer technical change.  This company works and has worked closely with global enterprises, entrepreneurs, government agencies, and partners, and other clients to invent co-develop, and bring to market game-chinging innovations by combining imagination, investigation and return on investment for its clients.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6f2c0202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6f2c0202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Decision Support Systems is synonymous with “user interface” where the emphasis is on “the user”.  The human is the decision maker and the common denominator of the cycle of inputs and outputs between the computer and the human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6f8bd3bd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6f8bd3bd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6f8bd3bd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46f8bd3bd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46fd89e1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46fd89e1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people shown in this clip are PARC researchers (users) Dr. Alan Newell and Dr. Ron Kaplan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6f8bd3bd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46f8bd3bd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45b27464b8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45b27464b8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46f2c0202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46f2c0202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46f2c02025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46f2c0202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45c8127ea2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45c8127ea2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45b27464b8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45b27464b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46f8bd3bd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46f8bd3bd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45b27464b8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45b27464b8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45c8127ea2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45c8127ea2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90000"/>
              </a:lnSpc>
              <a:spcBef>
                <a:spcPts val="1000"/>
              </a:spcBef>
              <a:spcAft>
                <a:spcPts val="0"/>
              </a:spcAft>
              <a:buSzPts val="1100"/>
              <a:buAutoNum type="arabicPeriod"/>
            </a:pPr>
            <a:r>
              <a:rPr lang="en" sz="2800">
                <a:solidFill>
                  <a:schemeClr val="dk1"/>
                </a:solidFill>
              </a:rPr>
              <a:t> </a:t>
            </a:r>
            <a:r>
              <a:rPr lang="en">
                <a:solidFill>
                  <a:schemeClr val="dk1"/>
                </a:solidFill>
              </a:rPr>
              <a:t>and was directly responsible for the incredible growth of the World-Wide Web, turning it into what it is today.</a:t>
            </a:r>
            <a:endParaRPr>
              <a:solidFill>
                <a:schemeClr val="dk1"/>
              </a:solidFill>
            </a:endParaRPr>
          </a:p>
          <a:p>
            <a:pPr marL="457200" lvl="0" indent="-298450" algn="l" rtl="0">
              <a:lnSpc>
                <a:spcPct val="90000"/>
              </a:lnSpc>
              <a:spcBef>
                <a:spcPts val="0"/>
              </a:spcBef>
              <a:spcAft>
                <a:spcPts val="0"/>
              </a:spcAft>
              <a:buClr>
                <a:schemeClr val="dk1"/>
              </a:buClr>
              <a:buSzPts val="1100"/>
              <a:buAutoNum type="arabicPeriod"/>
            </a:pPr>
            <a:r>
              <a:rPr lang="en" sz="2800">
                <a:solidFill>
                  <a:schemeClr val="dk1"/>
                </a:solidFill>
              </a:rPr>
              <a:t> </a:t>
            </a:r>
            <a:r>
              <a:rPr lang="en">
                <a:solidFill>
                  <a:schemeClr val="dk1"/>
                </a:solidFill>
              </a:rPr>
              <a:t>Combining these methodologies within HCI has blessed the world with websites and programs including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45c8127ea2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45c8127ea2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Point 1: Sketchpad is a system, which supported the manipulation of objects using a light pen, included grabbing objects, moving them, changing the size, using constraints.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Point 2: This provided another form of direct manipulation of graphics and introduced “Light Handles,” which are a form of graphical potentiometer (4). It used interface techniques such as, icons, gesture recognition, and dynamic menus which when combined with a pointing device such as a mouse, it allowed easy selection and navigation.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Point 3 &amp; 4: Popularity and reason for it.</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5c8127ea2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5c8127ea2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Point 1: The vast amount of these innovations within technology and HCI came from the geniuses at MIT. Some of the first commercial uses of windows were on machines coming straight out of MIT lab projects.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Point 1.1: Machines, inspired Windows 95 design. Spread sheet, VisiCalc 1979 Apple 2</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Point 2: Mouse was a cheap replacement for the light-pen. Took a ergonomic approach to the design of the mouse.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Point 3: Text editor - Stanford research lab was introduced in 1962 (6). It included features we take for granted now-a-days like automatic word wrap, search and replace, copy and delete characters and much more. This would also be what all modern text editors include today, even the most basic.</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Point 4: Spreadsheets which were invented by Frankston and Bricklin in 1977 for the Apple 2 was the start of what we know as excel and other spreadsheet programs. Hypertext was an idea by Vannever Bush from 1945 and the term was coined by Ted Nelson in 1965</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Point 5: Hypertext did not become what we know it as today until 1983. Ben Shneiderman’s Hyperties was the first system which allowed a highlighted item in text to be clicked and would go to another page</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46f2c0202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46f2c0202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Decision Support Systems is synonymous with “user interface” where the emphasis is on “the user”.  The human is the decision maker and the common denominator of the cycle of inputs and outputs between the computer and the human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45c37047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45c370478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45b27464b8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45b27464b8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323850" algn="l" rtl="0">
              <a:spcBef>
                <a:spcPts val="0"/>
              </a:spcBef>
              <a:spcAft>
                <a:spcPts val="0"/>
              </a:spcAft>
              <a:buClr>
                <a:schemeClr val="dk1"/>
              </a:buClr>
              <a:buSzPts val="1500"/>
              <a:buFont typeface="Arial"/>
              <a:buChar char="○"/>
            </a:pPr>
            <a:r>
              <a:rPr lang="en" sz="1500">
                <a:solidFill>
                  <a:schemeClr val="dk1"/>
                </a:solidFill>
              </a:rPr>
              <a:t>An information source produces a message</a:t>
            </a:r>
            <a:endParaRPr sz="1500">
              <a:solidFill>
                <a:schemeClr val="dk1"/>
              </a:solidFill>
            </a:endParaRPr>
          </a:p>
          <a:p>
            <a:pPr marL="914400" lvl="1" indent="-323850" algn="l" rtl="0">
              <a:spcBef>
                <a:spcPts val="0"/>
              </a:spcBef>
              <a:spcAft>
                <a:spcPts val="0"/>
              </a:spcAft>
              <a:buClr>
                <a:schemeClr val="dk1"/>
              </a:buClr>
              <a:buSzPts val="1500"/>
              <a:buFont typeface="Arial"/>
              <a:buChar char="○"/>
            </a:pPr>
            <a:r>
              <a:rPr lang="en" sz="1500">
                <a:solidFill>
                  <a:schemeClr val="dk1"/>
                </a:solidFill>
              </a:rPr>
              <a:t>A transmitter that operates on the message to create a signal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6f8bd3bde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6f8bd3bd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Although this graph is deceptively simple, it is the basis of our current wireless world.  His contribution to our existing technical landscape is most imp</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DUwXN01ARY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uxmag.com/articles/busting-the-myth-of-the-giant-green-button"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299800" y="1893300"/>
            <a:ext cx="8559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Human Computer Interaction (HCI)</a:t>
            </a:r>
            <a:endParaRPr/>
          </a:p>
        </p:txBody>
      </p:sp>
      <p:sp>
        <p:nvSpPr>
          <p:cNvPr id="60" name="Google Shape;60;p13"/>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Alexius Gandy &amp; Anel Jugovic</a:t>
            </a:r>
            <a:endParaRPr/>
          </a:p>
          <a:p>
            <a:pPr marL="0" lvl="0" indent="0" algn="l" rtl="0">
              <a:spcBef>
                <a:spcPts val="0"/>
              </a:spcBef>
              <a:spcAft>
                <a:spcPts val="0"/>
              </a:spcAft>
              <a:buNone/>
            </a:pPr>
            <a:r>
              <a:rPr lang="en"/>
              <a:t>IS6833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CLAUDE SHANNON (1916 - 2001)</a:t>
            </a:r>
            <a:endParaRPr/>
          </a:p>
        </p:txBody>
      </p:sp>
      <p:pic>
        <p:nvPicPr>
          <p:cNvPr id="132" name="Google Shape;132;p22"/>
          <p:cNvPicPr preferRelativeResize="0"/>
          <p:nvPr/>
        </p:nvPicPr>
        <p:blipFill>
          <a:blip r:embed="rId3">
            <a:alphaModFix/>
          </a:blip>
          <a:stretch>
            <a:fillRect/>
          </a:stretch>
        </p:blipFill>
        <p:spPr>
          <a:xfrm>
            <a:off x="1871051" y="1058225"/>
            <a:ext cx="5401900" cy="3780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BUSINESS INTELLIGENCE SILO - PARC</a:t>
            </a:r>
            <a:endParaRPr/>
          </a:p>
        </p:txBody>
      </p:sp>
      <p:pic>
        <p:nvPicPr>
          <p:cNvPr id="138" name="Google Shape;138;p23"/>
          <p:cNvPicPr preferRelativeResize="0"/>
          <p:nvPr/>
        </p:nvPicPr>
        <p:blipFill>
          <a:blip r:embed="rId3">
            <a:alphaModFix/>
          </a:blip>
          <a:stretch>
            <a:fillRect/>
          </a:stretch>
        </p:blipFill>
        <p:spPr>
          <a:xfrm>
            <a:off x="311700" y="1058225"/>
            <a:ext cx="8520601" cy="37818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FATHER OF UBIQUITOUS COMPUTING</a:t>
            </a:r>
            <a:endParaRPr/>
          </a:p>
        </p:txBody>
      </p:sp>
      <p:sp>
        <p:nvSpPr>
          <p:cNvPr id="144" name="Google Shape;144;p24"/>
          <p:cNvSpPr txBox="1">
            <a:spLocks noGrp="1"/>
          </p:cNvSpPr>
          <p:nvPr>
            <p:ph type="body" idx="1"/>
          </p:nvPr>
        </p:nvSpPr>
        <p:spPr>
          <a:xfrm>
            <a:off x="311700" y="1076300"/>
            <a:ext cx="4879500" cy="907800"/>
          </a:xfrm>
          <a:prstGeom prst="rect">
            <a:avLst/>
          </a:prstGeom>
          <a:ln>
            <a:noFill/>
          </a:ln>
        </p:spPr>
        <p:txBody>
          <a:bodyPr spcFirstLastPara="1" wrap="square" lIns="91425" tIns="91425" rIns="91425" bIns="91425" anchor="t" anchorCtr="0">
            <a:noAutofit/>
          </a:bodyPr>
          <a:lstStyle/>
          <a:p>
            <a:pPr marL="457200" marR="0" lvl="0" indent="-323850" algn="l" rtl="0">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Coined by the head of Xerox Palo Alto Research Center (PARC)  Computer Science group, </a:t>
            </a:r>
            <a:r>
              <a:rPr lang="en" sz="1500" b="1" i="1">
                <a:latin typeface="Arial"/>
                <a:ea typeface="Arial"/>
                <a:cs typeface="Arial"/>
                <a:sym typeface="Arial"/>
              </a:rPr>
              <a:t>Mark Weiser</a:t>
            </a:r>
            <a:r>
              <a:rPr lang="en" sz="1500">
                <a:latin typeface="Arial"/>
                <a:ea typeface="Arial"/>
                <a:cs typeface="Arial"/>
                <a:sym typeface="Arial"/>
              </a:rPr>
              <a:t> (1988 - 1993)</a:t>
            </a:r>
            <a:endParaRPr sz="1500" b="1" i="1">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500">
              <a:solidFill>
                <a:srgbClr val="000000"/>
              </a:solidFill>
              <a:latin typeface="Arial"/>
              <a:ea typeface="Arial"/>
              <a:cs typeface="Arial"/>
              <a:sym typeface="Arial"/>
            </a:endParaRPr>
          </a:p>
        </p:txBody>
      </p:sp>
      <p:sp>
        <p:nvSpPr>
          <p:cNvPr id="145" name="Google Shape;145;p24"/>
          <p:cNvSpPr txBox="1">
            <a:spLocks noGrp="1"/>
          </p:cNvSpPr>
          <p:nvPr>
            <p:ph type="body" idx="1"/>
          </p:nvPr>
        </p:nvSpPr>
        <p:spPr>
          <a:xfrm>
            <a:off x="311700" y="1984100"/>
            <a:ext cx="4879500" cy="907800"/>
          </a:xfrm>
          <a:prstGeom prst="rect">
            <a:avLst/>
          </a:prstGeom>
          <a:ln>
            <a:noFill/>
          </a:ln>
        </p:spPr>
        <p:txBody>
          <a:bodyPr spcFirstLastPara="1" wrap="square" lIns="91425" tIns="91425" rIns="91425" bIns="91425" anchor="t" anchorCtr="0">
            <a:noAutofit/>
          </a:bodyPr>
          <a:lstStyle/>
          <a:p>
            <a:pPr marL="457200" marR="0" lvl="0" indent="-323850" algn="l" rtl="0">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Weiser’s vision, although difficult to articulate, was to create many, many ways to access computational capabilities (Waldrop, 1993).</a:t>
            </a:r>
            <a:endParaRPr sz="15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500">
              <a:solidFill>
                <a:srgbClr val="000000"/>
              </a:solidFill>
              <a:latin typeface="Arial"/>
              <a:ea typeface="Arial"/>
              <a:cs typeface="Arial"/>
              <a:sym typeface="Arial"/>
            </a:endParaRPr>
          </a:p>
        </p:txBody>
      </p:sp>
      <p:sp>
        <p:nvSpPr>
          <p:cNvPr id="146" name="Google Shape;146;p24"/>
          <p:cNvSpPr txBox="1">
            <a:spLocks noGrp="1"/>
          </p:cNvSpPr>
          <p:nvPr>
            <p:ph type="body" idx="1"/>
          </p:nvPr>
        </p:nvSpPr>
        <p:spPr>
          <a:xfrm>
            <a:off x="311700" y="3094400"/>
            <a:ext cx="4879500" cy="1084500"/>
          </a:xfrm>
          <a:prstGeom prst="rect">
            <a:avLst/>
          </a:prstGeom>
          <a:ln>
            <a:noFill/>
          </a:ln>
        </p:spPr>
        <p:txBody>
          <a:bodyPr spcFirstLastPara="1" wrap="square" lIns="91425" tIns="91425" rIns="91425" bIns="91425" anchor="t" anchorCtr="0">
            <a:noAutofit/>
          </a:bodyPr>
          <a:lstStyle/>
          <a:p>
            <a:pPr marL="457200" marR="0" lvl="0" indent="-323850" algn="l" rtl="0">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Weiser described a system in which all the devices would automatically stay in contact with the network all the time.</a:t>
            </a:r>
            <a:endParaRPr sz="15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500">
              <a:solidFill>
                <a:srgbClr val="000000"/>
              </a:solidFill>
              <a:latin typeface="Arial"/>
              <a:ea typeface="Arial"/>
              <a:cs typeface="Arial"/>
              <a:sym typeface="Arial"/>
            </a:endParaRPr>
          </a:p>
        </p:txBody>
      </p:sp>
      <p:pic>
        <p:nvPicPr>
          <p:cNvPr id="147" name="Google Shape;147;p24"/>
          <p:cNvPicPr preferRelativeResize="0"/>
          <p:nvPr/>
        </p:nvPicPr>
        <p:blipFill>
          <a:blip r:embed="rId3">
            <a:alphaModFix/>
          </a:blip>
          <a:stretch>
            <a:fillRect/>
          </a:stretch>
        </p:blipFill>
        <p:spPr>
          <a:xfrm>
            <a:off x="6403775" y="1058213"/>
            <a:ext cx="2428517" cy="3780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additive="base">
                                        <p:cTn id="7" dur="1900"/>
                                        <p:tgtEl>
                                          <p:spTgt spid="14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5"/>
                                        </p:tgtEl>
                                        <p:attrNameLst>
                                          <p:attrName>style.visibility</p:attrName>
                                        </p:attrNameLst>
                                      </p:cBhvr>
                                      <p:to>
                                        <p:strVal val="visible"/>
                                      </p:to>
                                    </p:set>
                                    <p:anim calcmode="lin" valueType="num">
                                      <p:cBhvr additive="base">
                                        <p:cTn id="12" dur="1900"/>
                                        <p:tgtEl>
                                          <p:spTgt spid="145"/>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46"/>
                                        </p:tgtEl>
                                        <p:attrNameLst>
                                          <p:attrName>style.visibility</p:attrName>
                                        </p:attrNameLst>
                                      </p:cBhvr>
                                      <p:to>
                                        <p:strVal val="visible"/>
                                      </p:to>
                                    </p:set>
                                    <p:anim calcmode="lin" valueType="num">
                                      <p:cBhvr additive="base">
                                        <p:cTn id="17" dur="1900"/>
                                        <p:tgtEl>
                                          <p:spTgt spid="14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MARK WEISER (1952 - 1999)</a:t>
            </a:r>
            <a:endParaRPr/>
          </a:p>
        </p:txBody>
      </p:sp>
      <p:pic>
        <p:nvPicPr>
          <p:cNvPr id="153" name="Google Shape;153;p25"/>
          <p:cNvPicPr preferRelativeResize="0"/>
          <p:nvPr/>
        </p:nvPicPr>
        <p:blipFill>
          <a:blip r:embed="rId3">
            <a:alphaModFix/>
          </a:blip>
          <a:stretch>
            <a:fillRect/>
          </a:stretch>
        </p:blipFill>
        <p:spPr>
          <a:xfrm>
            <a:off x="1002325" y="1058225"/>
            <a:ext cx="7174525" cy="36948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MOTHER OF HCI THEORY</a:t>
            </a:r>
            <a:endParaRPr/>
          </a:p>
        </p:txBody>
      </p:sp>
      <p:sp>
        <p:nvSpPr>
          <p:cNvPr id="159" name="Google Shape;159;p26"/>
          <p:cNvSpPr txBox="1">
            <a:spLocks noGrp="1"/>
          </p:cNvSpPr>
          <p:nvPr>
            <p:ph type="body" idx="1"/>
          </p:nvPr>
        </p:nvSpPr>
        <p:spPr>
          <a:xfrm>
            <a:off x="311700" y="1076300"/>
            <a:ext cx="4879500" cy="1084500"/>
          </a:xfrm>
          <a:prstGeom prst="rect">
            <a:avLst/>
          </a:prstGeom>
          <a:ln>
            <a:noFill/>
          </a:ln>
        </p:spPr>
        <p:txBody>
          <a:bodyPr spcFirstLastPara="1" wrap="square" lIns="91425" tIns="91425" rIns="91425" bIns="91425" anchor="t" anchorCtr="0">
            <a:noAutofit/>
          </a:bodyPr>
          <a:lstStyle/>
          <a:p>
            <a:pPr marL="457200" marR="0" lvl="0" indent="-323850" algn="l" rtl="0">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Profoundly influential in helping form the nuances of ethnography in technology innovation, at PARC and across the entire field of Human-Computer interaction .</a:t>
            </a:r>
            <a:endParaRPr sz="15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500">
              <a:solidFill>
                <a:srgbClr val="000000"/>
              </a:solidFill>
              <a:latin typeface="Arial"/>
              <a:ea typeface="Arial"/>
              <a:cs typeface="Arial"/>
              <a:sym typeface="Arial"/>
            </a:endParaRPr>
          </a:p>
        </p:txBody>
      </p:sp>
      <p:sp>
        <p:nvSpPr>
          <p:cNvPr id="160" name="Google Shape;160;p26"/>
          <p:cNvSpPr txBox="1">
            <a:spLocks noGrp="1"/>
          </p:cNvSpPr>
          <p:nvPr>
            <p:ph type="body" idx="1"/>
          </p:nvPr>
        </p:nvSpPr>
        <p:spPr>
          <a:xfrm>
            <a:off x="311700" y="2906913"/>
            <a:ext cx="4879500" cy="907800"/>
          </a:xfrm>
          <a:prstGeom prst="rect">
            <a:avLst/>
          </a:prstGeom>
          <a:ln>
            <a:noFill/>
          </a:ln>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Clr>
                <a:srgbClr val="000000"/>
              </a:buClr>
              <a:buSzPts val="1500"/>
              <a:buFont typeface="Arial"/>
              <a:buChar char="●"/>
            </a:pPr>
            <a:r>
              <a:rPr lang="en" sz="1500">
                <a:latin typeface="Arial"/>
                <a:ea typeface="Arial"/>
                <a:cs typeface="Arial"/>
                <a:sym typeface="Arial"/>
              </a:rPr>
              <a:t>Authored one of the first books on HCI called, “Plans and Situated Actions: The problem of human-machine communication” (1985)</a:t>
            </a:r>
            <a:endParaRPr sz="15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500">
              <a:solidFill>
                <a:srgbClr val="000000"/>
              </a:solidFill>
              <a:latin typeface="Arial"/>
              <a:ea typeface="Arial"/>
              <a:cs typeface="Arial"/>
              <a:sym typeface="Arial"/>
            </a:endParaRPr>
          </a:p>
        </p:txBody>
      </p:sp>
      <p:sp>
        <p:nvSpPr>
          <p:cNvPr id="161" name="Google Shape;161;p26"/>
          <p:cNvSpPr txBox="1">
            <a:spLocks noGrp="1"/>
          </p:cNvSpPr>
          <p:nvPr>
            <p:ph type="body" idx="1"/>
          </p:nvPr>
        </p:nvSpPr>
        <p:spPr>
          <a:xfrm>
            <a:off x="311700" y="3928475"/>
            <a:ext cx="4879500" cy="907800"/>
          </a:xfrm>
          <a:prstGeom prst="rect">
            <a:avLst/>
          </a:prstGeom>
          <a:ln>
            <a:noFill/>
          </a:ln>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SzPts val="1500"/>
              <a:buFont typeface="Arial"/>
              <a:buChar char="●"/>
            </a:pPr>
            <a:r>
              <a:rPr lang="en" sz="1500">
                <a:latin typeface="Arial"/>
                <a:ea typeface="Arial"/>
                <a:cs typeface="Arial"/>
                <a:sym typeface="Arial"/>
              </a:rPr>
              <a:t>An ethnographic anthropologist researcher for Xerox Palo Alto Research Center (PARC)</a:t>
            </a:r>
            <a:endParaRPr/>
          </a:p>
        </p:txBody>
      </p:sp>
      <p:pic>
        <p:nvPicPr>
          <p:cNvPr id="162" name="Google Shape;162;p26"/>
          <p:cNvPicPr preferRelativeResize="0"/>
          <p:nvPr/>
        </p:nvPicPr>
        <p:blipFill>
          <a:blip r:embed="rId3">
            <a:alphaModFix/>
          </a:blip>
          <a:stretch>
            <a:fillRect/>
          </a:stretch>
        </p:blipFill>
        <p:spPr>
          <a:xfrm>
            <a:off x="6283541" y="967475"/>
            <a:ext cx="2548759" cy="3211425"/>
          </a:xfrm>
          <a:prstGeom prst="rect">
            <a:avLst/>
          </a:prstGeom>
          <a:noFill/>
          <a:ln>
            <a:noFill/>
          </a:ln>
        </p:spPr>
      </p:pic>
      <p:sp>
        <p:nvSpPr>
          <p:cNvPr id="163" name="Google Shape;163;p26"/>
          <p:cNvSpPr txBox="1">
            <a:spLocks noGrp="1"/>
          </p:cNvSpPr>
          <p:nvPr>
            <p:ph type="body" idx="1"/>
          </p:nvPr>
        </p:nvSpPr>
        <p:spPr>
          <a:xfrm>
            <a:off x="311700" y="2084288"/>
            <a:ext cx="4879500" cy="818100"/>
          </a:xfrm>
          <a:prstGeom prst="rect">
            <a:avLst/>
          </a:prstGeom>
          <a:ln>
            <a:noFill/>
          </a:ln>
        </p:spPr>
        <p:txBody>
          <a:bodyPr spcFirstLastPara="1" wrap="square" lIns="91425" tIns="91425" rIns="91425" bIns="91425" anchor="t" anchorCtr="0">
            <a:noAutofit/>
          </a:bodyPr>
          <a:lstStyle/>
          <a:p>
            <a:pPr marL="457200" marR="0" lvl="0" indent="-323850" algn="l" rtl="0">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Groundbreaking “Man vs Machine” experiment as UC Berkeley Ph.D student catapulting her career in ethnographic technology innovation (1977)</a:t>
            </a:r>
            <a:endParaRPr sz="15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50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additive="base">
                                        <p:cTn id="7" dur="1900"/>
                                        <p:tgtEl>
                                          <p:spTgt spid="15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63"/>
                                        </p:tgtEl>
                                        <p:attrNameLst>
                                          <p:attrName>style.visibility</p:attrName>
                                        </p:attrNameLst>
                                      </p:cBhvr>
                                      <p:to>
                                        <p:strVal val="visible"/>
                                      </p:to>
                                    </p:set>
                                    <p:anim calcmode="lin" valueType="num">
                                      <p:cBhvr additive="base">
                                        <p:cTn id="12" dur="1700"/>
                                        <p:tgtEl>
                                          <p:spTgt spid="163"/>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60"/>
                                        </p:tgtEl>
                                        <p:attrNameLst>
                                          <p:attrName>style.visibility</p:attrName>
                                        </p:attrNameLst>
                                      </p:cBhvr>
                                      <p:to>
                                        <p:strVal val="visible"/>
                                      </p:to>
                                    </p:set>
                                    <p:anim calcmode="lin" valueType="num">
                                      <p:cBhvr additive="base">
                                        <p:cTn id="17" dur="1900"/>
                                        <p:tgtEl>
                                          <p:spTgt spid="160"/>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61"/>
                                        </p:tgtEl>
                                        <p:attrNameLst>
                                          <p:attrName>style.visibility</p:attrName>
                                        </p:attrNameLst>
                                      </p:cBhvr>
                                      <p:to>
                                        <p:strVal val="visible"/>
                                      </p:to>
                                    </p:set>
                                    <p:anim calcmode="lin" valueType="num">
                                      <p:cBhvr additive="base">
                                        <p:cTn id="22" dur="1900"/>
                                        <p:tgtEl>
                                          <p:spTgt spid="16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LUCY SUCHMAN </a:t>
            </a:r>
            <a:endParaRPr/>
          </a:p>
        </p:txBody>
      </p:sp>
      <p:pic>
        <p:nvPicPr>
          <p:cNvPr id="169" name="Google Shape;169;p27" descr="In 1983, PARC computer scientist Austin Henderson and Lucy Suchman, Ph.D. student in Anthropology at UC Berkeley, placed a brand-new Xerox high-speed copier in a room, and observed people using the machine." title="Ethnography and the PARC Copier">
            <a:hlinkClick r:id="rId3"/>
          </p:cNvPr>
          <p:cNvPicPr preferRelativeResize="0"/>
          <p:nvPr/>
        </p:nvPicPr>
        <p:blipFill>
          <a:blip r:embed="rId4">
            <a:alphaModFix/>
          </a:blip>
          <a:stretch>
            <a:fillRect/>
          </a:stretch>
        </p:blipFill>
        <p:spPr>
          <a:xfrm>
            <a:off x="502700" y="907800"/>
            <a:ext cx="8138600" cy="3945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LUCY SUCHMAN</a:t>
            </a:r>
            <a:endParaRPr/>
          </a:p>
        </p:txBody>
      </p:sp>
      <p:pic>
        <p:nvPicPr>
          <p:cNvPr id="175" name="Google Shape;175;p28"/>
          <p:cNvPicPr preferRelativeResize="0"/>
          <p:nvPr/>
        </p:nvPicPr>
        <p:blipFill>
          <a:blip r:embed="rId3">
            <a:alphaModFix/>
          </a:blip>
          <a:stretch>
            <a:fillRect/>
          </a:stretch>
        </p:blipFill>
        <p:spPr>
          <a:xfrm>
            <a:off x="311700" y="1058225"/>
            <a:ext cx="8520601" cy="37463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DESIGN PROCESS</a:t>
            </a:r>
            <a:endParaRPr/>
          </a:p>
        </p:txBody>
      </p:sp>
      <p:pic>
        <p:nvPicPr>
          <p:cNvPr id="181" name="Google Shape;181;p29"/>
          <p:cNvPicPr preferRelativeResize="0"/>
          <p:nvPr/>
        </p:nvPicPr>
        <p:blipFill>
          <a:blip r:embed="rId3">
            <a:alphaModFix/>
          </a:blip>
          <a:stretch>
            <a:fillRect/>
          </a:stretch>
        </p:blipFill>
        <p:spPr>
          <a:xfrm>
            <a:off x="5191282" y="1133699"/>
            <a:ext cx="3641018" cy="3550299"/>
          </a:xfrm>
          <a:prstGeom prst="rect">
            <a:avLst/>
          </a:prstGeom>
          <a:noFill/>
          <a:ln>
            <a:noFill/>
          </a:ln>
        </p:spPr>
      </p:pic>
      <p:sp>
        <p:nvSpPr>
          <p:cNvPr id="182" name="Google Shape;182;p29"/>
          <p:cNvSpPr txBox="1">
            <a:spLocks noGrp="1"/>
          </p:cNvSpPr>
          <p:nvPr>
            <p:ph type="body" idx="1"/>
          </p:nvPr>
        </p:nvSpPr>
        <p:spPr>
          <a:xfrm>
            <a:off x="311700" y="1133700"/>
            <a:ext cx="4879500" cy="907800"/>
          </a:xfrm>
          <a:prstGeom prst="rect">
            <a:avLst/>
          </a:prstGeom>
          <a:ln>
            <a:noFill/>
          </a:ln>
        </p:spPr>
        <p:txBody>
          <a:bodyPr spcFirstLastPara="1" wrap="square" lIns="91425" tIns="91425" rIns="91425" bIns="91425" anchor="t" anchorCtr="0">
            <a:noAutofit/>
          </a:bodyPr>
          <a:lstStyle/>
          <a:p>
            <a:pPr marL="457200" marR="0" lvl="0" indent="-323850" algn="l" rtl="0">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Traditionally been about designing efficient and effective systems</a:t>
            </a:r>
            <a:endParaRPr sz="1500">
              <a:solidFill>
                <a:srgbClr val="000000"/>
              </a:solidFill>
              <a:latin typeface="Arial"/>
              <a:ea typeface="Arial"/>
              <a:cs typeface="Arial"/>
              <a:sym typeface="Arial"/>
            </a:endParaRPr>
          </a:p>
        </p:txBody>
      </p:sp>
      <p:sp>
        <p:nvSpPr>
          <p:cNvPr id="183" name="Google Shape;183;p29"/>
          <p:cNvSpPr txBox="1">
            <a:spLocks noGrp="1"/>
          </p:cNvSpPr>
          <p:nvPr>
            <p:ph type="body" idx="1"/>
          </p:nvPr>
        </p:nvSpPr>
        <p:spPr>
          <a:xfrm>
            <a:off x="311700" y="2041500"/>
            <a:ext cx="4879500" cy="1110300"/>
          </a:xfrm>
          <a:prstGeom prst="rect">
            <a:avLst/>
          </a:prstGeom>
          <a:ln>
            <a:noFill/>
          </a:ln>
        </p:spPr>
        <p:txBody>
          <a:bodyPr spcFirstLastPara="1" wrap="square" lIns="91425" tIns="91425" rIns="91425" bIns="91425" anchor="t" anchorCtr="0">
            <a:noAutofit/>
          </a:bodyPr>
          <a:lstStyle/>
          <a:p>
            <a:pPr marL="457200" marR="0" lvl="0" indent="-323850" algn="l" rtl="0">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Well-designed interfaces can elicit good feelings in users.  Badly designed interfaces make people angry and frustrated</a:t>
            </a:r>
            <a:endParaRPr sz="15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500">
              <a:solidFill>
                <a:srgbClr val="000000"/>
              </a:solidFill>
              <a:latin typeface="Arial"/>
              <a:ea typeface="Arial"/>
              <a:cs typeface="Arial"/>
              <a:sym typeface="Arial"/>
            </a:endParaRPr>
          </a:p>
        </p:txBody>
      </p:sp>
      <p:sp>
        <p:nvSpPr>
          <p:cNvPr id="184" name="Google Shape;184;p29"/>
          <p:cNvSpPr txBox="1">
            <a:spLocks noGrp="1"/>
          </p:cNvSpPr>
          <p:nvPr>
            <p:ph type="body" idx="1"/>
          </p:nvPr>
        </p:nvSpPr>
        <p:spPr>
          <a:xfrm>
            <a:off x="311700" y="2868400"/>
            <a:ext cx="4879500" cy="907800"/>
          </a:xfrm>
          <a:prstGeom prst="rect">
            <a:avLst/>
          </a:prstGeom>
          <a:ln>
            <a:noFill/>
          </a:ln>
        </p:spPr>
        <p:txBody>
          <a:bodyPr spcFirstLastPara="1" wrap="square" lIns="91425" tIns="91425" rIns="91425" bIns="91425" anchor="t" anchorCtr="0">
            <a:noAutofit/>
          </a:bodyPr>
          <a:lstStyle/>
          <a:p>
            <a:pPr marL="457200" marR="0" lvl="0" indent="-323850" algn="l" rtl="0">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Emotional interaction is concerned with how we feel and react when interacting with technologies</a:t>
            </a:r>
            <a:endParaRPr sz="1500">
              <a:solidFill>
                <a:srgbClr val="000000"/>
              </a:solidFill>
              <a:latin typeface="Arial"/>
              <a:ea typeface="Arial"/>
              <a:cs typeface="Arial"/>
              <a:sym typeface="Arial"/>
            </a:endParaRPr>
          </a:p>
        </p:txBody>
      </p:sp>
      <p:sp>
        <p:nvSpPr>
          <p:cNvPr id="185" name="Google Shape;185;p29"/>
          <p:cNvSpPr txBox="1">
            <a:spLocks noGrp="1"/>
          </p:cNvSpPr>
          <p:nvPr>
            <p:ph type="body" idx="1"/>
          </p:nvPr>
        </p:nvSpPr>
        <p:spPr>
          <a:xfrm>
            <a:off x="311700" y="3776200"/>
            <a:ext cx="4879500" cy="907800"/>
          </a:xfrm>
          <a:prstGeom prst="rect">
            <a:avLst/>
          </a:prstGeom>
          <a:ln>
            <a:noFill/>
          </a:ln>
        </p:spPr>
        <p:txBody>
          <a:bodyPr spcFirstLastPara="1" wrap="square" lIns="91425" tIns="91425" rIns="91425" bIns="91425" anchor="t" anchorCtr="0">
            <a:noAutofit/>
          </a:bodyPr>
          <a:lstStyle/>
          <a:p>
            <a:pPr marL="457200" marR="0" lvl="0" indent="-323850" algn="l" rtl="0">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Aesthetically pleasing and rewarding interfaces will increase positive affect.</a:t>
            </a:r>
            <a:endParaRPr sz="150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 calcmode="lin" valueType="num">
                                      <p:cBhvr additive="base">
                                        <p:cTn id="7" dur="1000"/>
                                        <p:tgtEl>
                                          <p:spTgt spid="182"/>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83"/>
                                        </p:tgtEl>
                                        <p:attrNameLst>
                                          <p:attrName>style.visibility</p:attrName>
                                        </p:attrNameLst>
                                      </p:cBhvr>
                                      <p:to>
                                        <p:strVal val="visible"/>
                                      </p:to>
                                    </p:set>
                                    <p:anim calcmode="lin" valueType="num">
                                      <p:cBhvr additive="base">
                                        <p:cTn id="12" dur="1000"/>
                                        <p:tgtEl>
                                          <p:spTgt spid="183"/>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84"/>
                                        </p:tgtEl>
                                        <p:attrNameLst>
                                          <p:attrName>style.visibility</p:attrName>
                                        </p:attrNameLst>
                                      </p:cBhvr>
                                      <p:to>
                                        <p:strVal val="visible"/>
                                      </p:to>
                                    </p:set>
                                    <p:anim calcmode="lin" valueType="num">
                                      <p:cBhvr additive="base">
                                        <p:cTn id="17" dur="1000"/>
                                        <p:tgtEl>
                                          <p:spTgt spid="184"/>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85"/>
                                        </p:tgtEl>
                                        <p:attrNameLst>
                                          <p:attrName>style.visibility</p:attrName>
                                        </p:attrNameLst>
                                      </p:cBhvr>
                                      <p:to>
                                        <p:strVal val="visible"/>
                                      </p:to>
                                    </p:set>
                                    <p:anim calcmode="lin" valueType="num">
                                      <p:cBhvr additive="base">
                                        <p:cTn id="22" dur="1000"/>
                                        <p:tgtEl>
                                          <p:spTgt spid="18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DESIGN: PROVIDE FEEDBACK</a:t>
            </a:r>
            <a:endParaRPr/>
          </a:p>
        </p:txBody>
      </p:sp>
      <p:sp>
        <p:nvSpPr>
          <p:cNvPr id="191" name="Google Shape;191;p30"/>
          <p:cNvSpPr txBox="1">
            <a:spLocks noGrp="1"/>
          </p:cNvSpPr>
          <p:nvPr>
            <p:ph type="body" idx="1"/>
          </p:nvPr>
        </p:nvSpPr>
        <p:spPr>
          <a:xfrm>
            <a:off x="311700" y="1133700"/>
            <a:ext cx="3737100" cy="2757000"/>
          </a:xfrm>
          <a:prstGeom prst="rect">
            <a:avLst/>
          </a:prstGeom>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INFORM THE USER ABOUT:</a:t>
            </a:r>
            <a:endParaRPr>
              <a:solidFill>
                <a:srgbClr val="000000"/>
              </a:solidFill>
              <a:latin typeface="Arial"/>
              <a:ea typeface="Arial"/>
              <a:cs typeface="Arial"/>
              <a:sym typeface="Arial"/>
            </a:endParaRPr>
          </a:p>
          <a:p>
            <a:pPr marL="914400" marR="0" lvl="1" indent="-342900" algn="l" rtl="0">
              <a:lnSpc>
                <a:spcPct val="100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What it is doing</a:t>
            </a:r>
            <a:endParaRPr sz="1800">
              <a:solidFill>
                <a:srgbClr val="000000"/>
              </a:solidFill>
              <a:latin typeface="Arial"/>
              <a:ea typeface="Arial"/>
              <a:cs typeface="Arial"/>
              <a:sym typeface="Arial"/>
            </a:endParaRPr>
          </a:p>
          <a:p>
            <a:pPr marL="914400" marR="0" lvl="0" indent="0" algn="l" rtl="0">
              <a:lnSpc>
                <a:spcPct val="100000"/>
              </a:lnSpc>
              <a:spcBef>
                <a:spcPts val="0"/>
              </a:spcBef>
              <a:spcAft>
                <a:spcPts val="0"/>
              </a:spcAft>
              <a:buNone/>
            </a:pPr>
            <a:endParaRPr sz="1800">
              <a:solidFill>
                <a:srgbClr val="000000"/>
              </a:solidFill>
              <a:latin typeface="Arial"/>
              <a:ea typeface="Arial"/>
              <a:cs typeface="Arial"/>
              <a:sym typeface="Arial"/>
            </a:endParaRPr>
          </a:p>
          <a:p>
            <a:pPr marL="914400" marR="0" lvl="1" indent="-342900" algn="l" rtl="0">
              <a:lnSpc>
                <a:spcPct val="100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How it is interpreting the user’s input</a:t>
            </a:r>
            <a:endParaRPr sz="1800">
              <a:solidFill>
                <a:srgbClr val="000000"/>
              </a:solidFill>
              <a:latin typeface="Arial"/>
              <a:ea typeface="Arial"/>
              <a:cs typeface="Arial"/>
              <a:sym typeface="Arial"/>
            </a:endParaRPr>
          </a:p>
          <a:p>
            <a:pPr marL="914400" marR="0" lvl="0" indent="0" algn="l" rtl="0">
              <a:lnSpc>
                <a:spcPct val="100000"/>
              </a:lnSpc>
              <a:spcBef>
                <a:spcPts val="0"/>
              </a:spcBef>
              <a:spcAft>
                <a:spcPts val="0"/>
              </a:spcAft>
              <a:buNone/>
            </a:pPr>
            <a:endParaRPr sz="1800">
              <a:solidFill>
                <a:srgbClr val="000000"/>
              </a:solidFill>
              <a:latin typeface="Arial"/>
              <a:ea typeface="Arial"/>
              <a:cs typeface="Arial"/>
              <a:sym typeface="Arial"/>
            </a:endParaRPr>
          </a:p>
          <a:p>
            <a:pPr marL="914400" marR="0" lvl="1" indent="-342900" algn="l" rtl="0">
              <a:lnSpc>
                <a:spcPct val="100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User should always be aware of what is going on</a:t>
            </a:r>
            <a:endParaRPr sz="1800">
              <a:solidFill>
                <a:srgbClr val="000000"/>
              </a:solidFill>
              <a:latin typeface="Arial"/>
              <a:ea typeface="Arial"/>
              <a:cs typeface="Arial"/>
              <a:sym typeface="Arial"/>
            </a:endParaRPr>
          </a:p>
        </p:txBody>
      </p:sp>
      <p:pic>
        <p:nvPicPr>
          <p:cNvPr id="192" name="Google Shape;192;p30"/>
          <p:cNvPicPr preferRelativeResize="0"/>
          <p:nvPr/>
        </p:nvPicPr>
        <p:blipFill>
          <a:blip r:embed="rId3">
            <a:alphaModFix/>
          </a:blip>
          <a:stretch>
            <a:fillRect/>
          </a:stretch>
        </p:blipFill>
        <p:spPr>
          <a:xfrm>
            <a:off x="4048850" y="1300137"/>
            <a:ext cx="4783450" cy="2424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 calcmode="lin" valueType="num">
                                      <p:cBhvr additive="base">
                                        <p:cTn id="7" dur="1000"/>
                                        <p:tgtEl>
                                          <p:spTgt spid="19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92"/>
                                        </p:tgtEl>
                                        <p:attrNameLst>
                                          <p:attrName>style.visibility</p:attrName>
                                        </p:attrNameLst>
                                      </p:cBhvr>
                                      <p:to>
                                        <p:strVal val="visible"/>
                                      </p:to>
                                    </p:set>
                                    <p:anim calcmode="lin" valueType="num">
                                      <p:cBhvr additive="base">
                                        <p:cTn id="12" dur="1000"/>
                                        <p:tgtEl>
                                          <p:spTgt spid="19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DESIGN (cont.)</a:t>
            </a:r>
            <a:endParaRPr sz="1800"/>
          </a:p>
        </p:txBody>
      </p:sp>
      <p:sp>
        <p:nvSpPr>
          <p:cNvPr id="198" name="Google Shape;198;p31"/>
          <p:cNvSpPr txBox="1">
            <a:spLocks noGrp="1"/>
          </p:cNvSpPr>
          <p:nvPr>
            <p:ph type="body" idx="1"/>
          </p:nvPr>
        </p:nvSpPr>
        <p:spPr>
          <a:xfrm>
            <a:off x="126125" y="1133700"/>
            <a:ext cx="4146300" cy="3532800"/>
          </a:xfrm>
          <a:prstGeom prst="rect">
            <a:avLst/>
          </a:prstGeom>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INFORM THE USER ABOUT:</a:t>
            </a:r>
            <a:endParaRPr>
              <a:solidFill>
                <a:srgbClr val="000000"/>
              </a:solidFill>
              <a:latin typeface="Arial"/>
              <a:ea typeface="Arial"/>
              <a:cs typeface="Arial"/>
              <a:sym typeface="Arial"/>
            </a:endParaRPr>
          </a:p>
          <a:p>
            <a:pPr marL="914400" marR="0" lvl="1" indent="-342900" algn="l" rtl="0">
              <a:lnSpc>
                <a:spcPct val="100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User interface should be designed to match the skills, experience and expectations of its anticipated users</a:t>
            </a:r>
            <a:endParaRPr sz="1800">
              <a:solidFill>
                <a:srgbClr val="000000"/>
              </a:solidFill>
              <a:latin typeface="Arial"/>
              <a:ea typeface="Arial"/>
              <a:cs typeface="Arial"/>
              <a:sym typeface="Arial"/>
            </a:endParaRPr>
          </a:p>
          <a:p>
            <a:pPr marL="914400" marR="0" lvl="1" indent="-342900" algn="l" rtl="0">
              <a:lnSpc>
                <a:spcPct val="100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Users often judge a system by its interface rather than its functionality</a:t>
            </a:r>
            <a:endParaRPr sz="1800">
              <a:solidFill>
                <a:srgbClr val="000000"/>
              </a:solidFill>
              <a:latin typeface="Arial"/>
              <a:ea typeface="Arial"/>
              <a:cs typeface="Arial"/>
              <a:sym typeface="Arial"/>
            </a:endParaRPr>
          </a:p>
          <a:p>
            <a:pPr marL="914400" marR="0" lvl="1" indent="-342900" algn="l" rtl="0">
              <a:lnSpc>
                <a:spcPct val="100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Designers should be aware of people’s physical and mental limitations and should recognize user mistakes</a:t>
            </a:r>
            <a:endParaRPr sz="1800">
              <a:solidFill>
                <a:srgbClr val="000000"/>
              </a:solidFill>
              <a:latin typeface="Arial"/>
              <a:ea typeface="Arial"/>
              <a:cs typeface="Arial"/>
              <a:sym typeface="Arial"/>
            </a:endParaRPr>
          </a:p>
        </p:txBody>
      </p:sp>
      <p:pic>
        <p:nvPicPr>
          <p:cNvPr id="199" name="Google Shape;199;p31"/>
          <p:cNvPicPr preferRelativeResize="0"/>
          <p:nvPr/>
        </p:nvPicPr>
        <p:blipFill>
          <a:blip r:embed="rId3">
            <a:alphaModFix/>
          </a:blip>
          <a:stretch>
            <a:fillRect/>
          </a:stretch>
        </p:blipFill>
        <p:spPr>
          <a:xfrm>
            <a:off x="4382825" y="1300125"/>
            <a:ext cx="4449475" cy="2424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 calcmode="lin" valueType="num">
                                      <p:cBhvr additive="base">
                                        <p:cTn id="7" dur="1000"/>
                                        <p:tgtEl>
                                          <p:spTgt spid="19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99"/>
                                        </p:tgtEl>
                                        <p:attrNameLst>
                                          <p:attrName>style.visibility</p:attrName>
                                        </p:attrNameLst>
                                      </p:cBhvr>
                                      <p:to>
                                        <p:strVal val="visible"/>
                                      </p:to>
                                    </p:set>
                                    <p:anim calcmode="lin" valueType="num">
                                      <p:cBhvr additive="base">
                                        <p:cTn id="12" dur="1000"/>
                                        <p:tgtEl>
                                          <p:spTgt spid="19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are Human-Computer Interaction Systems?</a:t>
            </a:r>
            <a:endParaRPr/>
          </a:p>
        </p:txBody>
      </p:sp>
      <p:sp>
        <p:nvSpPr>
          <p:cNvPr id="66" name="Google Shape;66;p1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406400" algn="l" rtl="0">
              <a:lnSpc>
                <a:spcPct val="90000"/>
              </a:lnSpc>
              <a:spcBef>
                <a:spcPts val="1000"/>
              </a:spcBef>
              <a:spcAft>
                <a:spcPts val="0"/>
              </a:spcAft>
              <a:buSzPts val="2800"/>
              <a:buFont typeface="Arial"/>
              <a:buChar char="●"/>
            </a:pPr>
            <a:r>
              <a:rPr lang="en" sz="2800">
                <a:latin typeface="Arial"/>
                <a:ea typeface="Arial"/>
                <a:cs typeface="Arial"/>
                <a:sym typeface="Arial"/>
              </a:rPr>
              <a:t>Human-computer interaction is a multidisciplinary field of study focusing on the design of computer technology and, in particular, the interaction between humans and computers.</a:t>
            </a:r>
            <a:endParaRPr sz="2800">
              <a:latin typeface="Arial"/>
              <a:ea typeface="Arial"/>
              <a:cs typeface="Arial"/>
              <a:sym typeface="Arial"/>
            </a:endParaRPr>
          </a:p>
          <a:p>
            <a:pPr marL="457200" lvl="0" indent="0" algn="l" rtl="0">
              <a:lnSpc>
                <a:spcPct val="90000"/>
              </a:lnSpc>
              <a:spcBef>
                <a:spcPts val="1000"/>
              </a:spcBef>
              <a:spcAft>
                <a:spcPts val="0"/>
              </a:spcAft>
              <a:buNone/>
            </a:pPr>
            <a:endParaRPr sz="2800">
              <a:latin typeface="Arial"/>
              <a:ea typeface="Arial"/>
              <a:cs typeface="Arial"/>
              <a:sym typeface="Arial"/>
            </a:endParaRPr>
          </a:p>
          <a:p>
            <a:pPr marL="457200" lvl="0" indent="-406400" algn="l" rtl="0">
              <a:lnSpc>
                <a:spcPct val="90000"/>
              </a:lnSpc>
              <a:spcBef>
                <a:spcPts val="1000"/>
              </a:spcBef>
              <a:spcAft>
                <a:spcPts val="0"/>
              </a:spcAft>
              <a:buSzPts val="2800"/>
              <a:buFont typeface="Arial"/>
              <a:buChar char="●"/>
            </a:pPr>
            <a:r>
              <a:rPr lang="en" sz="2800">
                <a:latin typeface="Arial"/>
                <a:ea typeface="Arial"/>
                <a:cs typeface="Arial"/>
                <a:sym typeface="Arial"/>
              </a:rPr>
              <a:t>Incorporates computer science, human factors engineering, and cognitive science</a:t>
            </a:r>
            <a:endParaRPr sz="2800">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REFERENCES (cont.)</a:t>
            </a:r>
            <a:endParaRPr/>
          </a:p>
        </p:txBody>
      </p:sp>
      <p:sp>
        <p:nvSpPr>
          <p:cNvPr id="205" name="Google Shape;205;p32"/>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Clr>
                <a:schemeClr val="dk1"/>
              </a:buClr>
              <a:buSzPts val="1100"/>
              <a:buFont typeface="Arial"/>
              <a:buNone/>
            </a:pPr>
            <a:r>
              <a:rPr lang="en" sz="1100">
                <a:latin typeface="Arial"/>
                <a:ea typeface="Arial"/>
                <a:cs typeface="Arial"/>
                <a:sym typeface="Arial"/>
              </a:rPr>
              <a:t>Sauter, V. L. (2011). </a:t>
            </a:r>
            <a:r>
              <a:rPr lang="en" sz="1100" i="1">
                <a:latin typeface="Arial"/>
                <a:ea typeface="Arial"/>
                <a:cs typeface="Arial"/>
                <a:sym typeface="Arial"/>
              </a:rPr>
              <a:t>Decision support systems for business intelligence</a:t>
            </a:r>
            <a:r>
              <a:rPr lang="en" sz="1100">
                <a:latin typeface="Arial"/>
                <a:ea typeface="Arial"/>
                <a:cs typeface="Arial"/>
                <a:sym typeface="Arial"/>
              </a:rPr>
              <a:t>. Wiley-Blackwell (an imprint of John Wiley &amp; Sons Ltd).</a:t>
            </a:r>
            <a:endParaRPr sz="1100">
              <a:latin typeface="Arial"/>
              <a:ea typeface="Arial"/>
              <a:cs typeface="Arial"/>
              <a:sym typeface="Arial"/>
            </a:endParaRPr>
          </a:p>
          <a:p>
            <a:pPr marL="381000" lvl="0" indent="-381000" algn="l" rtl="0">
              <a:lnSpc>
                <a:spcPct val="200000"/>
              </a:lnSpc>
              <a:spcBef>
                <a:spcPts val="0"/>
              </a:spcBef>
              <a:spcAft>
                <a:spcPts val="0"/>
              </a:spcAft>
              <a:buClr>
                <a:schemeClr val="dk1"/>
              </a:buClr>
              <a:buSzPts val="1100"/>
              <a:buFont typeface="Arial"/>
              <a:buNone/>
            </a:pPr>
            <a:r>
              <a:rPr lang="en" sz="1100">
                <a:latin typeface="Arial"/>
                <a:ea typeface="Arial"/>
                <a:cs typeface="Arial"/>
                <a:sym typeface="Arial"/>
              </a:rPr>
              <a:t>Darejeh, A., &amp; Singh, D. (2014, 09). An investigation on Ribbon interface design guidelines for people with less computer literacy. </a:t>
            </a:r>
            <a:r>
              <a:rPr lang="en" sz="1100" i="1">
                <a:latin typeface="Arial"/>
                <a:ea typeface="Arial"/>
                <a:cs typeface="Arial"/>
                <a:sym typeface="Arial"/>
              </a:rPr>
              <a:t>Computer Standards &amp; Interfaces,</a:t>
            </a:r>
            <a:r>
              <a:rPr lang="en" sz="1100">
                <a:latin typeface="Arial"/>
                <a:ea typeface="Arial"/>
                <a:cs typeface="Arial"/>
                <a:sym typeface="Arial"/>
              </a:rPr>
              <a:t> </a:t>
            </a:r>
            <a:r>
              <a:rPr lang="en" sz="1100" i="1">
                <a:latin typeface="Arial"/>
                <a:ea typeface="Arial"/>
                <a:cs typeface="Arial"/>
                <a:sym typeface="Arial"/>
              </a:rPr>
              <a:t>36</a:t>
            </a:r>
            <a:r>
              <a:rPr lang="en" sz="1100">
                <a:latin typeface="Arial"/>
                <a:ea typeface="Arial"/>
                <a:cs typeface="Arial"/>
                <a:sym typeface="Arial"/>
              </a:rPr>
              <a:t>(5), 808-820. doi:10.1016/j.csi.2014.01.006</a:t>
            </a:r>
            <a:endParaRPr sz="1100">
              <a:latin typeface="Arial"/>
              <a:ea typeface="Arial"/>
              <a:cs typeface="Arial"/>
              <a:sym typeface="Arial"/>
            </a:endParaRPr>
          </a:p>
          <a:p>
            <a:pPr marL="381000" lvl="0" indent="-381000" algn="l" rtl="0">
              <a:lnSpc>
                <a:spcPct val="200000"/>
              </a:lnSpc>
              <a:spcBef>
                <a:spcPts val="0"/>
              </a:spcBef>
              <a:spcAft>
                <a:spcPts val="0"/>
              </a:spcAft>
              <a:buClr>
                <a:schemeClr val="dk1"/>
              </a:buClr>
              <a:buSzPts val="1100"/>
              <a:buFont typeface="Arial"/>
              <a:buNone/>
            </a:pPr>
            <a:r>
              <a:rPr lang="en" sz="1100">
                <a:latin typeface="Arial"/>
                <a:ea typeface="Arial"/>
                <a:cs typeface="Arial"/>
                <a:sym typeface="Arial"/>
              </a:rPr>
              <a:t>Xerox Digital Printing. “Top Takeaway from PRINT '17.” Xerox, Xerox, 21 Nov. 2017, www.xerox.com/en-lu/digital-printing/insights/printing-business-evolution</a:t>
            </a:r>
            <a:endParaRPr sz="1100">
              <a:latin typeface="Arial"/>
              <a:ea typeface="Arial"/>
              <a:cs typeface="Arial"/>
              <a:sym typeface="Arial"/>
            </a:endParaRPr>
          </a:p>
          <a:p>
            <a:pPr marL="381000" lvl="0" indent="-381000" algn="l" rtl="0">
              <a:lnSpc>
                <a:spcPct val="200000"/>
              </a:lnSpc>
              <a:spcBef>
                <a:spcPts val="0"/>
              </a:spcBef>
              <a:spcAft>
                <a:spcPts val="0"/>
              </a:spcAft>
              <a:buClr>
                <a:schemeClr val="dk1"/>
              </a:buClr>
              <a:buSzPts val="1100"/>
              <a:buFont typeface="Arial"/>
              <a:buNone/>
            </a:pPr>
            <a:r>
              <a:rPr lang="en" sz="1100">
                <a:latin typeface="Arial"/>
                <a:ea typeface="Arial"/>
                <a:cs typeface="Arial"/>
                <a:sym typeface="Arial"/>
              </a:rPr>
              <a:t>Weiser, M. (1991, 09). The Computer for the 21st Century. Scientific American, 265(3), 94-104. doi:10.1038/scientificamerican0991-94</a:t>
            </a:r>
            <a:endParaRPr sz="1100">
              <a:latin typeface="Arial"/>
              <a:ea typeface="Arial"/>
              <a:cs typeface="Arial"/>
              <a:sym typeface="Arial"/>
            </a:endParaRPr>
          </a:p>
          <a:p>
            <a:pPr marL="381000" lvl="0" indent="-381000" algn="l" rtl="0">
              <a:lnSpc>
                <a:spcPct val="200000"/>
              </a:lnSpc>
              <a:spcBef>
                <a:spcPts val="0"/>
              </a:spcBef>
              <a:spcAft>
                <a:spcPts val="0"/>
              </a:spcAft>
              <a:buClr>
                <a:schemeClr val="dk1"/>
              </a:buClr>
              <a:buSzPts val="1100"/>
              <a:buFont typeface="Arial"/>
              <a:buNone/>
            </a:pPr>
            <a:r>
              <a:rPr lang="en" sz="1100">
                <a:latin typeface="Arial"/>
                <a:ea typeface="Arial"/>
                <a:cs typeface="Arial"/>
                <a:sym typeface="Arial"/>
              </a:rPr>
              <a:t>Waldrop, M. M. (1993, 09). PARC Builds a World Saturated With Computation. Science, 261(5128), 1523-1524. doi:10.1126/science.261.5128.1523</a:t>
            </a:r>
            <a:endParaRPr sz="1100">
              <a:latin typeface="Arial"/>
              <a:ea typeface="Arial"/>
              <a:cs typeface="Arial"/>
              <a:sym typeface="Arial"/>
            </a:endParaRPr>
          </a:p>
          <a:p>
            <a:pPr marL="381000" lvl="0" indent="-381000" algn="l" rtl="0">
              <a:lnSpc>
                <a:spcPct val="200000"/>
              </a:lnSpc>
              <a:spcBef>
                <a:spcPts val="0"/>
              </a:spcBef>
              <a:spcAft>
                <a:spcPts val="0"/>
              </a:spcAft>
              <a:buClr>
                <a:schemeClr val="dk1"/>
              </a:buClr>
              <a:buSzPts val="1100"/>
              <a:buFont typeface="Arial"/>
              <a:buNone/>
            </a:pPr>
            <a:r>
              <a:rPr lang="en" sz="1100">
                <a:latin typeface="Arial"/>
                <a:ea typeface="Arial"/>
                <a:cs typeface="Arial"/>
                <a:sym typeface="Arial"/>
              </a:rPr>
              <a:t>Miller, G. A. (2003, 03). The cognitive revolution: A historical perspective. Trends in Cognitive Sciences, 7(3), 141-144. doi:10.1016/s1364-6613(03)00029-9</a:t>
            </a:r>
            <a:endParaRPr sz="110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REFERENCES</a:t>
            </a:r>
            <a:endParaRPr/>
          </a:p>
        </p:txBody>
      </p:sp>
      <p:sp>
        <p:nvSpPr>
          <p:cNvPr id="211" name="Google Shape;211;p33"/>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381000" lvl="0" indent="-381000" algn="l" rtl="0">
              <a:lnSpc>
                <a:spcPct val="200000"/>
              </a:lnSpc>
              <a:spcBef>
                <a:spcPts val="0"/>
              </a:spcBef>
              <a:spcAft>
                <a:spcPts val="0"/>
              </a:spcAft>
              <a:buClr>
                <a:schemeClr val="dk1"/>
              </a:buClr>
              <a:buSzPts val="1100"/>
              <a:buFont typeface="Arial"/>
              <a:buNone/>
            </a:pPr>
            <a:r>
              <a:rPr lang="en" sz="1100">
                <a:latin typeface="Arial"/>
                <a:ea typeface="Arial"/>
                <a:cs typeface="Arial"/>
                <a:sym typeface="Arial"/>
              </a:rPr>
              <a:t>Want, R., Pering, T., Borriello, G., &amp; Farkas, K. (2002, 01). Disappearing hardware [ubiquitous computing]. IEEE Pervasive Computing, 1(1), 36-47. doi:10.1109/mprv.2002.993143</a:t>
            </a:r>
            <a:endParaRPr sz="1100">
              <a:latin typeface="Arial"/>
              <a:ea typeface="Arial"/>
              <a:cs typeface="Arial"/>
              <a:sym typeface="Arial"/>
            </a:endParaRPr>
          </a:p>
          <a:p>
            <a:pPr marL="381000" lvl="0" indent="-381000" algn="l" rtl="0">
              <a:lnSpc>
                <a:spcPct val="200000"/>
              </a:lnSpc>
              <a:spcBef>
                <a:spcPts val="0"/>
              </a:spcBef>
              <a:spcAft>
                <a:spcPts val="0"/>
              </a:spcAft>
              <a:buClr>
                <a:schemeClr val="dk1"/>
              </a:buClr>
              <a:buSzPts val="1100"/>
              <a:buFont typeface="Arial"/>
              <a:buNone/>
            </a:pPr>
            <a:r>
              <a:rPr lang="en" sz="1100">
                <a:latin typeface="Arial"/>
                <a:ea typeface="Arial"/>
                <a:cs typeface="Arial"/>
                <a:sym typeface="Arial"/>
              </a:rPr>
              <a:t>Weiser, M., Gold, R., &amp; Brown, J. S. (1999). The origins of ubiquitous computing research at PARC in the late 1980s. IBM Systems Journal,38(4), 693-696. doi:10.1147/sj.384.0693</a:t>
            </a:r>
            <a:endParaRPr sz="1100">
              <a:latin typeface="Arial"/>
              <a:ea typeface="Arial"/>
              <a:cs typeface="Arial"/>
              <a:sym typeface="Arial"/>
            </a:endParaRPr>
          </a:p>
          <a:p>
            <a:pPr marL="381000" lvl="0" indent="-381000" algn="l" rtl="0">
              <a:lnSpc>
                <a:spcPct val="200000"/>
              </a:lnSpc>
              <a:spcBef>
                <a:spcPts val="0"/>
              </a:spcBef>
              <a:spcAft>
                <a:spcPts val="0"/>
              </a:spcAft>
              <a:buClr>
                <a:schemeClr val="dk1"/>
              </a:buClr>
              <a:buSzPts val="1100"/>
              <a:buFont typeface="Arial"/>
              <a:buNone/>
            </a:pPr>
            <a:r>
              <a:rPr lang="en" sz="1100">
                <a:latin typeface="Arial"/>
                <a:ea typeface="Arial"/>
                <a:cs typeface="Arial"/>
                <a:sym typeface="Arial"/>
              </a:rPr>
              <a:t>PARC (2011). Busting the Myth of the Giant Green Button. Retrieved from </a:t>
            </a:r>
            <a:r>
              <a:rPr lang="en" sz="1100" u="sng">
                <a:solidFill>
                  <a:schemeClr val="hlink"/>
                </a:solidFill>
                <a:latin typeface="Arial"/>
                <a:ea typeface="Arial"/>
                <a:cs typeface="Arial"/>
                <a:sym typeface="Arial"/>
                <a:hlinkClick r:id="rId3"/>
              </a:rPr>
              <a:t>https://uxmag.com/articles/busting-the-myth-of-the-giant-green-button</a:t>
            </a:r>
            <a:endParaRPr sz="1100">
              <a:latin typeface="Arial"/>
              <a:ea typeface="Arial"/>
              <a:cs typeface="Arial"/>
              <a:sym typeface="Arial"/>
            </a:endParaRPr>
          </a:p>
          <a:p>
            <a:pPr marL="381000" lvl="0" indent="-381000" algn="l" rtl="0">
              <a:lnSpc>
                <a:spcPct val="200000"/>
              </a:lnSpc>
              <a:spcBef>
                <a:spcPts val="0"/>
              </a:spcBef>
              <a:spcAft>
                <a:spcPts val="0"/>
              </a:spcAft>
              <a:buClr>
                <a:schemeClr val="dk1"/>
              </a:buClr>
              <a:buSzPts val="1100"/>
              <a:buFont typeface="Arial"/>
              <a:buNone/>
            </a:pPr>
            <a:r>
              <a:rPr lang="en" sz="1100">
                <a:latin typeface="Arial"/>
                <a:ea typeface="Arial"/>
                <a:cs typeface="Arial"/>
                <a:sym typeface="Arial"/>
              </a:rPr>
              <a:t>“Ethnography and the PARC Copier.” </a:t>
            </a:r>
            <a:r>
              <a:rPr lang="en" sz="1100" i="1">
                <a:latin typeface="Arial"/>
                <a:ea typeface="Arial"/>
                <a:cs typeface="Arial"/>
                <a:sym typeface="Arial"/>
              </a:rPr>
              <a:t>YouTube</a:t>
            </a:r>
            <a:r>
              <a:rPr lang="en" sz="1100">
                <a:latin typeface="Arial"/>
                <a:ea typeface="Arial"/>
                <a:cs typeface="Arial"/>
                <a:sym typeface="Arial"/>
              </a:rPr>
              <a:t>, YouTube, 22 Dec. 2016, youtu.be/DUwXN01ARYg</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1100">
                <a:latin typeface="Arial"/>
                <a:ea typeface="Arial"/>
                <a:cs typeface="Arial"/>
                <a:sym typeface="Arial"/>
              </a:rPr>
              <a:t>Sutherland, I.E. “SketchPad: A Man-Machine Graphical Communication System,” in</a:t>
            </a:r>
            <a:br>
              <a:rPr lang="en" sz="1100">
                <a:latin typeface="Arial"/>
                <a:ea typeface="Arial"/>
                <a:cs typeface="Arial"/>
                <a:sym typeface="Arial"/>
              </a:rPr>
            </a:br>
            <a:r>
              <a:rPr lang="en" sz="1100">
                <a:latin typeface="Arial"/>
                <a:ea typeface="Arial"/>
                <a:cs typeface="Arial"/>
                <a:sym typeface="Arial"/>
              </a:rPr>
              <a:t>  AFIPS Spring Joint Computer Conference. 1963. 23. pp. 329-346.Sutherland, I.E. “SketchPad: A Man-Machine Graphical      Communication System,” in AFIPS Spring Joint Computer Conference. 1963. 23. pp. 329-346. (3)</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1100">
                <a:latin typeface="Arial"/>
                <a:ea typeface="Arial"/>
                <a:cs typeface="Arial"/>
                <a:sym typeface="Arial"/>
              </a:rPr>
              <a:t>Newman, W.M. “A System for Interactive Graphical Programming,” in AFIPS Spring Joint Computer Conference. 1968. 28. pp. 47-54.(4)</a:t>
            </a:r>
            <a:endParaRPr sz="1100">
              <a:latin typeface="Arial"/>
              <a:ea typeface="Arial"/>
              <a:cs typeface="Arial"/>
              <a:sym typeface="Arial"/>
            </a:endParaRPr>
          </a:p>
          <a:p>
            <a:pPr marL="381000" lvl="0" indent="-381000" algn="l" rtl="0">
              <a:lnSpc>
                <a:spcPct val="200000"/>
              </a:lnSpc>
              <a:spcBef>
                <a:spcPts val="0"/>
              </a:spcBef>
              <a:spcAft>
                <a:spcPts val="0"/>
              </a:spcAft>
              <a:buClr>
                <a:schemeClr val="dk1"/>
              </a:buClr>
              <a:buSzPts val="1100"/>
              <a:buFont typeface="Arial"/>
              <a:buNone/>
            </a:pPr>
            <a:endParaRPr sz="1100">
              <a:latin typeface="Arial"/>
              <a:ea typeface="Arial"/>
              <a:cs typeface="Arial"/>
              <a:sym typeface="Arial"/>
            </a:endParaRPr>
          </a:p>
          <a:p>
            <a:pPr marL="381000" lvl="0" indent="-381000" algn="l" rtl="0">
              <a:lnSpc>
                <a:spcPct val="200000"/>
              </a:lnSpc>
              <a:spcBef>
                <a:spcPts val="0"/>
              </a:spcBef>
              <a:spcAft>
                <a:spcPts val="0"/>
              </a:spcAft>
              <a:buClr>
                <a:schemeClr val="dk1"/>
              </a:buClr>
              <a:buSzPts val="1100"/>
              <a:buFont typeface="Arial"/>
              <a:buNone/>
            </a:pPr>
            <a:endParaRPr sz="110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QUESTIONS?</a:t>
            </a:r>
            <a:endParaRPr/>
          </a:p>
        </p:txBody>
      </p:sp>
      <p:sp>
        <p:nvSpPr>
          <p:cNvPr id="217" name="Google Shape;217;p34"/>
          <p:cNvSpPr txBox="1">
            <a:spLocks noGrp="1"/>
          </p:cNvSpPr>
          <p:nvPr>
            <p:ph type="body" idx="1"/>
          </p:nvPr>
        </p:nvSpPr>
        <p:spPr>
          <a:xfrm>
            <a:off x="2921100" y="1171600"/>
            <a:ext cx="3301800" cy="534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For a Copy of this Presentation</a:t>
            </a:r>
            <a:endParaRPr/>
          </a:p>
        </p:txBody>
      </p:sp>
      <p:pic>
        <p:nvPicPr>
          <p:cNvPr id="218" name="Google Shape;218;p34"/>
          <p:cNvPicPr preferRelativeResize="0"/>
          <p:nvPr/>
        </p:nvPicPr>
        <p:blipFill>
          <a:blip r:embed="rId3">
            <a:alphaModFix/>
          </a:blip>
          <a:stretch>
            <a:fillRect/>
          </a:stretch>
        </p:blipFill>
        <p:spPr>
          <a:xfrm>
            <a:off x="3146750" y="1706200"/>
            <a:ext cx="2850500" cy="2850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a:t>
            </a:r>
            <a:endParaRPr/>
          </a:p>
        </p:txBody>
      </p:sp>
      <p:sp>
        <p:nvSpPr>
          <p:cNvPr id="72" name="Google Shape;72;p15"/>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 sz="2800">
                <a:latin typeface="Arial"/>
                <a:ea typeface="Arial"/>
                <a:cs typeface="Arial"/>
                <a:sym typeface="Arial"/>
              </a:rPr>
              <a:t>• Human-computer interaction plays a crucial role in the way technology is built.</a:t>
            </a:r>
            <a:endParaRPr sz="2800">
              <a:latin typeface="Arial"/>
              <a:ea typeface="Arial"/>
              <a:cs typeface="Arial"/>
              <a:sym typeface="Arial"/>
            </a:endParaRPr>
          </a:p>
          <a:p>
            <a:pPr marL="0" lvl="0" indent="0" algn="l" rtl="0">
              <a:lnSpc>
                <a:spcPct val="90000"/>
              </a:lnSpc>
              <a:spcBef>
                <a:spcPts val="1000"/>
              </a:spcBef>
              <a:spcAft>
                <a:spcPts val="0"/>
              </a:spcAft>
              <a:buClr>
                <a:schemeClr val="dk1"/>
              </a:buClr>
              <a:buSzPts val="1100"/>
              <a:buFont typeface="Arial"/>
              <a:buNone/>
            </a:pPr>
            <a:endParaRPr sz="2800">
              <a:latin typeface="Arial"/>
              <a:ea typeface="Arial"/>
              <a:cs typeface="Arial"/>
              <a:sym typeface="Arial"/>
            </a:endParaRPr>
          </a:p>
          <a:p>
            <a:pPr marL="0" lvl="0" indent="0" algn="l" rtl="0">
              <a:lnSpc>
                <a:spcPct val="90000"/>
              </a:lnSpc>
              <a:spcBef>
                <a:spcPts val="1000"/>
              </a:spcBef>
              <a:spcAft>
                <a:spcPts val="0"/>
              </a:spcAft>
              <a:buClr>
                <a:schemeClr val="dk1"/>
              </a:buClr>
              <a:buSzPts val="1100"/>
              <a:buFont typeface="Arial"/>
              <a:buNone/>
            </a:pPr>
            <a:r>
              <a:rPr lang="en" sz="2800">
                <a:latin typeface="Arial"/>
                <a:ea typeface="Arial"/>
                <a:cs typeface="Arial"/>
                <a:sym typeface="Arial"/>
              </a:rPr>
              <a:t>• Google, Facebook, and Microsoft Word.</a:t>
            </a:r>
            <a:endParaRPr sz="2800">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History - When?</a:t>
            </a:r>
            <a:endParaRPr/>
          </a:p>
        </p:txBody>
      </p:sp>
      <p:sp>
        <p:nvSpPr>
          <p:cNvPr id="78" name="Google Shape;78;p16"/>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algn="l" rtl="0">
              <a:lnSpc>
                <a:spcPct val="90000"/>
              </a:lnSpc>
              <a:spcBef>
                <a:spcPts val="1000"/>
              </a:spcBef>
              <a:spcAft>
                <a:spcPts val="0"/>
              </a:spcAft>
              <a:buSzPts val="1800"/>
              <a:buFont typeface="Arial"/>
              <a:buChar char="●"/>
            </a:pPr>
            <a:r>
              <a:rPr lang="en">
                <a:latin typeface="Arial"/>
                <a:ea typeface="Arial"/>
                <a:cs typeface="Arial"/>
                <a:sym typeface="Arial"/>
              </a:rPr>
              <a:t>In 1963, Ivan Sutherland demonstrated the first use of a direct manipulation interface using a system called Sketchpad.</a:t>
            </a:r>
            <a:endParaRPr>
              <a:latin typeface="Arial"/>
              <a:ea typeface="Arial"/>
              <a:cs typeface="Arial"/>
              <a:sym typeface="Arial"/>
            </a:endParaRPr>
          </a:p>
          <a:p>
            <a:pPr marL="0" lvl="0" indent="0" algn="l" rtl="0">
              <a:lnSpc>
                <a:spcPct val="90000"/>
              </a:lnSpc>
              <a:spcBef>
                <a:spcPts val="1000"/>
              </a:spcBef>
              <a:spcAft>
                <a:spcPts val="0"/>
              </a:spcAft>
              <a:buClr>
                <a:schemeClr val="dk1"/>
              </a:buClr>
              <a:buSzPts val="1100"/>
              <a:buFont typeface="Arial"/>
              <a:buNone/>
            </a:pPr>
            <a:endParaRPr>
              <a:latin typeface="Arial"/>
              <a:ea typeface="Arial"/>
              <a:cs typeface="Arial"/>
              <a:sym typeface="Arial"/>
            </a:endParaRPr>
          </a:p>
          <a:p>
            <a:pPr marL="457200" lvl="0" indent="-342900" algn="l" rtl="0">
              <a:lnSpc>
                <a:spcPct val="90000"/>
              </a:lnSpc>
              <a:spcBef>
                <a:spcPts val="1000"/>
              </a:spcBef>
              <a:spcAft>
                <a:spcPts val="0"/>
              </a:spcAft>
              <a:buSzPts val="1800"/>
              <a:buFont typeface="Arial"/>
              <a:buChar char="●"/>
            </a:pPr>
            <a:r>
              <a:rPr lang="en">
                <a:latin typeface="Arial"/>
                <a:ea typeface="Arial"/>
                <a:cs typeface="Arial"/>
                <a:sym typeface="Arial"/>
              </a:rPr>
              <a:t>William Newman created the Reaction Handler in 1966.</a:t>
            </a:r>
            <a:endParaRPr>
              <a:latin typeface="Arial"/>
              <a:ea typeface="Arial"/>
              <a:cs typeface="Arial"/>
              <a:sym typeface="Arial"/>
            </a:endParaRPr>
          </a:p>
          <a:p>
            <a:pPr marL="457200" lvl="0" indent="0" algn="l" rtl="0">
              <a:lnSpc>
                <a:spcPct val="90000"/>
              </a:lnSpc>
              <a:spcBef>
                <a:spcPts val="1000"/>
              </a:spcBef>
              <a:spcAft>
                <a:spcPts val="0"/>
              </a:spcAft>
              <a:buNone/>
            </a:pPr>
            <a:endParaRPr>
              <a:latin typeface="Arial"/>
              <a:ea typeface="Arial"/>
              <a:cs typeface="Arial"/>
              <a:sym typeface="Arial"/>
            </a:endParaRPr>
          </a:p>
          <a:p>
            <a:pPr marL="457200" lvl="0" indent="-342900" algn="l" rtl="0">
              <a:lnSpc>
                <a:spcPct val="90000"/>
              </a:lnSpc>
              <a:spcBef>
                <a:spcPts val="1000"/>
              </a:spcBef>
              <a:spcAft>
                <a:spcPts val="0"/>
              </a:spcAft>
              <a:buSzPts val="1800"/>
              <a:buFont typeface="Arial"/>
              <a:buChar char="●"/>
            </a:pPr>
            <a:r>
              <a:rPr lang="en">
                <a:latin typeface="Arial"/>
                <a:ea typeface="Arial"/>
                <a:cs typeface="Arial"/>
                <a:sym typeface="Arial"/>
              </a:rPr>
              <a:t>Gained large popularity in the 1980s due to the growing popularity of personal computing.</a:t>
            </a:r>
            <a:endParaRPr>
              <a:latin typeface="Arial"/>
              <a:ea typeface="Arial"/>
              <a:cs typeface="Arial"/>
              <a:sym typeface="Arial"/>
            </a:endParaRPr>
          </a:p>
          <a:p>
            <a:pPr marL="0" lvl="0" indent="0" algn="l" rtl="0">
              <a:lnSpc>
                <a:spcPct val="90000"/>
              </a:lnSpc>
              <a:spcBef>
                <a:spcPts val="1000"/>
              </a:spcBef>
              <a:spcAft>
                <a:spcPts val="0"/>
              </a:spcAft>
              <a:buNone/>
            </a:pPr>
            <a:endParaRPr>
              <a:latin typeface="Arial"/>
              <a:ea typeface="Arial"/>
              <a:cs typeface="Arial"/>
              <a:sym typeface="Arial"/>
            </a:endParaRPr>
          </a:p>
          <a:p>
            <a:pPr marL="457200" lvl="0" indent="-342900" algn="l" rtl="0">
              <a:lnSpc>
                <a:spcPct val="90000"/>
              </a:lnSpc>
              <a:spcBef>
                <a:spcPts val="1000"/>
              </a:spcBef>
              <a:spcAft>
                <a:spcPts val="0"/>
              </a:spcAft>
              <a:buSzPts val="1800"/>
              <a:buFont typeface="Arial"/>
              <a:buChar char="●"/>
            </a:pPr>
            <a:r>
              <a:rPr lang="en">
                <a:latin typeface="Arial"/>
                <a:ea typeface="Arial"/>
                <a:cs typeface="Arial"/>
                <a:sym typeface="Arial"/>
              </a:rPr>
              <a:t>Included machines such as Apple Macintosh, IBM 5150, &amp; Commodore 64</a:t>
            </a:r>
            <a:endParaRPr>
              <a:latin typeface="Arial"/>
              <a:ea typeface="Arial"/>
              <a:cs typeface="Arial"/>
              <a:sym typeface="Arial"/>
            </a:endParaRPr>
          </a:p>
          <a:p>
            <a:pPr marL="0" lvl="0" indent="0" algn="l" rtl="0">
              <a:spcBef>
                <a:spcPts val="0"/>
              </a:spcBef>
              <a:spcAft>
                <a:spcPts val="1600"/>
              </a:spcAft>
              <a:buNone/>
            </a:pPr>
            <a:endParaRPr/>
          </a:p>
        </p:txBody>
      </p:sp>
      <p:pic>
        <p:nvPicPr>
          <p:cNvPr id="79" name="Google Shape;79;p16"/>
          <p:cNvPicPr preferRelativeResize="0"/>
          <p:nvPr/>
        </p:nvPicPr>
        <p:blipFill>
          <a:blip r:embed="rId3">
            <a:alphaModFix/>
          </a:blip>
          <a:stretch>
            <a:fillRect/>
          </a:stretch>
        </p:blipFill>
        <p:spPr>
          <a:xfrm>
            <a:off x="3985100" y="223896"/>
            <a:ext cx="2793475" cy="1055450"/>
          </a:xfrm>
          <a:prstGeom prst="rect">
            <a:avLst/>
          </a:prstGeom>
          <a:noFill/>
          <a:ln>
            <a:noFill/>
          </a:ln>
        </p:spPr>
      </p:pic>
      <p:pic>
        <p:nvPicPr>
          <p:cNvPr id="80" name="Google Shape;80;p16"/>
          <p:cNvPicPr preferRelativeResize="0"/>
          <p:nvPr/>
        </p:nvPicPr>
        <p:blipFill>
          <a:blip r:embed="rId4">
            <a:alphaModFix/>
          </a:blip>
          <a:stretch>
            <a:fillRect/>
          </a:stretch>
        </p:blipFill>
        <p:spPr>
          <a:xfrm>
            <a:off x="7236000" y="223888"/>
            <a:ext cx="1790700" cy="1019175"/>
          </a:xfrm>
          <a:prstGeom prst="rect">
            <a:avLst/>
          </a:prstGeom>
          <a:noFill/>
          <a:ln>
            <a:noFill/>
          </a:ln>
        </p:spPr>
      </p:pic>
      <p:pic>
        <p:nvPicPr>
          <p:cNvPr id="81" name="Google Shape;81;p16"/>
          <p:cNvPicPr preferRelativeResize="0"/>
          <p:nvPr/>
        </p:nvPicPr>
        <p:blipFill>
          <a:blip r:embed="rId5">
            <a:alphaModFix/>
          </a:blip>
          <a:stretch>
            <a:fillRect/>
          </a:stretch>
        </p:blipFill>
        <p:spPr>
          <a:xfrm>
            <a:off x="7098396" y="1779471"/>
            <a:ext cx="1339500" cy="1339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History - What?</a:t>
            </a:r>
            <a:endParaRPr/>
          </a:p>
        </p:txBody>
      </p:sp>
      <p:sp>
        <p:nvSpPr>
          <p:cNvPr id="87" name="Google Shape;87;p17"/>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algn="l" rtl="0">
              <a:lnSpc>
                <a:spcPct val="90000"/>
              </a:lnSpc>
              <a:spcBef>
                <a:spcPts val="1000"/>
              </a:spcBef>
              <a:spcAft>
                <a:spcPts val="0"/>
              </a:spcAft>
              <a:buSzPts val="1800"/>
              <a:buFont typeface="Arial"/>
              <a:buChar char="●"/>
            </a:pPr>
            <a:r>
              <a:rPr lang="en">
                <a:latin typeface="Arial"/>
                <a:ea typeface="Arial"/>
                <a:cs typeface="Arial"/>
                <a:sym typeface="Arial"/>
              </a:rPr>
              <a:t>A lot of innovation came from HCI</a:t>
            </a:r>
            <a:endParaRPr>
              <a:latin typeface="Arial"/>
              <a:ea typeface="Arial"/>
              <a:cs typeface="Arial"/>
              <a:sym typeface="Arial"/>
            </a:endParaRPr>
          </a:p>
          <a:p>
            <a:pPr marL="0" lvl="0" indent="0" algn="l" rtl="0">
              <a:lnSpc>
                <a:spcPct val="90000"/>
              </a:lnSpc>
              <a:spcBef>
                <a:spcPts val="1000"/>
              </a:spcBef>
              <a:spcAft>
                <a:spcPts val="0"/>
              </a:spcAft>
              <a:buClr>
                <a:schemeClr val="dk1"/>
              </a:buClr>
              <a:buSzPts val="1100"/>
              <a:buFont typeface="Arial"/>
              <a:buNone/>
            </a:pPr>
            <a:endParaRPr>
              <a:latin typeface="Arial"/>
              <a:ea typeface="Arial"/>
              <a:cs typeface="Arial"/>
              <a:sym typeface="Arial"/>
            </a:endParaRPr>
          </a:p>
          <a:p>
            <a:pPr marL="457200" lvl="0" indent="-342900" algn="l" rtl="0">
              <a:lnSpc>
                <a:spcPct val="90000"/>
              </a:lnSpc>
              <a:spcBef>
                <a:spcPts val="1000"/>
              </a:spcBef>
              <a:spcAft>
                <a:spcPts val="0"/>
              </a:spcAft>
              <a:buSzPts val="1800"/>
              <a:buFont typeface="Arial"/>
              <a:buChar char="●"/>
            </a:pPr>
            <a:r>
              <a:rPr lang="en">
                <a:latin typeface="Arial"/>
                <a:ea typeface="Arial"/>
                <a:cs typeface="Arial"/>
                <a:sym typeface="Arial"/>
              </a:rPr>
              <a:t>Machines – Macintosh first none tiled system. Graphical interfaces.</a:t>
            </a:r>
            <a:endParaRPr>
              <a:latin typeface="Arial"/>
              <a:ea typeface="Arial"/>
              <a:cs typeface="Arial"/>
              <a:sym typeface="Arial"/>
            </a:endParaRPr>
          </a:p>
          <a:p>
            <a:pPr marL="0" lvl="0" indent="0" algn="l" rtl="0">
              <a:lnSpc>
                <a:spcPct val="90000"/>
              </a:lnSpc>
              <a:spcBef>
                <a:spcPts val="1000"/>
              </a:spcBef>
              <a:spcAft>
                <a:spcPts val="0"/>
              </a:spcAft>
              <a:buClr>
                <a:schemeClr val="dk1"/>
              </a:buClr>
              <a:buSzPts val="1100"/>
              <a:buFont typeface="Arial"/>
              <a:buNone/>
            </a:pPr>
            <a:endParaRPr>
              <a:latin typeface="Arial"/>
              <a:ea typeface="Arial"/>
              <a:cs typeface="Arial"/>
              <a:sym typeface="Arial"/>
            </a:endParaRPr>
          </a:p>
          <a:p>
            <a:pPr marL="457200" lvl="0" indent="-342900" algn="l" rtl="0">
              <a:lnSpc>
                <a:spcPct val="90000"/>
              </a:lnSpc>
              <a:spcBef>
                <a:spcPts val="1000"/>
              </a:spcBef>
              <a:spcAft>
                <a:spcPts val="0"/>
              </a:spcAft>
              <a:buSzPts val="1800"/>
              <a:buFont typeface="Arial"/>
              <a:buChar char="●"/>
            </a:pPr>
            <a:r>
              <a:rPr lang="en">
                <a:latin typeface="Arial"/>
                <a:ea typeface="Arial"/>
                <a:cs typeface="Arial"/>
                <a:sym typeface="Arial"/>
              </a:rPr>
              <a:t>The mouse replaced the “Light-Pen” in 1964.</a:t>
            </a:r>
            <a:endParaRPr>
              <a:latin typeface="Arial"/>
              <a:ea typeface="Arial"/>
              <a:cs typeface="Arial"/>
              <a:sym typeface="Arial"/>
            </a:endParaRPr>
          </a:p>
          <a:p>
            <a:pPr marL="0" lvl="0" indent="0" algn="l" rtl="0">
              <a:lnSpc>
                <a:spcPct val="90000"/>
              </a:lnSpc>
              <a:spcBef>
                <a:spcPts val="1000"/>
              </a:spcBef>
              <a:spcAft>
                <a:spcPts val="0"/>
              </a:spcAft>
              <a:buClr>
                <a:schemeClr val="dk1"/>
              </a:buClr>
              <a:buSzPts val="1100"/>
              <a:buFont typeface="Arial"/>
              <a:buNone/>
            </a:pPr>
            <a:endParaRPr>
              <a:latin typeface="Arial"/>
              <a:ea typeface="Arial"/>
              <a:cs typeface="Arial"/>
              <a:sym typeface="Arial"/>
            </a:endParaRPr>
          </a:p>
          <a:p>
            <a:pPr marL="457200" lvl="0" indent="-342900" algn="l" rtl="0">
              <a:lnSpc>
                <a:spcPct val="90000"/>
              </a:lnSpc>
              <a:spcBef>
                <a:spcPts val="1000"/>
              </a:spcBef>
              <a:spcAft>
                <a:spcPts val="0"/>
              </a:spcAft>
              <a:buSzPts val="1800"/>
              <a:buFont typeface="Arial"/>
              <a:buChar char="●"/>
            </a:pPr>
            <a:r>
              <a:rPr lang="en">
                <a:latin typeface="Arial"/>
                <a:ea typeface="Arial"/>
                <a:cs typeface="Arial"/>
                <a:sym typeface="Arial"/>
              </a:rPr>
              <a:t>Applications – Sketchpad, Text Editor, Spreadsheets, Hypertext, Hyperlink</a:t>
            </a:r>
            <a:endParaRPr>
              <a:latin typeface="Arial"/>
              <a:ea typeface="Arial"/>
              <a:cs typeface="Arial"/>
              <a:sym typeface="Arial"/>
            </a:endParaRPr>
          </a:p>
          <a:p>
            <a:pPr marL="0" lvl="0" indent="0" algn="l" rtl="0">
              <a:spcBef>
                <a:spcPts val="0"/>
              </a:spcBef>
              <a:spcAft>
                <a:spcPts val="1600"/>
              </a:spcAft>
              <a:buNone/>
            </a:pPr>
            <a:endParaRPr/>
          </a:p>
        </p:txBody>
      </p:sp>
      <p:pic>
        <p:nvPicPr>
          <p:cNvPr id="88" name="Google Shape;88;p17"/>
          <p:cNvPicPr preferRelativeResize="0"/>
          <p:nvPr/>
        </p:nvPicPr>
        <p:blipFill>
          <a:blip r:embed="rId3">
            <a:alphaModFix/>
          </a:blip>
          <a:stretch>
            <a:fillRect/>
          </a:stretch>
        </p:blipFill>
        <p:spPr>
          <a:xfrm>
            <a:off x="4774347" y="247122"/>
            <a:ext cx="2533775" cy="1750750"/>
          </a:xfrm>
          <a:prstGeom prst="rect">
            <a:avLst/>
          </a:prstGeom>
          <a:noFill/>
          <a:ln>
            <a:noFill/>
          </a:ln>
        </p:spPr>
      </p:pic>
      <p:pic>
        <p:nvPicPr>
          <p:cNvPr id="89" name="Google Shape;89;p17"/>
          <p:cNvPicPr preferRelativeResize="0"/>
          <p:nvPr/>
        </p:nvPicPr>
        <p:blipFill>
          <a:blip r:embed="rId4">
            <a:alphaModFix/>
          </a:blip>
          <a:stretch>
            <a:fillRect/>
          </a:stretch>
        </p:blipFill>
        <p:spPr>
          <a:xfrm>
            <a:off x="5703723" y="2571750"/>
            <a:ext cx="1127800" cy="1088925"/>
          </a:xfrm>
          <a:prstGeom prst="rect">
            <a:avLst/>
          </a:prstGeom>
          <a:noFill/>
          <a:ln>
            <a:noFill/>
          </a:ln>
        </p:spPr>
      </p:pic>
      <p:pic>
        <p:nvPicPr>
          <p:cNvPr id="90" name="Google Shape;90;p17"/>
          <p:cNvPicPr preferRelativeResize="0"/>
          <p:nvPr/>
        </p:nvPicPr>
        <p:blipFill>
          <a:blip r:embed="rId5">
            <a:alphaModFix/>
          </a:blip>
          <a:stretch>
            <a:fillRect/>
          </a:stretch>
        </p:blipFill>
        <p:spPr>
          <a:xfrm>
            <a:off x="6972600" y="2653860"/>
            <a:ext cx="1637200" cy="924700"/>
          </a:xfrm>
          <a:prstGeom prst="rect">
            <a:avLst/>
          </a:prstGeom>
          <a:noFill/>
          <a:ln>
            <a:noFill/>
          </a:ln>
        </p:spPr>
      </p:pic>
      <p:pic>
        <p:nvPicPr>
          <p:cNvPr id="91" name="Google Shape;91;p17"/>
          <p:cNvPicPr preferRelativeResize="0"/>
          <p:nvPr/>
        </p:nvPicPr>
        <p:blipFill>
          <a:blip r:embed="rId6">
            <a:alphaModFix/>
          </a:blip>
          <a:stretch>
            <a:fillRect/>
          </a:stretch>
        </p:blipFill>
        <p:spPr>
          <a:xfrm>
            <a:off x="8087345" y="4164995"/>
            <a:ext cx="744962" cy="613200"/>
          </a:xfrm>
          <a:prstGeom prst="rect">
            <a:avLst/>
          </a:prstGeom>
          <a:noFill/>
          <a:ln>
            <a:noFill/>
          </a:ln>
        </p:spPr>
      </p:pic>
      <p:pic>
        <p:nvPicPr>
          <p:cNvPr id="92" name="Google Shape;92;p17"/>
          <p:cNvPicPr preferRelativeResize="0"/>
          <p:nvPr/>
        </p:nvPicPr>
        <p:blipFill>
          <a:blip r:embed="rId7">
            <a:alphaModFix/>
          </a:blip>
          <a:stretch>
            <a:fillRect/>
          </a:stretch>
        </p:blipFill>
        <p:spPr>
          <a:xfrm>
            <a:off x="4095112" y="4165000"/>
            <a:ext cx="953775" cy="817525"/>
          </a:xfrm>
          <a:prstGeom prst="rect">
            <a:avLst/>
          </a:prstGeom>
          <a:noFill/>
          <a:ln>
            <a:noFill/>
          </a:ln>
        </p:spPr>
      </p:pic>
      <p:pic>
        <p:nvPicPr>
          <p:cNvPr id="93" name="Google Shape;93;p17"/>
          <p:cNvPicPr preferRelativeResize="0"/>
          <p:nvPr/>
        </p:nvPicPr>
        <p:blipFill>
          <a:blip r:embed="rId8">
            <a:alphaModFix/>
          </a:blip>
          <a:stretch>
            <a:fillRect/>
          </a:stretch>
        </p:blipFill>
        <p:spPr>
          <a:xfrm>
            <a:off x="5338120" y="4085482"/>
            <a:ext cx="1127800" cy="7722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WHAT IS HUMAN-COMPUTER INTERACTION?</a:t>
            </a:r>
            <a:endParaRPr/>
          </a:p>
        </p:txBody>
      </p:sp>
      <p:sp>
        <p:nvSpPr>
          <p:cNvPr id="99" name="Google Shape;99;p18"/>
          <p:cNvSpPr txBox="1">
            <a:spLocks noGrp="1"/>
          </p:cNvSpPr>
          <p:nvPr>
            <p:ph type="body" idx="1"/>
          </p:nvPr>
        </p:nvSpPr>
        <p:spPr>
          <a:xfrm>
            <a:off x="311700" y="1076300"/>
            <a:ext cx="4879500" cy="907800"/>
          </a:xfrm>
          <a:prstGeom prst="rect">
            <a:avLst/>
          </a:prstGeom>
          <a:ln>
            <a:noFill/>
          </a:ln>
        </p:spPr>
        <p:txBody>
          <a:bodyPr spcFirstLastPara="1" wrap="square" lIns="91425" tIns="91425" rIns="91425" bIns="91425" anchor="t" anchorCtr="0">
            <a:noAutofit/>
          </a:bodyPr>
          <a:lstStyle/>
          <a:p>
            <a:pPr marL="457200" marR="0" lvl="0" indent="-323850" algn="l" rtl="0">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Communication between the human and the computer, synonymous with user interface and </a:t>
            </a:r>
            <a:r>
              <a:rPr lang="en" sz="1500" b="1" i="1">
                <a:solidFill>
                  <a:srgbClr val="000000"/>
                </a:solidFill>
                <a:latin typeface="Arial"/>
                <a:ea typeface="Arial"/>
                <a:cs typeface="Arial"/>
                <a:sym typeface="Arial"/>
              </a:rPr>
              <a:t>usability</a:t>
            </a:r>
            <a:endParaRPr sz="1500" b="1" i="1">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500">
              <a:solidFill>
                <a:srgbClr val="000000"/>
              </a:solidFill>
              <a:latin typeface="Arial"/>
              <a:ea typeface="Arial"/>
              <a:cs typeface="Arial"/>
              <a:sym typeface="Arial"/>
            </a:endParaRPr>
          </a:p>
        </p:txBody>
      </p:sp>
      <p:pic>
        <p:nvPicPr>
          <p:cNvPr id="100" name="Google Shape;100;p18"/>
          <p:cNvPicPr preferRelativeResize="0"/>
          <p:nvPr/>
        </p:nvPicPr>
        <p:blipFill>
          <a:blip r:embed="rId3">
            <a:alphaModFix/>
          </a:blip>
          <a:stretch>
            <a:fillRect/>
          </a:stretch>
        </p:blipFill>
        <p:spPr>
          <a:xfrm>
            <a:off x="5191282" y="1133699"/>
            <a:ext cx="3641018" cy="3550299"/>
          </a:xfrm>
          <a:prstGeom prst="rect">
            <a:avLst/>
          </a:prstGeom>
          <a:noFill/>
          <a:ln>
            <a:noFill/>
          </a:ln>
        </p:spPr>
      </p:pic>
      <p:sp>
        <p:nvSpPr>
          <p:cNvPr id="101" name="Google Shape;101;p18"/>
          <p:cNvSpPr txBox="1">
            <a:spLocks noGrp="1"/>
          </p:cNvSpPr>
          <p:nvPr>
            <p:ph type="body" idx="1"/>
          </p:nvPr>
        </p:nvSpPr>
        <p:spPr>
          <a:xfrm>
            <a:off x="311700" y="1984100"/>
            <a:ext cx="4879500" cy="1110300"/>
          </a:xfrm>
          <a:prstGeom prst="rect">
            <a:avLst/>
          </a:prstGeom>
          <a:ln>
            <a:noFill/>
          </a:ln>
        </p:spPr>
        <p:txBody>
          <a:bodyPr spcFirstLastPara="1" wrap="square" lIns="91425" tIns="91425" rIns="91425" bIns="91425" anchor="t" anchorCtr="0">
            <a:noAutofit/>
          </a:bodyPr>
          <a:lstStyle/>
          <a:p>
            <a:pPr marL="457200" marR="0" lvl="0" indent="-323850" algn="l" rtl="0">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Similar to person-to-person interaction, where the amount of incorrectly perceived information and effort expanded by the decision maker is minimized</a:t>
            </a:r>
            <a:endParaRPr sz="15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500">
              <a:solidFill>
                <a:srgbClr val="000000"/>
              </a:solidFill>
              <a:latin typeface="Arial"/>
              <a:ea typeface="Arial"/>
              <a:cs typeface="Arial"/>
              <a:sym typeface="Arial"/>
            </a:endParaRPr>
          </a:p>
        </p:txBody>
      </p:sp>
      <p:sp>
        <p:nvSpPr>
          <p:cNvPr id="102" name="Google Shape;102;p18"/>
          <p:cNvSpPr txBox="1">
            <a:spLocks noGrp="1"/>
          </p:cNvSpPr>
          <p:nvPr>
            <p:ph type="body" idx="1"/>
          </p:nvPr>
        </p:nvSpPr>
        <p:spPr>
          <a:xfrm>
            <a:off x="311700" y="3094400"/>
            <a:ext cx="4879500" cy="1803600"/>
          </a:xfrm>
          <a:prstGeom prst="rect">
            <a:avLst/>
          </a:prstGeom>
          <a:ln>
            <a:noFill/>
          </a:ln>
        </p:spPr>
        <p:txBody>
          <a:bodyPr spcFirstLastPara="1" wrap="square" lIns="91425" tIns="91425" rIns="91425" bIns="91425" anchor="t" anchorCtr="0">
            <a:noAutofit/>
          </a:bodyPr>
          <a:lstStyle/>
          <a:p>
            <a:pPr marL="457200" marR="0" lvl="0" indent="-323850" algn="l" rtl="0">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Generally, the </a:t>
            </a:r>
            <a:r>
              <a:rPr lang="en" sz="1500" b="1" i="1">
                <a:solidFill>
                  <a:srgbClr val="000000"/>
                </a:solidFill>
                <a:latin typeface="Arial"/>
                <a:ea typeface="Arial"/>
                <a:cs typeface="Arial"/>
                <a:sym typeface="Arial"/>
              </a:rPr>
              <a:t>goal </a:t>
            </a:r>
            <a:r>
              <a:rPr lang="en" sz="1500">
                <a:solidFill>
                  <a:srgbClr val="000000"/>
                </a:solidFill>
                <a:latin typeface="Arial"/>
                <a:ea typeface="Arial"/>
                <a:cs typeface="Arial"/>
                <a:sym typeface="Arial"/>
              </a:rPr>
              <a:t>incorporates Computer Science, Psychology and System Design aimed at minimizing the barriers between the human’s cognitive model of what they want to accomplish and the computer’s understanding of the user’s task so that users can avail themselves of the full potential of the system (Sauter, 2011).</a:t>
            </a:r>
            <a:endParaRPr sz="15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50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1900"/>
                                        <p:tgtEl>
                                          <p:spTgt spid="10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 calcmode="lin" valueType="num">
                                      <p:cBhvr additive="base">
                                        <p:cTn id="12" dur="1900"/>
                                        <p:tgtEl>
                                          <p:spTgt spid="99"/>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additive="base">
                                        <p:cTn id="17" dur="1900"/>
                                        <p:tgtEl>
                                          <p:spTgt spid="101"/>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02"/>
                                        </p:tgtEl>
                                        <p:attrNameLst>
                                          <p:attrName>style.visibility</p:attrName>
                                        </p:attrNameLst>
                                      </p:cBhvr>
                                      <p:to>
                                        <p:strVal val="visible"/>
                                      </p:to>
                                    </p:set>
                                    <p:anim calcmode="lin" valueType="num">
                                      <p:cBhvr additive="base">
                                        <p:cTn id="22" dur="1900"/>
                                        <p:tgtEl>
                                          <p:spTgt spid="10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HUMAN-COMPUTER INTERACTION &amp; DECISION SUPPORT SYSTEMS</a:t>
            </a:r>
            <a:endParaRPr/>
          </a:p>
        </p:txBody>
      </p:sp>
      <p:sp>
        <p:nvSpPr>
          <p:cNvPr id="108" name="Google Shape;108;p19"/>
          <p:cNvSpPr txBox="1">
            <a:spLocks noGrp="1"/>
          </p:cNvSpPr>
          <p:nvPr>
            <p:ph type="body" idx="1"/>
          </p:nvPr>
        </p:nvSpPr>
        <p:spPr>
          <a:xfrm>
            <a:off x="311700" y="1076300"/>
            <a:ext cx="4879500" cy="907800"/>
          </a:xfrm>
          <a:prstGeom prst="rect">
            <a:avLst/>
          </a:prstGeom>
          <a:ln>
            <a:noFill/>
          </a:ln>
        </p:spPr>
        <p:txBody>
          <a:bodyPr spcFirstLastPara="1" wrap="square" lIns="91425" tIns="91425" rIns="91425" bIns="91425" anchor="t" anchorCtr="0">
            <a:noAutofit/>
          </a:bodyPr>
          <a:lstStyle/>
          <a:p>
            <a:pPr marL="457200" marR="0" lvl="0" indent="-323850" algn="l" rtl="0">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Humans (or the </a:t>
            </a:r>
            <a:r>
              <a:rPr lang="en" sz="1500" b="1" i="1">
                <a:solidFill>
                  <a:srgbClr val="000000"/>
                </a:solidFill>
                <a:latin typeface="Arial"/>
                <a:ea typeface="Arial"/>
                <a:cs typeface="Arial"/>
                <a:sym typeface="Arial"/>
              </a:rPr>
              <a:t>user</a:t>
            </a:r>
            <a:r>
              <a:rPr lang="en" sz="1500">
                <a:solidFill>
                  <a:srgbClr val="000000"/>
                </a:solidFill>
                <a:latin typeface="Arial"/>
                <a:ea typeface="Arial"/>
                <a:cs typeface="Arial"/>
                <a:sym typeface="Arial"/>
              </a:rPr>
              <a:t>) is the Decision maker and the protagonist in the jungle of technological advancement</a:t>
            </a:r>
            <a:endParaRPr sz="15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500">
              <a:solidFill>
                <a:srgbClr val="000000"/>
              </a:solidFill>
              <a:latin typeface="Arial"/>
              <a:ea typeface="Arial"/>
              <a:cs typeface="Arial"/>
              <a:sym typeface="Arial"/>
            </a:endParaRPr>
          </a:p>
        </p:txBody>
      </p:sp>
      <p:sp>
        <p:nvSpPr>
          <p:cNvPr id="109" name="Google Shape;109;p19"/>
          <p:cNvSpPr txBox="1">
            <a:spLocks noGrp="1"/>
          </p:cNvSpPr>
          <p:nvPr>
            <p:ph type="body" idx="1"/>
          </p:nvPr>
        </p:nvSpPr>
        <p:spPr>
          <a:xfrm>
            <a:off x="311700" y="1984100"/>
            <a:ext cx="4879500" cy="1110300"/>
          </a:xfrm>
          <a:prstGeom prst="rect">
            <a:avLst/>
          </a:prstGeom>
          <a:ln>
            <a:noFill/>
          </a:ln>
        </p:spPr>
        <p:txBody>
          <a:bodyPr spcFirstLastPara="1" wrap="square" lIns="91425" tIns="91425" rIns="91425" bIns="91425" anchor="t" anchorCtr="0">
            <a:noAutofit/>
          </a:bodyPr>
          <a:lstStyle/>
          <a:p>
            <a:pPr marL="457200" marR="0" lvl="0" indent="-323850" algn="l" rtl="0">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A system or technology can be expertly built and perform well, but </a:t>
            </a:r>
            <a:r>
              <a:rPr lang="en" sz="1500" b="1" i="1">
                <a:solidFill>
                  <a:srgbClr val="000000"/>
                </a:solidFill>
                <a:latin typeface="Arial"/>
                <a:ea typeface="Arial"/>
                <a:cs typeface="Arial"/>
                <a:sym typeface="Arial"/>
              </a:rPr>
              <a:t>ONLY</a:t>
            </a:r>
            <a:r>
              <a:rPr lang="en" sz="1500">
                <a:solidFill>
                  <a:srgbClr val="000000"/>
                </a:solidFill>
                <a:latin typeface="Arial"/>
                <a:ea typeface="Arial"/>
                <a:cs typeface="Arial"/>
                <a:sym typeface="Arial"/>
              </a:rPr>
              <a:t> to the extent that it serves the user</a:t>
            </a:r>
            <a:endParaRPr sz="15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500">
              <a:solidFill>
                <a:srgbClr val="000000"/>
              </a:solidFill>
              <a:latin typeface="Arial"/>
              <a:ea typeface="Arial"/>
              <a:cs typeface="Arial"/>
              <a:sym typeface="Arial"/>
            </a:endParaRPr>
          </a:p>
        </p:txBody>
      </p:sp>
      <p:sp>
        <p:nvSpPr>
          <p:cNvPr id="110" name="Google Shape;110;p19"/>
          <p:cNvSpPr txBox="1">
            <a:spLocks noGrp="1"/>
          </p:cNvSpPr>
          <p:nvPr>
            <p:ph type="body" idx="1"/>
          </p:nvPr>
        </p:nvSpPr>
        <p:spPr>
          <a:xfrm>
            <a:off x="311700" y="3094400"/>
            <a:ext cx="4879500" cy="1803600"/>
          </a:xfrm>
          <a:prstGeom prst="rect">
            <a:avLst/>
          </a:prstGeom>
          <a:ln>
            <a:noFill/>
          </a:ln>
        </p:spPr>
        <p:txBody>
          <a:bodyPr spcFirstLastPara="1" wrap="square" lIns="91425" tIns="91425" rIns="91425" bIns="91425" anchor="t" anchorCtr="0">
            <a:noAutofit/>
          </a:bodyPr>
          <a:lstStyle/>
          <a:p>
            <a:pPr marL="457200" marR="0" lvl="0" indent="-323850" algn="l" rtl="0">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The decision maker must be able to access models, data, and peruse results, invoke assistance, share results or interact with the system or it cannot provide support.  Designing the user interface aims </a:t>
            </a:r>
            <a:endParaRPr sz="15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500">
              <a:solidFill>
                <a:srgbClr val="000000"/>
              </a:solidFill>
              <a:latin typeface="Arial"/>
              <a:ea typeface="Arial"/>
              <a:cs typeface="Arial"/>
              <a:sym typeface="Arial"/>
            </a:endParaRPr>
          </a:p>
        </p:txBody>
      </p:sp>
      <p:pic>
        <p:nvPicPr>
          <p:cNvPr id="111" name="Google Shape;111;p19"/>
          <p:cNvPicPr preferRelativeResize="0"/>
          <p:nvPr/>
        </p:nvPicPr>
        <p:blipFill>
          <a:blip r:embed="rId3">
            <a:alphaModFix amt="84000"/>
          </a:blip>
          <a:stretch>
            <a:fillRect/>
          </a:stretch>
        </p:blipFill>
        <p:spPr>
          <a:xfrm>
            <a:off x="5191200" y="861375"/>
            <a:ext cx="3792001" cy="3776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1900"/>
                                        <p:tgtEl>
                                          <p:spTgt spid="10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9"/>
                                        </p:tgtEl>
                                        <p:attrNameLst>
                                          <p:attrName>style.visibility</p:attrName>
                                        </p:attrNameLst>
                                      </p:cBhvr>
                                      <p:to>
                                        <p:strVal val="visible"/>
                                      </p:to>
                                    </p:set>
                                    <p:anim calcmode="lin" valueType="num">
                                      <p:cBhvr additive="base">
                                        <p:cTn id="12" dur="1900"/>
                                        <p:tgtEl>
                                          <p:spTgt spid="109"/>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1900"/>
                                        <p:tgtEl>
                                          <p:spTgt spid="11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FATHER OF INFORMATION/COMMUNICATION THEORY</a:t>
            </a:r>
            <a:endParaRPr/>
          </a:p>
        </p:txBody>
      </p:sp>
      <p:sp>
        <p:nvSpPr>
          <p:cNvPr id="117" name="Google Shape;117;p20"/>
          <p:cNvSpPr txBox="1">
            <a:spLocks noGrp="1"/>
          </p:cNvSpPr>
          <p:nvPr>
            <p:ph type="body" idx="1"/>
          </p:nvPr>
        </p:nvSpPr>
        <p:spPr>
          <a:xfrm>
            <a:off x="311700" y="1058225"/>
            <a:ext cx="4879500" cy="1152600"/>
          </a:xfrm>
          <a:prstGeom prst="rect">
            <a:avLst/>
          </a:prstGeom>
          <a:ln>
            <a:noFill/>
          </a:ln>
        </p:spPr>
        <p:txBody>
          <a:bodyPr spcFirstLastPara="1" wrap="square" lIns="91425" tIns="91425" rIns="91425" bIns="91425" anchor="t" anchorCtr="0">
            <a:noAutofit/>
          </a:bodyPr>
          <a:lstStyle/>
          <a:p>
            <a:pPr marL="457200" marR="0" lvl="0" indent="-323850" algn="l" rtl="0">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Wrote the landmark paper, </a:t>
            </a:r>
            <a:r>
              <a:rPr lang="en" sz="1500" i="1">
                <a:solidFill>
                  <a:srgbClr val="000000"/>
                </a:solidFill>
                <a:latin typeface="Arial"/>
                <a:ea typeface="Arial"/>
                <a:cs typeface="Arial"/>
                <a:sym typeface="Arial"/>
              </a:rPr>
              <a:t>The Mathematical Theory of Communication</a:t>
            </a:r>
            <a:r>
              <a:rPr lang="en" sz="1500">
                <a:solidFill>
                  <a:srgbClr val="000000"/>
                </a:solidFill>
                <a:latin typeface="Arial"/>
                <a:ea typeface="Arial"/>
                <a:cs typeface="Arial"/>
                <a:sym typeface="Arial"/>
              </a:rPr>
              <a:t> (1948), which was converged into a single fiber optic and wireless worldwide network for all types of communication</a:t>
            </a:r>
            <a:endParaRPr sz="1500" b="1" i="1">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500">
              <a:solidFill>
                <a:srgbClr val="000000"/>
              </a:solidFill>
              <a:latin typeface="Arial"/>
              <a:ea typeface="Arial"/>
              <a:cs typeface="Arial"/>
              <a:sym typeface="Arial"/>
            </a:endParaRPr>
          </a:p>
        </p:txBody>
      </p:sp>
      <p:sp>
        <p:nvSpPr>
          <p:cNvPr id="118" name="Google Shape;118;p20"/>
          <p:cNvSpPr txBox="1">
            <a:spLocks noGrp="1"/>
          </p:cNvSpPr>
          <p:nvPr>
            <p:ph type="body" idx="1"/>
          </p:nvPr>
        </p:nvSpPr>
        <p:spPr>
          <a:xfrm>
            <a:off x="311700" y="2117850"/>
            <a:ext cx="4879500" cy="907800"/>
          </a:xfrm>
          <a:prstGeom prst="rect">
            <a:avLst/>
          </a:prstGeom>
          <a:ln>
            <a:noFill/>
          </a:ln>
        </p:spPr>
        <p:txBody>
          <a:bodyPr spcFirstLastPara="1" wrap="square" lIns="91425" tIns="91425" rIns="91425" bIns="91425" anchor="t" anchorCtr="0">
            <a:noAutofit/>
          </a:bodyPr>
          <a:lstStyle/>
          <a:p>
            <a:pPr marL="457200" marR="0" lvl="0" indent="-323850" algn="l" rtl="0">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An additional Article by Warren Weaver is contained in the book as an overview of the theory for a general audience.</a:t>
            </a:r>
            <a:endParaRPr sz="15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500">
              <a:solidFill>
                <a:srgbClr val="000000"/>
              </a:solidFill>
              <a:latin typeface="Arial"/>
              <a:ea typeface="Arial"/>
              <a:cs typeface="Arial"/>
              <a:sym typeface="Arial"/>
            </a:endParaRPr>
          </a:p>
        </p:txBody>
      </p:sp>
      <p:sp>
        <p:nvSpPr>
          <p:cNvPr id="119" name="Google Shape;119;p20"/>
          <p:cNvSpPr txBox="1">
            <a:spLocks noGrp="1"/>
          </p:cNvSpPr>
          <p:nvPr>
            <p:ph type="body" idx="1"/>
          </p:nvPr>
        </p:nvSpPr>
        <p:spPr>
          <a:xfrm>
            <a:off x="311700" y="3094400"/>
            <a:ext cx="4879500" cy="1084500"/>
          </a:xfrm>
          <a:prstGeom prst="rect">
            <a:avLst/>
          </a:prstGeom>
          <a:ln>
            <a:noFill/>
          </a:ln>
        </p:spPr>
        <p:txBody>
          <a:bodyPr spcFirstLastPara="1" wrap="square" lIns="91425" tIns="91425" rIns="91425" bIns="91425" anchor="t" anchorCtr="0">
            <a:noAutofit/>
          </a:bodyPr>
          <a:lstStyle/>
          <a:p>
            <a:pPr marL="457200" marR="0" lvl="0" indent="-323850" algn="l" rtl="0">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Lays out the basic elements of communication:</a:t>
            </a:r>
            <a:endParaRPr sz="15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5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500">
              <a:solidFill>
                <a:srgbClr val="000000"/>
              </a:solidFill>
              <a:latin typeface="Arial"/>
              <a:ea typeface="Arial"/>
              <a:cs typeface="Arial"/>
              <a:sym typeface="Arial"/>
            </a:endParaRPr>
          </a:p>
        </p:txBody>
      </p:sp>
      <p:pic>
        <p:nvPicPr>
          <p:cNvPr id="120" name="Google Shape;120;p20"/>
          <p:cNvPicPr preferRelativeResize="0"/>
          <p:nvPr/>
        </p:nvPicPr>
        <p:blipFill>
          <a:blip r:embed="rId3">
            <a:alphaModFix/>
          </a:blip>
          <a:stretch>
            <a:fillRect/>
          </a:stretch>
        </p:blipFill>
        <p:spPr>
          <a:xfrm>
            <a:off x="5738150" y="1058225"/>
            <a:ext cx="3094150" cy="3493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1900"/>
                                        <p:tgtEl>
                                          <p:spTgt spid="11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 calcmode="lin" valueType="num">
                                      <p:cBhvr additive="base">
                                        <p:cTn id="12" dur="1900"/>
                                        <p:tgtEl>
                                          <p:spTgt spid="118"/>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19"/>
                                        </p:tgtEl>
                                        <p:attrNameLst>
                                          <p:attrName>style.visibility</p:attrName>
                                        </p:attrNameLst>
                                      </p:cBhvr>
                                      <p:to>
                                        <p:strVal val="visible"/>
                                      </p:to>
                                    </p:set>
                                    <p:anim calcmode="lin" valueType="num">
                                      <p:cBhvr additive="base">
                                        <p:cTn id="17" dur="1900"/>
                                        <p:tgtEl>
                                          <p:spTgt spid="11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FATHER OF INFORMATION THEORY (cont.)</a:t>
            </a:r>
            <a:endParaRPr/>
          </a:p>
        </p:txBody>
      </p:sp>
      <p:pic>
        <p:nvPicPr>
          <p:cNvPr id="126" name="Google Shape;126;p21"/>
          <p:cNvPicPr preferRelativeResize="0"/>
          <p:nvPr/>
        </p:nvPicPr>
        <p:blipFill>
          <a:blip r:embed="rId3">
            <a:alphaModFix/>
          </a:blip>
          <a:stretch>
            <a:fillRect/>
          </a:stretch>
        </p:blipFill>
        <p:spPr>
          <a:xfrm>
            <a:off x="1308225" y="1058225"/>
            <a:ext cx="6527550" cy="3492400"/>
          </a:xfrm>
          <a:prstGeom prst="rect">
            <a:avLst/>
          </a:prstGeom>
          <a:noFill/>
          <a:ln>
            <a:noFill/>
          </a:ln>
        </p:spPr>
      </p:pic>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1660</Words>
  <Application>Microsoft Office PowerPoint</Application>
  <PresentationFormat>On-screen Show (16:9)</PresentationFormat>
  <Paragraphs>106</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Old Standard TT</vt:lpstr>
      <vt:lpstr>Arial</vt:lpstr>
      <vt:lpstr>Paperback</vt:lpstr>
      <vt:lpstr>Human Computer Interaction (HCI)</vt:lpstr>
      <vt:lpstr>What are Human-Computer Interaction Systems?</vt:lpstr>
      <vt:lpstr>Cont.</vt:lpstr>
      <vt:lpstr>History - When?</vt:lpstr>
      <vt:lpstr>History - What?</vt:lpstr>
      <vt:lpstr>WHAT IS HUMAN-COMPUTER INTERACTION?</vt:lpstr>
      <vt:lpstr>HUMAN-COMPUTER INTERACTION &amp; DECISION SUPPORT SYSTEMS</vt:lpstr>
      <vt:lpstr>FATHER OF INFORMATION/COMMUNICATION THEORY</vt:lpstr>
      <vt:lpstr>FATHER OF INFORMATION THEORY (cont.)</vt:lpstr>
      <vt:lpstr>CLAUDE SHANNON (1916 - 2001)</vt:lpstr>
      <vt:lpstr>BUSINESS INTELLIGENCE SILO - PARC</vt:lpstr>
      <vt:lpstr>FATHER OF UBIQUITOUS COMPUTING</vt:lpstr>
      <vt:lpstr>MARK WEISER (1952 - 1999)</vt:lpstr>
      <vt:lpstr>MOTHER OF HCI THEORY</vt:lpstr>
      <vt:lpstr>LUCY SUCHMAN </vt:lpstr>
      <vt:lpstr>LUCY SUCHMAN</vt:lpstr>
      <vt:lpstr>DESIGN PROCESS</vt:lpstr>
      <vt:lpstr>DESIGN: PROVIDE FEEDBACK</vt:lpstr>
      <vt:lpstr>DESIGN (cont.)</vt:lpstr>
      <vt:lpstr>REFERENCES (cont.)</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Computer Interaction (HCI)</dc:title>
  <dc:creator>Haffner, David N. (UMSL-Student)</dc:creator>
  <cp:lastModifiedBy>Haffner, David N. (UMSL-Student)</cp:lastModifiedBy>
  <cp:revision>1</cp:revision>
  <dcterms:modified xsi:type="dcterms:W3CDTF">2018-11-14T22:51:28Z</dcterms:modified>
</cp:coreProperties>
</file>