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7"/>
  </p:notesMasterIdLst>
  <p:sldIdLst>
    <p:sldId id="256" r:id="rId2"/>
    <p:sldId id="268" r:id="rId3"/>
    <p:sldId id="267" r:id="rId4"/>
    <p:sldId id="270" r:id="rId5"/>
    <p:sldId id="271" r:id="rId6"/>
    <p:sldId id="266" r:id="rId7"/>
    <p:sldId id="272" r:id="rId8"/>
    <p:sldId id="273" r:id="rId9"/>
    <p:sldId id="274" r:id="rId10"/>
    <p:sldId id="275" r:id="rId11"/>
    <p:sldId id="276" r:id="rId12"/>
    <p:sldId id="277" r:id="rId13"/>
    <p:sldId id="280" r:id="rId14"/>
    <p:sldId id="278" r:id="rId15"/>
    <p:sldId id="27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907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11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cap="none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St. Louis Murder Trend</a:t>
            </a:r>
          </a:p>
        </c:rich>
      </c:tx>
      <c:spPr>
        <a:noFill/>
        <a:ln>
          <a:noFill/>
        </a:ln>
        <a:effectLst/>
      </c:spPr>
    </c:title>
    <c:plotArea>
      <c:layout/>
      <c:lineChart>
        <c:grouping val="standard"/>
        <c:ser>
          <c:idx val="0"/>
          <c:order val="0"/>
          <c:spPr>
            <a:ln w="38100" cap="rnd">
              <a:solidFill>
                <a:schemeClr val="accent2"/>
              </a:solidFill>
            </a:ln>
            <a:effectLst>
              <a:glow rad="139700">
                <a:schemeClr val="accent2">
                  <a:satMod val="175000"/>
                  <a:alpha val="14000"/>
                </a:schemeClr>
              </a:glow>
            </a:effectLst>
          </c:spPr>
          <c:marker>
            <c:symbol val="none"/>
          </c:marker>
          <c:cat>
            <c:numRef>
              <c:f>Sheet1!$O$98:$V$98</c:f>
              <c:numCache>
                <c:formatCode>General</c:formatCod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numCache>
            </c:numRef>
          </c:cat>
          <c:val>
            <c:numRef>
              <c:f>Sheet1!$O$99:$V$99</c:f>
              <c:numCache>
                <c:formatCode>General</c:formatCode>
                <c:ptCount val="8"/>
                <c:pt idx="0">
                  <c:v>138</c:v>
                </c:pt>
                <c:pt idx="1">
                  <c:v>167</c:v>
                </c:pt>
                <c:pt idx="2">
                  <c:v>143</c:v>
                </c:pt>
                <c:pt idx="3">
                  <c:v>144</c:v>
                </c:pt>
                <c:pt idx="4">
                  <c:v>113</c:v>
                </c:pt>
                <c:pt idx="5">
                  <c:v>113</c:v>
                </c:pt>
                <c:pt idx="6">
                  <c:v>120</c:v>
                </c:pt>
                <c:pt idx="7">
                  <c:v>114</c:v>
                </c:pt>
              </c:numCache>
            </c:numRef>
          </c:val>
        </c:ser>
        <c:marker val="1"/>
        <c:axId val="137956736"/>
        <c:axId val="137983104"/>
      </c:lineChart>
      <c:catAx>
        <c:axId val="137956736"/>
        <c:scaling>
          <c:orientation val="minMax"/>
        </c:scaling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75000"/>
                      <a:lumOff val="25000"/>
                    </a:schemeClr>
                  </a:gs>
                  <a:gs pos="0">
                    <a:schemeClr val="dk1">
                      <a:lumMod val="65000"/>
                      <a:lumOff val="3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7983104"/>
        <c:crosses val="autoZero"/>
        <c:auto val="1"/>
        <c:lblAlgn val="ctr"/>
        <c:lblOffset val="100"/>
      </c:catAx>
      <c:valAx>
        <c:axId val="137983104"/>
        <c:scaling>
          <c:orientation val="minMax"/>
        </c:scaling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75000"/>
                      <a:lumOff val="25000"/>
                    </a:schemeClr>
                  </a:gs>
                  <a:gs pos="0">
                    <a:schemeClr val="dk1">
                      <a:lumMod val="65000"/>
                      <a:lumOff val="3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79567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dk1">
        <a:lumMod val="75000"/>
        <a:lumOff val="25000"/>
      </a:schemeClr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5A5194-01DE-4753-89B1-BCFABC0E9098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1D8C6E-405C-44A8-95B2-16D0E04B06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362817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B1EBD-CDEC-449E-B1B9-55950D7D6093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0BD88-E2BE-4AAF-A17A-3CEBB573AD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B1EBD-CDEC-449E-B1B9-55950D7D6093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0BD88-E2BE-4AAF-A17A-3CEBB573AD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B1EBD-CDEC-449E-B1B9-55950D7D6093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0BD88-E2BE-4AAF-A17A-3CEBB573AD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B1EBD-CDEC-449E-B1B9-55950D7D6093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0BD88-E2BE-4AAF-A17A-3CEBB573AD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B1EBD-CDEC-449E-B1B9-55950D7D6093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0BD88-E2BE-4AAF-A17A-3CEBB573AD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B1EBD-CDEC-449E-B1B9-55950D7D6093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0BD88-E2BE-4AAF-A17A-3CEBB573AD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B1EBD-CDEC-449E-B1B9-55950D7D6093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0BD88-E2BE-4AAF-A17A-3CEBB573AD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B1EBD-CDEC-449E-B1B9-55950D7D6093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0BD88-E2BE-4AAF-A17A-3CEBB573AD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B1EBD-CDEC-449E-B1B9-55950D7D6093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0BD88-E2BE-4AAF-A17A-3CEBB573AD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B1EBD-CDEC-449E-B1B9-55950D7D6093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0BD88-E2BE-4AAF-A17A-3CEBB573AD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B1EBD-CDEC-449E-B1B9-55950D7D6093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620BD88-E2BE-4AAF-A17A-3CEBB573AD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620BD88-E2BE-4AAF-A17A-3CEBB573AD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72B1EBD-CDEC-449E-B1B9-55950D7D6093}" type="datetimeFigureOut">
              <a:rPr lang="en-US" smtClean="0"/>
              <a:pPr/>
              <a:t>3/9/2014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stlcin.missouri.org/census/cen_city_comp.cfm" TargetMode="External"/><Relationship Id="rId2" Type="http://schemas.openxmlformats.org/officeDocument/2006/relationships/hyperlink" Target="http://quickfacts.census.gov/qfd/states/29/2965000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lmpd.org/crime_stats.shtml" TargetMode="External"/><Relationship Id="rId4" Type="http://schemas.openxmlformats.org/officeDocument/2006/relationships/hyperlink" Target="http://www.zillow.com/local-info/MO-Saint-Louis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81000"/>
            <a:ext cx="7772400" cy="2667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Where Will Fatal Crime Occur In St. Louis in 2014?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733800"/>
            <a:ext cx="6400800" cy="2438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Presented by:</a:t>
            </a:r>
          </a:p>
          <a:p>
            <a:r>
              <a:rPr lang="en-US" dirty="0" smtClean="0"/>
              <a:t>	Andrew West</a:t>
            </a:r>
          </a:p>
          <a:p>
            <a:r>
              <a:rPr lang="en-US" dirty="0" smtClean="0"/>
              <a:t>	Eric Warrington</a:t>
            </a:r>
          </a:p>
          <a:p>
            <a:r>
              <a:rPr lang="en-US" dirty="0" smtClean="0"/>
              <a:t>	Justin </a:t>
            </a:r>
            <a:r>
              <a:rPr lang="en-US" dirty="0" err="1" smtClean="0"/>
              <a:t>Schickler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812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3 (cont.)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43103751"/>
              </p:ext>
            </p:extLst>
          </p:nvPr>
        </p:nvGraphicFramePr>
        <p:xfrm>
          <a:off x="457200" y="1676400"/>
          <a:ext cx="7620000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1905000"/>
                <a:gridCol w="1905000"/>
                <a:gridCol w="1905000"/>
              </a:tblGrid>
              <a:tr h="584200">
                <a:tc>
                  <a:txBody>
                    <a:bodyPr/>
                    <a:lstStyle/>
                    <a:p>
                      <a:r>
                        <a:rPr lang="en-US" dirty="0" smtClean="0"/>
                        <a:t>Neighborhood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Assault Slope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Assault Intercept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Forecast</a:t>
                      </a:r>
                      <a:endParaRPr lang="en-US" dirty="0"/>
                    </a:p>
                  </a:txBody>
                  <a:tcPr/>
                </a:tc>
              </a:tr>
              <a:tr h="584200">
                <a:tc>
                  <a:txBody>
                    <a:bodyPr/>
                    <a:lstStyle/>
                    <a:p>
                      <a:r>
                        <a:rPr lang="en-US" dirty="0" smtClean="0"/>
                        <a:t>Academy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-7.61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64.43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584200">
                <a:tc>
                  <a:txBody>
                    <a:bodyPr/>
                    <a:lstStyle/>
                    <a:p>
                      <a:r>
                        <a:rPr lang="en-US" dirty="0" smtClean="0"/>
                        <a:t>Baden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-2.32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78.57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</a:tr>
              <a:tr h="584200">
                <a:tc>
                  <a:txBody>
                    <a:bodyPr/>
                    <a:lstStyle/>
                    <a:p>
                      <a:r>
                        <a:rPr lang="en-US" dirty="0" smtClean="0"/>
                        <a:t>Benton Park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7.57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584200">
                <a:tc>
                  <a:txBody>
                    <a:bodyPr/>
                    <a:lstStyle/>
                    <a:p>
                      <a:r>
                        <a:rPr lang="en-US" dirty="0" smtClean="0"/>
                        <a:t>Benton Park W.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-7.75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71.00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  <a:tr h="5842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Bevo</a:t>
                      </a:r>
                      <a:r>
                        <a:rPr lang="en-US" dirty="0" smtClean="0"/>
                        <a:t> Mill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18.15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458193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3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Plug in armed robbery and </a:t>
            </a:r>
            <a:r>
              <a:rPr lang="en-US" dirty="0" err="1" smtClean="0"/>
              <a:t>agg</a:t>
            </a:r>
            <a:r>
              <a:rPr lang="en-US" dirty="0" smtClean="0"/>
              <a:t>. assaults forecasts into regression equation</a:t>
            </a:r>
          </a:p>
          <a:p>
            <a:pPr lvl="1"/>
            <a:r>
              <a:rPr lang="en-US" dirty="0"/>
              <a:t>y= 0.0018 + 0.0343(Robbery) + 0.0538(Assault)</a:t>
            </a:r>
          </a:p>
          <a:p>
            <a:pPr marL="411480" lvl="1" indent="0">
              <a:buNone/>
            </a:pPr>
            <a:endParaRPr lang="en-US" dirty="0" smtClean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27242419"/>
              </p:ext>
            </p:extLst>
          </p:nvPr>
        </p:nvGraphicFramePr>
        <p:xfrm>
          <a:off x="609600" y="2743200"/>
          <a:ext cx="2438400" cy="36576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87794"/>
                <a:gridCol w="550606"/>
              </a:tblGrid>
              <a:tr h="2813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Academy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813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Baden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813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Benton Park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813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Benton Park West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813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err="1">
                          <a:effectLst/>
                        </a:rPr>
                        <a:t>Bevo</a:t>
                      </a:r>
                      <a:r>
                        <a:rPr lang="en-US" sz="1600" u="none" strike="noStrike" dirty="0">
                          <a:effectLst/>
                        </a:rPr>
                        <a:t> Mill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813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Botanical Heights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813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Boulevard Heights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813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Cal-Bell </a:t>
                      </a:r>
                      <a:r>
                        <a:rPr lang="en-US" sz="1600" u="none" strike="noStrike" dirty="0" err="1">
                          <a:effectLst/>
                        </a:rPr>
                        <a:t>Cem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-1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813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Carondelet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813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Carondelet Park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-1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813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Carr Square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813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Central West End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813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Cheltenham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10961531"/>
              </p:ext>
            </p:extLst>
          </p:nvPr>
        </p:nvGraphicFramePr>
        <p:xfrm>
          <a:off x="3200400" y="2743200"/>
          <a:ext cx="2514600" cy="36576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33600"/>
                <a:gridCol w="381000"/>
              </a:tblGrid>
              <a:tr h="2817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Clayton-Tamm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817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Clifton Heights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-1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817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College Hill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817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Columbus Square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817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Compton Heights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7654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Covenant-</a:t>
                      </a:r>
                      <a:r>
                        <a:rPr lang="en-US" sz="1600" u="none" strike="noStrike" dirty="0" err="1" smtClean="0">
                          <a:effectLst/>
                        </a:rPr>
                        <a:t>Blu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817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err="1">
                          <a:effectLst/>
                        </a:rPr>
                        <a:t>DeBaliviere</a:t>
                      </a:r>
                      <a:r>
                        <a:rPr lang="en-US" sz="1600" u="none" strike="noStrike" dirty="0">
                          <a:effectLst/>
                        </a:rPr>
                        <a:t> Place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-1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817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Downtown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817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Downtown West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817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err="1">
                          <a:effectLst/>
                        </a:rPr>
                        <a:t>Dutchtown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FE90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FE907E"/>
                    </a:solidFill>
                  </a:tcPr>
                </a:tc>
              </a:tr>
              <a:tr h="2817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Ellendale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817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Fairground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817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Fairground Park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90673368"/>
              </p:ext>
            </p:extLst>
          </p:nvPr>
        </p:nvGraphicFramePr>
        <p:xfrm>
          <a:off x="5867400" y="2743200"/>
          <a:ext cx="2209800" cy="36576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05000"/>
                <a:gridCol w="304800"/>
              </a:tblGrid>
              <a:tr h="2813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Forest Park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813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Forest Park SE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813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Fountain Park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813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Fox Park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813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Franz Park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813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Gravois Park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813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Hamilton Heights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813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Hi-Point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813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Holly Hills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813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Hyde Park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813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Jeff Vanderlou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813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Kings Oak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813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Kingsway East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639492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83696745"/>
              </p:ext>
            </p:extLst>
          </p:nvPr>
        </p:nvGraphicFramePr>
        <p:xfrm>
          <a:off x="533400" y="321958"/>
          <a:ext cx="2286000" cy="55111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81200"/>
                <a:gridCol w="304800"/>
              </a:tblGrid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Kingsway West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Kosciusko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La Salle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Lafayette Square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Lewis Place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err="1">
                          <a:effectLst/>
                        </a:rPr>
                        <a:t>Lindenwood</a:t>
                      </a:r>
                      <a:r>
                        <a:rPr lang="en-US" sz="1800" u="none" strike="noStrike" dirty="0">
                          <a:effectLst/>
                        </a:rPr>
                        <a:t> Park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6097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Mark Twain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2002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Mark Twain I-70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2668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McKinley Heights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85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Midtown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6859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Mount Pleasant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2765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Near N. Riverfront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1050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North Hampton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9336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North Point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762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North Riverfront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5907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O'Fallon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FE90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FE907E"/>
                    </a:solidFill>
                  </a:tcPr>
                </a:tc>
              </a:tr>
              <a:tr h="24193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O'Fallon Park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-2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2478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Old North St. Louis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2480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Patch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72703464"/>
              </p:ext>
            </p:extLst>
          </p:nvPr>
        </p:nvGraphicFramePr>
        <p:xfrm>
          <a:off x="3124200" y="304800"/>
          <a:ext cx="2209800" cy="55473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67840"/>
                <a:gridCol w="441960"/>
              </a:tblGrid>
              <a:tr h="57340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Peabody-</a:t>
                      </a:r>
                      <a:r>
                        <a:rPr lang="en-US" sz="1600" u="none" strike="noStrike" dirty="0" err="1">
                          <a:effectLst/>
                        </a:rPr>
                        <a:t>Darst</a:t>
                      </a:r>
                      <a:r>
                        <a:rPr lang="en-US" sz="1600" u="none" strike="noStrike" dirty="0">
                          <a:effectLst/>
                        </a:rPr>
                        <a:t>-</a:t>
                      </a:r>
                      <a:r>
                        <a:rPr lang="en-US" sz="1600" u="none" strike="noStrike" dirty="0" err="1">
                          <a:effectLst/>
                        </a:rPr>
                        <a:t>Webbe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7735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Penrose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FE90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FE907E"/>
                    </a:solidFill>
                  </a:tcPr>
                </a:tc>
              </a:tr>
              <a:tr h="27735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Penrose Park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-2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7735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Princeton Heights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7735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Riverview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7735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Shaw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0764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err="1">
                          <a:effectLst/>
                        </a:rPr>
                        <a:t>Skinker-DeBaliviere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2859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South Hampton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2859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Southwest Garden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2859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St. Louis Hills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2859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St. Louis Place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2859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The Botanical Garden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2859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The Gate District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2859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The Greater Ville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FE90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FE907E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The Hill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42100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The Ville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Tower Grove </a:t>
                      </a:r>
                      <a:r>
                        <a:rPr lang="en-US" sz="1800" u="none" strike="noStrike" dirty="0" smtClean="0">
                          <a:effectLst/>
                        </a:rPr>
                        <a:t>E.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27325870"/>
              </p:ext>
            </p:extLst>
          </p:nvPr>
        </p:nvGraphicFramePr>
        <p:xfrm>
          <a:off x="5562600" y="304800"/>
          <a:ext cx="2057400" cy="28384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52600"/>
                <a:gridCol w="304800"/>
              </a:tblGrid>
              <a:tr h="26394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Tower Grove Park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6394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Tower Grove </a:t>
                      </a:r>
                      <a:r>
                        <a:rPr lang="en-US" sz="1800" u="none" strike="noStrike" dirty="0" smtClean="0">
                          <a:effectLst/>
                        </a:rPr>
                        <a:t>S.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6394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Vandeventer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6394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Visitation Park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6394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Walnut Park </a:t>
                      </a:r>
                      <a:r>
                        <a:rPr lang="en-US" sz="1800" u="none" strike="noStrike" dirty="0" smtClean="0">
                          <a:effectLst/>
                        </a:rPr>
                        <a:t>E.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6394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Walnut Park </a:t>
                      </a:r>
                      <a:r>
                        <a:rPr lang="en-US" sz="1800" u="none" strike="noStrike" dirty="0" smtClean="0">
                          <a:effectLst/>
                        </a:rPr>
                        <a:t>W.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6394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Wells-Goodfellow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6394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West End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6394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Willmore Park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6394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Wydown-Skinker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57313616"/>
              </p:ext>
            </p:extLst>
          </p:nvPr>
        </p:nvGraphicFramePr>
        <p:xfrm>
          <a:off x="5562600" y="3429000"/>
          <a:ext cx="2057400" cy="304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66800"/>
                <a:gridCol w="990600"/>
              </a:tblGrid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Total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114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7245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5504" y="762000"/>
            <a:ext cx="3440695" cy="55786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64203" y="304800"/>
            <a:ext cx="11083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Method 1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257800" y="304800"/>
            <a:ext cx="11083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Method 3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13918" y="990600"/>
            <a:ext cx="3156837" cy="5297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7243193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04693100"/>
              </p:ext>
            </p:extLst>
          </p:nvPr>
        </p:nvGraphicFramePr>
        <p:xfrm>
          <a:off x="457200" y="1066800"/>
          <a:ext cx="7543800" cy="46251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0368407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quickfacts.census.gov/qfd/states/29/2965000.html</a:t>
            </a:r>
            <a:endParaRPr lang="en-US" dirty="0" smtClean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stlcin.missouri.org/census/cen_city_comp.cfm</a:t>
            </a:r>
            <a:endParaRPr lang="en-US" dirty="0" smtClean="0"/>
          </a:p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www.zillow.com/local-info/MO-Saint-Louis/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http</a:t>
            </a:r>
            <a:r>
              <a:rPr lang="en-US" dirty="0">
                <a:hlinkClick r:id="rId5"/>
              </a:rPr>
              <a:t>://</a:t>
            </a:r>
            <a:r>
              <a:rPr lang="en-US" dirty="0" smtClean="0">
                <a:hlinkClick r:id="rId5"/>
              </a:rPr>
              <a:t>www.slmpd.org/crime_stats.shtml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74708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Objective and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Goal is to analyze crime data using a statistical approach to predict where fatal crimes will occur in the city of St Louis.</a:t>
            </a:r>
          </a:p>
          <a:p>
            <a:endParaRPr lang="en-US" dirty="0" smtClean="0"/>
          </a:p>
          <a:p>
            <a:r>
              <a:rPr lang="en-US" dirty="0" smtClean="0"/>
              <a:t>The city has recently undergone a redistricting,  lowering it from 9 down to 6 police districts. As of now there is not enough data to show that this has or will changed the crime rate in any way.</a:t>
            </a:r>
          </a:p>
          <a:p>
            <a:endParaRPr lang="en-US" dirty="0" smtClean="0"/>
          </a:p>
          <a:p>
            <a:r>
              <a:rPr lang="en-US" dirty="0" smtClean="0"/>
              <a:t>Violent crime data from</a:t>
            </a:r>
            <a:r>
              <a:rPr lang="en-US" dirty="0"/>
              <a:t> </a:t>
            </a:r>
            <a:r>
              <a:rPr lang="en-US" dirty="0" smtClean="0"/>
              <a:t>2007 to 2013 of each neighborhood in St. Louis was used in our predictions.</a:t>
            </a:r>
          </a:p>
          <a:p>
            <a:endParaRPr lang="en-US" dirty="0" smtClean="0"/>
          </a:p>
          <a:p>
            <a:r>
              <a:rPr lang="en-US" dirty="0" smtClean="0"/>
              <a:t>Crime data is reported </a:t>
            </a:r>
            <a:r>
              <a:rPr lang="en-US" dirty="0"/>
              <a:t>based on the city population </a:t>
            </a:r>
            <a:r>
              <a:rPr lang="en-US" dirty="0" smtClean="0"/>
              <a:t>only and does not include the county.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12587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St. Louis Murder Trend</a:t>
            </a:r>
            <a:endParaRPr lang="en-US" dirty="0"/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3490" y="2257425"/>
            <a:ext cx="7600950" cy="391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03490" y="1447800"/>
            <a:ext cx="7600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Murders have decreased over the past 7 years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0977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</a:t>
            </a:r>
            <a:r>
              <a:rPr lang="en-US" dirty="0" smtClean="0"/>
              <a:t>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Lower income neighborhoods have higher crime</a:t>
            </a:r>
          </a:p>
          <a:p>
            <a:r>
              <a:rPr lang="en-US" dirty="0" smtClean="0"/>
              <a:t>Neighborhoods with high aggravated assault and armed robbery have high correlation to murders</a:t>
            </a:r>
          </a:p>
          <a:p>
            <a:pPr lvl="2"/>
            <a:r>
              <a:rPr lang="en-US" dirty="0" smtClean="0"/>
              <a:t>Most homicides are committed using guns</a:t>
            </a:r>
          </a:p>
          <a:p>
            <a:r>
              <a:rPr lang="en-US" dirty="0" smtClean="0"/>
              <a:t>A neighborhoods previous years murder rates are good predictors for future murders.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Possible Discrepancies</a:t>
            </a:r>
          </a:p>
          <a:p>
            <a:pPr lvl="1"/>
            <a:r>
              <a:rPr lang="en-US" dirty="0"/>
              <a:t>Note change in districts and how this could change predictions of crime in 2014 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81408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the Trend function in Excel, we predicted the number of murders for each neighborhood in 2014</a:t>
            </a:r>
          </a:p>
          <a:p>
            <a:pPr lvl="1"/>
            <a:r>
              <a:rPr lang="en-US" altLang="en-US" dirty="0"/>
              <a:t>The Trend Function uses linear regression to predict the value of the next data item </a:t>
            </a:r>
          </a:p>
          <a:p>
            <a:pPr lvl="1"/>
            <a:r>
              <a:rPr lang="en-US" altLang="en-US" dirty="0" smtClean="0"/>
              <a:t>Developed a separate regression equation for each neighborhood</a:t>
            </a:r>
            <a:endParaRPr lang="en-US" altLang="en-US" dirty="0"/>
          </a:p>
          <a:p>
            <a:r>
              <a:rPr lang="en-US" altLang="en-US" dirty="0"/>
              <a:t>This case is simple linear regression because there is only </a:t>
            </a:r>
            <a:r>
              <a:rPr lang="en-US" altLang="en-US" smtClean="0"/>
              <a:t>one </a:t>
            </a:r>
            <a:r>
              <a:rPr lang="en-US" altLang="en-US" smtClean="0"/>
              <a:t>independent </a:t>
            </a:r>
            <a:r>
              <a:rPr lang="en-US" altLang="en-US" dirty="0"/>
              <a:t>variable (murders)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220973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dirty="0" smtClean="0"/>
              <a:t>Predicted amounts of murders</a:t>
            </a:r>
            <a:br>
              <a:rPr lang="en-US" altLang="en-US" sz="3600" dirty="0" smtClean="0"/>
            </a:br>
            <a:r>
              <a:rPr lang="en-US" altLang="en-US" sz="3600" dirty="0" smtClean="0"/>
              <a:t>by Neighborhood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39922563"/>
              </p:ext>
            </p:extLst>
          </p:nvPr>
        </p:nvGraphicFramePr>
        <p:xfrm>
          <a:off x="533400" y="1600200"/>
          <a:ext cx="1649412" cy="43608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71599"/>
                <a:gridCol w="277813"/>
              </a:tblGrid>
              <a:tr h="1677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Academy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677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Baden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FE90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FE907E"/>
                    </a:solidFill>
                  </a:tcPr>
                </a:tc>
              </a:tr>
              <a:tr h="1677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Benton Park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677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Benton Park West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677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err="1">
                          <a:effectLst/>
                        </a:rPr>
                        <a:t>Bevo</a:t>
                      </a:r>
                      <a:r>
                        <a:rPr lang="en-US" sz="1000" u="none" strike="noStrike" dirty="0">
                          <a:effectLst/>
                        </a:rPr>
                        <a:t> Mill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677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Botanical Heights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677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Boulevard Heights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677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Cal-Bell Cem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677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Carondelet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677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Carondelet Park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677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Carr Square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677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Central West End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677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Cheltenham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677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Clayton-Tamm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677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Clifton Heights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677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College Hill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FE90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FE907E"/>
                    </a:solidFill>
                  </a:tcPr>
                </a:tc>
              </a:tr>
              <a:tr h="1677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Columbus Square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677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Compton Heights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677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Covenant-Blu/Grand Ctr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677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DeBaliviere Place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677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Downtown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677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Downtown West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677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err="1">
                          <a:effectLst/>
                        </a:rPr>
                        <a:t>Dutchtown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FE90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FE907E"/>
                    </a:solidFill>
                  </a:tcPr>
                </a:tc>
              </a:tr>
              <a:tr h="1677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Ellendale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677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Fairground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FE90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FE907E"/>
                    </a:solidFill>
                  </a:tcPr>
                </a:tc>
              </a:tr>
              <a:tr h="1677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Fairground Park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08324228"/>
              </p:ext>
            </p:extLst>
          </p:nvPr>
        </p:nvGraphicFramePr>
        <p:xfrm>
          <a:off x="2209800" y="1600200"/>
          <a:ext cx="1676400" cy="4343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95400"/>
                <a:gridCol w="381000"/>
              </a:tblGrid>
              <a:tr h="17373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Forest Park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7373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Forest Park SE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7373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Fountain Park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7373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Fox Park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7373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Franz Park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7373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Gravois Park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FE90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FE907E"/>
                    </a:solidFill>
                  </a:tcPr>
                </a:tc>
              </a:tr>
              <a:tr h="17373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Hamilton Heights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7373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Hi-Point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7373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Holly Hills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7373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Hyde Park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7373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Jeff </a:t>
                      </a:r>
                      <a:r>
                        <a:rPr lang="en-US" sz="1000" u="none" strike="noStrike" dirty="0" err="1">
                          <a:effectLst/>
                        </a:rPr>
                        <a:t>Vanderlou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7373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Kings Oak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7373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Kingsway East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7373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Kingsway West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7373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Kosciusko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7373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La Salle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7373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Lafayette Square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7373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Lewis Place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7373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Lindenwood Park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7373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Marine Villa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7373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Mark Twain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7373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Mark Twain I-70 Ind.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7373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McKinley Heights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7373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Midtown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7373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Mount Pleasant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06108425"/>
              </p:ext>
            </p:extLst>
          </p:nvPr>
        </p:nvGraphicFramePr>
        <p:xfrm>
          <a:off x="3886200" y="1600200"/>
          <a:ext cx="1731962" cy="4343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71599"/>
                <a:gridCol w="360363"/>
              </a:tblGrid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Near N. Riverfront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3" marR="9523" marT="9525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North Hampton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3" marR="9523" marT="9525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North Point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3" marR="9523" marT="9525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North Riverfront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3" marR="9523" marT="9525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O'Fallon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3" marR="9523" marT="9525" marB="0" anchor="b">
                    <a:solidFill>
                      <a:srgbClr val="FE90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3" marR="9523" marT="9525" marB="0" anchor="b">
                    <a:solidFill>
                      <a:srgbClr val="FE907E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O'Fallon Park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3" marR="9523" marT="9525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Old North St. Louis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3" marR="9523" marT="9525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Patch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3" marR="9523" marT="9525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Peabody-Darst-Webbe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3" marR="9523" marT="9525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Penrose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3" marR="9523" marT="9525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Penrose Park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3" marR="9523" marT="9525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Princeton Heights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3" marR="9523" marT="9525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Riverview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3" marR="9523" marT="9525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Shaw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3" marR="9523" marT="9525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Skinker-DeBaliviere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3" marR="9523" marT="9525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Soulard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3" marR="9523" marT="9525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South Hampton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3" marR="9523" marT="9525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Southwest Garden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3" marR="9523" marT="9525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St. Louis Hills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3" marR="9523" marT="9525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St. Louis Place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3" marR="9523" marT="9525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The Botanical Garden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3" marR="9523" marT="9525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The Gate District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3" marR="9523" marT="9525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The Greater Ville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3" marR="9523" marT="9525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The Hill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3" marR="9523" marT="9525" marB="0" anchor="b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21304966"/>
              </p:ext>
            </p:extLst>
          </p:nvPr>
        </p:nvGraphicFramePr>
        <p:xfrm>
          <a:off x="5638800" y="1600200"/>
          <a:ext cx="1747838" cy="24383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9200"/>
                <a:gridCol w="528638"/>
              </a:tblGrid>
              <a:tr h="18756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The Ville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6" marR="9526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6" marR="9526" marT="9525" marB="0" anchor="b"/>
                </a:tc>
              </a:tr>
              <a:tr h="18756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Tiffany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6" marR="9526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6" marR="9526" marT="9525" marB="0" anchor="b"/>
                </a:tc>
              </a:tr>
              <a:tr h="18756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Tower Grove East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6" marR="9526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6" marR="9526" marT="9525" marB="0" anchor="b"/>
                </a:tc>
              </a:tr>
              <a:tr h="18756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Tower Grove Park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6" marR="9526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6" marR="9526" marT="9525" marB="0" anchor="b"/>
                </a:tc>
              </a:tr>
              <a:tr h="18756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Tower Grove South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6" marR="9526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6" marR="9526" marT="9525" marB="0" anchor="b"/>
                </a:tc>
              </a:tr>
              <a:tr h="18756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Vandeventer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6" marR="9526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6" marR="9526" marT="9525" marB="0" anchor="b"/>
                </a:tc>
              </a:tr>
              <a:tr h="18756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Visitation Park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6" marR="9526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6" marR="9526" marT="9525" marB="0" anchor="b"/>
                </a:tc>
              </a:tr>
              <a:tr h="18756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Walnut Park East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6" marR="9526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6" marR="9526" marT="9525" marB="0" anchor="b"/>
                </a:tc>
              </a:tr>
              <a:tr h="18756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Walnut Park West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6" marR="9526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6" marR="9526" marT="9525" marB="0" anchor="b"/>
                </a:tc>
              </a:tr>
              <a:tr h="18756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Wells-Goodfellow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6" marR="9526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6" marR="9526" marT="9525" marB="0" anchor="b"/>
                </a:tc>
              </a:tr>
              <a:tr h="18756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West End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6" marR="9526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6" marR="9526" marT="9525" marB="0" anchor="b"/>
                </a:tc>
              </a:tr>
              <a:tr h="18756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Willmore Park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6" marR="9526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6" marR="9526" marT="9525" marB="0" anchor="b"/>
                </a:tc>
              </a:tr>
              <a:tr h="18756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Wydown-Skinker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6" marR="9526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6" marR="9526" marT="9525" marB="0" anchor="b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61868083"/>
              </p:ext>
            </p:extLst>
          </p:nvPr>
        </p:nvGraphicFramePr>
        <p:xfrm>
          <a:off x="5638800" y="4114800"/>
          <a:ext cx="1752600" cy="190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9200"/>
                <a:gridCol w="5334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TOTAL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115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73586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 to see whether income and aggravated assaults had a significant impact on the number of murders</a:t>
            </a:r>
          </a:p>
          <a:p>
            <a:pPr lvl="1"/>
            <a:r>
              <a:rPr lang="en-US" dirty="0" smtClean="0"/>
              <a:t>y= 0.3814 + 0.0607(Assault) – 5.991x10</a:t>
            </a:r>
            <a:r>
              <a:rPr lang="en-US" baseline="30000" dirty="0" smtClean="0"/>
              <a:t>-6</a:t>
            </a:r>
            <a:r>
              <a:rPr lang="en-US" dirty="0" smtClean="0"/>
              <a:t>(Income)</a:t>
            </a:r>
          </a:p>
          <a:p>
            <a:r>
              <a:rPr lang="en-US" dirty="0" smtClean="0"/>
              <a:t>Results showed that income did not have a significant impact on the number of murders</a:t>
            </a:r>
          </a:p>
          <a:p>
            <a:r>
              <a:rPr lang="en-US" dirty="0" smtClean="0"/>
              <a:t>Adjusted R</a:t>
            </a:r>
            <a:r>
              <a:rPr lang="en-US" baseline="30000" dirty="0" smtClean="0"/>
              <a:t>2</a:t>
            </a:r>
            <a:r>
              <a:rPr lang="en-US" dirty="0" smtClean="0"/>
              <a:t>= 0.48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40760098"/>
              </p:ext>
            </p:extLst>
          </p:nvPr>
        </p:nvGraphicFramePr>
        <p:xfrm>
          <a:off x="990600" y="3886200"/>
          <a:ext cx="6477001" cy="2362201"/>
        </p:xfrm>
        <a:graphic>
          <a:graphicData uri="http://schemas.openxmlformats.org/drawingml/2006/table">
            <a:tbl>
              <a:tblPr/>
              <a:tblGrid>
                <a:gridCol w="1306932"/>
                <a:gridCol w="984043"/>
                <a:gridCol w="1095516"/>
                <a:gridCol w="1568318"/>
                <a:gridCol w="1522192"/>
              </a:tblGrid>
              <a:tr h="5819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Coefficients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Standard Error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 Stat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P-value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199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Intercept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0.3814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0.805429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0.473481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0.637322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8199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Agg. Assault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0.0607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0.008090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7.507221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0.000000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162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Income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0.000026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-0.227958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0.820334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488105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 the significance of aggravated assaults and armed robbery on the number of murders</a:t>
            </a:r>
          </a:p>
          <a:p>
            <a:pPr lvl="1"/>
            <a:r>
              <a:rPr lang="en-US" dirty="0" smtClean="0"/>
              <a:t>y= 0.0018 + 0.0343(Robbery) + 0.0538(Assault)</a:t>
            </a:r>
          </a:p>
          <a:p>
            <a:r>
              <a:rPr lang="en-US" dirty="0" smtClean="0"/>
              <a:t>Results showed that both variables were significant</a:t>
            </a:r>
          </a:p>
          <a:p>
            <a:r>
              <a:rPr lang="en-US" dirty="0" smtClean="0"/>
              <a:t>Adjusted R</a:t>
            </a:r>
            <a:r>
              <a:rPr lang="en-US" baseline="30000" dirty="0" smtClean="0"/>
              <a:t>2</a:t>
            </a:r>
            <a:r>
              <a:rPr lang="en-US" dirty="0" smtClean="0"/>
              <a:t>= .99</a:t>
            </a:r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6650006"/>
              </p:ext>
            </p:extLst>
          </p:nvPr>
        </p:nvGraphicFramePr>
        <p:xfrm>
          <a:off x="838200" y="3657601"/>
          <a:ext cx="6934199" cy="2438401"/>
        </p:xfrm>
        <a:graphic>
          <a:graphicData uri="http://schemas.openxmlformats.org/drawingml/2006/table">
            <a:tbl>
              <a:tblPr/>
              <a:tblGrid>
                <a:gridCol w="1059162"/>
                <a:gridCol w="1346019"/>
                <a:gridCol w="1108809"/>
                <a:gridCol w="1368084"/>
                <a:gridCol w="2052125"/>
              </a:tblGrid>
              <a:tr h="9640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Coefficients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Standard Error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 Stat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P-value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01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Intercept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0.1517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0.0118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0.9906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8201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Robbery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0.0343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0.0217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1.5807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0.1176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036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Assault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0.0538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0.0126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4.2675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891007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3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SLOPE and INTERCEPT functions on Excel to create a trend line for each variable</a:t>
            </a: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31671050"/>
              </p:ext>
            </p:extLst>
          </p:nvPr>
        </p:nvGraphicFramePr>
        <p:xfrm>
          <a:off x="1295400" y="2667000"/>
          <a:ext cx="6096000" cy="28975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9812"/>
                <a:gridCol w="1749722"/>
                <a:gridCol w="1473280"/>
                <a:gridCol w="1343186"/>
              </a:tblGrid>
              <a:tr h="569346">
                <a:tc>
                  <a:txBody>
                    <a:bodyPr/>
                    <a:lstStyle/>
                    <a:p>
                      <a:r>
                        <a:rPr lang="en-US" dirty="0" smtClean="0"/>
                        <a:t>Neighbor-hood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Robbery Slope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Robbery Intercept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Forecast</a:t>
                      </a:r>
                      <a:endParaRPr lang="en-US" dirty="0"/>
                    </a:p>
                  </a:txBody>
                  <a:tcPr/>
                </a:tc>
              </a:tr>
              <a:tr h="368120">
                <a:tc>
                  <a:txBody>
                    <a:bodyPr/>
                    <a:lstStyle/>
                    <a:p>
                      <a:r>
                        <a:rPr lang="en-US" dirty="0" smtClean="0"/>
                        <a:t>Academy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-3.32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</a:tr>
              <a:tr h="368120">
                <a:tc>
                  <a:txBody>
                    <a:bodyPr/>
                    <a:lstStyle/>
                    <a:p>
                      <a:r>
                        <a:rPr lang="en-US" dirty="0" smtClean="0"/>
                        <a:t>Baden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-7.18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51.38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</a:tr>
              <a:tr h="513009">
                <a:tc>
                  <a:txBody>
                    <a:bodyPr/>
                    <a:lstStyle/>
                    <a:p>
                      <a:r>
                        <a:rPr lang="en-US" dirty="0" smtClean="0"/>
                        <a:t>Benton Park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</a:tr>
              <a:tr h="569346">
                <a:tc>
                  <a:txBody>
                    <a:bodyPr/>
                    <a:lstStyle/>
                    <a:p>
                      <a:r>
                        <a:rPr lang="en-US" dirty="0" smtClean="0"/>
                        <a:t>Benton</a:t>
                      </a:r>
                      <a:r>
                        <a:rPr lang="en-US" baseline="0" dirty="0" smtClean="0"/>
                        <a:t> Park W.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-4.93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7.77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36812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Bevo</a:t>
                      </a:r>
                      <a:r>
                        <a:rPr lang="en-US" baseline="0" dirty="0" smtClean="0"/>
                        <a:t> Mill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-1.39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18.92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579298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Arab" typeface="Times New Roman"/>
      <a:font script="Beng" typeface="Vrinda"/>
      <a:font script="Cans" typeface="Euphemia"/>
      <a:font script="Cher" typeface="Plantagenet Cherokee"/>
      <a:font script="Deva" typeface="Mangal"/>
      <a:font script="Ethi" typeface="Nyala"/>
      <a:font script="Geor" typeface="Sylfaen"/>
      <a:font script="Gujr" typeface="Shruti"/>
      <a:font script="Guru" typeface="Raavi"/>
      <a:font script="Hang" typeface="맑은 고딕"/>
      <a:font script="Hans" typeface="宋体"/>
      <a:font script="Hant" typeface="新細明體"/>
      <a:font script="Hebr" typeface="Times New Roman"/>
      <a:font script="Jpan" typeface="ＭＳ Ｐゴシック"/>
      <a:font script="Khmr" typeface="MoolBoran"/>
      <a:font script="Knda" typeface="Tunga"/>
      <a:font script="Laoo" typeface="DokChampa"/>
      <a:font script="Mlym" typeface="Kartika"/>
      <a:font script="Mong" typeface="Mongolian Baiti"/>
      <a:font script="Orya" typeface="Kalinga"/>
      <a:font script="Sinh" typeface="Iskoola Pota"/>
      <a:font script="Syrc" typeface="Estrangelo Edessa"/>
      <a:font script="Taml" typeface="Latha"/>
      <a:font script="Telu" typeface="Gautami"/>
      <a:font script="Thaa" typeface="MV Boli"/>
      <a:font script="Thai" typeface="Tahoma"/>
      <a:font script="Tibt" typeface="Microsoft Himalaya"/>
      <a:font script="Uigh" typeface="Microsoft Uighur"/>
      <a:font script="Viet" typeface="Times New Roman"/>
      <a:font script="Yiii" typeface="Microsoft Yi Baiti"/>
    </a:majorFont>
    <a:minorFont>
      <a:latin typeface="Calibri"/>
      <a:ea typeface=""/>
      <a:cs typeface=""/>
      <a:font script="Arab" typeface="Arial"/>
      <a:font script="Beng" typeface="Vrinda"/>
      <a:font script="Cans" typeface="Euphemia"/>
      <a:font script="Cher" typeface="Plantagenet Cherokee"/>
      <a:font script="Deva" typeface="Mangal"/>
      <a:font script="Ethi" typeface="Nyala"/>
      <a:font script="Geor" typeface="Sylfaen"/>
      <a:font script="Gujr" typeface="Shruti"/>
      <a:font script="Guru" typeface="Raavi"/>
      <a:font script="Hang" typeface="맑은 고딕"/>
      <a:font script="Hans" typeface="宋体"/>
      <a:font script="Hant" typeface="新細明體"/>
      <a:font script="Hebr" typeface="Arial"/>
      <a:font script="Jpan" typeface="ＭＳ Ｐゴシック"/>
      <a:font script="Khmr" typeface="DaunPenh"/>
      <a:font script="Knda" typeface="Tunga"/>
      <a:font script="Laoo" typeface="DokChampa"/>
      <a:font script="Mlym" typeface="Kartika"/>
      <a:font script="Mong" typeface="Mongolian Baiti"/>
      <a:font script="Orya" typeface="Kalinga"/>
      <a:font script="Sinh" typeface="Iskoola Pota"/>
      <a:font script="Syrc" typeface="Estrangelo Edessa"/>
      <a:font script="Taml" typeface="Latha"/>
      <a:font script="Telu" typeface="Gautami"/>
      <a:font script="Thaa" typeface="MV Boli"/>
      <a:font script="Thai" typeface="Tahoma"/>
      <a:font script="Tibt" typeface="Microsoft Himalaya"/>
      <a:font script="Uigh" typeface="Microsoft Uighur"/>
      <a:font script="Viet" typeface="Arial"/>
      <a:font script="Yiii" typeface="Microsoft Yi Baiti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atMod val="350000"/>
              <a:shade val="99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370</TotalTime>
  <Words>1043</Words>
  <Application>Microsoft Office PowerPoint</Application>
  <PresentationFormat>On-screen Show (4:3)</PresentationFormat>
  <Paragraphs>497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Adjacency</vt:lpstr>
      <vt:lpstr>    Where Will Fatal Crime Occur In St. Louis in 2014?</vt:lpstr>
      <vt:lpstr>Objective and Background</vt:lpstr>
      <vt:lpstr>St. Louis Murder Trend</vt:lpstr>
      <vt:lpstr>Assumptions</vt:lpstr>
      <vt:lpstr>Method 1</vt:lpstr>
      <vt:lpstr>Predicted amounts of murders by Neighborhood</vt:lpstr>
      <vt:lpstr>Method 2</vt:lpstr>
      <vt:lpstr>Method 3</vt:lpstr>
      <vt:lpstr>Method 3 (cont.)</vt:lpstr>
      <vt:lpstr>Method 3 (cont.)</vt:lpstr>
      <vt:lpstr>Method 3 (cont.)</vt:lpstr>
      <vt:lpstr>Slide 12</vt:lpstr>
      <vt:lpstr>Slide 13</vt:lpstr>
      <vt:lpstr>Slide 14</vt:lpstr>
      <vt:lpstr>Sources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Where Will Fatal Crime Occur In St. Louis in 2014?</dc:title>
  <dc:creator>Windows User</dc:creator>
  <cp:lastModifiedBy>Justin</cp:lastModifiedBy>
  <cp:revision>26</cp:revision>
  <dcterms:created xsi:type="dcterms:W3CDTF">2014-03-05T14:04:57Z</dcterms:created>
  <dcterms:modified xsi:type="dcterms:W3CDTF">2014-03-09T22:43:43Z</dcterms:modified>
</cp:coreProperties>
</file>