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1" r:id="rId2"/>
    <p:sldId id="268" r:id="rId3"/>
    <p:sldId id="262" r:id="rId4"/>
    <p:sldId id="270" r:id="rId5"/>
    <p:sldId id="271" r:id="rId6"/>
    <p:sldId id="267" r:id="rId7"/>
    <p:sldId id="272" r:id="rId8"/>
    <p:sldId id="274" r:id="rId9"/>
    <p:sldId id="273" r:id="rId10"/>
    <p:sldId id="265" r:id="rId11"/>
    <p:sldId id="275" r:id="rId12"/>
    <p:sldId id="266" r:id="rId13"/>
    <p:sldId id="269" r:id="rId14"/>
    <p:sldId id="276" r:id="rId15"/>
    <p:sldId id="263" r:id="rId16"/>
    <p:sldId id="257" r:id="rId17"/>
    <p:sldId id="264" r:id="rId18"/>
    <p:sldId id="260" r:id="rId19"/>
    <p:sldId id="259" r:id="rId20"/>
    <p:sldId id="258"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6" autoAdjust="0"/>
    <p:restoredTop sz="94660"/>
  </p:normalViewPr>
  <p:slideViewPr>
    <p:cSldViewPr snapToGrid="0" snapToObjects="1">
      <p:cViewPr varScale="1">
        <p:scale>
          <a:sx n="147" d="100"/>
          <a:sy n="147" d="100"/>
        </p:scale>
        <p:origin x="-488"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B515BC-5ECA-414F-8673-1D5951D295DC}" type="datetimeFigureOut">
              <a:rPr lang="en-US" smtClean="0"/>
              <a:t>3/10/14</a:t>
            </a:fld>
            <a:endParaRPr 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263FB9-B6DB-486A-A2B0-C0301709E09A}" type="slidenum">
              <a:rPr lang="en-US" smtClean="0"/>
              <a:t>‹#›</a:t>
            </a:fld>
            <a:endParaRPr lang="en-US"/>
          </a:p>
        </p:txBody>
      </p:sp>
    </p:spTree>
    <p:extLst>
      <p:ext uri="{BB962C8B-B14F-4D97-AF65-F5344CB8AC3E}">
        <p14:creationId xmlns:p14="http://schemas.microsoft.com/office/powerpoint/2010/main" val="3104313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1, </a:t>
            </a:r>
            <a:r>
              <a:rPr lang="en-US" altLang="zh-CN" dirty="0" smtClean="0"/>
              <a:t>Use statistical technique</a:t>
            </a:r>
            <a:r>
              <a:rPr lang="en-US" altLang="zh-CN" baseline="0" dirty="0" smtClean="0"/>
              <a:t> to predict crime, specifically Homicide will occur in city. In particular, we must predict the number and location of homicide.</a:t>
            </a:r>
          </a:p>
          <a:p>
            <a:r>
              <a:rPr lang="en-US" baseline="0" dirty="0" smtClean="0"/>
              <a:t>2, All data are useful but subject to our limited time, manpower, technology, we need to decide which data is more value to us and collect it.</a:t>
            </a:r>
          </a:p>
        </p:txBody>
      </p:sp>
      <p:sp>
        <p:nvSpPr>
          <p:cNvPr id="4" name="灯片编号占位符 3"/>
          <p:cNvSpPr>
            <a:spLocks noGrp="1"/>
          </p:cNvSpPr>
          <p:nvPr>
            <p:ph type="sldNum" sz="quarter" idx="10"/>
          </p:nvPr>
        </p:nvSpPr>
        <p:spPr/>
        <p:txBody>
          <a:bodyPr/>
          <a:lstStyle/>
          <a:p>
            <a:fld id="{5E263FB9-B6DB-486A-A2B0-C0301709E09A}" type="slidenum">
              <a:rPr lang="en-US" smtClean="0"/>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 Format data and make it readable by software.</a:t>
            </a:r>
            <a:endParaRPr lang="en-US" dirty="0" smtClean="0"/>
          </a:p>
          <a:p>
            <a:endParaRPr lang="en-US" dirty="0"/>
          </a:p>
        </p:txBody>
      </p:sp>
      <p:sp>
        <p:nvSpPr>
          <p:cNvPr id="4" name="灯片编号占位符 3"/>
          <p:cNvSpPr>
            <a:spLocks noGrp="1"/>
          </p:cNvSpPr>
          <p:nvPr>
            <p:ph type="sldNum" sz="quarter" idx="10"/>
          </p:nvPr>
        </p:nvSpPr>
        <p:spPr/>
        <p:txBody>
          <a:bodyPr/>
          <a:lstStyle/>
          <a:p>
            <a:fld id="{5E263FB9-B6DB-486A-A2B0-C0301709E09A}" type="slidenum">
              <a:rPr lang="en-US" smtClean="0"/>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1, </a:t>
            </a:r>
            <a:r>
              <a:rPr lang="en-US" altLang="zh-CN" dirty="0" smtClean="0"/>
              <a:t>Use statistical technique</a:t>
            </a:r>
            <a:r>
              <a:rPr lang="en-US" altLang="zh-CN" baseline="0" dirty="0" smtClean="0"/>
              <a:t> to predict crime, specifically Homicide will occur in city. In particular, we must predict the number and location of homicide.</a:t>
            </a:r>
          </a:p>
          <a:p>
            <a:r>
              <a:rPr lang="en-US" baseline="0" dirty="0" smtClean="0"/>
              <a:t>2, All data are useful but subject to our limited time, manpower, technology, we need to decide which data is more value to us and collect it.</a:t>
            </a:r>
          </a:p>
          <a:p>
            <a:r>
              <a:rPr lang="en-US" baseline="0" dirty="0" smtClean="0"/>
              <a:t>3. Format data and make it readable by software.</a:t>
            </a:r>
            <a:endParaRPr lang="en-US" dirty="0"/>
          </a:p>
        </p:txBody>
      </p:sp>
      <p:sp>
        <p:nvSpPr>
          <p:cNvPr id="4" name="灯片编号占位符 3"/>
          <p:cNvSpPr>
            <a:spLocks noGrp="1"/>
          </p:cNvSpPr>
          <p:nvPr>
            <p:ph type="sldNum" sz="quarter" idx="10"/>
          </p:nvPr>
        </p:nvSpPr>
        <p:spPr/>
        <p:txBody>
          <a:bodyPr/>
          <a:lstStyle/>
          <a:p>
            <a:fld id="{5E263FB9-B6DB-486A-A2B0-C0301709E09A}" type="slidenum">
              <a:rPr 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4, There</a:t>
            </a:r>
            <a:r>
              <a:rPr lang="en-US" baseline="0" dirty="0" smtClean="0"/>
              <a:t> are numbers of software nowadays. </a:t>
            </a:r>
            <a:r>
              <a:rPr lang="en-US" baseline="0" dirty="0" err="1" smtClean="0"/>
              <a:t>Stata</a:t>
            </a:r>
            <a:r>
              <a:rPr lang="en-US" baseline="0" dirty="0" smtClean="0"/>
              <a:t>, SPSS and SAS are three major statistics </a:t>
            </a:r>
            <a:r>
              <a:rPr lang="en-US" baseline="0" dirty="0" err="1" smtClean="0"/>
              <a:t>softwares</a:t>
            </a:r>
            <a:r>
              <a:rPr lang="en-US" baseline="0" dirty="0" smtClean="0"/>
              <a:t>. C</a:t>
            </a:r>
            <a:r>
              <a:rPr lang="en-US" dirty="0" smtClean="0"/>
              <a:t>ompared to SAS and SPSS, </a:t>
            </a:r>
            <a:r>
              <a:rPr lang="en-US" dirty="0" err="1" smtClean="0"/>
              <a:t>Stata</a:t>
            </a:r>
            <a:r>
              <a:rPr lang="en-US" dirty="0" smtClean="0"/>
              <a:t> is a relatively</a:t>
            </a:r>
            <a:r>
              <a:rPr lang="en-US" baseline="0" dirty="0" smtClean="0"/>
              <a:t> </a:t>
            </a:r>
            <a:r>
              <a:rPr lang="en-US" dirty="0" smtClean="0"/>
              <a:t>easy to learn and</a:t>
            </a:r>
            <a:r>
              <a:rPr lang="en-US" baseline="0" dirty="0" smtClean="0"/>
              <a:t> also offer user</a:t>
            </a:r>
            <a:r>
              <a:rPr lang="en-US" dirty="0" smtClean="0"/>
              <a:t> easy</a:t>
            </a:r>
            <a:r>
              <a:rPr lang="en-US" baseline="0" dirty="0" smtClean="0"/>
              <a:t> </a:t>
            </a:r>
            <a:r>
              <a:rPr lang="en-US" dirty="0" smtClean="0"/>
              <a:t>GUI interface and</a:t>
            </a:r>
            <a:r>
              <a:rPr lang="en-US" baseline="0" dirty="0" smtClean="0"/>
              <a:t> powerful programming </a:t>
            </a:r>
            <a:r>
              <a:rPr lang="en-US" baseline="0" dirty="0" err="1" smtClean="0"/>
              <a:t>experenice</a:t>
            </a:r>
            <a:r>
              <a:rPr lang="en-US" dirty="0" smtClean="0"/>
              <a:t>. Since </a:t>
            </a:r>
            <a:r>
              <a:rPr lang="en-US" dirty="0" err="1" smtClean="0"/>
              <a:t>Stata</a:t>
            </a:r>
            <a:r>
              <a:rPr lang="en-US" dirty="0" smtClean="0"/>
              <a:t> is very good with time-series data and we</a:t>
            </a:r>
            <a:r>
              <a:rPr lang="en-US" baseline="0" dirty="0" smtClean="0"/>
              <a:t> believe Professor already hint us to use STATA by using language such as “Statistical” “Data”, In her assignment requirement, We decide to use </a:t>
            </a:r>
            <a:r>
              <a:rPr lang="en-US" baseline="0" dirty="0" err="1" smtClean="0"/>
              <a:t>Stata</a:t>
            </a:r>
            <a:r>
              <a:rPr lang="en-US" baseline="0" dirty="0" smtClean="0"/>
              <a:t>, especially its liner </a:t>
            </a:r>
            <a:r>
              <a:rPr lang="en-US" baseline="0" dirty="0" err="1" smtClean="0"/>
              <a:t>regresstion</a:t>
            </a:r>
            <a:r>
              <a:rPr lang="en-US" baseline="0" dirty="0" smtClean="0"/>
              <a:t> </a:t>
            </a:r>
            <a:r>
              <a:rPr lang="en-US" baseline="0" dirty="0" err="1" smtClean="0"/>
              <a:t>fuction</a:t>
            </a:r>
            <a:r>
              <a:rPr lang="en-US" baseline="0" dirty="0" smtClean="0"/>
              <a:t> to solve our problem.</a:t>
            </a:r>
          </a:p>
        </p:txBody>
      </p:sp>
      <p:sp>
        <p:nvSpPr>
          <p:cNvPr id="4" name="灯片编号占位符 3"/>
          <p:cNvSpPr>
            <a:spLocks noGrp="1"/>
          </p:cNvSpPr>
          <p:nvPr>
            <p:ph type="sldNum" sz="quarter" idx="10"/>
          </p:nvPr>
        </p:nvSpPr>
        <p:spPr/>
        <p:txBody>
          <a:bodyPr/>
          <a:lstStyle/>
          <a:p>
            <a:fld id="{5E263FB9-B6DB-486A-A2B0-C0301709E09A}"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971551"/>
            <a:ext cx="6487668" cy="2364665"/>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143000"/>
            <a:ext cx="6498158" cy="1293650"/>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2" y="2474259"/>
            <a:ext cx="6498159" cy="68748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458904"/>
            <a:ext cx="4079545" cy="871538"/>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9" y="1340892"/>
            <a:ext cx="4079545" cy="279011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3/10/14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
        <p:nvSpPr>
          <p:cNvPr id="8" name="Picture Placeholder 2"/>
          <p:cNvSpPr>
            <a:spLocks noGrp="1"/>
          </p:cNvSpPr>
          <p:nvPr>
            <p:ph type="pic" idx="1"/>
          </p:nvPr>
        </p:nvSpPr>
        <p:spPr>
          <a:xfrm>
            <a:off x="5090617" y="269544"/>
            <a:ext cx="3657600" cy="3988558"/>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276226"/>
            <a:ext cx="1524000" cy="418147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276226"/>
            <a:ext cx="6689726" cy="4181475"/>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9" y="2514601"/>
            <a:ext cx="8416925" cy="1102519"/>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9" y="3578272"/>
            <a:ext cx="8416925" cy="729503"/>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
        <p:nvSpPr>
          <p:cNvPr id="9" name="Picture Placeholder 2"/>
          <p:cNvSpPr>
            <a:spLocks noGrp="1"/>
          </p:cNvSpPr>
          <p:nvPr>
            <p:ph type="pic" idx="13"/>
          </p:nvPr>
        </p:nvSpPr>
        <p:spPr>
          <a:xfrm>
            <a:off x="370980" y="272653"/>
            <a:ext cx="8402040" cy="2127647"/>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6" y="1802359"/>
            <a:ext cx="8056563" cy="1021556"/>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6" y="2802004"/>
            <a:ext cx="8056563" cy="1125140"/>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pPr/>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80682"/>
            <a:ext cx="8042276" cy="1002717"/>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200151"/>
            <a:ext cx="3840480" cy="325755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200151"/>
            <a:ext cx="3840480" cy="325755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pPr/>
              <a:t>3/10/14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80682"/>
            <a:ext cx="8042276" cy="100271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089919"/>
            <a:ext cx="3840480" cy="563165"/>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1760562"/>
            <a:ext cx="3840480" cy="2697139"/>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089919"/>
            <a:ext cx="3840480" cy="563165"/>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1760562"/>
            <a:ext cx="3840480" cy="2697139"/>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pPr/>
              <a:t>3/10/14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pPr/>
              <a:t>3/10/14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pPr/>
              <a:t>3/10/14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458904"/>
            <a:ext cx="3840480" cy="871538"/>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276225"/>
            <a:ext cx="3840480" cy="4181475"/>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340892"/>
            <a:ext cx="3840480" cy="279011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3/10/14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80682"/>
            <a:ext cx="8042276" cy="1002717"/>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200151"/>
            <a:ext cx="8042276" cy="32575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4706751"/>
            <a:ext cx="2133600" cy="273844"/>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pPr/>
              <a:t>3/10/14</a:t>
            </a:fld>
            <a:endParaRPr lang="en-US"/>
          </a:p>
        </p:txBody>
      </p:sp>
      <p:sp>
        <p:nvSpPr>
          <p:cNvPr id="5" name="Footer Placeholder 4"/>
          <p:cNvSpPr>
            <a:spLocks noGrp="1"/>
          </p:cNvSpPr>
          <p:nvPr>
            <p:ph type="ftr" sz="quarter" idx="3"/>
          </p:nvPr>
        </p:nvSpPr>
        <p:spPr>
          <a:xfrm>
            <a:off x="264459" y="4706751"/>
            <a:ext cx="4840941" cy="273844"/>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4706751"/>
            <a:ext cx="990600" cy="273844"/>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www.areavibes.com/st.+louismo/neighborhoods/" TargetMode="External"/><Relationship Id="rId4" Type="http://schemas.openxmlformats.org/officeDocument/2006/relationships/hyperlink" Target="http://www.neighborhoodscout.com/mo/st-louis/" TargetMode="External"/><Relationship Id="rId5" Type="http://schemas.openxmlformats.org/officeDocument/2006/relationships/hyperlink" Target="https://stlouis-mo.gov/neighborhoods/" TargetMode="Externa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9948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7F7F7F"/>
              </a:solidFill>
              <a:latin typeface="Gotham-Bold"/>
              <a:cs typeface="Gotham-Bold"/>
            </a:endParaRPr>
          </a:p>
        </p:txBody>
      </p:sp>
      <p:pic>
        <p:nvPicPr>
          <p:cNvPr id="3074" name="Picture 2"/>
          <p:cNvPicPr>
            <a:picLocks noChangeAspect="1" noChangeArrowheads="1"/>
          </p:cNvPicPr>
          <p:nvPr/>
        </p:nvPicPr>
        <p:blipFill>
          <a:blip r:embed="rId3"/>
          <a:srcRect/>
          <a:stretch>
            <a:fillRect/>
          </a:stretch>
        </p:blipFill>
        <p:spPr bwMode="auto">
          <a:xfrm>
            <a:off x="2095500" y="147638"/>
            <a:ext cx="4953000" cy="4848225"/>
          </a:xfrm>
          <a:prstGeom prst="rect">
            <a:avLst/>
          </a:prstGeom>
          <a:noFill/>
          <a:ln w="9525">
            <a:noFill/>
            <a:miter lim="800000"/>
            <a:headEnd/>
            <a:tailEnd/>
          </a:ln>
          <a:effectLst/>
        </p:spPr>
      </p:pic>
      <p:sp>
        <p:nvSpPr>
          <p:cNvPr id="6" name="内容占位符 5"/>
          <p:cNvSpPr>
            <a:spLocks noGrp="1"/>
          </p:cNvSpPr>
          <p:nvPr>
            <p:ph idx="1"/>
          </p:nvPr>
        </p:nvSpPr>
        <p:spPr/>
        <p:txBody>
          <a:bodyPr/>
          <a:lstStyle/>
          <a:p>
            <a:endParaRPr lang="en-US"/>
          </a:p>
        </p:txBody>
      </p:sp>
    </p:spTree>
    <p:extLst>
      <p:ext uri="{BB962C8B-B14F-4D97-AF65-F5344CB8AC3E}">
        <p14:creationId xmlns:p14="http://schemas.microsoft.com/office/powerpoint/2010/main" val="31737204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7F7F7F"/>
                </a:solidFill>
                <a:latin typeface="Gotham-Bold"/>
                <a:cs typeface="Gotham-Bold"/>
              </a:rPr>
              <a:t>Stata</a:t>
            </a:r>
            <a:r>
              <a:rPr lang="en-US" dirty="0" smtClean="0">
                <a:solidFill>
                  <a:srgbClr val="7F7F7F"/>
                </a:solidFill>
                <a:latin typeface="Gotham-Bold"/>
                <a:cs typeface="Gotham-Bold"/>
              </a:rPr>
              <a:t> Information</a:t>
            </a:r>
            <a:endParaRPr lang="en-US" dirty="0">
              <a:solidFill>
                <a:srgbClr val="7F7F7F"/>
              </a:solidFill>
              <a:latin typeface="Gotham-Bold"/>
              <a:cs typeface="Gotham-Bold"/>
            </a:endParaRPr>
          </a:p>
        </p:txBody>
      </p:sp>
      <p:pic>
        <p:nvPicPr>
          <p:cNvPr id="5" name="Content Placeholder 4" descr="stata-horizontal.png"/>
          <p:cNvPicPr>
            <a:picLocks noGrp="1" noChangeAspect="1"/>
          </p:cNvPicPr>
          <p:nvPr>
            <p:ph idx="1"/>
          </p:nvPr>
        </p:nvPicPr>
        <p:blipFill>
          <a:blip r:embed="rId2" cstate="print">
            <a:extLst>
              <a:ext uri="{28A0092B-C50C-407E-A947-70E740481C1C}">
                <a14:useLocalDpi xmlns:a14="http://schemas.microsoft.com/office/drawing/2010/main" val="0"/>
              </a:ext>
            </a:extLst>
          </a:blip>
          <a:srcRect t="-9879" b="-9879"/>
          <a:stretch>
            <a:fillRect/>
          </a:stretch>
        </p:blipFill>
        <p:spPr>
          <a:xfrm>
            <a:off x="0" y="1083399"/>
            <a:ext cx="9211327" cy="3731078"/>
          </a:xfrm>
        </p:spPr>
      </p:pic>
    </p:spTree>
    <p:extLst>
      <p:ext uri="{BB962C8B-B14F-4D97-AF65-F5344CB8AC3E}">
        <p14:creationId xmlns:p14="http://schemas.microsoft.com/office/powerpoint/2010/main" val="31737204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F7F7F"/>
                </a:solidFill>
                <a:latin typeface="Gotham-Bold"/>
                <a:cs typeface="Gotham-Bold"/>
              </a:rPr>
              <a:t>Data Mining </a:t>
            </a:r>
            <a:endParaRPr lang="en-US" dirty="0">
              <a:solidFill>
                <a:srgbClr val="7F7F7F"/>
              </a:solidFill>
              <a:latin typeface="Gotham-Bold"/>
              <a:cs typeface="Gotham-Bold"/>
            </a:endParaRPr>
          </a:p>
        </p:txBody>
      </p:sp>
      <p:sp>
        <p:nvSpPr>
          <p:cNvPr id="3" name="Content Placeholder 2"/>
          <p:cNvSpPr>
            <a:spLocks noGrp="1"/>
          </p:cNvSpPr>
          <p:nvPr>
            <p:ph idx="1"/>
          </p:nvPr>
        </p:nvSpPr>
        <p:spPr/>
        <p:txBody>
          <a:bodyPr/>
          <a:lstStyle/>
          <a:p>
            <a:r>
              <a:rPr lang="en-US" dirty="0" err="1" smtClean="0"/>
              <a:t>Stata</a:t>
            </a:r>
            <a:r>
              <a:rPr lang="en-US" dirty="0" smtClean="0"/>
              <a:t> values used to come to our end result</a:t>
            </a:r>
          </a:p>
          <a:p>
            <a:pPr lvl="1"/>
            <a:r>
              <a:rPr lang="en-US" dirty="0" smtClean="0"/>
              <a:t>Years multiplied by -0.0091884</a:t>
            </a:r>
          </a:p>
          <a:p>
            <a:pPr lvl="1"/>
            <a:r>
              <a:rPr lang="en-US" dirty="0" smtClean="0"/>
              <a:t>Months multiplied by 0.002323568</a:t>
            </a:r>
          </a:p>
          <a:p>
            <a:pPr lvl="1"/>
            <a:r>
              <a:rPr lang="en-US" dirty="0" smtClean="0"/>
              <a:t>Location multiplied by 0.0034655</a:t>
            </a:r>
          </a:p>
          <a:p>
            <a:pPr lvl="1"/>
            <a:r>
              <a:rPr lang="en-US" dirty="0" smtClean="0"/>
              <a:t>Constant = 18.46278</a:t>
            </a:r>
          </a:p>
          <a:p>
            <a:pPr lvl="1"/>
            <a:r>
              <a:rPr lang="en-US" sz="1600" dirty="0" smtClean="0"/>
              <a:t>Homicide=Y* (-0.0091884)+M* 0.002323568+L* 0.0034655+ 18.46278</a:t>
            </a:r>
            <a:endParaRPr lang="en-US" sz="1600" dirty="0"/>
          </a:p>
        </p:txBody>
      </p:sp>
    </p:spTree>
    <p:extLst>
      <p:ext uri="{BB962C8B-B14F-4D97-AF65-F5344CB8AC3E}">
        <p14:creationId xmlns:p14="http://schemas.microsoft.com/office/powerpoint/2010/main" val="20058895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F7F7F"/>
                </a:solidFill>
                <a:latin typeface="Gotham-Bold"/>
                <a:cs typeface="Gotham-Bold"/>
              </a:rPr>
              <a:t>Prediction = ~112</a:t>
            </a:r>
            <a:endParaRPr lang="en-US" dirty="0"/>
          </a:p>
        </p:txBody>
      </p:sp>
      <p:pic>
        <p:nvPicPr>
          <p:cNvPr id="4" name="Content Placeholder 3" descr="Screen Shot 2014-03-07 at 9.40.37 PM.png"/>
          <p:cNvPicPr>
            <a:picLocks noGrp="1" noChangeAspect="1"/>
          </p:cNvPicPr>
          <p:nvPr>
            <p:ph idx="1"/>
          </p:nvPr>
        </p:nvPicPr>
        <p:blipFill>
          <a:blip r:embed="rId3">
            <a:extLst>
              <a:ext uri="{28A0092B-C50C-407E-A947-70E740481C1C}">
                <a14:useLocalDpi xmlns:a14="http://schemas.microsoft.com/office/drawing/2010/main" val="0"/>
              </a:ext>
            </a:extLst>
          </a:blip>
          <a:srcRect t="-15313" b="-15313"/>
          <a:stretch>
            <a:fillRect/>
          </a:stretch>
        </p:blipFill>
        <p:spPr>
          <a:xfrm>
            <a:off x="549275" y="1200150"/>
            <a:ext cx="8042275" cy="3257550"/>
          </a:xfrm>
        </p:spPr>
      </p:pic>
    </p:spTree>
    <p:extLst>
      <p:ext uri="{BB962C8B-B14F-4D97-AF65-F5344CB8AC3E}">
        <p14:creationId xmlns:p14="http://schemas.microsoft.com/office/powerpoint/2010/main" val="16460849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170" y="0"/>
            <a:ext cx="2307773" cy="2677886"/>
          </a:xfrm>
        </p:spPr>
        <p:txBody>
          <a:bodyPr vert="eaVert"/>
          <a:lstStyle/>
          <a:p>
            <a:r>
              <a:rPr lang="en-US" dirty="0" smtClean="0"/>
              <a:t>Tableau</a:t>
            </a:r>
            <a:endParaRPr lang="en-US" dirty="0"/>
          </a:p>
        </p:txBody>
      </p:sp>
      <p:pic>
        <p:nvPicPr>
          <p:cNvPr id="4098" name="Picture 2"/>
          <p:cNvPicPr>
            <a:picLocks noChangeAspect="1" noChangeArrowheads="1"/>
          </p:cNvPicPr>
          <p:nvPr/>
        </p:nvPicPr>
        <p:blipFill>
          <a:blip r:embed="rId2"/>
          <a:srcRect/>
          <a:stretch>
            <a:fillRect/>
          </a:stretch>
        </p:blipFill>
        <p:spPr bwMode="auto">
          <a:xfrm>
            <a:off x="0" y="42864"/>
            <a:ext cx="5321592" cy="2907166"/>
          </a:xfrm>
          <a:prstGeom prst="rect">
            <a:avLst/>
          </a:prstGeom>
          <a:noFill/>
          <a:ln w="9525">
            <a:noFill/>
            <a:miter lim="800000"/>
            <a:headEnd/>
            <a:tailEnd/>
          </a:ln>
          <a:effectLst/>
        </p:spPr>
      </p:pic>
      <p:pic>
        <p:nvPicPr>
          <p:cNvPr id="4099" name="Picture 3"/>
          <p:cNvPicPr>
            <a:picLocks noGrp="1" noChangeAspect="1" noChangeArrowheads="1"/>
          </p:cNvPicPr>
          <p:nvPr>
            <p:ph idx="1"/>
          </p:nvPr>
        </p:nvPicPr>
        <p:blipFill>
          <a:blip r:embed="rId3"/>
          <a:srcRect/>
          <a:stretch>
            <a:fillRect/>
          </a:stretch>
        </p:blipFill>
        <p:spPr bwMode="auto">
          <a:xfrm>
            <a:off x="6937682" y="-307520"/>
            <a:ext cx="1756522" cy="325755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0" y="2677885"/>
            <a:ext cx="4082143" cy="2521013"/>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4532560" y="2677886"/>
            <a:ext cx="4611440" cy="2465614"/>
          </a:xfrm>
          <a:prstGeom prst="rect">
            <a:avLst/>
          </a:prstGeom>
          <a:noFill/>
          <a:ln w="9525">
            <a:noFill/>
            <a:miter lim="800000"/>
            <a:headEnd/>
            <a:tailEnd/>
          </a:ln>
          <a:effectLst/>
        </p:spPr>
      </p:pic>
    </p:spTree>
    <p:extLst>
      <p:ext uri="{BB962C8B-B14F-4D97-AF65-F5344CB8AC3E}">
        <p14:creationId xmlns:p14="http://schemas.microsoft.com/office/powerpoint/2010/main" val="16460849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lumMod val="65000"/>
                    <a:lumOff val="35000"/>
                  </a:schemeClr>
                </a:solidFill>
                <a:latin typeface="Gotham-Bold"/>
                <a:cs typeface="Gotham-Bold"/>
              </a:rPr>
              <a:t>Mean, Median, Mode and IQR</a:t>
            </a:r>
            <a:endParaRPr lang="en-US" sz="4000" dirty="0">
              <a:solidFill>
                <a:schemeClr val="tx1">
                  <a:lumMod val="65000"/>
                  <a:lumOff val="35000"/>
                </a:schemeClr>
              </a:solidFill>
              <a:latin typeface="Gotham-Bold"/>
              <a:cs typeface="Gotham-Bold"/>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1535121"/>
              </p:ext>
            </p:extLst>
          </p:nvPr>
        </p:nvGraphicFramePr>
        <p:xfrm>
          <a:off x="549275" y="1200150"/>
          <a:ext cx="8042272" cy="2651760"/>
        </p:xfrm>
        <a:graphic>
          <a:graphicData uri="http://schemas.openxmlformats.org/drawingml/2006/table">
            <a:tbl>
              <a:tblPr firstRow="1" bandRow="1">
                <a:effectLst>
                  <a:reflection stA="83000" endPos="25000" dir="5400000" sy="-100000" algn="bl" rotWithShape="0"/>
                </a:effectLst>
                <a:tableStyleId>{5C22544A-7EE6-4342-B048-85BDC9FD1C3A}</a:tableStyleId>
              </a:tblPr>
              <a:tblGrid>
                <a:gridCol w="1005284"/>
                <a:gridCol w="1005284"/>
                <a:gridCol w="1005284"/>
                <a:gridCol w="1005284"/>
                <a:gridCol w="1005284"/>
                <a:gridCol w="1005284"/>
                <a:gridCol w="1005284"/>
                <a:gridCol w="1005284"/>
              </a:tblGrid>
              <a:tr h="370840">
                <a:tc>
                  <a:txBody>
                    <a:bodyPr/>
                    <a:lstStyle/>
                    <a:p>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algn="ctr"/>
                      <a:r>
                        <a:rPr lang="en-US" sz="1200" b="0" i="0" dirty="0" smtClean="0">
                          <a:solidFill>
                            <a:srgbClr val="000000"/>
                          </a:solidFill>
                          <a:latin typeface="Gotham-Bold"/>
                          <a:cs typeface="Gotham-Bold"/>
                        </a:rPr>
                        <a:t>Median Household Income</a:t>
                      </a:r>
                      <a:endParaRPr lang="en-US" sz="1200" b="0" i="0" dirty="0">
                        <a:solidFill>
                          <a:srgbClr val="000000"/>
                        </a:solidFill>
                        <a:latin typeface="Gotham-Bold"/>
                        <a:cs typeface="Gotham-Bold"/>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algn="ctr"/>
                      <a:r>
                        <a:rPr lang="en-US" sz="1200" b="0" i="0" dirty="0" smtClean="0">
                          <a:solidFill>
                            <a:srgbClr val="000000"/>
                          </a:solidFill>
                          <a:latin typeface="Gotham-Bold"/>
                          <a:cs typeface="Gotham-Bold"/>
                        </a:rPr>
                        <a:t>2008 </a:t>
                      </a:r>
                      <a:br>
                        <a:rPr lang="en-US" sz="1200" b="0" i="0" dirty="0" smtClean="0">
                          <a:solidFill>
                            <a:srgbClr val="000000"/>
                          </a:solidFill>
                          <a:latin typeface="Gotham-Bold"/>
                          <a:cs typeface="Gotham-Bold"/>
                        </a:rPr>
                      </a:br>
                      <a:r>
                        <a:rPr lang="en-US" sz="1200" b="0" i="0" dirty="0" smtClean="0">
                          <a:solidFill>
                            <a:srgbClr val="000000"/>
                          </a:solidFill>
                          <a:latin typeface="Gotham-Bold"/>
                          <a:cs typeface="Gotham-Bold"/>
                        </a:rPr>
                        <a:t>Total</a:t>
                      </a:r>
                      <a:endParaRPr lang="en-US" sz="1200" b="0" i="0" dirty="0">
                        <a:solidFill>
                          <a:srgbClr val="000000"/>
                        </a:solidFill>
                        <a:latin typeface="Gotham-Bold"/>
                        <a:cs typeface="Gotham-Bold"/>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algn="ctr"/>
                      <a:r>
                        <a:rPr lang="en-US" sz="1200" b="0" i="0" dirty="0" smtClean="0">
                          <a:solidFill>
                            <a:srgbClr val="000000"/>
                          </a:solidFill>
                          <a:latin typeface="Gotham-Bold"/>
                          <a:cs typeface="Gotham-Bold"/>
                        </a:rPr>
                        <a:t>2009 </a:t>
                      </a:r>
                      <a:br>
                        <a:rPr lang="en-US" sz="1200" b="0" i="0" dirty="0" smtClean="0">
                          <a:solidFill>
                            <a:srgbClr val="000000"/>
                          </a:solidFill>
                          <a:latin typeface="Gotham-Bold"/>
                          <a:cs typeface="Gotham-Bold"/>
                        </a:rPr>
                      </a:br>
                      <a:r>
                        <a:rPr lang="en-US" sz="1200" b="0" i="0" dirty="0" smtClean="0">
                          <a:solidFill>
                            <a:srgbClr val="000000"/>
                          </a:solidFill>
                          <a:latin typeface="Gotham-Bold"/>
                          <a:cs typeface="Gotham-Bold"/>
                        </a:rPr>
                        <a:t>Total</a:t>
                      </a:r>
                      <a:endParaRPr lang="en-US" sz="1200" b="0" i="0" dirty="0">
                        <a:solidFill>
                          <a:srgbClr val="000000"/>
                        </a:solidFill>
                        <a:latin typeface="Gotham-Bold"/>
                        <a:cs typeface="Gotham-Bold"/>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algn="ctr"/>
                      <a:r>
                        <a:rPr lang="en-US" sz="1200" b="0" i="0" dirty="0" smtClean="0">
                          <a:solidFill>
                            <a:srgbClr val="000000"/>
                          </a:solidFill>
                          <a:latin typeface="Gotham-Bold"/>
                          <a:cs typeface="Gotham-Bold"/>
                        </a:rPr>
                        <a:t>2010 </a:t>
                      </a:r>
                      <a:br>
                        <a:rPr lang="en-US" sz="1200" b="0" i="0" dirty="0" smtClean="0">
                          <a:solidFill>
                            <a:srgbClr val="000000"/>
                          </a:solidFill>
                          <a:latin typeface="Gotham-Bold"/>
                          <a:cs typeface="Gotham-Bold"/>
                        </a:rPr>
                      </a:br>
                      <a:r>
                        <a:rPr lang="en-US" sz="1200" b="0" i="0" dirty="0" smtClean="0">
                          <a:solidFill>
                            <a:srgbClr val="000000"/>
                          </a:solidFill>
                          <a:latin typeface="Gotham-Bold"/>
                          <a:cs typeface="Gotham-Bold"/>
                        </a:rPr>
                        <a:t>Total</a:t>
                      </a:r>
                      <a:endParaRPr lang="en-US" sz="1200" b="0" i="0" dirty="0">
                        <a:solidFill>
                          <a:srgbClr val="000000"/>
                        </a:solidFill>
                        <a:latin typeface="Gotham-Bold"/>
                        <a:cs typeface="Gotham-Bold"/>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algn="ctr"/>
                      <a:r>
                        <a:rPr lang="en-US" sz="1200" b="0" i="0" dirty="0" smtClean="0">
                          <a:solidFill>
                            <a:srgbClr val="000000"/>
                          </a:solidFill>
                          <a:latin typeface="Gotham-Bold"/>
                          <a:cs typeface="Gotham-Bold"/>
                        </a:rPr>
                        <a:t>2011</a:t>
                      </a:r>
                      <a:br>
                        <a:rPr lang="en-US" sz="1200" b="0" i="0" dirty="0" smtClean="0">
                          <a:solidFill>
                            <a:srgbClr val="000000"/>
                          </a:solidFill>
                          <a:latin typeface="Gotham-Bold"/>
                          <a:cs typeface="Gotham-Bold"/>
                        </a:rPr>
                      </a:br>
                      <a:r>
                        <a:rPr lang="en-US" sz="1200" b="0" i="0" dirty="0" smtClean="0">
                          <a:solidFill>
                            <a:srgbClr val="000000"/>
                          </a:solidFill>
                          <a:latin typeface="Gotham-Bold"/>
                          <a:cs typeface="Gotham-Bold"/>
                        </a:rPr>
                        <a:t>Total</a:t>
                      </a:r>
                      <a:endParaRPr lang="en-US" sz="1200" b="0" i="0" dirty="0">
                        <a:solidFill>
                          <a:srgbClr val="000000"/>
                        </a:solidFill>
                        <a:latin typeface="Gotham-Bold"/>
                        <a:cs typeface="Gotham-Bold"/>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algn="ctr"/>
                      <a:r>
                        <a:rPr lang="en-US" sz="1200" b="0" i="0" dirty="0" smtClean="0">
                          <a:solidFill>
                            <a:srgbClr val="000000"/>
                          </a:solidFill>
                          <a:latin typeface="Gotham-Bold"/>
                          <a:cs typeface="Gotham-Bold"/>
                        </a:rPr>
                        <a:t>2012</a:t>
                      </a:r>
                      <a:br>
                        <a:rPr lang="en-US" sz="1200" b="0" i="0" dirty="0" smtClean="0">
                          <a:solidFill>
                            <a:srgbClr val="000000"/>
                          </a:solidFill>
                          <a:latin typeface="Gotham-Bold"/>
                          <a:cs typeface="Gotham-Bold"/>
                        </a:rPr>
                      </a:br>
                      <a:r>
                        <a:rPr lang="en-US" sz="1200" b="0" i="0" dirty="0" smtClean="0">
                          <a:solidFill>
                            <a:srgbClr val="000000"/>
                          </a:solidFill>
                          <a:latin typeface="Gotham-Bold"/>
                          <a:cs typeface="Gotham-Bold"/>
                        </a:rPr>
                        <a:t>Total</a:t>
                      </a:r>
                      <a:endParaRPr lang="en-US" sz="1200" b="0" i="0" dirty="0">
                        <a:solidFill>
                          <a:srgbClr val="000000"/>
                        </a:solidFill>
                        <a:latin typeface="Gotham-Bold"/>
                        <a:cs typeface="Gotham-Bold"/>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algn="ctr"/>
                      <a:r>
                        <a:rPr lang="en-US" sz="1200" b="0" i="0" dirty="0" smtClean="0">
                          <a:solidFill>
                            <a:srgbClr val="000000"/>
                          </a:solidFill>
                          <a:latin typeface="Gotham-Bold"/>
                          <a:cs typeface="Gotham-Bold"/>
                        </a:rPr>
                        <a:t>2013</a:t>
                      </a:r>
                      <a:br>
                        <a:rPr lang="en-US" sz="1200" b="0" i="0" dirty="0" smtClean="0">
                          <a:solidFill>
                            <a:srgbClr val="000000"/>
                          </a:solidFill>
                          <a:latin typeface="Gotham-Bold"/>
                          <a:cs typeface="Gotham-Bold"/>
                        </a:rPr>
                      </a:br>
                      <a:r>
                        <a:rPr lang="en-US" sz="1200" b="0" i="0" dirty="0" smtClean="0">
                          <a:solidFill>
                            <a:srgbClr val="000000"/>
                          </a:solidFill>
                          <a:latin typeface="Gotham-Bold"/>
                          <a:cs typeface="Gotham-Bold"/>
                        </a:rPr>
                        <a:t>Total</a:t>
                      </a:r>
                      <a:endParaRPr lang="en-US" sz="1200" b="0" i="0" dirty="0">
                        <a:solidFill>
                          <a:srgbClr val="000000"/>
                        </a:solidFill>
                        <a:latin typeface="Gotham-Bold"/>
                        <a:cs typeface="Gotham-Bold"/>
                      </a:endParaRPr>
                    </a:p>
                  </a:txBody>
                  <a:tcPr>
                    <a:gradFill flip="none" rotWithShape="1">
                      <a:gsLst>
                        <a:gs pos="0">
                          <a:schemeClr val="bg1">
                            <a:lumMod val="85000"/>
                          </a:schemeClr>
                        </a:gs>
                        <a:gs pos="100000">
                          <a:schemeClr val="tx1">
                            <a:lumMod val="50000"/>
                            <a:lumOff val="50000"/>
                          </a:schemeClr>
                        </a:gs>
                      </a:gsLst>
                      <a:lin ang="16200000" scaled="0"/>
                      <a:tileRect/>
                    </a:gradFill>
                  </a:tcPr>
                </a:tc>
              </a:tr>
              <a:tr h="370840">
                <a:tc>
                  <a:txBody>
                    <a:bodyPr/>
                    <a:lstStyle/>
                    <a:p>
                      <a:r>
                        <a:rPr lang="en-US" sz="1200" b="0" i="0" dirty="0" smtClean="0">
                          <a:solidFill>
                            <a:schemeClr val="tx1"/>
                          </a:solidFill>
                          <a:latin typeface="Gotham-Bold"/>
                          <a:cs typeface="Gotham-Bold"/>
                        </a:rPr>
                        <a:t>Sample Size</a:t>
                      </a:r>
                      <a:endParaRPr lang="en-US" sz="1200" b="0" i="0" dirty="0">
                        <a:solidFill>
                          <a:schemeClr val="tx1"/>
                        </a:solidFill>
                        <a:latin typeface="Gotham-Bold"/>
                        <a:cs typeface="Gotham-Bold"/>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76</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79</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latin typeface="Gotham-Book"/>
                          <a:cs typeface="Gotham-Book"/>
                        </a:rPr>
                        <a:t>79</a:t>
                      </a:r>
                    </a:p>
                    <a:p>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latin typeface="Gotham-Book"/>
                          <a:cs typeface="Gotham-Book"/>
                        </a:rPr>
                        <a:t>79</a:t>
                      </a:r>
                    </a:p>
                    <a:p>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latin typeface="Gotham-Book"/>
                          <a:cs typeface="Gotham-Book"/>
                        </a:rPr>
                        <a:t>79</a:t>
                      </a:r>
                    </a:p>
                    <a:p>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latin typeface="Gotham-Book"/>
                          <a:cs typeface="Gotham-Book"/>
                        </a:rPr>
                        <a:t>79</a:t>
                      </a:r>
                    </a:p>
                    <a:p>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latin typeface="Gotham-Book"/>
                          <a:cs typeface="Gotham-Book"/>
                        </a:rPr>
                        <a:t>79</a:t>
                      </a:r>
                    </a:p>
                    <a:p>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r>
              <a:tr h="370840">
                <a:tc>
                  <a:txBody>
                    <a:bodyPr/>
                    <a:lstStyle/>
                    <a:p>
                      <a:r>
                        <a:rPr lang="en-US" sz="1200" b="0" i="0" dirty="0" smtClean="0">
                          <a:solidFill>
                            <a:schemeClr val="tx1"/>
                          </a:solidFill>
                          <a:latin typeface="Gotham-Bold"/>
                          <a:cs typeface="Gotham-Bold"/>
                        </a:rPr>
                        <a:t>Sample Mean</a:t>
                      </a:r>
                      <a:endParaRPr lang="en-US" sz="1200" b="0" i="0" dirty="0">
                        <a:solidFill>
                          <a:schemeClr val="tx1"/>
                        </a:solidFill>
                        <a:latin typeface="Gotham-Bold"/>
                        <a:cs typeface="Gotham-Bold"/>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$33,303.32</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2.05</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1.80</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1.81</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1.41</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1.43</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1.52</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r>
              <a:tr h="370840">
                <a:tc>
                  <a:txBody>
                    <a:bodyPr/>
                    <a:lstStyle/>
                    <a:p>
                      <a:r>
                        <a:rPr lang="en-US" sz="1200" b="0" i="0" dirty="0" smtClean="0">
                          <a:solidFill>
                            <a:schemeClr val="tx1"/>
                          </a:solidFill>
                          <a:latin typeface="Gotham-Bold"/>
                          <a:cs typeface="Gotham-Bold"/>
                        </a:rPr>
                        <a:t>Sample Median</a:t>
                      </a:r>
                      <a:endParaRPr lang="en-US" sz="1200" b="0" i="0" dirty="0">
                        <a:solidFill>
                          <a:schemeClr val="tx1"/>
                        </a:solidFill>
                        <a:latin typeface="Gotham-Bold"/>
                        <a:cs typeface="Gotham-Bold"/>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$33,324.50</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1</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1</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1</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1</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1</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1</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r>
              <a:tr h="370840">
                <a:tc>
                  <a:txBody>
                    <a:bodyPr/>
                    <a:lstStyle/>
                    <a:p>
                      <a:r>
                        <a:rPr lang="en-US" sz="1200" b="0" i="0" dirty="0" smtClean="0">
                          <a:solidFill>
                            <a:schemeClr val="tx1"/>
                          </a:solidFill>
                          <a:latin typeface="Gotham-Bold"/>
                          <a:cs typeface="Gotham-Bold"/>
                        </a:rPr>
                        <a:t>IQR(Inter Quartile Range)</a:t>
                      </a:r>
                      <a:endParaRPr lang="en-US" sz="1200" b="0" i="0" dirty="0">
                        <a:solidFill>
                          <a:schemeClr val="tx1"/>
                        </a:solidFill>
                        <a:latin typeface="Gotham-Bold"/>
                        <a:cs typeface="Gotham-Bold"/>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$42,815.50</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3</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3</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3</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2</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2.5</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2</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r>
            </a:tbl>
          </a:graphicData>
        </a:graphic>
      </p:graphicFrame>
    </p:spTree>
    <p:extLst>
      <p:ext uri="{BB962C8B-B14F-4D97-AF65-F5344CB8AC3E}">
        <p14:creationId xmlns:p14="http://schemas.microsoft.com/office/powerpoint/2010/main" val="18514850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95959"/>
                </a:solidFill>
                <a:latin typeface="Gotham-Bold"/>
                <a:cs typeface="Gotham-Bold"/>
              </a:rPr>
              <a:t>Quote</a:t>
            </a:r>
            <a:endParaRPr lang="en-US" dirty="0">
              <a:solidFill>
                <a:srgbClr val="595959"/>
              </a:solidFill>
              <a:latin typeface="Gotham-Bold"/>
              <a:cs typeface="Gotham-Bold"/>
            </a:endParaRPr>
          </a:p>
        </p:txBody>
      </p:sp>
      <p:sp>
        <p:nvSpPr>
          <p:cNvPr id="3" name="Content Placeholder 2"/>
          <p:cNvSpPr>
            <a:spLocks noGrp="1"/>
          </p:cNvSpPr>
          <p:nvPr>
            <p:ph idx="1"/>
          </p:nvPr>
        </p:nvSpPr>
        <p:spPr>
          <a:xfrm>
            <a:off x="3946560" y="1200151"/>
            <a:ext cx="4644989" cy="3257550"/>
          </a:xfrm>
        </p:spPr>
        <p:txBody>
          <a:bodyPr>
            <a:normAutofit fontScale="77500" lnSpcReduction="20000"/>
          </a:bodyPr>
          <a:lstStyle/>
          <a:p>
            <a:pPr>
              <a:lnSpc>
                <a:spcPct val="120000"/>
              </a:lnSpc>
            </a:pPr>
            <a:r>
              <a:rPr lang="en-US" dirty="0">
                <a:solidFill>
                  <a:schemeClr val="tx1">
                    <a:lumMod val="50000"/>
                    <a:lumOff val="50000"/>
                  </a:schemeClr>
                </a:solidFill>
                <a:latin typeface="Gotham-Book"/>
                <a:cs typeface="Gotham-Book"/>
              </a:rPr>
              <a:t>“Crime was down in the city and across the country last year, according to preliminary numbers released by the FBI this morning. When the St. Louis Metropolitan Police Department first released the numbers in January, Chief Dan </a:t>
            </a:r>
            <a:r>
              <a:rPr lang="en-US" dirty="0" err="1">
                <a:solidFill>
                  <a:schemeClr val="tx1">
                    <a:lumMod val="50000"/>
                    <a:lumOff val="50000"/>
                  </a:schemeClr>
                </a:solidFill>
                <a:latin typeface="Gotham-Book"/>
                <a:cs typeface="Gotham-Book"/>
              </a:rPr>
              <a:t>Isom</a:t>
            </a:r>
            <a:r>
              <a:rPr lang="en-US" dirty="0">
                <a:solidFill>
                  <a:schemeClr val="tx1">
                    <a:lumMod val="50000"/>
                    <a:lumOff val="50000"/>
                  </a:schemeClr>
                </a:solidFill>
                <a:latin typeface="Gotham-Book"/>
                <a:cs typeface="Gotham-Book"/>
              </a:rPr>
              <a:t> said they showed the city is </a:t>
            </a:r>
            <a:r>
              <a:rPr lang="en-US" dirty="0" smtClean="0">
                <a:solidFill>
                  <a:schemeClr val="tx1">
                    <a:lumMod val="50000"/>
                    <a:lumOff val="50000"/>
                  </a:schemeClr>
                </a:solidFill>
                <a:latin typeface="Gotham-Book"/>
                <a:cs typeface="Gotham-Book"/>
              </a:rPr>
              <a:t>“headed </a:t>
            </a:r>
            <a:r>
              <a:rPr lang="en-US" dirty="0">
                <a:solidFill>
                  <a:schemeClr val="tx1">
                    <a:lumMod val="50000"/>
                    <a:lumOff val="50000"/>
                  </a:schemeClr>
                </a:solidFill>
                <a:latin typeface="Gotham-Book"/>
                <a:cs typeface="Gotham-Book"/>
              </a:rPr>
              <a:t>in the right direction</a:t>
            </a:r>
            <a:r>
              <a:rPr lang="en-US" dirty="0" smtClean="0">
                <a:solidFill>
                  <a:schemeClr val="tx1">
                    <a:lumMod val="50000"/>
                    <a:lumOff val="50000"/>
                  </a:schemeClr>
                </a:solidFill>
                <a:latin typeface="Gotham-Book"/>
                <a:cs typeface="Gotham-Book"/>
              </a:rPr>
              <a:t>.””</a:t>
            </a:r>
            <a:br>
              <a:rPr lang="en-US" dirty="0" smtClean="0">
                <a:solidFill>
                  <a:schemeClr val="tx1">
                    <a:lumMod val="50000"/>
                    <a:lumOff val="50000"/>
                  </a:schemeClr>
                </a:solidFill>
                <a:latin typeface="Gotham-Book"/>
                <a:cs typeface="Gotham-Book"/>
              </a:rPr>
            </a:br>
            <a:r>
              <a:rPr lang="en-US" dirty="0" smtClean="0">
                <a:solidFill>
                  <a:schemeClr val="tx1">
                    <a:lumMod val="50000"/>
                    <a:lumOff val="50000"/>
                  </a:schemeClr>
                </a:solidFill>
                <a:latin typeface="Gotham-Book"/>
                <a:cs typeface="Gotham-Book"/>
              </a:rPr>
              <a:t/>
            </a:r>
            <a:br>
              <a:rPr lang="en-US" dirty="0" smtClean="0">
                <a:solidFill>
                  <a:schemeClr val="tx1">
                    <a:lumMod val="50000"/>
                    <a:lumOff val="50000"/>
                  </a:schemeClr>
                </a:solidFill>
                <a:latin typeface="Gotham-Book"/>
                <a:cs typeface="Gotham-Book"/>
              </a:rPr>
            </a:br>
            <a:r>
              <a:rPr lang="en-US" sz="1400" dirty="0" smtClean="0">
                <a:solidFill>
                  <a:schemeClr val="tx1">
                    <a:lumMod val="50000"/>
                    <a:lumOff val="50000"/>
                  </a:schemeClr>
                </a:solidFill>
                <a:latin typeface="Gotham-Book"/>
                <a:cs typeface="Gotham-Book"/>
              </a:rPr>
              <a:t>McClatchy </a:t>
            </a:r>
            <a:r>
              <a:rPr lang="en-US" sz="1400" dirty="0">
                <a:solidFill>
                  <a:schemeClr val="tx1">
                    <a:lumMod val="50000"/>
                    <a:lumOff val="50000"/>
                  </a:schemeClr>
                </a:solidFill>
                <a:latin typeface="Gotham-Book"/>
                <a:cs typeface="Gotham-Book"/>
              </a:rPr>
              <a:t>- Tribune Business News 05/23/2011</a:t>
            </a:r>
            <a:endParaRPr lang="en-US" dirty="0">
              <a:solidFill>
                <a:schemeClr val="tx1">
                  <a:lumMod val="50000"/>
                  <a:lumOff val="50000"/>
                </a:schemeClr>
              </a:solidFill>
              <a:latin typeface="Gotham-Book"/>
              <a:cs typeface="Gotham-Book"/>
            </a:endParaRPr>
          </a:p>
        </p:txBody>
      </p:sp>
      <p:pic>
        <p:nvPicPr>
          <p:cNvPr id="4" name="Picture 3" descr="jennifer man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331" y="1301980"/>
            <a:ext cx="2123126" cy="2999770"/>
          </a:xfrm>
          <a:prstGeom prst="rect">
            <a:avLst/>
          </a:prstGeom>
          <a:effectLst>
            <a:reflection stA="50000" endPos="9000" dist="25400" dir="5400000" sy="-100000" algn="bl" rotWithShape="0"/>
          </a:effectLst>
          <a:scene3d>
            <a:camera prst="perspectiveFront">
              <a:rot lat="298855" lon="20398844" rev="21573783"/>
            </a:camera>
            <a:lightRig rig="threePt" dir="t"/>
          </a:scene3d>
        </p:spPr>
      </p:pic>
    </p:spTree>
    <p:extLst>
      <p:ext uri="{BB962C8B-B14F-4D97-AF65-F5344CB8AC3E}">
        <p14:creationId xmlns:p14="http://schemas.microsoft.com/office/powerpoint/2010/main" val="14957785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lumMod val="65000"/>
                    <a:lumOff val="35000"/>
                  </a:schemeClr>
                </a:solidFill>
                <a:latin typeface="Gotham-Bold"/>
                <a:cs typeface="Gotham-Bold"/>
              </a:rPr>
              <a:t>Five Neighborhoods with a Drop in Homicide</a:t>
            </a:r>
            <a:endParaRPr lang="en-US" sz="2400" dirty="0">
              <a:solidFill>
                <a:schemeClr val="tx1">
                  <a:lumMod val="65000"/>
                  <a:lumOff val="35000"/>
                </a:schemeClr>
              </a:solidFill>
              <a:latin typeface="Gotham-Bold"/>
              <a:cs typeface="Gotham-Bold"/>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88459347"/>
              </p:ext>
            </p:extLst>
          </p:nvPr>
        </p:nvGraphicFramePr>
        <p:xfrm>
          <a:off x="549275" y="1200150"/>
          <a:ext cx="8042274" cy="2839720"/>
        </p:xfrm>
        <a:graphic>
          <a:graphicData uri="http://schemas.openxmlformats.org/drawingml/2006/table">
            <a:tbl>
              <a:tblPr firstRow="1" bandRow="1">
                <a:effectLst>
                  <a:reflection stA="41000" endPos="15000" dir="5400000" sy="-100000" algn="bl" rotWithShape="0"/>
                </a:effectLst>
                <a:tableStyleId>{5C22544A-7EE6-4342-B048-85BDC9FD1C3A}</a:tableStyleId>
              </a:tblPr>
              <a:tblGrid>
                <a:gridCol w="893586"/>
                <a:gridCol w="893586"/>
                <a:gridCol w="893586"/>
                <a:gridCol w="893586"/>
                <a:gridCol w="893586"/>
                <a:gridCol w="893586"/>
                <a:gridCol w="893586"/>
                <a:gridCol w="893586"/>
                <a:gridCol w="893586"/>
              </a:tblGrid>
              <a:tr h="370840">
                <a:tc>
                  <a:txBody>
                    <a:bodyPr/>
                    <a:lstStyle/>
                    <a:p>
                      <a:pPr algn="ctr"/>
                      <a:r>
                        <a:rPr lang="en-US" sz="1200" b="0" i="0" dirty="0" smtClean="0">
                          <a:solidFill>
                            <a:srgbClr val="000000"/>
                          </a:solidFill>
                          <a:latin typeface="Gotham-Bold"/>
                          <a:cs typeface="Gotham-Bold"/>
                        </a:rPr>
                        <a:t>Neighborhoods</a:t>
                      </a:r>
                      <a:endParaRPr lang="en-US" sz="1200" b="0" i="0" dirty="0">
                        <a:solidFill>
                          <a:srgbClr val="000000"/>
                        </a:solidFill>
                        <a:latin typeface="Gotham-Bold"/>
                        <a:cs typeface="Gotham-Bold"/>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algn="ctr"/>
                      <a:r>
                        <a:rPr lang="en-US" sz="1200" b="0" i="0" dirty="0" smtClean="0">
                          <a:solidFill>
                            <a:srgbClr val="000000"/>
                          </a:solidFill>
                          <a:latin typeface="Gotham-Bold"/>
                          <a:cs typeface="Gotham-Bold"/>
                        </a:rPr>
                        <a:t>2008</a:t>
                      </a:r>
                      <a:endParaRPr lang="en-US" sz="1200" b="0" i="0" dirty="0">
                        <a:solidFill>
                          <a:srgbClr val="000000"/>
                        </a:solidFill>
                        <a:latin typeface="Gotham-Bold"/>
                        <a:cs typeface="Gotham-Bold"/>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algn="ctr"/>
                      <a:r>
                        <a:rPr lang="en-US" sz="1200" b="0" i="0" dirty="0" smtClean="0">
                          <a:solidFill>
                            <a:srgbClr val="000000"/>
                          </a:solidFill>
                          <a:latin typeface="Gotham-Bold"/>
                          <a:cs typeface="Gotham-Bold"/>
                        </a:rPr>
                        <a:t>2009</a:t>
                      </a:r>
                      <a:endParaRPr lang="en-US" sz="1200" b="0" i="0" dirty="0">
                        <a:solidFill>
                          <a:srgbClr val="000000"/>
                        </a:solidFill>
                        <a:latin typeface="Gotham-Bold"/>
                        <a:cs typeface="Gotham-Bold"/>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algn="ctr"/>
                      <a:r>
                        <a:rPr lang="en-US" sz="1200" b="0" i="0" dirty="0" smtClean="0">
                          <a:solidFill>
                            <a:srgbClr val="000000"/>
                          </a:solidFill>
                          <a:latin typeface="Gotham-Bold"/>
                          <a:cs typeface="Gotham-Bold"/>
                        </a:rPr>
                        <a:t>2010</a:t>
                      </a:r>
                      <a:endParaRPr lang="en-US" sz="1200" b="0" i="0" dirty="0">
                        <a:solidFill>
                          <a:srgbClr val="000000"/>
                        </a:solidFill>
                        <a:latin typeface="Gotham-Bold"/>
                        <a:cs typeface="Gotham-Bold"/>
                      </a:endParaRPr>
                    </a:p>
                  </a:txBody>
                  <a:tcPr>
                    <a:solidFill>
                      <a:schemeClr val="accent3">
                        <a:lumMod val="60000"/>
                        <a:lumOff val="40000"/>
                      </a:schemeClr>
                    </a:solidFill>
                  </a:tcPr>
                </a:tc>
                <a:tc>
                  <a:txBody>
                    <a:bodyPr/>
                    <a:lstStyle/>
                    <a:p>
                      <a:pPr algn="ctr"/>
                      <a:r>
                        <a:rPr lang="en-US" sz="1200" b="0" i="0" dirty="0" smtClean="0">
                          <a:solidFill>
                            <a:srgbClr val="000000"/>
                          </a:solidFill>
                          <a:latin typeface="Gotham-Bold"/>
                          <a:cs typeface="Gotham-Bold"/>
                        </a:rPr>
                        <a:t>2011</a:t>
                      </a:r>
                      <a:endParaRPr lang="en-US" sz="1200" b="0" i="0" dirty="0">
                        <a:solidFill>
                          <a:srgbClr val="000000"/>
                        </a:solidFill>
                        <a:latin typeface="Gotham-Bold"/>
                        <a:cs typeface="Gotham-Bold"/>
                      </a:endParaRPr>
                    </a:p>
                  </a:txBody>
                  <a:tcPr>
                    <a:solidFill>
                      <a:schemeClr val="accent3">
                        <a:lumMod val="60000"/>
                        <a:lumOff val="40000"/>
                      </a:schemeClr>
                    </a:solidFill>
                  </a:tcPr>
                </a:tc>
                <a:tc>
                  <a:txBody>
                    <a:bodyPr/>
                    <a:lstStyle/>
                    <a:p>
                      <a:pPr algn="ctr"/>
                      <a:r>
                        <a:rPr lang="en-US" sz="1200" b="0" i="0" dirty="0" smtClean="0">
                          <a:solidFill>
                            <a:srgbClr val="000000"/>
                          </a:solidFill>
                          <a:latin typeface="Gotham-Bold"/>
                          <a:cs typeface="Gotham-Bold"/>
                        </a:rPr>
                        <a:t>2012</a:t>
                      </a:r>
                      <a:endParaRPr lang="en-US" sz="1200" b="0" i="0" dirty="0">
                        <a:solidFill>
                          <a:srgbClr val="000000"/>
                        </a:solidFill>
                        <a:latin typeface="Gotham-Bold"/>
                        <a:cs typeface="Gotham-Bold"/>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algn="ctr"/>
                      <a:r>
                        <a:rPr lang="en-US" sz="1200" b="0" i="0" dirty="0" smtClean="0">
                          <a:solidFill>
                            <a:srgbClr val="000000"/>
                          </a:solidFill>
                          <a:latin typeface="Gotham-Bold"/>
                          <a:cs typeface="Gotham-Bold"/>
                        </a:rPr>
                        <a:t>2013</a:t>
                      </a:r>
                      <a:endParaRPr lang="en-US" sz="1200" b="0" i="0" dirty="0">
                        <a:solidFill>
                          <a:srgbClr val="000000"/>
                        </a:solidFill>
                        <a:latin typeface="Gotham-Bold"/>
                        <a:cs typeface="Gotham-Bold"/>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algn="ctr"/>
                      <a:r>
                        <a:rPr lang="en-US" sz="1200" b="0" i="0" dirty="0" smtClean="0">
                          <a:solidFill>
                            <a:schemeClr val="bg1"/>
                          </a:solidFill>
                          <a:latin typeface="Gotham-Bold"/>
                          <a:cs typeface="Gotham-Bold"/>
                        </a:rPr>
                        <a:t>Total</a:t>
                      </a:r>
                      <a:endParaRPr lang="en-US" sz="1200" b="0" i="0" dirty="0">
                        <a:solidFill>
                          <a:schemeClr val="bg1"/>
                        </a:solidFill>
                        <a:latin typeface="Gotham-Bold"/>
                        <a:cs typeface="Gotham-Bold"/>
                      </a:endParaRPr>
                    </a:p>
                  </a:txBody>
                  <a:tcPr>
                    <a:solidFill>
                      <a:schemeClr val="tx1">
                        <a:lumMod val="65000"/>
                        <a:lumOff val="35000"/>
                      </a:schemeClr>
                    </a:solidFill>
                  </a:tcPr>
                </a:tc>
                <a:tc>
                  <a:txBody>
                    <a:bodyPr/>
                    <a:lstStyle/>
                    <a:p>
                      <a:pPr algn="ctr"/>
                      <a:r>
                        <a:rPr lang="en-US" sz="1200" b="0" i="0" dirty="0" smtClean="0">
                          <a:solidFill>
                            <a:srgbClr val="000000"/>
                          </a:solidFill>
                          <a:latin typeface="Gotham-Bold"/>
                          <a:cs typeface="Gotham-Bold"/>
                        </a:rPr>
                        <a:t>Median Income</a:t>
                      </a:r>
                      <a:endParaRPr lang="en-US" sz="1200" b="0" i="0" dirty="0">
                        <a:solidFill>
                          <a:srgbClr val="000000"/>
                        </a:solidFill>
                        <a:latin typeface="Gotham-Bold"/>
                        <a:cs typeface="Gotham-Bold"/>
                      </a:endParaRPr>
                    </a:p>
                  </a:txBody>
                  <a:tcPr>
                    <a:gradFill flip="none" rotWithShape="1">
                      <a:gsLst>
                        <a:gs pos="0">
                          <a:schemeClr val="bg1">
                            <a:lumMod val="85000"/>
                          </a:schemeClr>
                        </a:gs>
                        <a:gs pos="100000">
                          <a:schemeClr val="tx1">
                            <a:lumMod val="50000"/>
                            <a:lumOff val="50000"/>
                          </a:schemeClr>
                        </a:gs>
                      </a:gsLst>
                      <a:lin ang="16200000" scaled="0"/>
                      <a:tileRect/>
                    </a:gradFill>
                  </a:tcPr>
                </a:tc>
              </a:tr>
              <a:tr h="370840">
                <a:tc>
                  <a:txBody>
                    <a:bodyPr/>
                    <a:lstStyle/>
                    <a:p>
                      <a:r>
                        <a:rPr lang="en-US" sz="1200" b="0" i="0" dirty="0" smtClean="0">
                          <a:solidFill>
                            <a:schemeClr val="tx1"/>
                          </a:solidFill>
                          <a:latin typeface="Gotham-Bold"/>
                          <a:cs typeface="Gotham-Bold"/>
                        </a:rPr>
                        <a:t>Fairgrounds</a:t>
                      </a:r>
                      <a:endParaRPr lang="en-US" sz="1200" b="0" i="0" dirty="0">
                        <a:solidFill>
                          <a:schemeClr val="tx1"/>
                        </a:solidFill>
                        <a:latin typeface="Gotham-Bold"/>
                        <a:cs typeface="Gotham-Bold"/>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5</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0</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latin typeface="Gotham-Book"/>
                          <a:cs typeface="Gotham-Book"/>
                        </a:rPr>
                        <a:t>9</a:t>
                      </a:r>
                    </a:p>
                    <a:p>
                      <a:endParaRPr lang="en-US" sz="1200" b="0" i="0" dirty="0">
                        <a:latin typeface="Gotham-Book"/>
                        <a:cs typeface="Gotham-Book"/>
                      </a:endParaRP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latin typeface="Gotham-Book"/>
                          <a:cs typeface="Gotham-Book"/>
                        </a:rPr>
                        <a:t>2</a:t>
                      </a:r>
                    </a:p>
                    <a:p>
                      <a:endParaRPr lang="en-US" sz="1200" b="0" i="0" dirty="0">
                        <a:latin typeface="Gotham-Book"/>
                        <a:cs typeface="Gotham-Book"/>
                      </a:endParaRP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latin typeface="Gotham-Book"/>
                          <a:cs typeface="Gotham-Book"/>
                        </a:rPr>
                        <a:t>2</a:t>
                      </a:r>
                    </a:p>
                    <a:p>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latin typeface="Gotham-Book"/>
                          <a:cs typeface="Gotham-Book"/>
                        </a:rPr>
                        <a:t>6</a:t>
                      </a:r>
                    </a:p>
                    <a:p>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solidFill>
                            <a:schemeClr val="bg1"/>
                          </a:solidFill>
                          <a:latin typeface="Gotham-Bold"/>
                          <a:cs typeface="Gotham-Bold"/>
                        </a:rPr>
                        <a:t>24</a:t>
                      </a:r>
                    </a:p>
                    <a:p>
                      <a:pPr algn="ctr"/>
                      <a:endParaRPr lang="en-US" sz="1200" b="0" i="0" dirty="0">
                        <a:solidFill>
                          <a:schemeClr val="bg1"/>
                        </a:solidFill>
                        <a:latin typeface="Gotham-Bold"/>
                        <a:cs typeface="Gotham-Bold"/>
                      </a:endParaRPr>
                    </a:p>
                  </a:txBody>
                  <a:tcPr>
                    <a:solidFill>
                      <a:schemeClr val="tx1">
                        <a:lumMod val="65000"/>
                        <a:lumOff val="35000"/>
                      </a:schemeClr>
                    </a:solidFill>
                  </a:tcPr>
                </a:tc>
                <a:tc>
                  <a:txBody>
                    <a:bodyPr/>
                    <a:lstStyle/>
                    <a:p>
                      <a:r>
                        <a:rPr lang="en-US" sz="1200" b="0" i="0" dirty="0" smtClean="0">
                          <a:latin typeface="Gotham-Book"/>
                          <a:cs typeface="Gotham-Book"/>
                        </a:rPr>
                        <a:t>$23,761</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r>
              <a:tr h="370840">
                <a:tc>
                  <a:txBody>
                    <a:bodyPr/>
                    <a:lstStyle/>
                    <a:p>
                      <a:r>
                        <a:rPr lang="en-US" sz="1200" b="0" i="0" dirty="0" smtClean="0">
                          <a:solidFill>
                            <a:schemeClr val="tx1"/>
                          </a:solidFill>
                          <a:latin typeface="Gotham-Bold"/>
                          <a:cs typeface="Gotham-Bold"/>
                        </a:rPr>
                        <a:t>Hyde Park</a:t>
                      </a:r>
                      <a:endParaRPr lang="en-US" sz="1200" b="0" i="0" dirty="0">
                        <a:solidFill>
                          <a:schemeClr val="tx1"/>
                        </a:solidFill>
                        <a:latin typeface="Gotham-Bold"/>
                        <a:cs typeface="Gotham-Bold"/>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4</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6</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5</a:t>
                      </a:r>
                      <a:endParaRPr lang="en-US" sz="1200" b="0" i="0" dirty="0">
                        <a:latin typeface="Gotham-Book"/>
                        <a:cs typeface="Gotham-Book"/>
                      </a:endParaRPr>
                    </a:p>
                  </a:txBody>
                  <a:tcPr>
                    <a:solidFill>
                      <a:schemeClr val="accent3">
                        <a:lumMod val="60000"/>
                        <a:lumOff val="40000"/>
                      </a:schemeClr>
                    </a:solidFill>
                  </a:tcPr>
                </a:tc>
                <a:tc>
                  <a:txBody>
                    <a:bodyPr/>
                    <a:lstStyle/>
                    <a:p>
                      <a:r>
                        <a:rPr lang="en-US" sz="1200" b="0" i="0" dirty="0" smtClean="0">
                          <a:latin typeface="Gotham-Book"/>
                          <a:cs typeface="Gotham-Book"/>
                        </a:rPr>
                        <a:t>1</a:t>
                      </a:r>
                      <a:endParaRPr lang="en-US" sz="1200" b="0" i="0" dirty="0">
                        <a:latin typeface="Gotham-Book"/>
                        <a:cs typeface="Gotham-Book"/>
                      </a:endParaRPr>
                    </a:p>
                  </a:txBody>
                  <a:tcPr>
                    <a:solidFill>
                      <a:schemeClr val="accent3">
                        <a:lumMod val="60000"/>
                        <a:lumOff val="40000"/>
                      </a:schemeClr>
                    </a:solidFill>
                  </a:tcPr>
                </a:tc>
                <a:tc>
                  <a:txBody>
                    <a:bodyPr/>
                    <a:lstStyle/>
                    <a:p>
                      <a:r>
                        <a:rPr lang="en-US" sz="1200" b="0" i="0" dirty="0" smtClean="0">
                          <a:latin typeface="Gotham-Book"/>
                          <a:cs typeface="Gotham-Book"/>
                        </a:rPr>
                        <a:t>4</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2</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algn="ctr"/>
                      <a:r>
                        <a:rPr lang="en-US" sz="1200" b="0" i="0" dirty="0" smtClean="0">
                          <a:solidFill>
                            <a:schemeClr val="bg1"/>
                          </a:solidFill>
                          <a:latin typeface="Gotham-Bold"/>
                          <a:cs typeface="Gotham-Bold"/>
                        </a:rPr>
                        <a:t>22</a:t>
                      </a:r>
                      <a:endParaRPr lang="en-US" sz="1200" b="0" i="0" dirty="0">
                        <a:solidFill>
                          <a:schemeClr val="bg1"/>
                        </a:solidFill>
                        <a:latin typeface="Gotham-Bold"/>
                        <a:cs typeface="Gotham-Bold"/>
                      </a:endParaRPr>
                    </a:p>
                  </a:txBody>
                  <a:tcPr>
                    <a:solidFill>
                      <a:schemeClr val="tx1">
                        <a:lumMod val="65000"/>
                        <a:lumOff val="35000"/>
                      </a:schemeClr>
                    </a:solidFill>
                  </a:tcPr>
                </a:tc>
                <a:tc>
                  <a:txBody>
                    <a:bodyPr/>
                    <a:lstStyle/>
                    <a:p>
                      <a:r>
                        <a:rPr lang="en-US" sz="1200" b="0" i="0" dirty="0" smtClean="0">
                          <a:latin typeface="Gotham-Book"/>
                          <a:cs typeface="Gotham-Book"/>
                        </a:rPr>
                        <a:t>$27,870</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r>
              <a:tr h="370840">
                <a:tc>
                  <a:txBody>
                    <a:bodyPr/>
                    <a:lstStyle/>
                    <a:p>
                      <a:r>
                        <a:rPr lang="en-US" sz="1200" b="0" i="0" dirty="0" smtClean="0">
                          <a:solidFill>
                            <a:schemeClr val="tx1"/>
                          </a:solidFill>
                          <a:latin typeface="Gotham-Bold"/>
                          <a:cs typeface="Gotham-Bold"/>
                        </a:rPr>
                        <a:t>O’Fallon</a:t>
                      </a:r>
                      <a:endParaRPr lang="en-US" sz="1200" b="0" i="0" dirty="0">
                        <a:solidFill>
                          <a:schemeClr val="tx1"/>
                        </a:solidFill>
                        <a:latin typeface="Gotham-Bold"/>
                        <a:cs typeface="Gotham-Bold"/>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9</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3</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6</a:t>
                      </a:r>
                      <a:endParaRPr lang="en-US" sz="1200" b="0" i="0" dirty="0">
                        <a:latin typeface="Gotham-Book"/>
                        <a:cs typeface="Gotham-Book"/>
                      </a:endParaRPr>
                    </a:p>
                  </a:txBody>
                  <a:tcPr>
                    <a:solidFill>
                      <a:schemeClr val="accent3">
                        <a:lumMod val="60000"/>
                        <a:lumOff val="40000"/>
                      </a:schemeClr>
                    </a:solidFill>
                  </a:tcPr>
                </a:tc>
                <a:tc>
                  <a:txBody>
                    <a:bodyPr/>
                    <a:lstStyle/>
                    <a:p>
                      <a:r>
                        <a:rPr lang="en-US" sz="1200" b="0" i="0" dirty="0" smtClean="0">
                          <a:latin typeface="Gotham-Book"/>
                          <a:cs typeface="Gotham-Book"/>
                        </a:rPr>
                        <a:t>1</a:t>
                      </a:r>
                      <a:endParaRPr lang="en-US" sz="1200" b="0" i="0" dirty="0">
                        <a:latin typeface="Gotham-Book"/>
                        <a:cs typeface="Gotham-Book"/>
                      </a:endParaRPr>
                    </a:p>
                  </a:txBody>
                  <a:tcPr>
                    <a:solidFill>
                      <a:schemeClr val="accent3">
                        <a:lumMod val="60000"/>
                        <a:lumOff val="40000"/>
                      </a:schemeClr>
                    </a:solidFill>
                  </a:tcPr>
                </a:tc>
                <a:tc>
                  <a:txBody>
                    <a:bodyPr/>
                    <a:lstStyle/>
                    <a:p>
                      <a:r>
                        <a:rPr lang="en-US" sz="1200" b="0" i="0" dirty="0" smtClean="0">
                          <a:latin typeface="Gotham-Book"/>
                          <a:cs typeface="Gotham-Book"/>
                        </a:rPr>
                        <a:t>5</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8</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algn="ctr"/>
                      <a:r>
                        <a:rPr lang="en-US" sz="1200" b="0" i="0" dirty="0" smtClean="0">
                          <a:solidFill>
                            <a:schemeClr val="bg1"/>
                          </a:solidFill>
                          <a:latin typeface="Gotham-Bold"/>
                          <a:cs typeface="Gotham-Bold"/>
                        </a:rPr>
                        <a:t>32</a:t>
                      </a:r>
                      <a:endParaRPr lang="en-US" sz="1200" b="0" i="0" dirty="0">
                        <a:solidFill>
                          <a:schemeClr val="bg1"/>
                        </a:solidFill>
                        <a:latin typeface="Gotham-Bold"/>
                        <a:cs typeface="Gotham-Bold"/>
                      </a:endParaRPr>
                    </a:p>
                  </a:txBody>
                  <a:tcPr>
                    <a:solidFill>
                      <a:schemeClr val="tx1">
                        <a:lumMod val="65000"/>
                        <a:lumOff val="35000"/>
                      </a:schemeClr>
                    </a:solidFill>
                  </a:tcPr>
                </a:tc>
                <a:tc>
                  <a:txBody>
                    <a:bodyPr/>
                    <a:lstStyle/>
                    <a:p>
                      <a:r>
                        <a:rPr lang="en-US" sz="1200" b="0" i="0" dirty="0" smtClean="0">
                          <a:latin typeface="Gotham-Book"/>
                          <a:cs typeface="Gotham-Book"/>
                        </a:rPr>
                        <a:t>No</a:t>
                      </a:r>
                      <a:r>
                        <a:rPr lang="en-US" sz="1200" b="0" i="0" baseline="0" dirty="0" smtClean="0">
                          <a:latin typeface="Gotham-Book"/>
                          <a:cs typeface="Gotham-Book"/>
                        </a:rPr>
                        <a:t> Data</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r>
              <a:tr h="370840">
                <a:tc>
                  <a:txBody>
                    <a:bodyPr/>
                    <a:lstStyle/>
                    <a:p>
                      <a:r>
                        <a:rPr lang="en-US" sz="1200" b="0" i="0" dirty="0" smtClean="0">
                          <a:solidFill>
                            <a:schemeClr val="tx1"/>
                          </a:solidFill>
                          <a:latin typeface="Gotham-Bold"/>
                          <a:cs typeface="Gotham-Bold"/>
                        </a:rPr>
                        <a:t>Mark Twain I-70 Ind.</a:t>
                      </a:r>
                      <a:endParaRPr lang="en-US" sz="1200" b="0" i="0" dirty="0">
                        <a:solidFill>
                          <a:schemeClr val="tx1"/>
                        </a:solidFill>
                        <a:latin typeface="Gotham-Bold"/>
                        <a:cs typeface="Gotham-Bold"/>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2</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2</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4</a:t>
                      </a:r>
                      <a:endParaRPr lang="en-US" sz="1200" b="0" i="0" dirty="0">
                        <a:latin typeface="Gotham-Book"/>
                        <a:cs typeface="Gotham-Book"/>
                      </a:endParaRPr>
                    </a:p>
                  </a:txBody>
                  <a:tcPr>
                    <a:solidFill>
                      <a:schemeClr val="accent3">
                        <a:lumMod val="60000"/>
                        <a:lumOff val="40000"/>
                      </a:schemeClr>
                    </a:solidFill>
                  </a:tcPr>
                </a:tc>
                <a:tc>
                  <a:txBody>
                    <a:bodyPr/>
                    <a:lstStyle/>
                    <a:p>
                      <a:r>
                        <a:rPr lang="en-US" sz="1200" b="0" i="0" dirty="0" smtClean="0">
                          <a:latin typeface="Gotham-Book"/>
                          <a:cs typeface="Gotham-Book"/>
                        </a:rPr>
                        <a:t>0</a:t>
                      </a:r>
                      <a:endParaRPr lang="en-US" sz="1200" b="0" i="0" dirty="0">
                        <a:latin typeface="Gotham-Book"/>
                        <a:cs typeface="Gotham-Book"/>
                      </a:endParaRPr>
                    </a:p>
                  </a:txBody>
                  <a:tcPr>
                    <a:solidFill>
                      <a:schemeClr val="accent3">
                        <a:lumMod val="60000"/>
                        <a:lumOff val="40000"/>
                      </a:schemeClr>
                    </a:solidFill>
                  </a:tcPr>
                </a:tc>
                <a:tc>
                  <a:txBody>
                    <a:bodyPr/>
                    <a:lstStyle/>
                    <a:p>
                      <a:r>
                        <a:rPr lang="en-US" sz="1200" b="0" i="0" dirty="0" smtClean="0">
                          <a:latin typeface="Gotham-Book"/>
                          <a:cs typeface="Gotham-Book"/>
                        </a:rPr>
                        <a:t>3</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3</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algn="ctr"/>
                      <a:r>
                        <a:rPr lang="en-US" sz="1200" b="0" i="0" dirty="0" smtClean="0">
                          <a:solidFill>
                            <a:schemeClr val="bg1"/>
                          </a:solidFill>
                          <a:latin typeface="Gotham-Bold"/>
                          <a:cs typeface="Gotham-Bold"/>
                        </a:rPr>
                        <a:t>14</a:t>
                      </a:r>
                      <a:endParaRPr lang="en-US" sz="1200" b="0" i="0" dirty="0">
                        <a:solidFill>
                          <a:schemeClr val="bg1"/>
                        </a:solidFill>
                        <a:latin typeface="Gotham-Bold"/>
                        <a:cs typeface="Gotham-Bold"/>
                      </a:endParaRPr>
                    </a:p>
                  </a:txBody>
                  <a:tcPr>
                    <a:solidFill>
                      <a:schemeClr val="tx1">
                        <a:lumMod val="65000"/>
                        <a:lumOff val="35000"/>
                      </a:schemeClr>
                    </a:solidFill>
                  </a:tcPr>
                </a:tc>
                <a:tc>
                  <a:txBody>
                    <a:bodyPr/>
                    <a:lstStyle/>
                    <a:p>
                      <a:r>
                        <a:rPr lang="en-US" sz="1200" b="0" i="0" dirty="0" smtClean="0">
                          <a:latin typeface="Gotham-Book"/>
                          <a:cs typeface="Gotham-Book"/>
                        </a:rPr>
                        <a:t>No Data</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r>
              <a:tr h="370840">
                <a:tc>
                  <a:txBody>
                    <a:bodyPr/>
                    <a:lstStyle/>
                    <a:p>
                      <a:r>
                        <a:rPr lang="en-US" sz="1200" b="0" i="0" dirty="0" smtClean="0">
                          <a:solidFill>
                            <a:schemeClr val="tx1"/>
                          </a:solidFill>
                          <a:latin typeface="Gotham-Bold"/>
                          <a:cs typeface="Gotham-Bold"/>
                        </a:rPr>
                        <a:t>Kingsway</a:t>
                      </a:r>
                      <a:r>
                        <a:rPr lang="en-US" sz="1200" b="0" i="0" baseline="0" dirty="0" smtClean="0">
                          <a:solidFill>
                            <a:schemeClr val="tx1"/>
                          </a:solidFill>
                          <a:latin typeface="Gotham-Bold"/>
                          <a:cs typeface="Gotham-Bold"/>
                        </a:rPr>
                        <a:t> West</a:t>
                      </a:r>
                      <a:endParaRPr lang="en-US" sz="1200" b="0" i="0" dirty="0">
                        <a:solidFill>
                          <a:schemeClr val="tx1"/>
                        </a:solidFill>
                        <a:latin typeface="Gotham-Bold"/>
                        <a:cs typeface="Gotham-Bold"/>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5</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6</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6</a:t>
                      </a:r>
                      <a:endParaRPr lang="en-US" sz="1200" b="0" i="0" dirty="0">
                        <a:latin typeface="Gotham-Book"/>
                        <a:cs typeface="Gotham-Book"/>
                      </a:endParaRPr>
                    </a:p>
                  </a:txBody>
                  <a:tcPr>
                    <a:solidFill>
                      <a:schemeClr val="accent3">
                        <a:lumMod val="60000"/>
                        <a:lumOff val="40000"/>
                      </a:schemeClr>
                    </a:solidFill>
                  </a:tcPr>
                </a:tc>
                <a:tc>
                  <a:txBody>
                    <a:bodyPr/>
                    <a:lstStyle/>
                    <a:p>
                      <a:r>
                        <a:rPr lang="en-US" sz="1200" b="0" i="0" dirty="0" smtClean="0">
                          <a:latin typeface="Gotham-Book"/>
                          <a:cs typeface="Gotham-Book"/>
                        </a:rPr>
                        <a:t>1</a:t>
                      </a:r>
                      <a:endParaRPr lang="en-US" sz="1200" b="0" i="0" dirty="0">
                        <a:latin typeface="Gotham-Book"/>
                        <a:cs typeface="Gotham-Book"/>
                      </a:endParaRPr>
                    </a:p>
                  </a:txBody>
                  <a:tcPr>
                    <a:solidFill>
                      <a:schemeClr val="accent3">
                        <a:lumMod val="60000"/>
                        <a:lumOff val="40000"/>
                      </a:schemeClr>
                    </a:solidFill>
                  </a:tcPr>
                </a:tc>
                <a:tc>
                  <a:txBody>
                    <a:bodyPr/>
                    <a:lstStyle/>
                    <a:p>
                      <a:r>
                        <a:rPr lang="en-US" sz="1200" b="0" i="0" dirty="0" smtClean="0">
                          <a:latin typeface="Gotham-Book"/>
                          <a:cs typeface="Gotham-Book"/>
                        </a:rPr>
                        <a:t>4</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r>
                        <a:rPr lang="en-US" sz="1200" b="0" i="0" dirty="0" smtClean="0">
                          <a:latin typeface="Gotham-Book"/>
                          <a:cs typeface="Gotham-Book"/>
                        </a:rPr>
                        <a:t>3</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c>
                  <a:txBody>
                    <a:bodyPr/>
                    <a:lstStyle/>
                    <a:p>
                      <a:pPr algn="ctr"/>
                      <a:r>
                        <a:rPr lang="en-US" sz="1200" b="0" i="0" dirty="0" smtClean="0">
                          <a:solidFill>
                            <a:schemeClr val="bg1"/>
                          </a:solidFill>
                          <a:latin typeface="Gotham-Bold"/>
                          <a:cs typeface="Gotham-Bold"/>
                        </a:rPr>
                        <a:t>25</a:t>
                      </a:r>
                      <a:endParaRPr lang="en-US" sz="1200" b="0" i="0" dirty="0">
                        <a:solidFill>
                          <a:schemeClr val="bg1"/>
                        </a:solidFill>
                        <a:latin typeface="Gotham-Bold"/>
                        <a:cs typeface="Gotham-Bold"/>
                      </a:endParaRPr>
                    </a:p>
                  </a:txBody>
                  <a:tcPr>
                    <a:solidFill>
                      <a:schemeClr val="tx1">
                        <a:lumMod val="65000"/>
                        <a:lumOff val="35000"/>
                      </a:schemeClr>
                    </a:solidFill>
                  </a:tcPr>
                </a:tc>
                <a:tc>
                  <a:txBody>
                    <a:bodyPr/>
                    <a:lstStyle/>
                    <a:p>
                      <a:r>
                        <a:rPr lang="en-US" sz="1200" b="0" i="0" dirty="0" smtClean="0">
                          <a:latin typeface="Gotham-Book"/>
                          <a:cs typeface="Gotham-Book"/>
                        </a:rPr>
                        <a:t>$32,112</a:t>
                      </a:r>
                      <a:endParaRPr lang="en-US" sz="1200" b="0" i="0" dirty="0">
                        <a:latin typeface="Gotham-Book"/>
                        <a:cs typeface="Gotham-Book"/>
                      </a:endParaRPr>
                    </a:p>
                  </a:txBody>
                  <a:tcPr>
                    <a:gradFill flip="none" rotWithShape="1">
                      <a:gsLst>
                        <a:gs pos="0">
                          <a:schemeClr val="bg1">
                            <a:lumMod val="85000"/>
                          </a:schemeClr>
                        </a:gs>
                        <a:gs pos="100000">
                          <a:schemeClr val="tx1">
                            <a:lumMod val="50000"/>
                            <a:lumOff val="50000"/>
                          </a:schemeClr>
                        </a:gs>
                      </a:gsLst>
                      <a:lin ang="16200000" scaled="0"/>
                      <a:tileRect/>
                    </a:gradFill>
                  </a:tcPr>
                </a:tc>
              </a:tr>
            </a:tbl>
          </a:graphicData>
        </a:graphic>
      </p:graphicFrame>
    </p:spTree>
    <p:extLst>
      <p:ext uri="{BB962C8B-B14F-4D97-AF65-F5344CB8AC3E}">
        <p14:creationId xmlns:p14="http://schemas.microsoft.com/office/powerpoint/2010/main" val="38434658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5663" y="1166061"/>
            <a:ext cx="3451648" cy="2157826"/>
          </a:xfrm>
        </p:spPr>
        <p:txBody>
          <a:bodyPr/>
          <a:lstStyle/>
          <a:p>
            <a:pPr marL="0" indent="0">
              <a:buNone/>
            </a:pPr>
            <a:r>
              <a:rPr lang="en-US" dirty="0">
                <a:solidFill>
                  <a:schemeClr val="bg1">
                    <a:lumMod val="85000"/>
                  </a:schemeClr>
                </a:solidFill>
                <a:latin typeface="Gotham-Book"/>
                <a:cs typeface="Gotham-Book"/>
              </a:rPr>
              <a:t>Language </a:t>
            </a:r>
            <a:r>
              <a:rPr lang="en-US" dirty="0" smtClean="0">
                <a:solidFill>
                  <a:schemeClr val="bg1">
                    <a:lumMod val="85000"/>
                  </a:schemeClr>
                </a:solidFill>
                <a:latin typeface="Gotham-Book"/>
                <a:cs typeface="Gotham-Book"/>
              </a:rPr>
              <a:t>is </a:t>
            </a:r>
            <a:r>
              <a:rPr lang="en-US" dirty="0">
                <a:solidFill>
                  <a:schemeClr val="bg1">
                    <a:lumMod val="85000"/>
                  </a:schemeClr>
                </a:solidFill>
                <a:latin typeface="Gotham-Book"/>
                <a:cs typeface="Gotham-Book"/>
              </a:rPr>
              <a:t>a tool </a:t>
            </a:r>
            <a:r>
              <a:rPr lang="en-US" dirty="0" smtClean="0">
                <a:solidFill>
                  <a:schemeClr val="bg1">
                    <a:lumMod val="85000"/>
                  </a:schemeClr>
                </a:solidFill>
                <a:latin typeface="Gotham-Book"/>
                <a:cs typeface="Gotham-Book"/>
              </a:rPr>
              <a:t/>
            </a:r>
            <a:br>
              <a:rPr lang="en-US" dirty="0" smtClean="0">
                <a:solidFill>
                  <a:schemeClr val="bg1">
                    <a:lumMod val="85000"/>
                  </a:schemeClr>
                </a:solidFill>
                <a:latin typeface="Gotham-Book"/>
                <a:cs typeface="Gotham-Book"/>
              </a:rPr>
            </a:br>
            <a:r>
              <a:rPr lang="en-US" dirty="0" smtClean="0">
                <a:solidFill>
                  <a:schemeClr val="bg1">
                    <a:lumMod val="85000"/>
                  </a:schemeClr>
                </a:solidFill>
                <a:latin typeface="Gotham-Book"/>
                <a:cs typeface="Gotham-Book"/>
              </a:rPr>
              <a:t>to </a:t>
            </a:r>
            <a:r>
              <a:rPr lang="en-US" dirty="0">
                <a:solidFill>
                  <a:schemeClr val="bg1">
                    <a:lumMod val="85000"/>
                  </a:schemeClr>
                </a:solidFill>
                <a:latin typeface="Gotham-Book"/>
                <a:cs typeface="Gotham-Book"/>
              </a:rPr>
              <a:t>conceal the </a:t>
            </a:r>
            <a:r>
              <a:rPr lang="en-US" dirty="0" smtClean="0">
                <a:solidFill>
                  <a:schemeClr val="bg1">
                    <a:lumMod val="85000"/>
                  </a:schemeClr>
                </a:solidFill>
                <a:latin typeface="Gotham-Book"/>
                <a:cs typeface="Gotham-Book"/>
              </a:rPr>
              <a:t>truth.</a:t>
            </a:r>
            <a:br>
              <a:rPr lang="en-US" dirty="0" smtClean="0">
                <a:solidFill>
                  <a:schemeClr val="bg1">
                    <a:lumMod val="85000"/>
                  </a:schemeClr>
                </a:solidFill>
                <a:latin typeface="Gotham-Book"/>
                <a:cs typeface="Gotham-Book"/>
              </a:rPr>
            </a:br>
            <a:r>
              <a:rPr lang="en-US" sz="1100" dirty="0" smtClean="0">
                <a:solidFill>
                  <a:schemeClr val="bg1">
                    <a:lumMod val="85000"/>
                  </a:schemeClr>
                </a:solidFill>
                <a:latin typeface="Gotham-Book"/>
                <a:cs typeface="Gotham-Book"/>
              </a:rPr>
              <a:t>		                        –George Carlin</a:t>
            </a:r>
            <a:endParaRPr lang="en-US" dirty="0">
              <a:solidFill>
                <a:schemeClr val="bg1">
                  <a:lumMod val="85000"/>
                </a:schemeClr>
              </a:solidFill>
              <a:latin typeface="Gotham-Book"/>
              <a:cs typeface="Gotham-Book"/>
            </a:endParaRPr>
          </a:p>
        </p:txBody>
      </p:sp>
      <p:pic>
        <p:nvPicPr>
          <p:cNvPr id="6" name="Picture 5" descr="george-carlin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942" y="347922"/>
            <a:ext cx="3657600" cy="4663440"/>
          </a:xfrm>
          <a:prstGeom prst="rect">
            <a:avLst/>
          </a:prstGeom>
        </p:spPr>
      </p:pic>
    </p:spTree>
    <p:extLst>
      <p:ext uri="{BB962C8B-B14F-4D97-AF65-F5344CB8AC3E}">
        <p14:creationId xmlns:p14="http://schemas.microsoft.com/office/powerpoint/2010/main" val="16924357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latin typeface="Gotham-Bold"/>
                <a:cs typeface="Gotham-Bold"/>
              </a:rPr>
              <a:t>Questions</a:t>
            </a:r>
            <a:endParaRPr lang="en-US" dirty="0">
              <a:solidFill>
                <a:schemeClr val="tx1">
                  <a:lumMod val="65000"/>
                  <a:lumOff val="35000"/>
                </a:schemeClr>
              </a:solidFill>
              <a:latin typeface="Gotham-Bold"/>
              <a:cs typeface="Gotham-Bold"/>
            </a:endParaRPr>
          </a:p>
        </p:txBody>
      </p:sp>
      <p:pic>
        <p:nvPicPr>
          <p:cNvPr id="4" name="Content Placeholder 3"/>
          <p:cNvPicPr>
            <a:picLocks noGrp="1" noChangeAspect="1"/>
          </p:cNvPicPr>
          <p:nvPr>
            <p:ph idx="1"/>
          </p:nvPr>
        </p:nvPicPr>
        <p:blipFill>
          <a:blip r:embed="rId3"/>
          <a:srcRect l="-73441" r="-73441"/>
          <a:stretch>
            <a:fillRect/>
          </a:stretch>
        </p:blipFill>
        <p:spPr>
          <a:xfrm>
            <a:off x="2065999" y="1814504"/>
            <a:ext cx="5008828" cy="2028842"/>
          </a:xfrm>
          <a:effectLst>
            <a:reflection stA="36000" endPos="25000" dir="5400000" sy="-100000" algn="bl" rotWithShape="0"/>
          </a:effectLst>
        </p:spPr>
      </p:pic>
    </p:spTree>
    <p:extLst>
      <p:ext uri="{BB962C8B-B14F-4D97-AF65-F5344CB8AC3E}">
        <p14:creationId xmlns:p14="http://schemas.microsoft.com/office/powerpoint/2010/main" val="7575031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95959"/>
                </a:solidFill>
                <a:latin typeface="Gotham-Bold"/>
                <a:cs typeface="Gotham-Bold"/>
              </a:rPr>
              <a:t>Where to Start?</a:t>
            </a:r>
            <a:endParaRPr lang="en-US" dirty="0">
              <a:solidFill>
                <a:srgbClr val="595959"/>
              </a:solidFill>
              <a:latin typeface="Gotham-Bold"/>
              <a:cs typeface="Gotham-Bold"/>
            </a:endParaRPr>
          </a:p>
        </p:txBody>
      </p:sp>
      <p:sp>
        <p:nvSpPr>
          <p:cNvPr id="3" name="Content Placeholder 2"/>
          <p:cNvSpPr>
            <a:spLocks noGrp="1"/>
          </p:cNvSpPr>
          <p:nvPr>
            <p:ph idx="1"/>
          </p:nvPr>
        </p:nvSpPr>
        <p:spPr>
          <a:xfrm>
            <a:off x="4708935" y="1336515"/>
            <a:ext cx="3013709" cy="2410801"/>
          </a:xfrm>
        </p:spPr>
        <p:txBody>
          <a:bodyPr>
            <a:normAutofit/>
          </a:bodyPr>
          <a:lstStyle/>
          <a:p>
            <a:r>
              <a:rPr lang="en-US" sz="2000" dirty="0" smtClean="0">
                <a:solidFill>
                  <a:schemeClr val="tx1">
                    <a:lumMod val="50000"/>
                    <a:lumOff val="50000"/>
                  </a:schemeClr>
                </a:solidFill>
                <a:latin typeface="Gotham-Book"/>
                <a:cs typeface="Gotham-Book"/>
              </a:rPr>
              <a:t>Professor Richard Rosenfeld</a:t>
            </a:r>
          </a:p>
          <a:p>
            <a:pPr lvl="1"/>
            <a:r>
              <a:rPr lang="en-US" sz="1600" dirty="0" smtClean="0">
                <a:solidFill>
                  <a:schemeClr val="tx1">
                    <a:lumMod val="50000"/>
                    <a:lumOff val="50000"/>
                  </a:schemeClr>
                </a:solidFill>
                <a:latin typeface="Gotham-Book"/>
                <a:cs typeface="Gotham-Book"/>
              </a:rPr>
              <a:t>Social sources or violent crime</a:t>
            </a:r>
          </a:p>
          <a:p>
            <a:pPr lvl="1"/>
            <a:r>
              <a:rPr lang="en-US" sz="1600" dirty="0" smtClean="0">
                <a:solidFill>
                  <a:schemeClr val="tx1">
                    <a:lumMod val="50000"/>
                    <a:lumOff val="50000"/>
                  </a:schemeClr>
                </a:solidFill>
                <a:latin typeface="Gotham-Book"/>
                <a:cs typeface="Gotham-Book"/>
              </a:rPr>
              <a:t>Crime control policy</a:t>
            </a:r>
          </a:p>
          <a:p>
            <a:pPr lvl="1"/>
            <a:r>
              <a:rPr lang="en-US" sz="1600" dirty="0" smtClean="0">
                <a:solidFill>
                  <a:schemeClr val="tx1">
                    <a:lumMod val="50000"/>
                    <a:lumOff val="50000"/>
                  </a:schemeClr>
                </a:solidFill>
                <a:latin typeface="Gotham-Book"/>
                <a:cs typeface="Gotham-Book"/>
              </a:rPr>
              <a:t>Crime trends</a:t>
            </a:r>
          </a:p>
        </p:txBody>
      </p:sp>
      <p:pic>
        <p:nvPicPr>
          <p:cNvPr id="4" name="Picture 3" descr="rosenfeld_rick_6x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31" y="1336515"/>
            <a:ext cx="3616202" cy="2410801"/>
          </a:xfrm>
          <a:prstGeom prst="rect">
            <a:avLst/>
          </a:prstGeom>
          <a:effectLst>
            <a:reflection stA="36000" endPos="18000" dir="5400000" sy="-100000" algn="bl" rotWithShape="0"/>
          </a:effectLst>
          <a:scene3d>
            <a:camera prst="perspectiveFront">
              <a:rot lat="300000" lon="20399993" rev="0"/>
            </a:camera>
            <a:lightRig rig="threePt" dir="t"/>
          </a:scene3d>
        </p:spPr>
      </p:pic>
    </p:spTree>
    <p:extLst>
      <p:ext uri="{BB962C8B-B14F-4D97-AF65-F5344CB8AC3E}">
        <p14:creationId xmlns:p14="http://schemas.microsoft.com/office/powerpoint/2010/main" val="34294943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latin typeface="Gotham-Bold"/>
                <a:cs typeface="Gotham-Bold"/>
              </a:rPr>
              <a:t>References</a:t>
            </a:r>
          </a:p>
        </p:txBody>
      </p:sp>
      <p:sp>
        <p:nvSpPr>
          <p:cNvPr id="3" name="Content Placeholder 2"/>
          <p:cNvSpPr>
            <a:spLocks noGrp="1"/>
          </p:cNvSpPr>
          <p:nvPr>
            <p:ph idx="1"/>
          </p:nvPr>
        </p:nvSpPr>
        <p:spPr/>
        <p:txBody>
          <a:bodyPr>
            <a:normAutofit fontScale="25000" lnSpcReduction="20000"/>
          </a:bodyPr>
          <a:lstStyle/>
          <a:p>
            <a:r>
              <a:rPr lang="en-US" dirty="0">
                <a:latin typeface="Gotham-Book"/>
                <a:cs typeface="Gotham-Book"/>
              </a:rPr>
              <a:t>・SE, Heather Lane. Crime statistics McClatchy - </a:t>
            </a:r>
            <a:r>
              <a:rPr lang="en-US" dirty="0" err="1" smtClean="0">
                <a:latin typeface="Gotham-Book"/>
                <a:cs typeface="Gotham-Book"/>
              </a:rPr>
              <a:t>Tribu</a:t>
            </a:r>
            <a:endParaRPr lang="en-US" dirty="0">
              <a:latin typeface="Gotham-Book"/>
              <a:cs typeface="Gotham-Book"/>
            </a:endParaRPr>
          </a:p>
          <a:p>
            <a:r>
              <a:rPr lang="en-US" dirty="0">
                <a:latin typeface="Gotham-Book"/>
                <a:cs typeface="Gotham-Book"/>
              </a:rPr>
              <a:t>ne Business News, May 12, 2007 Income Statistics by </a:t>
            </a:r>
            <a:r>
              <a:rPr lang="en-US" dirty="0" err="1">
                <a:latin typeface="Gotham-Book"/>
                <a:cs typeface="Gotham-Book"/>
              </a:rPr>
              <a:t>Rorty</a:t>
            </a:r>
            <a:r>
              <a:rPr lang="en-US" dirty="0">
                <a:latin typeface="Gotham-Book"/>
                <a:cs typeface="Gotham-Book"/>
              </a:rPr>
              <a:t>, M. </a:t>
            </a:r>
            <a:r>
              <a:rPr lang="en-US" dirty="0" smtClean="0">
                <a:latin typeface="Gotham-Book"/>
                <a:cs typeface="Gotham-Book"/>
              </a:rPr>
              <a:t>C </a:t>
            </a:r>
            <a:endParaRPr lang="en-US" dirty="0">
              <a:latin typeface="Gotham-Book"/>
              <a:cs typeface="Gotham-Book"/>
            </a:endParaRPr>
          </a:p>
          <a:p>
            <a:r>
              <a:rPr lang="en-US" dirty="0">
                <a:latin typeface="Gotham-Book"/>
                <a:cs typeface="Gotham-Book"/>
              </a:rPr>
              <a:t>・Publications of the American Statistical Association, ISSN 1522-5437, 09/1917, Volume 15, Issue 119, pp. 794 </a:t>
            </a:r>
            <a:r>
              <a:rPr lang="en-US" dirty="0" smtClean="0">
                <a:latin typeface="Gotham-Book"/>
                <a:cs typeface="Gotham-Book"/>
              </a:rPr>
              <a:t>– 800 </a:t>
            </a:r>
            <a:endParaRPr lang="en-US" dirty="0">
              <a:latin typeface="Gotham-Book"/>
              <a:cs typeface="Gotham-Book"/>
            </a:endParaRPr>
          </a:p>
          <a:p>
            <a:r>
              <a:rPr lang="en-US" dirty="0">
                <a:latin typeface="Gotham-Book"/>
                <a:cs typeface="Gotham-Book"/>
              </a:rPr>
              <a:t>・Despite economy, national and St. Louis crime down St. Louis Post-Dispatch (St. Louis, MO), 05/24/</a:t>
            </a:r>
            <a:r>
              <a:rPr lang="en-US" dirty="0" smtClean="0">
                <a:latin typeface="Gotham-Book"/>
                <a:cs typeface="Gotham-Book"/>
              </a:rPr>
              <a:t>2011 </a:t>
            </a:r>
            <a:endParaRPr lang="en-US" dirty="0">
              <a:latin typeface="Gotham-Book"/>
              <a:cs typeface="Gotham-Book"/>
            </a:endParaRPr>
          </a:p>
          <a:p>
            <a:r>
              <a:rPr lang="en-US" dirty="0">
                <a:latin typeface="Gotham-Book"/>
                <a:cs typeface="Gotham-Book"/>
              </a:rPr>
              <a:t>・FBI stats show drop in crime in St. Louis, nationwide by Jennifer </a:t>
            </a:r>
            <a:r>
              <a:rPr lang="en-US" dirty="0" smtClean="0">
                <a:latin typeface="Gotham-Book"/>
                <a:cs typeface="Gotham-Book"/>
              </a:rPr>
              <a:t>Mann </a:t>
            </a:r>
            <a:endParaRPr lang="en-US" dirty="0">
              <a:latin typeface="Gotham-Book"/>
              <a:cs typeface="Gotham-Book"/>
            </a:endParaRPr>
          </a:p>
          <a:p>
            <a:r>
              <a:rPr lang="en-US" dirty="0">
                <a:latin typeface="Gotham-Book"/>
                <a:cs typeface="Gotham-Book"/>
              </a:rPr>
              <a:t>McClatchy - Tribune Business News, 05/23/</a:t>
            </a:r>
            <a:r>
              <a:rPr lang="en-US" dirty="0" smtClean="0">
                <a:latin typeface="Gotham-Book"/>
                <a:cs typeface="Gotham-Book"/>
              </a:rPr>
              <a:t>2011 </a:t>
            </a:r>
            <a:endParaRPr lang="en-US" dirty="0">
              <a:latin typeface="Gotham-Book"/>
              <a:cs typeface="Gotham-Book"/>
            </a:endParaRPr>
          </a:p>
          <a:p>
            <a:r>
              <a:rPr lang="en-US" dirty="0">
                <a:latin typeface="Gotham-Book"/>
                <a:cs typeface="Gotham-Book"/>
              </a:rPr>
              <a:t>・Crime and Crime Control by </a:t>
            </a:r>
            <a:r>
              <a:rPr lang="en-US" dirty="0" err="1">
                <a:latin typeface="Gotham-Book"/>
                <a:cs typeface="Gotham-Book"/>
              </a:rPr>
              <a:t>Joo</a:t>
            </a:r>
            <a:r>
              <a:rPr lang="en-US" dirty="0">
                <a:latin typeface="Gotham-Book"/>
                <a:cs typeface="Gotham-Book"/>
              </a:rPr>
              <a:t>, </a:t>
            </a:r>
            <a:r>
              <a:rPr lang="en-US" dirty="0" err="1">
                <a:latin typeface="Gotham-Book"/>
                <a:cs typeface="Gotham-Book"/>
              </a:rPr>
              <a:t>Hee</a:t>
            </a:r>
            <a:r>
              <a:rPr lang="en-US" dirty="0">
                <a:latin typeface="Gotham-Book"/>
                <a:cs typeface="Gotham-Book"/>
              </a:rPr>
              <a:t>-Jong Social Indicators Research, ISSN 0303-8300,  04/2003, Volume 62, Issue 1, pp. 239 </a:t>
            </a:r>
            <a:r>
              <a:rPr lang="en-US" dirty="0" smtClean="0">
                <a:latin typeface="Gotham-Book"/>
                <a:cs typeface="Gotham-Book"/>
              </a:rPr>
              <a:t>– 263 </a:t>
            </a:r>
            <a:endParaRPr lang="en-US" dirty="0">
              <a:latin typeface="Gotham-Book"/>
              <a:cs typeface="Gotham-Book"/>
            </a:endParaRPr>
          </a:p>
          <a:p>
            <a:r>
              <a:rPr lang="en-US" dirty="0">
                <a:latin typeface="Gotham-Book"/>
                <a:cs typeface="Gotham-Book"/>
              </a:rPr>
              <a:t>Other data source: </a:t>
            </a:r>
            <a:r>
              <a:rPr lang="en-US" dirty="0">
                <a:latin typeface="Gotham-Book"/>
                <a:cs typeface="Gotham-Book"/>
                <a:hlinkClick r:id="rId3"/>
              </a:rPr>
              <a:t>http://www.areavibes.com/st.+louismo/neighborhoods</a:t>
            </a:r>
            <a:r>
              <a:rPr lang="en-US" dirty="0" smtClean="0">
                <a:latin typeface="Gotham-Book"/>
                <a:cs typeface="Gotham-Book"/>
                <a:hlinkClick r:id="rId3"/>
              </a:rPr>
              <a:t>/</a:t>
            </a:r>
            <a:r>
              <a:rPr lang="en-US" dirty="0" smtClean="0">
                <a:latin typeface="Gotham-Book"/>
                <a:cs typeface="Gotham-Book"/>
              </a:rPr>
              <a:t> </a:t>
            </a:r>
            <a:endParaRPr lang="en-US" dirty="0">
              <a:latin typeface="Gotham-Book"/>
              <a:cs typeface="Gotham-Book"/>
            </a:endParaRPr>
          </a:p>
          <a:p>
            <a:r>
              <a:rPr lang="en-US" dirty="0">
                <a:latin typeface="Gotham-Book"/>
                <a:cs typeface="Gotham-Book"/>
                <a:hlinkClick r:id="rId4"/>
              </a:rPr>
              <a:t>http://www.neighborhoodscout.com/mo/st-louis/</a:t>
            </a:r>
            <a:r>
              <a:rPr lang="en-US" dirty="0">
                <a:latin typeface="Gotham-Book"/>
                <a:cs typeface="Gotham-Book"/>
              </a:rPr>
              <a:t> </a:t>
            </a:r>
          </a:p>
          <a:p>
            <a:r>
              <a:rPr lang="en-US" dirty="0">
                <a:latin typeface="Gotham-Book"/>
                <a:cs typeface="Gotham-Book"/>
                <a:hlinkClick r:id="rId5"/>
              </a:rPr>
              <a:t>https://stlouis-mo.gov/neighborhoods/</a:t>
            </a:r>
            <a:r>
              <a:rPr lang="en-US" dirty="0">
                <a:latin typeface="Gotham-Book"/>
                <a:cs typeface="Gotham-Book"/>
              </a:rPr>
              <a:t> </a:t>
            </a:r>
          </a:p>
        </p:txBody>
      </p:sp>
    </p:spTree>
    <p:extLst>
      <p:ext uri="{BB962C8B-B14F-4D97-AF65-F5344CB8AC3E}">
        <p14:creationId xmlns:p14="http://schemas.microsoft.com/office/powerpoint/2010/main" val="6835399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519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77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5527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F7F7F"/>
                </a:solidFill>
                <a:latin typeface="Gotham-Bold"/>
                <a:cs typeface="Gotham-Bold"/>
              </a:rPr>
              <a:t>Steps Towards Prediction</a:t>
            </a:r>
            <a:endParaRPr lang="en-US" dirty="0">
              <a:solidFill>
                <a:srgbClr val="7F7F7F"/>
              </a:solidFill>
              <a:latin typeface="Gotham-Bold"/>
              <a:cs typeface="Gotham-Bold"/>
            </a:endParaRPr>
          </a:p>
        </p:txBody>
      </p:sp>
      <p:sp>
        <p:nvSpPr>
          <p:cNvPr id="3" name="Content Placeholder 2"/>
          <p:cNvSpPr>
            <a:spLocks noGrp="1"/>
          </p:cNvSpPr>
          <p:nvPr>
            <p:ph idx="1"/>
          </p:nvPr>
        </p:nvSpPr>
        <p:spPr/>
        <p:txBody>
          <a:bodyPr>
            <a:normAutofit fontScale="92500" lnSpcReduction="10000"/>
          </a:bodyPr>
          <a:lstStyle/>
          <a:p>
            <a:r>
              <a:rPr lang="en-US" dirty="0" smtClean="0"/>
              <a:t>1. Understand project purpose</a:t>
            </a:r>
          </a:p>
          <a:p>
            <a:r>
              <a:rPr lang="en-US" dirty="0" smtClean="0"/>
              <a:t>2. Decide which data is important and collect data</a:t>
            </a:r>
          </a:p>
          <a:p>
            <a:r>
              <a:rPr lang="en-US" dirty="0" smtClean="0"/>
              <a:t>3. "Clean" data</a:t>
            </a:r>
          </a:p>
          <a:p>
            <a:r>
              <a:rPr lang="en-US" dirty="0" smtClean="0"/>
              <a:t>4. Choose right software and right model</a:t>
            </a:r>
          </a:p>
          <a:p>
            <a:r>
              <a:rPr lang="en-US" dirty="0" smtClean="0"/>
              <a:t>5. Calculation &amp; Understanding the result</a:t>
            </a:r>
          </a:p>
          <a:p>
            <a:r>
              <a:rPr lang="en-US" dirty="0" smtClean="0"/>
              <a:t>6. Predict</a:t>
            </a:r>
            <a:endParaRPr lang="en-US" dirty="0"/>
          </a:p>
        </p:txBody>
      </p:sp>
    </p:spTree>
    <p:extLst>
      <p:ext uri="{BB962C8B-B14F-4D97-AF65-F5344CB8AC3E}">
        <p14:creationId xmlns:p14="http://schemas.microsoft.com/office/powerpoint/2010/main" val="27357023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80682"/>
            <a:ext cx="8373837" cy="1002717"/>
          </a:xfrm>
        </p:spPr>
        <p:txBody>
          <a:bodyPr/>
          <a:lstStyle/>
          <a:p>
            <a:endParaRPr lang="en-US" dirty="0">
              <a:solidFill>
                <a:srgbClr val="7F7F7F"/>
              </a:solidFill>
              <a:latin typeface="Gotham-Bold"/>
              <a:cs typeface="Gotham-Bold"/>
            </a:endParaRPr>
          </a:p>
        </p:txBody>
      </p:sp>
      <p:sp>
        <p:nvSpPr>
          <p:cNvPr id="3" name="Content Placeholder 2"/>
          <p:cNvSpPr>
            <a:spLocks noGrp="1"/>
          </p:cNvSpPr>
          <p:nvPr>
            <p:ph idx="1"/>
          </p:nvPr>
        </p:nvSpPr>
        <p:spPr/>
        <p:txBody>
          <a:bodyPr>
            <a:normAutofit/>
          </a:bodyPr>
          <a:lstStyle/>
          <a:p>
            <a:endParaRPr lang="en-US" dirty="0"/>
          </a:p>
        </p:txBody>
      </p:sp>
      <p:pic>
        <p:nvPicPr>
          <p:cNvPr id="1026" name="Picture 2"/>
          <p:cNvPicPr>
            <a:picLocks noChangeAspect="1" noChangeArrowheads="1"/>
          </p:cNvPicPr>
          <p:nvPr/>
        </p:nvPicPr>
        <p:blipFill>
          <a:blip r:embed="rId3"/>
          <a:srcRect/>
          <a:stretch>
            <a:fillRect/>
          </a:stretch>
        </p:blipFill>
        <p:spPr bwMode="auto">
          <a:xfrm>
            <a:off x="500061" y="1524000"/>
            <a:ext cx="3705225" cy="21907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2290761" y="1524000"/>
            <a:ext cx="3829050" cy="23431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4721171" y="1775012"/>
            <a:ext cx="3469769" cy="1372930"/>
          </a:xfrm>
          <a:prstGeom prst="rect">
            <a:avLst/>
          </a:prstGeom>
          <a:noFill/>
          <a:ln w="9525">
            <a:noFill/>
            <a:miter lim="800000"/>
            <a:headEnd/>
            <a:tailEnd/>
          </a:ln>
          <a:effectLst/>
        </p:spPr>
      </p:pic>
    </p:spTree>
    <p:extLst>
      <p:ext uri="{BB962C8B-B14F-4D97-AF65-F5344CB8AC3E}">
        <p14:creationId xmlns:p14="http://schemas.microsoft.com/office/powerpoint/2010/main" val="27357023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7F7F7F"/>
              </a:solidFill>
              <a:latin typeface="Gotham-Bold"/>
              <a:cs typeface="Gotham-Bold"/>
            </a:endParaRPr>
          </a:p>
        </p:txBody>
      </p:sp>
      <p:pic>
        <p:nvPicPr>
          <p:cNvPr id="2050" name="Picture 2"/>
          <p:cNvPicPr>
            <a:picLocks noChangeAspect="1" noChangeArrowheads="1"/>
          </p:cNvPicPr>
          <p:nvPr/>
        </p:nvPicPr>
        <p:blipFill>
          <a:blip r:embed="rId3"/>
          <a:srcRect/>
          <a:stretch>
            <a:fillRect/>
          </a:stretch>
        </p:blipFill>
        <p:spPr bwMode="auto">
          <a:xfrm>
            <a:off x="1" y="80683"/>
            <a:ext cx="6777317" cy="2358877"/>
          </a:xfrm>
          <a:prstGeom prst="rect">
            <a:avLst/>
          </a:prstGeom>
          <a:noFill/>
          <a:ln w="9525">
            <a:noFill/>
            <a:miter lim="800000"/>
            <a:headEnd/>
            <a:tailEnd/>
          </a:ln>
          <a:effectLst/>
        </p:spPr>
      </p:pic>
      <p:pic>
        <p:nvPicPr>
          <p:cNvPr id="2051" name="Picture 3"/>
          <p:cNvPicPr>
            <a:picLocks noGrp="1" noChangeAspect="1" noChangeArrowheads="1"/>
          </p:cNvPicPr>
          <p:nvPr>
            <p:ph idx="1"/>
          </p:nvPr>
        </p:nvPicPr>
        <p:blipFill>
          <a:blip r:embed="rId4"/>
          <a:srcRect/>
          <a:stretch>
            <a:fillRect/>
          </a:stretch>
        </p:blipFill>
        <p:spPr bwMode="auto">
          <a:xfrm>
            <a:off x="1101725" y="1977058"/>
            <a:ext cx="8042275" cy="3166442"/>
          </a:xfrm>
          <a:prstGeom prst="rect">
            <a:avLst/>
          </a:prstGeom>
          <a:noFill/>
          <a:ln w="9525">
            <a:noFill/>
            <a:miter lim="800000"/>
            <a:headEnd/>
            <a:tailEnd/>
          </a:ln>
          <a:effectLst/>
        </p:spPr>
      </p:pic>
    </p:spTree>
    <p:extLst>
      <p:ext uri="{BB962C8B-B14F-4D97-AF65-F5344CB8AC3E}">
        <p14:creationId xmlns:p14="http://schemas.microsoft.com/office/powerpoint/2010/main" val="27357023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96875" y="1839686"/>
            <a:ext cx="8042276" cy="1002717"/>
          </a:xfrm>
        </p:spPr>
        <p:txBody>
          <a:bodyPr/>
          <a:lstStyle/>
          <a:p>
            <a:r>
              <a:rPr lang="en-US" dirty="0" smtClean="0"/>
              <a:t>Choose right software and right model</a:t>
            </a:r>
            <a:endParaRPr lang="en-US" dirty="0"/>
          </a:p>
        </p:txBody>
      </p:sp>
      <p:sp>
        <p:nvSpPr>
          <p:cNvPr id="5" name="内容占位符 4"/>
          <p:cNvSpPr>
            <a:spLocks noGrp="1"/>
          </p:cNvSpPr>
          <p:nvPr>
            <p:ph idx="1"/>
          </p:nvPr>
        </p:nvSpPr>
        <p:spPr>
          <a:xfrm>
            <a:off x="2960913" y="2993571"/>
            <a:ext cx="6011637" cy="1464130"/>
          </a:xfrm>
        </p:spPr>
        <p:txBody>
          <a:bodyPr/>
          <a:lstStyle/>
          <a:p>
            <a:pPr>
              <a:buNone/>
            </a:pPr>
            <a:r>
              <a:rPr lang="en-US" dirty="0" err="1" smtClean="0"/>
              <a:t>Stata</a:t>
            </a:r>
            <a:r>
              <a:rPr lang="en-US" dirty="0" smtClean="0"/>
              <a:t>, SPSS and SAS</a:t>
            </a:r>
            <a:endParaRPr lang="en-US" dirty="0"/>
          </a:p>
        </p:txBody>
      </p:sp>
      <p:sp>
        <p:nvSpPr>
          <p:cNvPr id="6" name="矩形 5"/>
          <p:cNvSpPr/>
          <p:nvPr/>
        </p:nvSpPr>
        <p:spPr>
          <a:xfrm>
            <a:off x="2601756" y="3657600"/>
            <a:ext cx="3640740" cy="369332"/>
          </a:xfrm>
          <a:prstGeom prst="rect">
            <a:avLst/>
          </a:prstGeom>
        </p:spPr>
        <p:txBody>
          <a:bodyPr wrap="none">
            <a:spAutoFit/>
          </a:bodyPr>
          <a:lstStyle/>
          <a:p>
            <a:r>
              <a:rPr lang="en-US" dirty="0" smtClean="0"/>
              <a:t>“Statistical” +“Data”=</a:t>
            </a:r>
            <a:r>
              <a:rPr lang="en-US" dirty="0" err="1" smtClean="0"/>
              <a:t>Stata</a:t>
            </a:r>
            <a:endParaRPr lang="en-US" dirty="0"/>
          </a:p>
        </p:txBody>
      </p:sp>
    </p:spTree>
    <p:extLst>
      <p:ext uri="{BB962C8B-B14F-4D97-AF65-F5344CB8AC3E}">
        <p14:creationId xmlns:p14="http://schemas.microsoft.com/office/powerpoint/2010/main" val="273570235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1026</TotalTime>
  <Words>762</Words>
  <Application>Microsoft Macintosh PowerPoint</Application>
  <PresentationFormat>On-screen Show (16:9)</PresentationFormat>
  <Paragraphs>146</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Breeze</vt:lpstr>
      <vt:lpstr>PowerPoint Presentation</vt:lpstr>
      <vt:lpstr>Where to Start?</vt:lpstr>
      <vt:lpstr>PowerPoint Presentation</vt:lpstr>
      <vt:lpstr>PowerPoint Presentation</vt:lpstr>
      <vt:lpstr>PowerPoint Presentation</vt:lpstr>
      <vt:lpstr>Steps Towards Prediction</vt:lpstr>
      <vt:lpstr>PowerPoint Presentation</vt:lpstr>
      <vt:lpstr>PowerPoint Presentation</vt:lpstr>
      <vt:lpstr>Choose right software and right model</vt:lpstr>
      <vt:lpstr>PowerPoint Presentation</vt:lpstr>
      <vt:lpstr>Stata Information</vt:lpstr>
      <vt:lpstr>Data Mining </vt:lpstr>
      <vt:lpstr>Prediction = ~112</vt:lpstr>
      <vt:lpstr>Tableau</vt:lpstr>
      <vt:lpstr>Mean, Median, Mode and IQR</vt:lpstr>
      <vt:lpstr>Quote</vt:lpstr>
      <vt:lpstr>Five Neighborhoods with a Drop in Homicide</vt:lpstr>
      <vt:lpstr>PowerPoint Presentation</vt:lpstr>
      <vt:lpstr>Questions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Mueller</dc:creator>
  <cp:lastModifiedBy>John Mueller</cp:lastModifiedBy>
  <cp:revision>67</cp:revision>
  <dcterms:created xsi:type="dcterms:W3CDTF">2014-03-08T00:03:13Z</dcterms:created>
  <dcterms:modified xsi:type="dcterms:W3CDTF">2014-03-10T14:42:50Z</dcterms:modified>
</cp:coreProperties>
</file>