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s/slide99.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16"/>
  </p:notesMasterIdLst>
  <p:sldIdLst>
    <p:sldId id="256" r:id="rId3"/>
    <p:sldId id="257" r:id="rId4"/>
    <p:sldId id="258" r:id="rId5"/>
    <p:sldId id="269" r:id="rId6"/>
    <p:sldId id="270" r:id="rId7"/>
    <p:sldId id="259" r:id="rId8"/>
    <p:sldId id="260" r:id="rId9"/>
    <p:sldId id="261" r:id="rId10"/>
    <p:sldId id="263" r:id="rId11"/>
    <p:sldId id="262" r:id="rId12"/>
    <p:sldId id="264" r:id="rId13"/>
    <p:sldId id="265" r:id="rId14"/>
    <p:sldId id="347" r:id="rId15"/>
    <p:sldId id="266" r:id="rId16"/>
    <p:sldId id="267" r:id="rId17"/>
    <p:sldId id="268" r:id="rId18"/>
    <p:sldId id="348" r:id="rId19"/>
    <p:sldId id="352" r:id="rId20"/>
    <p:sldId id="276" r:id="rId21"/>
    <p:sldId id="349" r:id="rId22"/>
    <p:sldId id="271" r:id="rId23"/>
    <p:sldId id="275" r:id="rId24"/>
    <p:sldId id="272" r:id="rId25"/>
    <p:sldId id="273" r:id="rId26"/>
    <p:sldId id="274" r:id="rId27"/>
    <p:sldId id="277" r:id="rId28"/>
    <p:sldId id="290" r:id="rId29"/>
    <p:sldId id="278" r:id="rId30"/>
    <p:sldId id="279" r:id="rId31"/>
    <p:sldId id="282" r:id="rId32"/>
    <p:sldId id="280" r:id="rId33"/>
    <p:sldId id="311" r:id="rId34"/>
    <p:sldId id="281" r:id="rId35"/>
    <p:sldId id="283" r:id="rId36"/>
    <p:sldId id="284" r:id="rId37"/>
    <p:sldId id="285" r:id="rId38"/>
    <p:sldId id="286" r:id="rId39"/>
    <p:sldId id="287" r:id="rId40"/>
    <p:sldId id="288" r:id="rId41"/>
    <p:sldId id="289" r:id="rId42"/>
    <p:sldId id="291" r:id="rId43"/>
    <p:sldId id="292" r:id="rId44"/>
    <p:sldId id="293" r:id="rId45"/>
    <p:sldId id="294" r:id="rId46"/>
    <p:sldId id="295" r:id="rId47"/>
    <p:sldId id="296" r:id="rId48"/>
    <p:sldId id="350" r:id="rId49"/>
    <p:sldId id="351" r:id="rId50"/>
    <p:sldId id="297" r:id="rId51"/>
    <p:sldId id="298" r:id="rId52"/>
    <p:sldId id="299" r:id="rId53"/>
    <p:sldId id="300" r:id="rId54"/>
    <p:sldId id="344" r:id="rId55"/>
    <p:sldId id="345" r:id="rId56"/>
    <p:sldId id="346" r:id="rId57"/>
    <p:sldId id="301" r:id="rId58"/>
    <p:sldId id="302" r:id="rId59"/>
    <p:sldId id="303" r:id="rId60"/>
    <p:sldId id="304" r:id="rId61"/>
    <p:sldId id="305" r:id="rId62"/>
    <p:sldId id="306" r:id="rId63"/>
    <p:sldId id="307" r:id="rId64"/>
    <p:sldId id="308" r:id="rId65"/>
    <p:sldId id="309" r:id="rId66"/>
    <p:sldId id="310" r:id="rId67"/>
    <p:sldId id="312" r:id="rId68"/>
    <p:sldId id="314" r:id="rId69"/>
    <p:sldId id="315" r:id="rId70"/>
    <p:sldId id="316" r:id="rId71"/>
    <p:sldId id="317" r:id="rId72"/>
    <p:sldId id="319" r:id="rId73"/>
    <p:sldId id="320" r:id="rId74"/>
    <p:sldId id="321" r:id="rId75"/>
    <p:sldId id="322" r:id="rId76"/>
    <p:sldId id="323" r:id="rId77"/>
    <p:sldId id="324" r:id="rId78"/>
    <p:sldId id="326" r:id="rId79"/>
    <p:sldId id="325"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 id="341" r:id="rId94"/>
    <p:sldId id="342" r:id="rId95"/>
    <p:sldId id="353" r:id="rId96"/>
    <p:sldId id="365" r:id="rId97"/>
    <p:sldId id="366" r:id="rId98"/>
    <p:sldId id="354" r:id="rId99"/>
    <p:sldId id="355" r:id="rId100"/>
    <p:sldId id="356" r:id="rId101"/>
    <p:sldId id="343" r:id="rId102"/>
    <p:sldId id="358" r:id="rId103"/>
    <p:sldId id="357" r:id="rId104"/>
    <p:sldId id="359" r:id="rId105"/>
    <p:sldId id="369" r:id="rId106"/>
    <p:sldId id="360" r:id="rId107"/>
    <p:sldId id="361" r:id="rId108"/>
    <p:sldId id="362" r:id="rId109"/>
    <p:sldId id="363" r:id="rId110"/>
    <p:sldId id="364" r:id="rId111"/>
    <p:sldId id="367" r:id="rId112"/>
    <p:sldId id="368" r:id="rId113"/>
    <p:sldId id="370" r:id="rId114"/>
    <p:sldId id="371" r:id="rId1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41" autoAdjust="0"/>
    <p:restoredTop sz="94660"/>
  </p:normalViewPr>
  <p:slideViewPr>
    <p:cSldViewPr>
      <p:cViewPr varScale="1">
        <p:scale>
          <a:sx n="93" d="100"/>
          <a:sy n="93" d="100"/>
        </p:scale>
        <p:origin x="-96" y="-36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presProps" Target="presProp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slide" Target="slides/slide108.xml"/><Relationship Id="rId115" Type="http://schemas.openxmlformats.org/officeDocument/2006/relationships/slide" Target="slides/slide113.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5FFAEC-FD5B-4F51-BBA8-4CE3C81E5AAE}" type="datetimeFigureOut">
              <a:rPr lang="en-US" smtClean="0"/>
              <a:pPr/>
              <a:t>8/4/2011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EAF242-EEA3-4D00-929B-E9BE7462961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B28326-FCA7-4940-ABAA-7C26C961149F}" type="datetimeFigureOut">
              <a:rPr lang="en-US" smtClean="0"/>
              <a:pPr/>
              <a:t>8/4/2011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33D3FE-90CD-4E44-B86F-D5311049B30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B28326-FCA7-4940-ABAA-7C26C961149F}" type="datetimeFigureOut">
              <a:rPr lang="en-US" smtClean="0"/>
              <a:pPr/>
              <a:t>8/4/2011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33D3FE-90CD-4E44-B86F-D5311049B30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B28326-FCA7-4940-ABAA-7C26C961149F}" type="datetimeFigureOut">
              <a:rPr lang="en-US" smtClean="0"/>
              <a:pPr/>
              <a:t>8/4/2011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33D3FE-90CD-4E44-B86F-D5311049B30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noFill/>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5A33D3FE-90CD-4E44-B86F-D5311049B308}"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0B28326-FCA7-4940-ABAA-7C26C961149F}" type="datetimeFigureOut">
              <a:rPr lang="en-US" smtClean="0"/>
              <a:pPr/>
              <a:t>8/4/2011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5A33D3FE-90CD-4E44-B86F-D5311049B308}"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0B28326-FCA7-4940-ABAA-7C26C961149F}" type="datetimeFigureOut">
              <a:rPr lang="en-US" smtClean="0"/>
              <a:pPr/>
              <a:t>8/4/2011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5A33D3FE-90CD-4E44-B86F-D5311049B308}"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0B28326-FCA7-4940-ABAA-7C26C961149F}" type="datetimeFigureOut">
              <a:rPr lang="en-US" smtClean="0"/>
              <a:pPr/>
              <a:t>8/4/2011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5A33D3FE-90CD-4E44-B86F-D5311049B308}"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0B28326-FCA7-4940-ABAA-7C26C961149F}" type="datetimeFigureOut">
              <a:rPr lang="en-US" smtClean="0"/>
              <a:pPr/>
              <a:t>8/4/2011</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5A33D3FE-90CD-4E44-B86F-D5311049B308}"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0B28326-FCA7-4940-ABAA-7C26C961149F}" type="datetimeFigureOut">
              <a:rPr lang="en-US" smtClean="0"/>
              <a:pPr/>
              <a:t>8/4/2011</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5A33D3FE-90CD-4E44-B86F-D5311049B308}"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0B28326-FCA7-4940-ABAA-7C26C961149F}" type="datetimeFigureOut">
              <a:rPr lang="en-US" smtClean="0"/>
              <a:pPr/>
              <a:t>8/4/2011</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5A33D3FE-90CD-4E44-B86F-D5311049B308}"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0B28326-FCA7-4940-ABAA-7C26C961149F}" type="datetimeFigureOut">
              <a:rPr lang="en-US" smtClean="0"/>
              <a:pPr/>
              <a:t>8/4/2011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5A33D3FE-90CD-4E44-B86F-D5311049B30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B28326-FCA7-4940-ABAA-7C26C961149F}" type="datetimeFigureOut">
              <a:rPr lang="en-US" smtClean="0"/>
              <a:pPr/>
              <a:t>8/4/2011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33D3FE-90CD-4E44-B86F-D5311049B308}"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0B28326-FCA7-4940-ABAA-7C26C961149F}" type="datetimeFigureOut">
              <a:rPr lang="en-US" smtClean="0"/>
              <a:pPr/>
              <a:t>8/4/2011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5A33D3FE-90CD-4E44-B86F-D5311049B308}"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0B28326-FCA7-4940-ABAA-7C26C961149F}" type="datetimeFigureOut">
              <a:rPr lang="en-US" smtClean="0"/>
              <a:pPr/>
              <a:t>8/4/2011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5A33D3FE-90CD-4E44-B86F-D5311049B308}"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0B28326-FCA7-4940-ABAA-7C26C961149F}" type="datetimeFigureOut">
              <a:rPr lang="en-US" smtClean="0"/>
              <a:pPr/>
              <a:t>8/4/2011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5A33D3FE-90CD-4E44-B86F-D5311049B308}"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6" name="Picture 5" descr="background.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0B28326-FCA7-4940-ABAA-7C26C961149F}" type="datetimeFigureOut">
              <a:rPr lang="en-US" smtClean="0"/>
              <a:pPr/>
              <a:t>8/4/2011</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5A33D3FE-90CD-4E44-B86F-D5311049B308}" type="slidenum">
              <a:rPr lang="en-US" smtClean="0"/>
              <a:pPr/>
              <a:t>‹#›</a:t>
            </a:fld>
            <a:endParaRPr lang="en-US"/>
          </a:p>
        </p:txBody>
      </p:sp>
      <p:pic>
        <p:nvPicPr>
          <p:cNvPr id="7" name="Picture 6" descr="background.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6" name="Picture 5" descr="background.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0B28326-FCA7-4940-ABAA-7C26C961149F}" type="datetimeFigureOut">
              <a:rPr lang="en-US" smtClean="0"/>
              <a:pPr/>
              <a:t>8/4/2011</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5A33D3FE-90CD-4E44-B86F-D5311049B30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B28326-FCA7-4940-ABAA-7C26C961149F}" type="datetimeFigureOut">
              <a:rPr lang="en-US" smtClean="0"/>
              <a:pPr/>
              <a:t>8/4/2011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33D3FE-90CD-4E44-B86F-D5311049B30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B28326-FCA7-4940-ABAA-7C26C961149F}" type="datetimeFigureOut">
              <a:rPr lang="en-US" smtClean="0"/>
              <a:pPr/>
              <a:t>8/4/2011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33D3FE-90CD-4E44-B86F-D5311049B30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B28326-FCA7-4940-ABAA-7C26C961149F}" type="datetimeFigureOut">
              <a:rPr lang="en-US" smtClean="0"/>
              <a:pPr/>
              <a:t>8/4/2011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33D3FE-90CD-4E44-B86F-D5311049B30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B28326-FCA7-4940-ABAA-7C26C961149F}" type="datetimeFigureOut">
              <a:rPr lang="en-US" smtClean="0"/>
              <a:pPr/>
              <a:t>8/4/2011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33D3FE-90CD-4E44-B86F-D5311049B30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B28326-FCA7-4940-ABAA-7C26C961149F}" type="datetimeFigureOut">
              <a:rPr lang="en-US" smtClean="0"/>
              <a:pPr/>
              <a:t>8/4/2011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33D3FE-90CD-4E44-B86F-D5311049B30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B28326-FCA7-4940-ABAA-7C26C961149F}" type="datetimeFigureOut">
              <a:rPr lang="en-US" smtClean="0"/>
              <a:pPr/>
              <a:t>8/4/2011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33D3FE-90CD-4E44-B86F-D5311049B30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B28326-FCA7-4940-ABAA-7C26C961149F}" type="datetimeFigureOut">
              <a:rPr lang="en-US" smtClean="0"/>
              <a:pPr/>
              <a:t>8/4/2011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33D3FE-90CD-4E44-B86F-D5311049B30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B28326-FCA7-4940-ABAA-7C26C961149F}" type="datetimeFigureOut">
              <a:rPr lang="en-US" smtClean="0"/>
              <a:pPr/>
              <a:t>8/4/2011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33D3FE-90CD-4E44-B86F-D5311049B30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background2.jpg"/>
          <p:cNvPicPr>
            <a:picLocks noChangeAspect="1"/>
          </p:cNvPicPr>
          <p:nvPr/>
        </p:nvPicPr>
        <p:blipFill>
          <a:blip r:embed="rId15"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6BA2AA-520A-4E2D-892D-5B20F49E58A7}" type="slidenum">
              <a:rPr lang="en-US" smtClean="0"/>
              <a:pPr/>
              <a:t>‹#›</a:t>
            </a:fld>
            <a:endParaRPr lang="en-US"/>
          </a:p>
        </p:txBody>
      </p:sp>
      <p:pic>
        <p:nvPicPr>
          <p:cNvPr id="8" name="Picture 7" descr="Image2.png"/>
          <p:cNvPicPr>
            <a:picLocks noChangeAspect="1"/>
          </p:cNvPicPr>
          <p:nvPr/>
        </p:nvPicPr>
        <p:blipFill>
          <a:blip r:embed="rId16" cstate="print"/>
          <a:stretch>
            <a:fillRect/>
          </a:stretch>
        </p:blipFill>
        <p:spPr>
          <a:xfrm>
            <a:off x="6190838" y="6267368"/>
            <a:ext cx="2953162" cy="590632"/>
          </a:xfrm>
          <a:prstGeom prst="rect">
            <a:avLst/>
          </a:prstGeom>
        </p:spPr>
      </p:pic>
      <p:pic>
        <p:nvPicPr>
          <p:cNvPr id="10" name="Picture 9" descr="Image2.png"/>
          <p:cNvPicPr>
            <a:picLocks noChangeAspect="1"/>
          </p:cNvPicPr>
          <p:nvPr/>
        </p:nvPicPr>
        <p:blipFill>
          <a:blip r:embed="rId16" cstate="print"/>
          <a:stretch>
            <a:fillRect/>
          </a:stretch>
        </p:blipFill>
        <p:spPr>
          <a:xfrm>
            <a:off x="6190838" y="6267368"/>
            <a:ext cx="2953162" cy="590632"/>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8" Type="http://schemas.openxmlformats.org/officeDocument/2006/relationships/hyperlink" Target="http://exectweets.com/" TargetMode="External"/><Relationship Id="rId3" Type="http://schemas.openxmlformats.org/officeDocument/2006/relationships/hyperlink" Target="http://whoshouldifollow.com/" TargetMode="External"/><Relationship Id="rId7" Type="http://schemas.openxmlformats.org/officeDocument/2006/relationships/hyperlink" Target="http://twibs.com/" TargetMode="External"/><Relationship Id="rId2" Type="http://schemas.openxmlformats.org/officeDocument/2006/relationships/hyperlink" Target="http://mrtweet.net/" TargetMode="External"/><Relationship Id="rId1" Type="http://schemas.openxmlformats.org/officeDocument/2006/relationships/slideLayout" Target="../slideLayouts/slideLayout13.xml"/><Relationship Id="rId6" Type="http://schemas.openxmlformats.org/officeDocument/2006/relationships/hyperlink" Target="http://trackingtwitter.com/" TargetMode="External"/><Relationship Id="rId5" Type="http://schemas.openxmlformats.org/officeDocument/2006/relationships/hyperlink" Target="http://twellow.com/" TargetMode="External"/><Relationship Id="rId10" Type="http://schemas.openxmlformats.org/officeDocument/2006/relationships/hyperlink" Target="http://presentlyapp.com/" TargetMode="External"/><Relationship Id="rId4" Type="http://schemas.openxmlformats.org/officeDocument/2006/relationships/hyperlink" Target="http://wefollow.com/" TargetMode="External"/><Relationship Id="rId9" Type="http://schemas.openxmlformats.org/officeDocument/2006/relationships/hyperlink" Target="http://yammer.com/" TargetMode="External"/></Relationships>
</file>

<file path=ppt/slides/_rels/slide10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hyperlink" Target="http://bit.ly/" TargetMode="External"/><Relationship Id="rId2" Type="http://schemas.openxmlformats.org/officeDocument/2006/relationships/hyperlink" Target="http://www.140it.com/" TargetMode="External"/><Relationship Id="rId1" Type="http://schemas.openxmlformats.org/officeDocument/2006/relationships/slideLayout" Target="../slideLayouts/slideLayout13.xml"/><Relationship Id="rId5" Type="http://schemas.openxmlformats.org/officeDocument/2006/relationships/hyperlink" Target="http://twi.bz/" TargetMode="External"/><Relationship Id="rId4" Type="http://schemas.openxmlformats.org/officeDocument/2006/relationships/hyperlink" Target="http://is.gd/"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hyperlink" Target="http://www.linkedin.com/home?trk=hb_tab_home" TargetMode="External"/><Relationship Id="rId7" Type="http://schemas.openxmlformats.org/officeDocument/2006/relationships/hyperlink" Target="http://www.umsl.edu/~sauterv" TargetMode="External"/><Relationship Id="rId2" Type="http://schemas.openxmlformats.org/officeDocument/2006/relationships/hyperlink" Target="http://www.facebook.com/?ref=home#%21/vicki.sauter?ref=profile" TargetMode="External"/><Relationship Id="rId1" Type="http://schemas.openxmlformats.org/officeDocument/2006/relationships/slideLayout" Target="../slideLayouts/slideLayout13.xml"/><Relationship Id="rId6" Type="http://schemas.openxmlformats.org/officeDocument/2006/relationships/hyperlink" Target="mailto:vicki.sauter@umsl.edu" TargetMode="External"/><Relationship Id="rId5" Type="http://schemas.openxmlformats.org/officeDocument/2006/relationships/hyperlink" Target="mailto:vicki.sauter@gmail.com" TargetMode="External"/><Relationship Id="rId4" Type="http://schemas.openxmlformats.org/officeDocument/2006/relationships/hyperlink" Target="http://twitter.com/vlsauter" TargetMode="External"/></Relationships>
</file>

<file path=ppt/slides/_rels/slide11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hyperlink" Target="http://mashable.com/2009/01/22/business-facebook-apps/" TargetMode="Externa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hyperlink" Target="http://techcrunch.com/2008/03/26/phishing-scam-targeting-facebook-users/" TargetMode="External"/><Relationship Id="rId13" Type="http://schemas.openxmlformats.org/officeDocument/2006/relationships/hyperlink" Target="http://www.publicradio.org/columns/marketplace/tech-report/2011/01/japan-hates-facebook.html" TargetMode="External"/><Relationship Id="rId3" Type="http://schemas.openxmlformats.org/officeDocument/2006/relationships/hyperlink" Target="http://www.digitaljournal.com/article/287058" TargetMode="External"/><Relationship Id="rId7" Type="http://schemas.openxmlformats.org/officeDocument/2006/relationships/hyperlink" Target="http://www.facebook.com/topic.php?uid=6187779654&amp;topic=3582" TargetMode="External"/><Relationship Id="rId12" Type="http://schemas.openxmlformats.org/officeDocument/2006/relationships/hyperlink" Target="http://www.allfacebook.com/facebook-causes-rallies-help-for-japans-tsunami-and-earthquake-2011-03" TargetMode="External"/><Relationship Id="rId2" Type="http://schemas.openxmlformats.org/officeDocument/2006/relationships/hyperlink" Target="http://www.digitaljournal.com/article/283380" TargetMode="External"/><Relationship Id="rId1" Type="http://schemas.openxmlformats.org/officeDocument/2006/relationships/slideLayout" Target="../slideLayouts/slideLayout13.xml"/><Relationship Id="rId6" Type="http://schemas.openxmlformats.org/officeDocument/2006/relationships/hyperlink" Target="http://abcnews.go.com/Technology/Politics/story?id=3899006&amp;page=1" TargetMode="External"/><Relationship Id="rId11" Type="http://schemas.openxmlformats.org/officeDocument/2006/relationships/hyperlink" Target="http://www.huffingtonpost.com/2011/02/11/egypt-facebook-revolution-wael-ghonim_n_822078.html" TargetMode="External"/><Relationship Id="rId5" Type="http://schemas.openxmlformats.org/officeDocument/2006/relationships/hyperlink" Target="http://www.digitaljournal.com/article/280576" TargetMode="External"/><Relationship Id="rId10" Type="http://schemas.openxmlformats.org/officeDocument/2006/relationships/hyperlink" Target="http://www.washingtonpost.com/world/egypts_facebook_revolution_faces_identity_crisis/2011/03/08/ABA0qTLB_story.html?wprss=rss_homepage" TargetMode="External"/><Relationship Id="rId4" Type="http://schemas.openxmlformats.org/officeDocument/2006/relationships/hyperlink" Target="http://www.digitaljournal.com/article/286604" TargetMode="External"/><Relationship Id="rId9" Type="http://schemas.openxmlformats.org/officeDocument/2006/relationships/hyperlink" Target="http://technolog.msnbc.msn.com/_news/2011/02/11/6033340-power-of-twitter-facebook-in-egypt-crucial-says-un-rep"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en.wikipedia.org/wiki/Criticism_of_Facebook" TargetMode="External"/><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hyperlink" Target="http://www.facebook.com/press/info.php?statistics"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webworkerdaily.com/2009/07/21/32-ways-to-use-facebook-for-business/" TargetMode="External"/><Relationship Id="rId2" Type="http://schemas.openxmlformats.org/officeDocument/2006/relationships/hyperlink" Target="http://gigaom.com/collaboration/12-ways-to-use-facebook-professionally/" TargetMode="External"/><Relationship Id="rId1" Type="http://schemas.openxmlformats.org/officeDocument/2006/relationships/slideLayout" Target="../slideLayouts/slideLayout13.xml"/><Relationship Id="rId4" Type="http://schemas.openxmlformats.org/officeDocument/2006/relationships/hyperlink" Target="http://gigaom.com/collaboration/create-a-business-friendly-facebook-profile/"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hyperlink" Target="http://abrandedyou.eventbrite.com/" TargetMode="Externa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hyperlink" Target="http://www.umsl.edu/~sauterv/BusinessandBreakfast/dwayne_linkedin.html" TargetMode="Externa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hyperlink" Target="http://bits.blogs.nytimes.com/2010/02/04/suns-chief-executive-tweets-his-resignation/?hp" TargetMode="Externa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hyperlink" Target="http://tagal.us/" TargetMode="External"/><Relationship Id="rId2" Type="http://schemas.openxmlformats.org/officeDocument/2006/relationships/hyperlink" Target="http://thebounder.co.uk/tagref/" TargetMode="External"/><Relationship Id="rId1" Type="http://schemas.openxmlformats.org/officeDocument/2006/relationships/slideLayout" Target="../slideLayouts/slideLayout13.xml"/><Relationship Id="rId4" Type="http://schemas.openxmlformats.org/officeDocument/2006/relationships/hyperlink" Target="http://whatthetrend.com/"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twtvite.com/" TargetMode="External"/><Relationship Id="rId2" Type="http://schemas.openxmlformats.org/officeDocument/2006/relationships/image" Target="../media/image8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The Fundamentals of </a:t>
            </a:r>
            <a:r>
              <a:rPr lang="en-US" dirty="0" err="1" smtClean="0"/>
              <a:t>Facebook</a:t>
            </a:r>
            <a:r>
              <a:rPr lang="en-US" dirty="0" smtClean="0"/>
              <a:t>, LinkedIn and Twitter</a:t>
            </a:r>
            <a:endParaRPr lang="en-US" dirty="0"/>
          </a:p>
        </p:txBody>
      </p:sp>
      <p:sp>
        <p:nvSpPr>
          <p:cNvPr id="3" name="Subtitle 2"/>
          <p:cNvSpPr>
            <a:spLocks noGrp="1"/>
          </p:cNvSpPr>
          <p:nvPr>
            <p:ph type="subTitle" idx="1"/>
          </p:nvPr>
        </p:nvSpPr>
        <p:spPr/>
        <p:txBody>
          <a:bodyPr/>
          <a:lstStyle/>
          <a:p>
            <a:r>
              <a:rPr lang="en-US" dirty="0" smtClean="0"/>
              <a:t>Vicki L. Sauter</a:t>
            </a:r>
          </a:p>
          <a:p>
            <a:endParaRPr lang="en-US" dirty="0" smtClean="0"/>
          </a:p>
          <a:p>
            <a:r>
              <a:rPr lang="en-US" sz="2400" dirty="0" smtClean="0"/>
              <a:t>August 4, 2011</a:t>
            </a:r>
            <a:endParaRPr lang="en-US"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Businesses use </a:t>
            </a:r>
            <a:br>
              <a:rPr lang="en-US" dirty="0" smtClean="0"/>
            </a:br>
            <a:r>
              <a:rPr lang="en-US" dirty="0" smtClean="0"/>
              <a:t>Social Networks</a:t>
            </a:r>
            <a:endParaRPr lang="en-US" dirty="0"/>
          </a:p>
        </p:txBody>
      </p:sp>
      <p:sp>
        <p:nvSpPr>
          <p:cNvPr id="3" name="Content Placeholder 2"/>
          <p:cNvSpPr>
            <a:spLocks noGrp="1"/>
          </p:cNvSpPr>
          <p:nvPr>
            <p:ph idx="1"/>
          </p:nvPr>
        </p:nvSpPr>
        <p:spPr/>
        <p:txBody>
          <a:bodyPr>
            <a:normAutofit lnSpcReduction="10000"/>
          </a:bodyPr>
          <a:lstStyle/>
          <a:p>
            <a:endParaRPr lang="en-US" dirty="0" smtClean="0"/>
          </a:p>
          <a:p>
            <a:r>
              <a:rPr lang="en-US" dirty="0" smtClean="0"/>
              <a:t>Premises:  </a:t>
            </a:r>
          </a:p>
          <a:p>
            <a:pPr lvl="1"/>
            <a:r>
              <a:rPr lang="en-US" dirty="0" smtClean="0"/>
              <a:t>individual workers and groups of workers gain productivity by leveraging contacts in other units of the same organization or in other, separate organizations</a:t>
            </a:r>
          </a:p>
          <a:p>
            <a:pPr lvl="1"/>
            <a:r>
              <a:rPr lang="en-US" dirty="0" smtClean="0"/>
              <a:t>there is value in knowing what your customers and competitors think</a:t>
            </a:r>
          </a:p>
          <a:p>
            <a:pPr lvl="1"/>
            <a:r>
              <a:rPr lang="en-US" dirty="0" smtClean="0"/>
              <a:t>there may be value in having your customers know what you think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a:t>
            </a:r>
            <a:endParaRPr lang="en-US" dirty="0"/>
          </a:p>
        </p:txBody>
      </p:sp>
      <p:pic>
        <p:nvPicPr>
          <p:cNvPr id="4" name="Content Placeholder 3" descr="twitter.jpg"/>
          <p:cNvPicPr>
            <a:picLocks noGrp="1" noChangeAspect="1"/>
          </p:cNvPicPr>
          <p:nvPr>
            <p:ph idx="1"/>
          </p:nvPr>
        </p:nvPicPr>
        <p:blipFill>
          <a:blip r:embed="rId2" cstate="print"/>
          <a:stretch>
            <a:fillRect/>
          </a:stretch>
        </p:blipFill>
        <p:spPr>
          <a:xfrm>
            <a:off x="2057400" y="1777527"/>
            <a:ext cx="5242998" cy="4348636"/>
          </a:xfrm>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Profile</a:t>
            </a:r>
            <a:endParaRPr lang="en-US" dirty="0"/>
          </a:p>
        </p:txBody>
      </p:sp>
      <p:pic>
        <p:nvPicPr>
          <p:cNvPr id="4" name="Content Placeholder 3" descr="Image2.jpg"/>
          <p:cNvPicPr>
            <a:picLocks noGrp="1" noChangeAspect="1"/>
          </p:cNvPicPr>
          <p:nvPr>
            <p:ph idx="1"/>
          </p:nvPr>
        </p:nvPicPr>
        <p:blipFill>
          <a:blip r:embed="rId2" cstate="print"/>
          <a:stretch>
            <a:fillRect/>
          </a:stretch>
        </p:blipFill>
        <p:spPr>
          <a:xfrm>
            <a:off x="1635070" y="1600200"/>
            <a:ext cx="5873859" cy="4525963"/>
          </a:xfrm>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Person I Follow</a:t>
            </a:r>
            <a:endParaRPr lang="en-US" dirty="0"/>
          </a:p>
        </p:txBody>
      </p:sp>
      <p:pic>
        <p:nvPicPr>
          <p:cNvPr id="4" name="Content Placeholder 3" descr="Image1.jpg"/>
          <p:cNvPicPr>
            <a:picLocks noGrp="1" noChangeAspect="1"/>
          </p:cNvPicPr>
          <p:nvPr>
            <p:ph idx="1"/>
          </p:nvPr>
        </p:nvPicPr>
        <p:blipFill>
          <a:blip r:embed="rId2" cstate="print"/>
          <a:stretch>
            <a:fillRect/>
          </a:stretch>
        </p:blipFill>
        <p:spPr>
          <a:xfrm>
            <a:off x="1447800" y="1447800"/>
            <a:ext cx="6208842" cy="4724400"/>
          </a:xfrm>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Suggestions to Follow</a:t>
            </a:r>
            <a:endParaRPr lang="en-US" dirty="0"/>
          </a:p>
        </p:txBody>
      </p:sp>
      <p:pic>
        <p:nvPicPr>
          <p:cNvPr id="4" name="Content Placeholder 3" descr="Image3.jpg"/>
          <p:cNvPicPr>
            <a:picLocks noGrp="1" noChangeAspect="1"/>
          </p:cNvPicPr>
          <p:nvPr>
            <p:ph idx="1"/>
          </p:nvPr>
        </p:nvPicPr>
        <p:blipFill>
          <a:blip r:embed="rId2" cstate="print"/>
          <a:stretch>
            <a:fillRect/>
          </a:stretch>
        </p:blipFill>
        <p:spPr>
          <a:xfrm>
            <a:off x="1615325" y="1600200"/>
            <a:ext cx="5913349" cy="4525963"/>
          </a:xfrm>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Folks to Follow</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hlinkClick r:id="rId2"/>
              </a:rPr>
              <a:t>http://mrtweet.net</a:t>
            </a:r>
            <a:r>
              <a:rPr lang="en-US" dirty="0" smtClean="0"/>
              <a:t> </a:t>
            </a:r>
            <a:r>
              <a:rPr lang="en-US" i="1" dirty="0" smtClean="0"/>
              <a:t>recommendations based on your specific activity</a:t>
            </a:r>
            <a:r>
              <a:rPr lang="en-US" dirty="0" smtClean="0"/>
              <a:t> </a:t>
            </a:r>
          </a:p>
          <a:p>
            <a:r>
              <a:rPr lang="en-US" dirty="0" smtClean="0">
                <a:hlinkClick r:id="rId3"/>
              </a:rPr>
              <a:t>http://whoshouldifollow.com</a:t>
            </a:r>
            <a:r>
              <a:rPr lang="en-US" dirty="0" smtClean="0"/>
              <a:t> </a:t>
            </a:r>
            <a:r>
              <a:rPr lang="en-US" i="1" dirty="0" smtClean="0"/>
              <a:t>recommendations based on your specific activity</a:t>
            </a:r>
            <a:r>
              <a:rPr lang="en-US" dirty="0" smtClean="0"/>
              <a:t> </a:t>
            </a:r>
          </a:p>
          <a:p>
            <a:r>
              <a:rPr lang="en-US" dirty="0" smtClean="0">
                <a:hlinkClick r:id="rId4"/>
              </a:rPr>
              <a:t>http://wefollow.com</a:t>
            </a:r>
            <a:r>
              <a:rPr lang="en-US" dirty="0" smtClean="0"/>
              <a:t> </a:t>
            </a:r>
          </a:p>
          <a:p>
            <a:r>
              <a:rPr lang="en-US" dirty="0" smtClean="0">
                <a:hlinkClick r:id="rId5"/>
              </a:rPr>
              <a:t>http://twellow.com</a:t>
            </a:r>
            <a:r>
              <a:rPr lang="en-US" dirty="0" smtClean="0"/>
              <a:t> </a:t>
            </a:r>
          </a:p>
          <a:p>
            <a:r>
              <a:rPr lang="en-US" dirty="0" smtClean="0">
                <a:hlinkClick r:id="rId6"/>
              </a:rPr>
              <a:t>http://trackingtwitter.com</a:t>
            </a:r>
            <a:r>
              <a:rPr lang="en-US" dirty="0" smtClean="0"/>
              <a:t> -- listing of the top media, entertainment, and consumer product feeds </a:t>
            </a:r>
          </a:p>
          <a:p>
            <a:r>
              <a:rPr lang="en-US" dirty="0" smtClean="0">
                <a:hlinkClick r:id="rId7"/>
              </a:rPr>
              <a:t>http://twibs.com</a:t>
            </a:r>
            <a:r>
              <a:rPr lang="en-US" dirty="0" smtClean="0"/>
              <a:t> -- businesses on twitter </a:t>
            </a:r>
          </a:p>
          <a:p>
            <a:r>
              <a:rPr lang="en-US" dirty="0" smtClean="0">
                <a:hlinkClick r:id="rId8"/>
              </a:rPr>
              <a:t>http://exectweets.com</a:t>
            </a:r>
            <a:r>
              <a:rPr lang="en-US" dirty="0" smtClean="0"/>
              <a:t> -- business executives who tweet </a:t>
            </a:r>
          </a:p>
          <a:p>
            <a:r>
              <a:rPr lang="en-US" dirty="0" smtClean="0">
                <a:hlinkClick r:id="rId9"/>
              </a:rPr>
              <a:t>http://yammer.com</a:t>
            </a:r>
            <a:r>
              <a:rPr lang="en-US" dirty="0" smtClean="0"/>
              <a:t> -- people in your organization </a:t>
            </a:r>
          </a:p>
          <a:p>
            <a:r>
              <a:rPr lang="en-US" dirty="0" smtClean="0">
                <a:hlinkClick r:id="rId10"/>
              </a:rPr>
              <a:t>http://presentlyapp.com</a:t>
            </a:r>
            <a:r>
              <a:rPr lang="en-US" dirty="0" smtClean="0"/>
              <a:t> -- enterprise collaboration</a:t>
            </a:r>
            <a:endParaRPr lang="en-US"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Settings</a:t>
            </a:r>
            <a:endParaRPr lang="en-US" dirty="0"/>
          </a:p>
        </p:txBody>
      </p:sp>
      <p:pic>
        <p:nvPicPr>
          <p:cNvPr id="6" name="Content Placeholder 5" descr="Image4.jpg"/>
          <p:cNvPicPr>
            <a:picLocks noGrp="1" noChangeAspect="1"/>
          </p:cNvPicPr>
          <p:nvPr>
            <p:ph idx="1"/>
          </p:nvPr>
        </p:nvPicPr>
        <p:blipFill>
          <a:blip r:embed="rId2" cstate="print"/>
          <a:stretch>
            <a:fillRect/>
          </a:stretch>
        </p:blipFill>
        <p:spPr>
          <a:xfrm>
            <a:off x="1828800" y="1219200"/>
            <a:ext cx="3962400" cy="5445262"/>
          </a:xfrm>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Mobile Settings</a:t>
            </a:r>
            <a:endParaRPr lang="en-US" dirty="0"/>
          </a:p>
        </p:txBody>
      </p:sp>
      <p:pic>
        <p:nvPicPr>
          <p:cNvPr id="4" name="Content Placeholder 3" descr="Image7.jpg"/>
          <p:cNvPicPr>
            <a:picLocks noGrp="1" noChangeAspect="1"/>
          </p:cNvPicPr>
          <p:nvPr>
            <p:ph idx="1"/>
          </p:nvPr>
        </p:nvPicPr>
        <p:blipFill>
          <a:blip r:embed="rId2" cstate="print"/>
          <a:stretch>
            <a:fillRect/>
          </a:stretch>
        </p:blipFill>
        <p:spPr>
          <a:xfrm>
            <a:off x="2286000" y="1371600"/>
            <a:ext cx="4495800" cy="4733895"/>
          </a:xfrm>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Notifications</a:t>
            </a:r>
            <a:endParaRPr lang="en-US" dirty="0"/>
          </a:p>
        </p:txBody>
      </p:sp>
      <p:pic>
        <p:nvPicPr>
          <p:cNvPr id="4" name="Content Placeholder 3" descr="Image9.jpg"/>
          <p:cNvPicPr>
            <a:picLocks noGrp="1" noChangeAspect="1"/>
          </p:cNvPicPr>
          <p:nvPr>
            <p:ph idx="1"/>
          </p:nvPr>
        </p:nvPicPr>
        <p:blipFill>
          <a:blip r:embed="rId2" cstate="print"/>
          <a:stretch>
            <a:fillRect/>
          </a:stretch>
        </p:blipFill>
        <p:spPr>
          <a:xfrm>
            <a:off x="1447800" y="1295400"/>
            <a:ext cx="6470374" cy="4724400"/>
          </a:xfrm>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Customization</a:t>
            </a:r>
            <a:endParaRPr lang="en-US" dirty="0"/>
          </a:p>
        </p:txBody>
      </p:sp>
      <p:pic>
        <p:nvPicPr>
          <p:cNvPr id="4" name="Content Placeholder 3" descr="Image10.jpg"/>
          <p:cNvPicPr>
            <a:picLocks noGrp="1" noChangeAspect="1"/>
          </p:cNvPicPr>
          <p:nvPr>
            <p:ph idx="1"/>
          </p:nvPr>
        </p:nvPicPr>
        <p:blipFill>
          <a:blip r:embed="rId2" cstate="print"/>
          <a:stretch>
            <a:fillRect/>
          </a:stretch>
        </p:blipFill>
        <p:spPr>
          <a:xfrm>
            <a:off x="1617291" y="1600200"/>
            <a:ext cx="5909418" cy="4525963"/>
          </a:xfrm>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LIMITED to 140 characters</a:t>
            </a:r>
          </a:p>
        </p:txBody>
      </p:sp>
      <p:sp>
        <p:nvSpPr>
          <p:cNvPr id="3" name="Content Placeholder 2"/>
          <p:cNvSpPr>
            <a:spLocks noGrp="1"/>
          </p:cNvSpPr>
          <p:nvPr>
            <p:ph idx="1"/>
          </p:nvPr>
        </p:nvSpPr>
        <p:spPr/>
        <p:txBody>
          <a:bodyPr>
            <a:normAutofit fontScale="92500" lnSpcReduction="20000"/>
          </a:bodyPr>
          <a:lstStyle/>
          <a:p>
            <a:r>
              <a:rPr lang="en-US" dirty="0" smtClean="0"/>
              <a:t>use characters instead of words     </a:t>
            </a:r>
          </a:p>
          <a:p>
            <a:pPr lvl="1"/>
            <a:r>
              <a:rPr lang="en-US" dirty="0" smtClean="0"/>
              <a:t>"+" instead of "and"     </a:t>
            </a:r>
          </a:p>
          <a:p>
            <a:pPr lvl="1"/>
            <a:r>
              <a:rPr lang="en-US" dirty="0" smtClean="0"/>
              <a:t>"2" instead of two, too </a:t>
            </a:r>
          </a:p>
          <a:p>
            <a:pPr lvl="1"/>
            <a:r>
              <a:rPr lang="en-US" dirty="0" smtClean="0"/>
              <a:t>avoid punctuation</a:t>
            </a:r>
          </a:p>
          <a:p>
            <a:r>
              <a:rPr lang="en-US" dirty="0" smtClean="0"/>
              <a:t>use abbreviations </a:t>
            </a:r>
          </a:p>
          <a:p>
            <a:pPr lvl="1"/>
            <a:r>
              <a:rPr lang="en-US" dirty="0" smtClean="0">
                <a:hlinkClick r:id="rId2"/>
              </a:rPr>
              <a:t>helpful suggestion sites</a:t>
            </a:r>
            <a:endParaRPr lang="en-US" dirty="0" smtClean="0"/>
          </a:p>
          <a:p>
            <a:r>
              <a:rPr lang="en-US" dirty="0" smtClean="0"/>
              <a:t>shorten links     </a:t>
            </a:r>
          </a:p>
          <a:p>
            <a:pPr lvl="1"/>
            <a:r>
              <a:rPr lang="en-US" dirty="0" smtClean="0">
                <a:hlinkClick r:id="rId3"/>
              </a:rPr>
              <a:t>bit.ly</a:t>
            </a:r>
            <a:r>
              <a:rPr lang="en-US" dirty="0" smtClean="0"/>
              <a:t> -- shortens links and user can track views </a:t>
            </a:r>
          </a:p>
          <a:p>
            <a:pPr lvl="1"/>
            <a:r>
              <a:rPr lang="en-US" dirty="0" smtClean="0">
                <a:hlinkClick r:id="rId4"/>
              </a:rPr>
              <a:t>is.gd</a:t>
            </a:r>
            <a:r>
              <a:rPr lang="en-US" dirty="0" smtClean="0"/>
              <a:t> -- shortens links to share; no tracking </a:t>
            </a:r>
          </a:p>
          <a:p>
            <a:pPr lvl="1"/>
            <a:r>
              <a:rPr lang="en-US" dirty="0" smtClean="0">
                <a:hlinkClick r:id="rId5"/>
              </a:rPr>
              <a:t>twi.bz</a:t>
            </a:r>
            <a:r>
              <a:rPr lang="en-US" dirty="0" smtClean="0"/>
              <a:t> -- shortens links to share; allows some domain information in new URL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Businesses use </a:t>
            </a:r>
            <a:br>
              <a:rPr lang="en-US" dirty="0" smtClean="0"/>
            </a:br>
            <a:r>
              <a:rPr lang="en-US" dirty="0" smtClean="0"/>
              <a:t>Social Networks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may improve intra-organizational communication</a:t>
            </a:r>
          </a:p>
          <a:p>
            <a:pPr lvl="1"/>
            <a:r>
              <a:rPr lang="en-US" dirty="0" smtClean="0"/>
              <a:t>but might contribute to the development of cliques and cause a rise in "political" behaviors</a:t>
            </a:r>
          </a:p>
          <a:p>
            <a:r>
              <a:rPr lang="en-US" dirty="0" smtClean="0"/>
              <a:t>might improve the relationship between the organizations (for instance, helping coordinate a supply chain)</a:t>
            </a:r>
          </a:p>
          <a:p>
            <a:r>
              <a:rPr lang="en-US" dirty="0" smtClean="0"/>
              <a:t>might foster cooperation on some issues </a:t>
            </a:r>
          </a:p>
          <a:p>
            <a:pPr lvl="1"/>
            <a:r>
              <a:rPr lang="en-US" dirty="0" smtClean="0"/>
              <a:t>but also might lead to leakage of proprietary information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Send a Tweet</a:t>
            </a:r>
            <a:endParaRPr lang="en-US" dirty="0"/>
          </a:p>
        </p:txBody>
      </p:sp>
      <p:pic>
        <p:nvPicPr>
          <p:cNvPr id="4" name="Content Placeholder 3" descr="Image11.jpg"/>
          <p:cNvPicPr>
            <a:picLocks noGrp="1" noChangeAspect="1"/>
          </p:cNvPicPr>
          <p:nvPr>
            <p:ph idx="1"/>
          </p:nvPr>
        </p:nvPicPr>
        <p:blipFill>
          <a:blip r:embed="rId2" cstate="print"/>
          <a:stretch>
            <a:fillRect/>
          </a:stretch>
        </p:blipFill>
        <p:spPr>
          <a:xfrm>
            <a:off x="533400" y="1219200"/>
            <a:ext cx="6090957" cy="4525963"/>
          </a:xfrm>
        </p:spPr>
      </p:pic>
      <p:pic>
        <p:nvPicPr>
          <p:cNvPr id="5" name="Picture 4" descr="Image12.jpg"/>
          <p:cNvPicPr>
            <a:picLocks noChangeAspect="1"/>
          </p:cNvPicPr>
          <p:nvPr/>
        </p:nvPicPr>
        <p:blipFill>
          <a:blip r:embed="rId3" cstate="print"/>
          <a:stretch>
            <a:fillRect/>
          </a:stretch>
        </p:blipFill>
        <p:spPr>
          <a:xfrm>
            <a:off x="3048000" y="3505200"/>
            <a:ext cx="6096000" cy="17240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Insert your Location</a:t>
            </a:r>
            <a:endParaRPr lang="en-US" dirty="0"/>
          </a:p>
        </p:txBody>
      </p:sp>
      <p:pic>
        <p:nvPicPr>
          <p:cNvPr id="4" name="Content Placeholder 3" descr="Image13.jpg"/>
          <p:cNvPicPr>
            <a:picLocks noGrp="1" noChangeAspect="1"/>
          </p:cNvPicPr>
          <p:nvPr>
            <p:ph idx="1"/>
          </p:nvPr>
        </p:nvPicPr>
        <p:blipFill>
          <a:blip r:embed="rId2" cstate="print"/>
          <a:stretch>
            <a:fillRect/>
          </a:stretch>
        </p:blipFill>
        <p:spPr>
          <a:xfrm>
            <a:off x="1581631" y="1600200"/>
            <a:ext cx="5980737" cy="4525963"/>
          </a:xfrm>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Find Me</a:t>
            </a:r>
            <a:endParaRPr lang="en-US" dirty="0"/>
          </a:p>
        </p:txBody>
      </p:sp>
      <p:sp>
        <p:nvSpPr>
          <p:cNvPr id="3" name="Content Placeholder 2"/>
          <p:cNvSpPr>
            <a:spLocks noGrp="1"/>
          </p:cNvSpPr>
          <p:nvPr>
            <p:ph idx="1"/>
          </p:nvPr>
        </p:nvSpPr>
        <p:spPr/>
        <p:txBody>
          <a:bodyPr/>
          <a:lstStyle/>
          <a:p>
            <a:r>
              <a:rPr lang="en-US" b="1" dirty="0" err="1" smtClean="0"/>
              <a:t>Facebook</a:t>
            </a:r>
            <a:r>
              <a:rPr lang="en-US" b="1" dirty="0" smtClean="0"/>
              <a:t>: </a:t>
            </a:r>
            <a:r>
              <a:rPr lang="en-US" b="1" dirty="0" smtClean="0">
                <a:hlinkClick r:id="rId2"/>
              </a:rPr>
              <a:t>Vicki </a:t>
            </a:r>
            <a:r>
              <a:rPr lang="en-US" b="1" dirty="0" err="1" smtClean="0">
                <a:hlinkClick r:id="rId2"/>
              </a:rPr>
              <a:t>TheGeek</a:t>
            </a:r>
            <a:r>
              <a:rPr lang="en-US" b="1" dirty="0" smtClean="0">
                <a:hlinkClick r:id="rId2"/>
              </a:rPr>
              <a:t> Sauter</a:t>
            </a:r>
            <a:r>
              <a:rPr lang="en-US" b="1" dirty="0" smtClean="0"/>
              <a:t> </a:t>
            </a:r>
          </a:p>
          <a:p>
            <a:r>
              <a:rPr lang="en-US" b="1" dirty="0" smtClean="0"/>
              <a:t>LinkedIn: </a:t>
            </a:r>
            <a:r>
              <a:rPr lang="en-US" b="1" dirty="0" smtClean="0">
                <a:hlinkClick r:id="rId3"/>
              </a:rPr>
              <a:t>Vicki Sauter</a:t>
            </a:r>
            <a:r>
              <a:rPr lang="en-US" b="1" dirty="0" smtClean="0"/>
              <a:t> </a:t>
            </a:r>
          </a:p>
          <a:p>
            <a:r>
              <a:rPr lang="en-US" b="1" dirty="0" smtClean="0"/>
              <a:t>Twitter: </a:t>
            </a:r>
            <a:r>
              <a:rPr lang="en-US" b="1" dirty="0" smtClean="0">
                <a:hlinkClick r:id="rId4"/>
              </a:rPr>
              <a:t>@</a:t>
            </a:r>
            <a:r>
              <a:rPr lang="en-US" b="1" dirty="0" err="1" smtClean="0">
                <a:hlinkClick r:id="rId4"/>
              </a:rPr>
              <a:t>VLSauter</a:t>
            </a:r>
            <a:r>
              <a:rPr lang="en-US" b="1" dirty="0" smtClean="0"/>
              <a:t> </a:t>
            </a:r>
          </a:p>
          <a:p>
            <a:r>
              <a:rPr lang="en-US" b="1" dirty="0" smtClean="0"/>
              <a:t>Google Plus: </a:t>
            </a:r>
            <a:r>
              <a:rPr lang="en-US" b="1" dirty="0" smtClean="0">
                <a:hlinkClick r:id="rId5"/>
              </a:rPr>
              <a:t>vicki.sauter@gmail.com</a:t>
            </a:r>
            <a:r>
              <a:rPr lang="en-US" b="1" dirty="0" smtClean="0"/>
              <a:t> </a:t>
            </a:r>
          </a:p>
          <a:p>
            <a:r>
              <a:rPr lang="en-US" b="1" dirty="0" smtClean="0"/>
              <a:t>Email: </a:t>
            </a:r>
            <a:r>
              <a:rPr lang="en-US" b="1" dirty="0" smtClean="0">
                <a:hlinkClick r:id="rId6"/>
              </a:rPr>
              <a:t>vicki.sauter@umsl.edu</a:t>
            </a:r>
            <a:r>
              <a:rPr lang="en-US" b="1" dirty="0" smtClean="0"/>
              <a:t> </a:t>
            </a:r>
          </a:p>
          <a:p>
            <a:r>
              <a:rPr lang="en-US" b="1" dirty="0" smtClean="0"/>
              <a:t>My Home Page: </a:t>
            </a:r>
            <a:r>
              <a:rPr lang="en-US" b="1" dirty="0" smtClean="0">
                <a:hlinkClick r:id="rId7"/>
              </a:rPr>
              <a:t>http://www.umsl.edu/~sauterv</a:t>
            </a:r>
            <a:r>
              <a:rPr lang="en-US" b="1" dirty="0" smtClean="0"/>
              <a:t> </a:t>
            </a:r>
          </a:p>
          <a:p>
            <a:endParaRPr lang="en-US"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10" name="Content Placeholder 9" descr="Image15.jpg"/>
          <p:cNvPicPr>
            <a:picLocks noGrp="1" noChangeAspect="1"/>
          </p:cNvPicPr>
          <p:nvPr>
            <p:ph idx="1"/>
          </p:nvPr>
        </p:nvPicPr>
        <p:blipFill>
          <a:blip r:embed="rId2" cstate="print"/>
          <a:stretch>
            <a:fillRect/>
          </a:stretch>
        </p:blipFill>
        <p:spPr>
          <a:xfrm>
            <a:off x="2286000" y="1981200"/>
            <a:ext cx="4686300" cy="3019425"/>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33600"/>
            <a:ext cx="8229600" cy="3992563"/>
          </a:xfrm>
        </p:spPr>
        <p:txBody>
          <a:bodyPr>
            <a:normAutofit lnSpcReduction="10000"/>
          </a:bodyPr>
          <a:lstStyle/>
          <a:p>
            <a:r>
              <a:rPr lang="en-US" dirty="0" smtClean="0"/>
              <a:t>might lead to performance disadvantages if unmanaged (those who have good networks being at an advantage)</a:t>
            </a:r>
          </a:p>
          <a:p>
            <a:r>
              <a:rPr lang="en-US" dirty="0" smtClean="0"/>
              <a:t>might understand customers better</a:t>
            </a:r>
          </a:p>
          <a:p>
            <a:r>
              <a:rPr lang="en-US" dirty="0" smtClean="0"/>
              <a:t>might be able to respond to customers faster</a:t>
            </a:r>
          </a:p>
          <a:p>
            <a:r>
              <a:rPr lang="en-US" dirty="0" smtClean="0">
                <a:hlinkClick r:id="rId2"/>
              </a:rPr>
              <a:t>applications for doing business on </a:t>
            </a:r>
            <a:r>
              <a:rPr lang="en-US" dirty="0" err="1" smtClean="0">
                <a:hlinkClick r:id="rId2"/>
              </a:rPr>
              <a:t>Facebook</a:t>
            </a:r>
            <a:endParaRPr lang="en-US" dirty="0" smtClean="0"/>
          </a:p>
          <a:p>
            <a:endParaRPr lang="en-US" dirty="0" smtClean="0"/>
          </a:p>
          <a:p>
            <a:endParaRPr lang="en-US" dirty="0" smtClean="0"/>
          </a:p>
          <a:p>
            <a:endParaRPr lang="en-US" dirty="0" smtClean="0"/>
          </a:p>
        </p:txBody>
      </p:sp>
      <p:sp>
        <p:nvSpPr>
          <p:cNvPr id="4" name="TextBox 3"/>
          <p:cNvSpPr txBox="1"/>
          <p:nvPr/>
        </p:nvSpPr>
        <p:spPr>
          <a:xfrm>
            <a:off x="533400" y="609600"/>
            <a:ext cx="7924800" cy="1446550"/>
          </a:xfrm>
          <a:prstGeom prst="rect">
            <a:avLst/>
          </a:prstGeom>
          <a:noFill/>
        </p:spPr>
        <p:txBody>
          <a:bodyPr wrap="square" rtlCol="0">
            <a:spAutoFit/>
          </a:bodyPr>
          <a:lstStyle/>
          <a:p>
            <a:pPr algn="ctr"/>
            <a:r>
              <a:rPr lang="en-US" sz="4400" dirty="0" smtClean="0"/>
              <a:t>Why Businesses use </a:t>
            </a:r>
            <a:br>
              <a:rPr lang="en-US" sz="4400" dirty="0" smtClean="0"/>
            </a:br>
            <a:r>
              <a:rPr lang="en-US" sz="4400" dirty="0" smtClean="0"/>
              <a:t>Social Networks</a:t>
            </a:r>
            <a:endParaRPr lang="en-US" sz="4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Use</a:t>
            </a:r>
            <a:endParaRPr lang="en-US" dirty="0"/>
          </a:p>
        </p:txBody>
      </p:sp>
      <p:sp>
        <p:nvSpPr>
          <p:cNvPr id="3" name="Content Placeholder 2"/>
          <p:cNvSpPr>
            <a:spLocks noGrp="1"/>
          </p:cNvSpPr>
          <p:nvPr>
            <p:ph idx="1"/>
          </p:nvPr>
        </p:nvSpPr>
        <p:spPr>
          <a:xfrm>
            <a:off x="457200" y="1371600"/>
            <a:ext cx="8229600" cy="4906963"/>
          </a:xfrm>
        </p:spPr>
        <p:txBody>
          <a:bodyPr>
            <a:normAutofit fontScale="47500" lnSpcReduction="20000"/>
          </a:bodyPr>
          <a:lstStyle/>
          <a:p>
            <a:r>
              <a:rPr lang="en-US" dirty="0" smtClean="0">
                <a:hlinkClick r:id="rId2"/>
              </a:rPr>
              <a:t>Daughter of ousted GM CEO takes revenge online</a:t>
            </a:r>
            <a:endParaRPr lang="en-US" dirty="0" smtClean="0"/>
          </a:p>
          <a:p>
            <a:endParaRPr lang="en-US" dirty="0" smtClean="0">
              <a:hlinkClick r:id="rId3"/>
            </a:endParaRPr>
          </a:p>
          <a:p>
            <a:r>
              <a:rPr lang="en-US" dirty="0" smtClean="0">
                <a:hlinkClick r:id="rId3"/>
              </a:rPr>
              <a:t>Gangs using </a:t>
            </a:r>
            <a:r>
              <a:rPr lang="en-US" dirty="0" err="1" smtClean="0">
                <a:hlinkClick r:id="rId3"/>
              </a:rPr>
              <a:t>Facebook</a:t>
            </a:r>
            <a:r>
              <a:rPr lang="en-US" dirty="0" smtClean="0">
                <a:hlinkClick r:id="rId3"/>
              </a:rPr>
              <a:t>, Twitter more often</a:t>
            </a:r>
            <a:r>
              <a:rPr lang="en-US" dirty="0" smtClean="0"/>
              <a:t> </a:t>
            </a:r>
          </a:p>
          <a:p>
            <a:endParaRPr lang="en-US" dirty="0" smtClean="0">
              <a:hlinkClick r:id="rId4"/>
            </a:endParaRPr>
          </a:p>
          <a:p>
            <a:r>
              <a:rPr lang="en-US" dirty="0" err="1" smtClean="0">
                <a:hlinkClick r:id="rId4"/>
              </a:rPr>
              <a:t>Facebook</a:t>
            </a:r>
            <a:r>
              <a:rPr lang="en-US" dirty="0" smtClean="0">
                <a:hlinkClick r:id="rId4"/>
              </a:rPr>
              <a:t> employed in search for missing Rockefeller</a:t>
            </a:r>
            <a:r>
              <a:rPr lang="en-US" dirty="0" smtClean="0"/>
              <a:t> </a:t>
            </a:r>
          </a:p>
          <a:p>
            <a:endParaRPr lang="en-US" dirty="0" smtClean="0">
              <a:hlinkClick r:id="rId5"/>
            </a:endParaRPr>
          </a:p>
          <a:p>
            <a:r>
              <a:rPr lang="en-US" dirty="0" smtClean="0">
                <a:hlinkClick r:id="rId5"/>
              </a:rPr>
              <a:t>Auschwitz Museum embraces </a:t>
            </a:r>
            <a:r>
              <a:rPr lang="en-US" dirty="0" err="1" smtClean="0">
                <a:hlinkClick r:id="rId5"/>
              </a:rPr>
              <a:t>Facebook</a:t>
            </a:r>
            <a:r>
              <a:rPr lang="en-US" dirty="0" smtClean="0"/>
              <a:t> </a:t>
            </a:r>
          </a:p>
          <a:p>
            <a:endParaRPr lang="en-US" dirty="0" smtClean="0"/>
          </a:p>
          <a:p>
            <a:r>
              <a:rPr lang="en-US" dirty="0" err="1" smtClean="0"/>
              <a:t>Facebook</a:t>
            </a:r>
            <a:r>
              <a:rPr lang="en-US" dirty="0" smtClean="0"/>
              <a:t> and the 2008 Election  </a:t>
            </a:r>
          </a:p>
          <a:p>
            <a:pPr lvl="1"/>
            <a:r>
              <a:rPr lang="en-US" dirty="0" smtClean="0">
                <a:hlinkClick r:id="rId6"/>
              </a:rPr>
              <a:t>ABC News Joins Forces With </a:t>
            </a:r>
            <a:r>
              <a:rPr lang="en-US" dirty="0" err="1" smtClean="0">
                <a:hlinkClick r:id="rId6"/>
              </a:rPr>
              <a:t>Facebook</a:t>
            </a:r>
            <a:r>
              <a:rPr lang="en-US" dirty="0" smtClean="0"/>
              <a:t>    </a:t>
            </a:r>
          </a:p>
          <a:p>
            <a:pPr lvl="1"/>
            <a:r>
              <a:rPr lang="en-US" dirty="0" smtClean="0">
                <a:hlinkClick r:id="rId7"/>
              </a:rPr>
              <a:t>Debates</a:t>
            </a:r>
            <a:r>
              <a:rPr lang="en-US" dirty="0" smtClean="0"/>
              <a:t> </a:t>
            </a:r>
          </a:p>
          <a:p>
            <a:pPr lvl="1"/>
            <a:r>
              <a:rPr lang="en-US" dirty="0" smtClean="0">
                <a:hlinkClick r:id="rId8"/>
              </a:rPr>
              <a:t>Phishing Scam Targeting </a:t>
            </a:r>
            <a:r>
              <a:rPr lang="en-US" dirty="0" err="1" smtClean="0">
                <a:hlinkClick r:id="rId8"/>
              </a:rPr>
              <a:t>Facebook</a:t>
            </a:r>
            <a:r>
              <a:rPr lang="en-US" dirty="0" smtClean="0">
                <a:hlinkClick r:id="rId8"/>
              </a:rPr>
              <a:t> Users</a:t>
            </a:r>
            <a:r>
              <a:rPr lang="en-US" dirty="0" smtClean="0"/>
              <a:t> </a:t>
            </a:r>
          </a:p>
          <a:p>
            <a:endParaRPr lang="en-US" dirty="0" smtClean="0"/>
          </a:p>
          <a:p>
            <a:r>
              <a:rPr lang="en-US" dirty="0" err="1" smtClean="0"/>
              <a:t>Facebook</a:t>
            </a:r>
            <a:r>
              <a:rPr lang="en-US" dirty="0" smtClean="0"/>
              <a:t> and the Revolution in Egypt</a:t>
            </a:r>
          </a:p>
          <a:p>
            <a:pPr lvl="1"/>
            <a:r>
              <a:rPr lang="en-US" dirty="0" smtClean="0">
                <a:hlinkClick r:id="rId9"/>
              </a:rPr>
              <a:t>Power of Twitter, </a:t>
            </a:r>
            <a:r>
              <a:rPr lang="en-US" dirty="0" err="1" smtClean="0">
                <a:hlinkClick r:id="rId9"/>
              </a:rPr>
              <a:t>Facebook</a:t>
            </a:r>
            <a:r>
              <a:rPr lang="en-US" dirty="0" smtClean="0">
                <a:hlinkClick r:id="rId9"/>
              </a:rPr>
              <a:t> in Egypt crucial, says UN Rep</a:t>
            </a:r>
            <a:r>
              <a:rPr lang="en-US" dirty="0" smtClean="0"/>
              <a:t>	</a:t>
            </a:r>
          </a:p>
          <a:p>
            <a:pPr lvl="1"/>
            <a:r>
              <a:rPr lang="en-US" dirty="0" smtClean="0">
                <a:hlinkClick r:id="rId10"/>
              </a:rPr>
              <a:t>Egypt’s </a:t>
            </a:r>
            <a:r>
              <a:rPr lang="en-US" dirty="0" err="1" smtClean="0">
                <a:hlinkClick r:id="rId10"/>
              </a:rPr>
              <a:t>Facebook</a:t>
            </a:r>
            <a:r>
              <a:rPr lang="en-US" dirty="0" smtClean="0">
                <a:hlinkClick r:id="rId10"/>
              </a:rPr>
              <a:t> revolution faces identity crisis</a:t>
            </a:r>
            <a:endParaRPr lang="en-US" dirty="0" smtClean="0"/>
          </a:p>
          <a:p>
            <a:pPr lvl="1"/>
            <a:r>
              <a:rPr lang="en-US" dirty="0" smtClean="0">
                <a:hlinkClick r:id="rId11"/>
              </a:rPr>
              <a:t>Egypt's </a:t>
            </a:r>
            <a:r>
              <a:rPr lang="en-US" dirty="0" err="1" smtClean="0">
                <a:hlinkClick r:id="rId11"/>
              </a:rPr>
              <a:t>Facebook</a:t>
            </a:r>
            <a:r>
              <a:rPr lang="en-US" dirty="0" smtClean="0">
                <a:hlinkClick r:id="rId11"/>
              </a:rPr>
              <a:t> Revolution: </a:t>
            </a:r>
            <a:r>
              <a:rPr lang="en-US" dirty="0" err="1" smtClean="0">
                <a:hlinkClick r:id="rId11"/>
              </a:rPr>
              <a:t>Wael</a:t>
            </a:r>
            <a:r>
              <a:rPr lang="en-US" dirty="0" smtClean="0">
                <a:hlinkClick r:id="rId11"/>
              </a:rPr>
              <a:t> </a:t>
            </a:r>
            <a:r>
              <a:rPr lang="en-US" dirty="0" err="1" smtClean="0">
                <a:hlinkClick r:id="rId11"/>
              </a:rPr>
              <a:t>Ghonim</a:t>
            </a:r>
            <a:r>
              <a:rPr lang="en-US" dirty="0" smtClean="0">
                <a:hlinkClick r:id="rId11"/>
              </a:rPr>
              <a:t> Thanks The Social Network </a:t>
            </a:r>
            <a:endParaRPr lang="en-US" dirty="0" smtClean="0"/>
          </a:p>
          <a:p>
            <a:pPr marL="742950" lvl="2" indent="-342900">
              <a:buNone/>
            </a:pPr>
            <a:endParaRPr lang="en-US" dirty="0" smtClean="0"/>
          </a:p>
          <a:p>
            <a:pPr marL="342900" lvl="1" indent="-342900">
              <a:buFont typeface="Arial" pitchFamily="34" charset="0"/>
              <a:buChar char="•"/>
            </a:pPr>
            <a:r>
              <a:rPr lang="en-US" sz="3300" dirty="0" err="1" smtClean="0"/>
              <a:t>Facebook</a:t>
            </a:r>
            <a:r>
              <a:rPr lang="en-US" sz="3300" dirty="0" smtClean="0"/>
              <a:t> and the Japanese Tsunami</a:t>
            </a:r>
          </a:p>
          <a:p>
            <a:pPr lvl="1"/>
            <a:r>
              <a:rPr lang="en-US" dirty="0" err="1" smtClean="0">
                <a:hlinkClick r:id="rId12"/>
              </a:rPr>
              <a:t>Facebook</a:t>
            </a:r>
            <a:r>
              <a:rPr lang="en-US" dirty="0" smtClean="0">
                <a:hlinkClick r:id="rId12"/>
              </a:rPr>
              <a:t> Causes Rallies Help For Japan’s Tsunami</a:t>
            </a:r>
            <a:r>
              <a:rPr lang="en-US" dirty="0" smtClean="0"/>
              <a:t>     </a:t>
            </a:r>
          </a:p>
          <a:p>
            <a:pPr lvl="1"/>
            <a:r>
              <a:rPr lang="en-US" dirty="0" smtClean="0">
                <a:hlinkClick r:id="rId13"/>
              </a:rPr>
              <a:t>Japan hates </a:t>
            </a:r>
            <a:r>
              <a:rPr lang="en-US" dirty="0" err="1" smtClean="0">
                <a:hlinkClick r:id="rId13"/>
              </a:rPr>
              <a:t>Facebook</a:t>
            </a:r>
            <a:endParaRPr lang="en-US" dirty="0" smtClean="0"/>
          </a:p>
          <a:p>
            <a:pPr lvl="1">
              <a:buNone/>
            </a:pP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6" end="16"/>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8" end="18"/>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19" end="19"/>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Use Social Networking</a:t>
            </a:r>
            <a:endParaRPr lang="en-US" dirty="0"/>
          </a:p>
        </p:txBody>
      </p:sp>
      <p:sp>
        <p:nvSpPr>
          <p:cNvPr id="3" name="Content Placeholder 2"/>
          <p:cNvSpPr>
            <a:spLocks noGrp="1"/>
          </p:cNvSpPr>
          <p:nvPr>
            <p:ph idx="1"/>
          </p:nvPr>
        </p:nvSpPr>
        <p:spPr/>
        <p:txBody>
          <a:bodyPr>
            <a:normAutofit/>
          </a:bodyPr>
          <a:lstStyle/>
          <a:p>
            <a:r>
              <a:rPr lang="en-US" sz="3600" dirty="0" smtClean="0"/>
              <a:t>Step One</a:t>
            </a:r>
            <a:r>
              <a:rPr lang="en-US" dirty="0" smtClean="0"/>
              <a:t>:</a:t>
            </a:r>
          </a:p>
          <a:p>
            <a:pPr lvl="1"/>
            <a:r>
              <a:rPr lang="en-US" sz="3800" dirty="0" smtClean="0"/>
              <a:t>Determine WHY you are using Social Networking</a:t>
            </a:r>
          </a:p>
          <a:p>
            <a:pPr lvl="2"/>
            <a:r>
              <a:rPr lang="en-US" sz="3400" dirty="0" smtClean="0"/>
              <a:t>Share Information</a:t>
            </a:r>
          </a:p>
          <a:p>
            <a:pPr lvl="2"/>
            <a:r>
              <a:rPr lang="en-US" sz="3400" dirty="0" smtClean="0"/>
              <a:t>Get Information</a:t>
            </a:r>
          </a:p>
          <a:p>
            <a:pPr lvl="2"/>
            <a:r>
              <a:rPr lang="en-US" sz="3400" dirty="0" smtClean="0"/>
              <a:t>Be Sociable</a:t>
            </a:r>
            <a:endParaRPr lang="en-US" sz="3800" dirty="0" smtClean="0"/>
          </a:p>
          <a:p>
            <a:pPr lvl="1"/>
            <a:r>
              <a:rPr lang="en-US" sz="3800" dirty="0" smtClean="0"/>
              <a:t>What is your GOAL</a:t>
            </a:r>
          </a:p>
          <a:p>
            <a:pPr lvl="2"/>
            <a:endParaRPr lang="en-US" sz="3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458200" cy="5287963"/>
          </a:xfrm>
        </p:spPr>
        <p:txBody>
          <a:bodyPr>
            <a:normAutofit/>
          </a:bodyPr>
          <a:lstStyle/>
          <a:p>
            <a:r>
              <a:rPr lang="en-US" sz="3600" dirty="0" smtClean="0"/>
              <a:t>Step Two:</a:t>
            </a:r>
          </a:p>
          <a:p>
            <a:pPr lvl="1"/>
            <a:r>
              <a:rPr lang="en-US" sz="3800" dirty="0" smtClean="0"/>
              <a:t>Determine with WHOM you communicating</a:t>
            </a:r>
          </a:p>
          <a:p>
            <a:pPr lvl="2"/>
            <a:r>
              <a:rPr lang="en-US" sz="3400" dirty="0" smtClean="0"/>
              <a:t>Friends</a:t>
            </a:r>
            <a:endParaRPr lang="en-US" sz="3000" dirty="0" smtClean="0"/>
          </a:p>
          <a:p>
            <a:pPr lvl="2"/>
            <a:r>
              <a:rPr lang="en-US" sz="3000" dirty="0" smtClean="0"/>
              <a:t>Family</a:t>
            </a:r>
          </a:p>
          <a:p>
            <a:pPr lvl="2"/>
            <a:r>
              <a:rPr lang="en-US" sz="3000" dirty="0" smtClean="0"/>
              <a:t>Colleagues</a:t>
            </a:r>
          </a:p>
          <a:p>
            <a:pPr lvl="2"/>
            <a:r>
              <a:rPr lang="en-US" sz="3000" dirty="0" smtClean="0"/>
              <a:t>Potential Employers</a:t>
            </a:r>
            <a:endParaRPr lang="en-US" sz="34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normAutofit lnSpcReduction="10000"/>
          </a:bodyPr>
          <a:lstStyle/>
          <a:p>
            <a:r>
              <a:rPr lang="en-US" sz="3600" dirty="0" smtClean="0"/>
              <a:t>Step Three:</a:t>
            </a:r>
          </a:p>
          <a:p>
            <a:pPr lvl="1"/>
            <a:r>
              <a:rPr lang="en-US" sz="3800" dirty="0" smtClean="0"/>
              <a:t>Think about potential risks of communication BEFORE you start</a:t>
            </a:r>
          </a:p>
          <a:p>
            <a:pPr lvl="2"/>
            <a:r>
              <a:rPr lang="en-US" sz="3400" dirty="0" smtClean="0"/>
              <a:t>What if someone who is not intended gets the information?</a:t>
            </a:r>
          </a:p>
          <a:p>
            <a:pPr lvl="2"/>
            <a:r>
              <a:rPr lang="en-US" sz="3400" dirty="0" smtClean="0"/>
              <a:t>What image are you setting?</a:t>
            </a:r>
          </a:p>
          <a:p>
            <a:pPr lvl="2"/>
            <a:r>
              <a:rPr lang="en-US" sz="3400" dirty="0" smtClean="0"/>
              <a:t>What are the chances of viruses, </a:t>
            </a:r>
            <a:r>
              <a:rPr lang="en-US" sz="3400" dirty="0" err="1" smtClean="0"/>
              <a:t>trojans</a:t>
            </a:r>
            <a:r>
              <a:rPr lang="en-US" sz="3400" dirty="0" smtClean="0"/>
              <a:t>, stolen data, etc.</a:t>
            </a:r>
            <a:endParaRPr lang="en-US" sz="3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58.jpg"/>
          <p:cNvPicPr>
            <a:picLocks noGrp="1" noChangeAspect="1"/>
          </p:cNvPicPr>
          <p:nvPr>
            <p:ph idx="1"/>
          </p:nvPr>
        </p:nvPicPr>
        <p:blipFill>
          <a:blip r:embed="rId2" cstate="print"/>
          <a:stretch>
            <a:fillRect/>
          </a:stretch>
        </p:blipFill>
        <p:spPr>
          <a:xfrm>
            <a:off x="838200" y="380999"/>
            <a:ext cx="7162800" cy="4791913"/>
          </a:xfrm>
        </p:spPr>
      </p:pic>
      <p:sp>
        <p:nvSpPr>
          <p:cNvPr id="6" name="TextBox 5"/>
          <p:cNvSpPr txBox="1"/>
          <p:nvPr/>
        </p:nvSpPr>
        <p:spPr>
          <a:xfrm>
            <a:off x="838200" y="5334000"/>
            <a:ext cx="7239000" cy="923330"/>
          </a:xfrm>
          <a:prstGeom prst="rect">
            <a:avLst/>
          </a:prstGeom>
          <a:noFill/>
        </p:spPr>
        <p:txBody>
          <a:bodyPr wrap="square" rtlCol="0">
            <a:spAutoFit/>
          </a:bodyPr>
          <a:lstStyle/>
          <a:p>
            <a:r>
              <a:rPr lang="en-US" sz="3600" dirty="0" smtClean="0"/>
              <a:t>Criticisms of </a:t>
            </a:r>
            <a:r>
              <a:rPr lang="en-US" sz="3600" dirty="0" err="1" smtClean="0"/>
              <a:t>Facebook</a:t>
            </a:r>
            <a:r>
              <a:rPr lang="en-US" sz="3600" dirty="0" smtClean="0"/>
              <a:t>: </a:t>
            </a:r>
            <a:r>
              <a:rPr lang="en-US" sz="3600" dirty="0" smtClean="0">
                <a:hlinkClick r:id="rId3"/>
              </a:rPr>
              <a:t> Wikipedia</a:t>
            </a:r>
            <a:endParaRPr lang="en-US" sz="3600" dirty="0" smtClean="0"/>
          </a:p>
          <a:p>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Keep a Positive Image</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DO clean up digital dirt BEFORE you begin your job search</a:t>
            </a:r>
          </a:p>
          <a:p>
            <a:r>
              <a:rPr lang="en-US" dirty="0" smtClean="0"/>
              <a:t>Remove any photos, content and links that can work against you in an employer's eyes </a:t>
            </a:r>
          </a:p>
          <a:p>
            <a:r>
              <a:rPr lang="en-US" dirty="0" smtClean="0"/>
              <a:t>DO consider creating your own professional group on sites like LinkedIn or </a:t>
            </a:r>
            <a:r>
              <a:rPr lang="en-US" dirty="0" err="1" smtClean="0"/>
              <a:t>Facebook</a:t>
            </a:r>
            <a:r>
              <a:rPr lang="en-US" dirty="0" smtClean="0"/>
              <a:t> to establish relationships with thought leaders, recruiters and potential referrals </a:t>
            </a:r>
          </a:p>
          <a:p>
            <a:r>
              <a:rPr lang="en-US" dirty="0" smtClean="0"/>
              <a:t>DO keep gripes offline … keep the content focused on the positive, whether that relates to professional or personal information </a:t>
            </a:r>
          </a:p>
          <a:p>
            <a:r>
              <a:rPr lang="en-US" dirty="0" smtClean="0"/>
              <a:t>Make sure to highlight specific accomplishments inside and outside of work </a:t>
            </a:r>
          </a:p>
          <a:p>
            <a:r>
              <a:rPr lang="en-US" dirty="0" smtClean="0"/>
              <a:t>DON'T forget others can see your friends, so be selective about who you accept as friends. Monitor comments made by others. Consider using the "block comments" feature or setting your profile to "private" so only designated friends can view it </a:t>
            </a:r>
          </a:p>
          <a:p>
            <a:r>
              <a:rPr lang="en-US" dirty="0" smtClean="0"/>
              <a:t>DON'T mention your job search if you're still employed</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Facebook</a:t>
            </a:r>
            <a:endParaRPr lang="en-US" dirty="0"/>
          </a:p>
        </p:txBody>
      </p:sp>
      <p:sp>
        <p:nvSpPr>
          <p:cNvPr id="3" name="Content Placeholder 2"/>
          <p:cNvSpPr>
            <a:spLocks noGrp="1"/>
          </p:cNvSpPr>
          <p:nvPr>
            <p:ph idx="1"/>
          </p:nvPr>
        </p:nvSpPr>
        <p:spPr/>
        <p:txBody>
          <a:bodyPr>
            <a:normAutofit lnSpcReduction="10000"/>
          </a:bodyPr>
          <a:lstStyle/>
          <a:p>
            <a:r>
              <a:rPr lang="en-US" dirty="0" smtClean="0"/>
              <a:t>largest usage worldwide     </a:t>
            </a:r>
          </a:p>
          <a:p>
            <a:endParaRPr lang="en-US" dirty="0" smtClean="0"/>
          </a:p>
          <a:p>
            <a:r>
              <a:rPr lang="en-US" dirty="0" smtClean="0"/>
              <a:t>general connections with friends and relatives   </a:t>
            </a:r>
          </a:p>
          <a:p>
            <a:pPr>
              <a:buNone/>
            </a:pPr>
            <a:r>
              <a:rPr lang="en-US" dirty="0" smtClean="0"/>
              <a:t>  </a:t>
            </a:r>
          </a:p>
          <a:p>
            <a:r>
              <a:rPr lang="en-US" dirty="0" smtClean="0"/>
              <a:t>more than 600 million users</a:t>
            </a:r>
          </a:p>
          <a:p>
            <a:pPr>
              <a:buNone/>
            </a:pPr>
            <a:endParaRPr lang="en-US" dirty="0" smtClean="0"/>
          </a:p>
          <a:p>
            <a:r>
              <a:rPr lang="en-US" dirty="0" smtClean="0">
                <a:hlinkClick r:id="rId2"/>
              </a:rPr>
              <a:t>official statistics</a:t>
            </a:r>
            <a:endParaRPr lang="en-US" dirty="0" smtClean="0"/>
          </a:p>
          <a:p>
            <a:pPr>
              <a:buNone/>
            </a:pP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Shameless Plug</a:t>
            </a:r>
            <a:endParaRPr lang="en-US" dirty="0"/>
          </a:p>
        </p:txBody>
      </p:sp>
      <p:pic>
        <p:nvPicPr>
          <p:cNvPr id="4" name="Content Placeholder 3" descr="class.png"/>
          <p:cNvPicPr>
            <a:picLocks noGrp="1" noChangeAspect="1"/>
          </p:cNvPicPr>
          <p:nvPr>
            <p:ph idx="1"/>
          </p:nvPr>
        </p:nvPicPr>
        <p:blipFill>
          <a:blip r:embed="rId2" cstate="print"/>
          <a:stretch>
            <a:fillRect/>
          </a:stretch>
        </p:blipFill>
        <p:spPr>
          <a:xfrm>
            <a:off x="2971800" y="1447800"/>
            <a:ext cx="3199283" cy="4648200"/>
          </a:xfr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Advice on the Use of </a:t>
            </a:r>
            <a:r>
              <a:rPr lang="en-US" dirty="0" err="1" smtClean="0"/>
              <a:t>Facebook</a:t>
            </a:r>
            <a:endParaRPr lang="en-US" dirty="0"/>
          </a:p>
        </p:txBody>
      </p:sp>
      <p:sp>
        <p:nvSpPr>
          <p:cNvPr id="3" name="Content Placeholder 2"/>
          <p:cNvSpPr>
            <a:spLocks noGrp="1"/>
          </p:cNvSpPr>
          <p:nvPr>
            <p:ph idx="1"/>
          </p:nvPr>
        </p:nvSpPr>
        <p:spPr/>
        <p:txBody>
          <a:bodyPr/>
          <a:lstStyle/>
          <a:p>
            <a:r>
              <a:rPr lang="en-US" dirty="0" smtClean="0">
                <a:hlinkClick r:id="rId2"/>
              </a:rPr>
              <a:t>12 Ways to Use </a:t>
            </a:r>
            <a:r>
              <a:rPr lang="en-US" dirty="0" err="1" smtClean="0">
                <a:hlinkClick r:id="rId2"/>
              </a:rPr>
              <a:t>Facebook</a:t>
            </a:r>
            <a:r>
              <a:rPr lang="en-US" dirty="0" smtClean="0">
                <a:hlinkClick r:id="rId2"/>
              </a:rPr>
              <a:t> Professionally</a:t>
            </a:r>
            <a:endParaRPr lang="en-US" dirty="0" smtClean="0"/>
          </a:p>
          <a:p>
            <a:endParaRPr lang="en-US" dirty="0" smtClean="0"/>
          </a:p>
          <a:p>
            <a:r>
              <a:rPr lang="en-US" dirty="0" smtClean="0">
                <a:hlinkClick r:id="rId3"/>
              </a:rPr>
              <a:t>32 Ways to Use </a:t>
            </a:r>
            <a:r>
              <a:rPr lang="en-US" dirty="0" err="1" smtClean="0">
                <a:hlinkClick r:id="rId3"/>
              </a:rPr>
              <a:t>Facebook</a:t>
            </a:r>
            <a:r>
              <a:rPr lang="en-US" dirty="0" smtClean="0">
                <a:hlinkClick r:id="rId3"/>
              </a:rPr>
              <a:t> for Business</a:t>
            </a:r>
            <a:endParaRPr lang="en-US" dirty="0" smtClean="0"/>
          </a:p>
          <a:p>
            <a:endParaRPr lang="en-US" dirty="0" smtClean="0"/>
          </a:p>
          <a:p>
            <a:r>
              <a:rPr lang="en-US" dirty="0" smtClean="0">
                <a:hlinkClick r:id="rId4"/>
              </a:rPr>
              <a:t>How to Create a Business-Friendly </a:t>
            </a:r>
            <a:r>
              <a:rPr lang="en-US" dirty="0" err="1" smtClean="0">
                <a:hlinkClick r:id="rId4"/>
              </a:rPr>
              <a:t>Facebook</a:t>
            </a:r>
            <a:r>
              <a:rPr lang="en-US" dirty="0" smtClean="0">
                <a:hlinkClick r:id="rId4"/>
              </a:rPr>
              <a:t> Profile</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dirty="0" smtClean="0"/>
              <a:t>News Feed, Home or the Wall</a:t>
            </a:r>
            <a:endParaRPr lang="en-US" dirty="0"/>
          </a:p>
        </p:txBody>
      </p:sp>
      <p:pic>
        <p:nvPicPr>
          <p:cNvPr id="4" name="Content Placeholder 3" descr="home.jpg"/>
          <p:cNvPicPr>
            <a:picLocks noGrp="1" noChangeAspect="1"/>
          </p:cNvPicPr>
          <p:nvPr>
            <p:ph idx="1"/>
          </p:nvPr>
        </p:nvPicPr>
        <p:blipFill>
          <a:blip r:embed="rId2" cstate="print"/>
          <a:stretch>
            <a:fillRect/>
          </a:stretch>
        </p:blipFill>
        <p:spPr>
          <a:xfrm>
            <a:off x="1981200" y="1066800"/>
            <a:ext cx="3751042" cy="5638800"/>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Profile -- Wall</a:t>
            </a:r>
            <a:endParaRPr lang="en-US" dirty="0"/>
          </a:p>
        </p:txBody>
      </p:sp>
      <p:pic>
        <p:nvPicPr>
          <p:cNvPr id="4" name="Content Placeholder 3" descr="profileA.jpg"/>
          <p:cNvPicPr>
            <a:picLocks noGrp="1" noChangeAspect="1"/>
          </p:cNvPicPr>
          <p:nvPr>
            <p:ph idx="1"/>
          </p:nvPr>
        </p:nvPicPr>
        <p:blipFill>
          <a:blip r:embed="rId2" cstate="print"/>
          <a:stretch>
            <a:fillRect/>
          </a:stretch>
        </p:blipFill>
        <p:spPr>
          <a:xfrm>
            <a:off x="1533388" y="1600200"/>
            <a:ext cx="6077224" cy="4525963"/>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Profile --Information</a:t>
            </a:r>
            <a:endParaRPr lang="en-US" dirty="0"/>
          </a:p>
        </p:txBody>
      </p:sp>
      <p:pic>
        <p:nvPicPr>
          <p:cNvPr id="4" name="Content Placeholder 3" descr="profile.jpg"/>
          <p:cNvPicPr>
            <a:picLocks noGrp="1" noChangeAspect="1"/>
          </p:cNvPicPr>
          <p:nvPr>
            <p:ph idx="1"/>
          </p:nvPr>
        </p:nvPicPr>
        <p:blipFill>
          <a:blip r:embed="rId2" cstate="print"/>
          <a:stretch>
            <a:fillRect/>
          </a:stretch>
        </p:blipFill>
        <p:spPr>
          <a:xfrm>
            <a:off x="1600200" y="1219200"/>
            <a:ext cx="6019184" cy="4525963"/>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rofile2.jpg"/>
          <p:cNvPicPr>
            <a:picLocks noGrp="1" noChangeAspect="1"/>
          </p:cNvPicPr>
          <p:nvPr>
            <p:ph idx="1"/>
          </p:nvPr>
        </p:nvPicPr>
        <p:blipFill>
          <a:blip r:embed="rId2" cstate="print"/>
          <a:stretch>
            <a:fillRect/>
          </a:stretch>
        </p:blipFill>
        <p:spPr>
          <a:xfrm>
            <a:off x="152400" y="990600"/>
            <a:ext cx="6616651" cy="4953000"/>
          </a:xfrm>
        </p:spPr>
      </p:pic>
      <p:sp>
        <p:nvSpPr>
          <p:cNvPr id="5" name="Rectangle 4"/>
          <p:cNvSpPr/>
          <p:nvPr/>
        </p:nvSpPr>
        <p:spPr>
          <a:xfrm>
            <a:off x="6753602" y="1600200"/>
            <a:ext cx="2390398" cy="369332"/>
          </a:xfrm>
          <a:prstGeom prst="rect">
            <a:avLst/>
          </a:prstGeom>
        </p:spPr>
        <p:txBody>
          <a:bodyPr wrap="none">
            <a:spAutoFit/>
          </a:bodyPr>
          <a:lstStyle/>
          <a:p>
            <a:r>
              <a:rPr lang="en-US" dirty="0" smtClean="0"/>
              <a:t>My Profile, Continued</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rofile3.jpg"/>
          <p:cNvPicPr>
            <a:picLocks noGrp="1" noChangeAspect="1"/>
          </p:cNvPicPr>
          <p:nvPr>
            <p:ph idx="1"/>
          </p:nvPr>
        </p:nvPicPr>
        <p:blipFill>
          <a:blip r:embed="rId2" cstate="print"/>
          <a:stretch>
            <a:fillRect/>
          </a:stretch>
        </p:blipFill>
        <p:spPr>
          <a:xfrm>
            <a:off x="304800" y="914400"/>
            <a:ext cx="6948506" cy="5181600"/>
          </a:xfrm>
        </p:spPr>
      </p:pic>
      <p:sp>
        <p:nvSpPr>
          <p:cNvPr id="5" name="Rectangle 4"/>
          <p:cNvSpPr/>
          <p:nvPr/>
        </p:nvSpPr>
        <p:spPr>
          <a:xfrm>
            <a:off x="6553200" y="1219200"/>
            <a:ext cx="2390398" cy="369332"/>
          </a:xfrm>
          <a:prstGeom prst="rect">
            <a:avLst/>
          </a:prstGeom>
        </p:spPr>
        <p:txBody>
          <a:bodyPr wrap="none">
            <a:spAutoFit/>
          </a:bodyPr>
          <a:lstStyle/>
          <a:p>
            <a:r>
              <a:rPr lang="en-US" dirty="0" smtClean="0"/>
              <a:t>My Profile, Continued</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Profile -- Photos</a:t>
            </a:r>
            <a:endParaRPr lang="en-US" dirty="0"/>
          </a:p>
        </p:txBody>
      </p:sp>
      <p:pic>
        <p:nvPicPr>
          <p:cNvPr id="4" name="Content Placeholder 3" descr="photos.jpg"/>
          <p:cNvPicPr>
            <a:picLocks noGrp="1" noChangeAspect="1"/>
          </p:cNvPicPr>
          <p:nvPr>
            <p:ph idx="1"/>
          </p:nvPr>
        </p:nvPicPr>
        <p:blipFill>
          <a:blip r:embed="rId2" cstate="print"/>
          <a:stretch>
            <a:fillRect/>
          </a:stretch>
        </p:blipFill>
        <p:spPr>
          <a:xfrm>
            <a:off x="1295400" y="1447800"/>
            <a:ext cx="6553200" cy="4691567"/>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Tagging Photos</a:t>
            </a:r>
            <a:endParaRPr lang="en-US" dirty="0"/>
          </a:p>
        </p:txBody>
      </p:sp>
      <p:pic>
        <p:nvPicPr>
          <p:cNvPr id="4" name="Content Placeholder 3" descr="tag1.jpg"/>
          <p:cNvPicPr>
            <a:picLocks noGrp="1" noChangeAspect="1"/>
          </p:cNvPicPr>
          <p:nvPr>
            <p:ph idx="1"/>
          </p:nvPr>
        </p:nvPicPr>
        <p:blipFill>
          <a:blip r:embed="rId2" cstate="print"/>
          <a:stretch>
            <a:fillRect/>
          </a:stretch>
        </p:blipFill>
        <p:spPr>
          <a:xfrm>
            <a:off x="228600" y="1676400"/>
            <a:ext cx="6013951" cy="4525963"/>
          </a:xfrm>
        </p:spPr>
      </p:pic>
      <p:pic>
        <p:nvPicPr>
          <p:cNvPr id="5" name="Picture 4" descr="tag2.jpg"/>
          <p:cNvPicPr>
            <a:picLocks noChangeAspect="1"/>
          </p:cNvPicPr>
          <p:nvPr/>
        </p:nvPicPr>
        <p:blipFill>
          <a:blip r:embed="rId3" cstate="print"/>
          <a:stretch>
            <a:fillRect/>
          </a:stretch>
        </p:blipFill>
        <p:spPr>
          <a:xfrm>
            <a:off x="5029200" y="4572000"/>
            <a:ext cx="3990975" cy="74295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notes.jpg"/>
          <p:cNvPicPr>
            <a:picLocks noGrp="1" noChangeAspect="1"/>
          </p:cNvPicPr>
          <p:nvPr>
            <p:ph idx="1"/>
          </p:nvPr>
        </p:nvPicPr>
        <p:blipFill>
          <a:blip r:embed="rId2" cstate="print"/>
          <a:stretch>
            <a:fillRect/>
          </a:stretch>
        </p:blipFill>
        <p:spPr>
          <a:xfrm>
            <a:off x="990600" y="533400"/>
            <a:ext cx="7251982" cy="5562600"/>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Profile -- Friends</a:t>
            </a:r>
            <a:endParaRPr lang="en-US" dirty="0"/>
          </a:p>
        </p:txBody>
      </p:sp>
      <p:pic>
        <p:nvPicPr>
          <p:cNvPr id="6" name="Content Placeholder 5" descr="friends.jpg"/>
          <p:cNvPicPr>
            <a:picLocks noGrp="1" noChangeAspect="1"/>
          </p:cNvPicPr>
          <p:nvPr>
            <p:ph idx="1"/>
          </p:nvPr>
        </p:nvPicPr>
        <p:blipFill>
          <a:blip r:embed="rId2" cstate="print"/>
          <a:stretch>
            <a:fillRect/>
          </a:stretch>
        </p:blipFill>
        <p:spPr>
          <a:xfrm>
            <a:off x="1676399" y="1371600"/>
            <a:ext cx="6045137" cy="4724400"/>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Less Shameless Plug</a:t>
            </a:r>
            <a:endParaRPr lang="en-US" dirty="0"/>
          </a:p>
        </p:txBody>
      </p:sp>
      <p:sp>
        <p:nvSpPr>
          <p:cNvPr id="5" name="Content Placeholder 4"/>
          <p:cNvSpPr>
            <a:spLocks noGrp="1"/>
          </p:cNvSpPr>
          <p:nvPr>
            <p:ph idx="1"/>
          </p:nvPr>
        </p:nvSpPr>
        <p:spPr/>
        <p:txBody>
          <a:bodyPr>
            <a:normAutofit/>
          </a:bodyPr>
          <a:lstStyle/>
          <a:p>
            <a:pPr algn="ctr">
              <a:buNone/>
            </a:pPr>
            <a:r>
              <a:rPr lang="en-US" sz="4400" dirty="0" smtClean="0"/>
              <a:t>Personal   Branding   and  Professional Networking </a:t>
            </a:r>
          </a:p>
          <a:p>
            <a:pPr algn="ctr">
              <a:buNone/>
            </a:pPr>
            <a:r>
              <a:rPr lang="en-US" dirty="0" smtClean="0"/>
              <a:t>Nicholas </a:t>
            </a:r>
            <a:r>
              <a:rPr lang="en-US" dirty="0" err="1" smtClean="0"/>
              <a:t>Gilham</a:t>
            </a:r>
            <a:r>
              <a:rPr lang="en-US" dirty="0" smtClean="0"/>
              <a:t>  and </a:t>
            </a:r>
            <a:r>
              <a:rPr lang="en-US" dirty="0" err="1" smtClean="0"/>
              <a:t>Danyelle</a:t>
            </a:r>
            <a:r>
              <a:rPr lang="en-US" dirty="0" smtClean="0"/>
              <a:t> Little   </a:t>
            </a:r>
          </a:p>
          <a:p>
            <a:pPr algn="ctr">
              <a:buNone/>
            </a:pPr>
            <a:r>
              <a:rPr lang="en-US" dirty="0" smtClean="0"/>
              <a:t>JC Penny Conference Center at UMSL </a:t>
            </a:r>
          </a:p>
          <a:p>
            <a:pPr algn="ctr">
              <a:buNone/>
            </a:pPr>
            <a:r>
              <a:rPr lang="en-US" dirty="0" smtClean="0"/>
              <a:t>August 20:  1-5 pm</a:t>
            </a:r>
          </a:p>
          <a:p>
            <a:pPr algn="ctr">
              <a:buNone/>
            </a:pPr>
            <a:endParaRPr lang="en-US" dirty="0" smtClean="0"/>
          </a:p>
          <a:p>
            <a:pPr algn="ctr">
              <a:buNone/>
            </a:pPr>
            <a:r>
              <a:rPr lang="en-US" dirty="0" smtClean="0">
                <a:hlinkClick r:id="rId2"/>
              </a:rPr>
              <a:t>http://abrandedyou.eventbrite.com/</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Friends</a:t>
            </a:r>
            <a:endParaRPr lang="en-US" dirty="0"/>
          </a:p>
        </p:txBody>
      </p:sp>
      <p:pic>
        <p:nvPicPr>
          <p:cNvPr id="4" name="Content Placeholder 3" descr="addfriends.jpg"/>
          <p:cNvPicPr>
            <a:picLocks noGrp="1" noChangeAspect="1"/>
          </p:cNvPicPr>
          <p:nvPr>
            <p:ph idx="1"/>
          </p:nvPr>
        </p:nvPicPr>
        <p:blipFill>
          <a:blip r:embed="rId2" cstate="print"/>
          <a:stretch>
            <a:fillRect/>
          </a:stretch>
        </p:blipFill>
        <p:spPr>
          <a:xfrm>
            <a:off x="1524000" y="1295400"/>
            <a:ext cx="6427504" cy="4800600"/>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Friends</a:t>
            </a:r>
            <a:endParaRPr lang="en-US" dirty="0"/>
          </a:p>
        </p:txBody>
      </p:sp>
      <p:pic>
        <p:nvPicPr>
          <p:cNvPr id="4" name="Content Placeholder 3" descr="friendsoffriends.jpg"/>
          <p:cNvPicPr>
            <a:picLocks noGrp="1" noChangeAspect="1"/>
          </p:cNvPicPr>
          <p:nvPr>
            <p:ph idx="1"/>
          </p:nvPr>
        </p:nvPicPr>
        <p:blipFill>
          <a:blip r:embed="rId2" cstate="print"/>
          <a:stretch>
            <a:fillRect/>
          </a:stretch>
        </p:blipFill>
        <p:spPr>
          <a:xfrm>
            <a:off x="1295400" y="1295400"/>
            <a:ext cx="6553200" cy="4886708"/>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Ways to Find Friends</a:t>
            </a:r>
            <a:endParaRPr lang="en-US" dirty="0"/>
          </a:p>
        </p:txBody>
      </p:sp>
      <p:pic>
        <p:nvPicPr>
          <p:cNvPr id="4" name="Content Placeholder 3" descr="Image52.jpg"/>
          <p:cNvPicPr>
            <a:picLocks noGrp="1" noChangeAspect="1"/>
          </p:cNvPicPr>
          <p:nvPr>
            <p:ph idx="1"/>
          </p:nvPr>
        </p:nvPicPr>
        <p:blipFill>
          <a:blip r:embed="rId2" cstate="print"/>
          <a:stretch>
            <a:fillRect/>
          </a:stretch>
        </p:blipFill>
        <p:spPr>
          <a:xfrm>
            <a:off x="1638505" y="1600200"/>
            <a:ext cx="5866989" cy="4525963"/>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locking.jpg"/>
          <p:cNvPicPr>
            <a:picLocks noGrp="1" noChangeAspect="1"/>
          </p:cNvPicPr>
          <p:nvPr>
            <p:ph idx="1"/>
          </p:nvPr>
        </p:nvPicPr>
        <p:blipFill>
          <a:blip r:embed="rId2" cstate="print"/>
          <a:stretch>
            <a:fillRect/>
          </a:stretch>
        </p:blipFill>
        <p:spPr>
          <a:xfrm>
            <a:off x="1752600" y="1524000"/>
            <a:ext cx="5381153" cy="4623752"/>
          </a:xfrm>
        </p:spPr>
      </p:pic>
      <p:sp>
        <p:nvSpPr>
          <p:cNvPr id="3" name="TextBox 2"/>
          <p:cNvSpPr txBox="1"/>
          <p:nvPr/>
        </p:nvSpPr>
        <p:spPr>
          <a:xfrm>
            <a:off x="1219200" y="533400"/>
            <a:ext cx="6806672" cy="769441"/>
          </a:xfrm>
          <a:prstGeom prst="rect">
            <a:avLst/>
          </a:prstGeom>
          <a:noFill/>
        </p:spPr>
        <p:txBody>
          <a:bodyPr wrap="none" rtlCol="0">
            <a:spAutoFit/>
          </a:bodyPr>
          <a:lstStyle/>
          <a:p>
            <a:pPr algn="ctr"/>
            <a:r>
              <a:rPr lang="en-US" sz="4400" dirty="0" smtClean="0"/>
              <a:t>Controlling what you Read</a:t>
            </a:r>
            <a:endParaRPr lang="en-US" sz="44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a:t>
            </a:r>
            <a:endParaRPr lang="en-US" dirty="0"/>
          </a:p>
        </p:txBody>
      </p:sp>
      <p:pic>
        <p:nvPicPr>
          <p:cNvPr id="4" name="Content Placeholder 3" descr="apps.jpg"/>
          <p:cNvPicPr>
            <a:picLocks noGrp="1" noChangeAspect="1"/>
          </p:cNvPicPr>
          <p:nvPr>
            <p:ph idx="1"/>
          </p:nvPr>
        </p:nvPicPr>
        <p:blipFill>
          <a:blip r:embed="rId2" cstate="print"/>
          <a:stretch>
            <a:fillRect/>
          </a:stretch>
        </p:blipFill>
        <p:spPr>
          <a:xfrm>
            <a:off x="1545987" y="1600200"/>
            <a:ext cx="6052025" cy="4525963"/>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Games</a:t>
            </a:r>
            <a:endParaRPr lang="en-US" dirty="0"/>
          </a:p>
        </p:txBody>
      </p:sp>
      <p:pic>
        <p:nvPicPr>
          <p:cNvPr id="4" name="Content Placeholder 3" descr="games.jpg"/>
          <p:cNvPicPr>
            <a:picLocks noGrp="1" noChangeAspect="1"/>
          </p:cNvPicPr>
          <p:nvPr>
            <p:ph idx="1"/>
          </p:nvPr>
        </p:nvPicPr>
        <p:blipFill>
          <a:blip r:embed="rId2" cstate="print"/>
          <a:stretch>
            <a:fillRect/>
          </a:stretch>
        </p:blipFill>
        <p:spPr>
          <a:xfrm>
            <a:off x="1585423" y="1600200"/>
            <a:ext cx="5973154" cy="4525963"/>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Groups</a:t>
            </a:r>
            <a:endParaRPr lang="en-US" dirty="0"/>
          </a:p>
        </p:txBody>
      </p:sp>
      <p:pic>
        <p:nvPicPr>
          <p:cNvPr id="4" name="Content Placeholder 3" descr="group1.jpg"/>
          <p:cNvPicPr>
            <a:picLocks noGrp="1" noChangeAspect="1"/>
          </p:cNvPicPr>
          <p:nvPr>
            <p:ph idx="1"/>
          </p:nvPr>
        </p:nvPicPr>
        <p:blipFill>
          <a:blip r:embed="rId2" cstate="print"/>
          <a:stretch>
            <a:fillRect/>
          </a:stretch>
        </p:blipFill>
        <p:spPr>
          <a:xfrm>
            <a:off x="1676400" y="1219200"/>
            <a:ext cx="6244873" cy="4800600"/>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roup2.jpg"/>
          <p:cNvPicPr>
            <a:picLocks noGrp="1" noChangeAspect="1"/>
          </p:cNvPicPr>
          <p:nvPr>
            <p:ph idx="1"/>
          </p:nvPr>
        </p:nvPicPr>
        <p:blipFill>
          <a:blip r:embed="rId2" cstate="print"/>
          <a:stretch>
            <a:fillRect/>
          </a:stretch>
        </p:blipFill>
        <p:spPr>
          <a:xfrm>
            <a:off x="1447800" y="609600"/>
            <a:ext cx="6687886" cy="5105400"/>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roup3.jpg"/>
          <p:cNvPicPr>
            <a:picLocks noGrp="1" noChangeAspect="1"/>
          </p:cNvPicPr>
          <p:nvPr>
            <p:ph idx="1"/>
          </p:nvPr>
        </p:nvPicPr>
        <p:blipFill>
          <a:blip r:embed="rId2" cstate="print"/>
          <a:stretch>
            <a:fillRect/>
          </a:stretch>
        </p:blipFill>
        <p:spPr>
          <a:xfrm>
            <a:off x="1447800" y="533400"/>
            <a:ext cx="6770539" cy="5181600"/>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Fan Pages</a:t>
            </a:r>
            <a:endParaRPr lang="en-US" dirty="0"/>
          </a:p>
        </p:txBody>
      </p:sp>
      <p:pic>
        <p:nvPicPr>
          <p:cNvPr id="4" name="Content Placeholder 3" descr="fan1.jpg"/>
          <p:cNvPicPr>
            <a:picLocks noGrp="1" noChangeAspect="1"/>
          </p:cNvPicPr>
          <p:nvPr>
            <p:ph idx="1"/>
          </p:nvPr>
        </p:nvPicPr>
        <p:blipFill>
          <a:blip r:embed="rId2" cstate="print"/>
          <a:stretch>
            <a:fillRect/>
          </a:stretch>
        </p:blipFill>
        <p:spPr>
          <a:xfrm>
            <a:off x="1523999" y="1295400"/>
            <a:ext cx="6293723" cy="4800600"/>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is a </a:t>
            </a:r>
            <a:br>
              <a:rPr lang="en-US" dirty="0" smtClean="0"/>
            </a:br>
            <a:r>
              <a:rPr lang="en-US" dirty="0" smtClean="0"/>
              <a:t>Social Networking Service?</a:t>
            </a:r>
            <a:endParaRPr lang="en-US" dirty="0"/>
          </a:p>
        </p:txBody>
      </p:sp>
      <p:sp>
        <p:nvSpPr>
          <p:cNvPr id="3" name="Content Placeholder 2"/>
          <p:cNvSpPr>
            <a:spLocks noGrp="1"/>
          </p:cNvSpPr>
          <p:nvPr>
            <p:ph idx="1"/>
          </p:nvPr>
        </p:nvSpPr>
        <p:spPr/>
        <p:txBody>
          <a:bodyPr/>
          <a:lstStyle/>
          <a:p>
            <a:r>
              <a:rPr lang="en-US" dirty="0" smtClean="0"/>
              <a:t>an internet-based service that allows us to interact with others</a:t>
            </a:r>
          </a:p>
          <a:p>
            <a:pPr lvl="1"/>
            <a:r>
              <a:rPr lang="en-US" dirty="0" smtClean="0"/>
              <a:t>build networks</a:t>
            </a:r>
          </a:p>
          <a:p>
            <a:pPr lvl="1"/>
            <a:r>
              <a:rPr lang="en-US" dirty="0" smtClean="0"/>
              <a:t>connect across political, economic and geographic borders</a:t>
            </a:r>
          </a:p>
          <a:p>
            <a:pPr lvl="1"/>
            <a:r>
              <a:rPr lang="en-US" dirty="0" smtClean="0"/>
              <a:t>share information within that network</a:t>
            </a:r>
          </a:p>
          <a:p>
            <a:pPr lvl="1">
              <a:buNone/>
            </a:pPr>
            <a:endParaRPr lang="en-US" dirty="0" smtClean="0"/>
          </a:p>
          <a:p>
            <a:pPr lvl="1">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an2.jpg"/>
          <p:cNvPicPr>
            <a:picLocks noGrp="1" noChangeAspect="1"/>
          </p:cNvPicPr>
          <p:nvPr>
            <p:ph idx="1"/>
          </p:nvPr>
        </p:nvPicPr>
        <p:blipFill>
          <a:blip r:embed="rId2" cstate="print"/>
          <a:stretch>
            <a:fillRect/>
          </a:stretch>
        </p:blipFill>
        <p:spPr>
          <a:xfrm>
            <a:off x="1447800" y="609600"/>
            <a:ext cx="6863631" cy="5257800"/>
          </a:xfr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and Privacy</a:t>
            </a:r>
            <a:endParaRPr lang="en-US" dirty="0"/>
          </a:p>
        </p:txBody>
      </p:sp>
      <p:pic>
        <p:nvPicPr>
          <p:cNvPr id="4" name="Content Placeholder 3" descr="priv1.jpg"/>
          <p:cNvPicPr>
            <a:picLocks noGrp="1" noChangeAspect="1"/>
          </p:cNvPicPr>
          <p:nvPr>
            <p:ph idx="1"/>
          </p:nvPr>
        </p:nvPicPr>
        <p:blipFill>
          <a:blip r:embed="rId2" cstate="print"/>
          <a:stretch>
            <a:fillRect/>
          </a:stretch>
        </p:blipFill>
        <p:spPr>
          <a:xfrm>
            <a:off x="1447800" y="1600200"/>
            <a:ext cx="6276796" cy="4525963"/>
          </a:xfr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rivacy2.jpg"/>
          <p:cNvPicPr>
            <a:picLocks noGrp="1" noChangeAspect="1"/>
          </p:cNvPicPr>
          <p:nvPr>
            <p:ph idx="1"/>
          </p:nvPr>
        </p:nvPicPr>
        <p:blipFill>
          <a:blip r:embed="rId2" cstate="print"/>
          <a:stretch>
            <a:fillRect/>
          </a:stretch>
        </p:blipFill>
        <p:spPr>
          <a:xfrm>
            <a:off x="1371600" y="609600"/>
            <a:ext cx="6831724" cy="5334000"/>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iv3.jpg"/>
          <p:cNvPicPr>
            <a:picLocks noChangeAspect="1"/>
          </p:cNvPicPr>
          <p:nvPr/>
        </p:nvPicPr>
        <p:blipFill>
          <a:blip r:embed="rId2" cstate="print"/>
          <a:stretch>
            <a:fillRect/>
          </a:stretch>
        </p:blipFill>
        <p:spPr>
          <a:xfrm>
            <a:off x="685800" y="533400"/>
            <a:ext cx="7693602" cy="525854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iv4.jpg"/>
          <p:cNvPicPr>
            <a:picLocks noChangeAspect="1"/>
          </p:cNvPicPr>
          <p:nvPr/>
        </p:nvPicPr>
        <p:blipFill>
          <a:blip r:embed="rId2" cstate="print"/>
          <a:stretch>
            <a:fillRect/>
          </a:stretch>
        </p:blipFill>
        <p:spPr>
          <a:xfrm>
            <a:off x="609600" y="609600"/>
            <a:ext cx="7890440" cy="525780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iv5.jpg"/>
          <p:cNvPicPr>
            <a:picLocks noChangeAspect="1"/>
          </p:cNvPicPr>
          <p:nvPr/>
        </p:nvPicPr>
        <p:blipFill>
          <a:blip r:embed="rId2" cstate="print"/>
          <a:stretch>
            <a:fillRect/>
          </a:stretch>
        </p:blipFill>
        <p:spPr>
          <a:xfrm>
            <a:off x="533400" y="1295400"/>
            <a:ext cx="7667646" cy="3397335"/>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LinkedIn</a:t>
            </a:r>
            <a:endParaRPr lang="en-US" dirty="0"/>
          </a:p>
        </p:txBody>
      </p:sp>
      <p:sp>
        <p:nvSpPr>
          <p:cNvPr id="3" name="Content Placeholder 2"/>
          <p:cNvSpPr>
            <a:spLocks noGrp="1"/>
          </p:cNvSpPr>
          <p:nvPr>
            <p:ph idx="1"/>
          </p:nvPr>
        </p:nvSpPr>
        <p:spPr/>
        <p:txBody>
          <a:bodyPr/>
          <a:lstStyle/>
          <a:p>
            <a:r>
              <a:rPr lang="en-US" dirty="0" smtClean="0"/>
              <a:t>largest usage in North America    </a:t>
            </a:r>
          </a:p>
          <a:p>
            <a:endParaRPr lang="en-US" dirty="0" smtClean="0"/>
          </a:p>
          <a:p>
            <a:r>
              <a:rPr lang="en-US" dirty="0" smtClean="0"/>
              <a:t>past its 100 millionth member last spring </a:t>
            </a:r>
          </a:p>
          <a:p>
            <a:endParaRPr lang="en-US" dirty="0" smtClean="0"/>
          </a:p>
          <a:p>
            <a:r>
              <a:rPr lang="en-US" dirty="0" smtClean="0"/>
              <a:t>primarily business connections</a:t>
            </a:r>
          </a:p>
          <a:p>
            <a:endParaRPr lang="en-US" dirty="0" smtClean="0"/>
          </a:p>
          <a:p>
            <a:r>
              <a:rPr lang="en-US" dirty="0" smtClean="0"/>
              <a:t>advice on using LinkedIn:  </a:t>
            </a:r>
            <a:r>
              <a:rPr lang="en-US" dirty="0" smtClean="0">
                <a:hlinkClick r:id="rId2"/>
              </a:rPr>
              <a:t>Dwayne Miller</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of LinkedIn</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Ability to be known: If you use the tools, follow good netiquette and provide intelligent and useful information you can make yourself known and promote yourself</a:t>
            </a:r>
          </a:p>
          <a:p>
            <a:r>
              <a:rPr lang="en-US" dirty="0" smtClean="0"/>
              <a:t>Ability to be found: Recruiters can find you -- Recruiters spend a lot of time on LinkedIn </a:t>
            </a:r>
          </a:p>
          <a:p>
            <a:r>
              <a:rPr lang="en-US" dirty="0" smtClean="0"/>
              <a:t>Ability to find others: Find people who are at companies or who have specific skills </a:t>
            </a:r>
          </a:p>
          <a:p>
            <a:r>
              <a:rPr lang="en-US" dirty="0" smtClean="0"/>
              <a:t>Opportunity to learn and share: LinkedIn Answers allows you to get expert advice fast </a:t>
            </a:r>
          </a:p>
          <a:p>
            <a:r>
              <a:rPr lang="en-US" dirty="0" smtClean="0"/>
              <a:t>Ability to connect with group members: In this way you may connect with other group members whom you might not otherwise "meet” </a:t>
            </a:r>
          </a:p>
          <a:p>
            <a:r>
              <a:rPr lang="en-US" dirty="0" smtClean="0"/>
              <a:t>Opportunity to show you are plugged into the current technology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Limitations of LinkedIn</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It is not a full social environment </a:t>
            </a:r>
          </a:p>
          <a:p>
            <a:r>
              <a:rPr lang="en-US" dirty="0" smtClean="0"/>
              <a:t>LinkedIn has limited features for communication and sharing </a:t>
            </a:r>
          </a:p>
          <a:p>
            <a:pPr lvl="1"/>
            <a:r>
              <a:rPr lang="en-US" dirty="0" smtClean="0"/>
              <a:t>But, the ones it has are professional! </a:t>
            </a:r>
          </a:p>
          <a:p>
            <a:r>
              <a:rPr lang="en-US" dirty="0" smtClean="0"/>
              <a:t>It does not give you complete control of your relationship </a:t>
            </a:r>
          </a:p>
          <a:p>
            <a:pPr lvl="1"/>
            <a:r>
              <a:rPr lang="en-US" dirty="0" smtClean="0"/>
              <a:t>Both people need to agree to be connected and either may leave the "connection" at any time </a:t>
            </a:r>
          </a:p>
          <a:p>
            <a:r>
              <a:rPr lang="en-US" dirty="0" smtClean="0"/>
              <a:t>It does not allow you to store relationship information about your contacts </a:t>
            </a:r>
          </a:p>
          <a:p>
            <a:r>
              <a:rPr lang="en-US" dirty="0" smtClean="0"/>
              <a:t>It doesn't provide much privacy </a:t>
            </a:r>
          </a:p>
          <a:p>
            <a:r>
              <a:rPr lang="en-US" dirty="0" smtClean="0"/>
              <a:t>It has a closed communication system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a:t>
            </a:r>
            <a:endParaRPr lang="en-US" dirty="0"/>
          </a:p>
        </p:txBody>
      </p:sp>
      <p:pic>
        <p:nvPicPr>
          <p:cNvPr id="4" name="Content Placeholder 3" descr="linkedin.jpg"/>
          <p:cNvPicPr>
            <a:picLocks noGrp="1" noChangeAspect="1"/>
          </p:cNvPicPr>
          <p:nvPr>
            <p:ph idx="1"/>
          </p:nvPr>
        </p:nvPicPr>
        <p:blipFill>
          <a:blip r:embed="rId2" cstate="print"/>
          <a:stretch>
            <a:fillRect/>
          </a:stretch>
        </p:blipFill>
        <p:spPr>
          <a:xfrm>
            <a:off x="1600200" y="1524000"/>
            <a:ext cx="5824669" cy="4525963"/>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it Involve?</a:t>
            </a:r>
            <a:endParaRPr lang="en-US" dirty="0"/>
          </a:p>
        </p:txBody>
      </p:sp>
      <p:sp>
        <p:nvSpPr>
          <p:cNvPr id="3" name="Content Placeholder 2"/>
          <p:cNvSpPr>
            <a:spLocks noGrp="1"/>
          </p:cNvSpPr>
          <p:nvPr>
            <p:ph idx="1"/>
          </p:nvPr>
        </p:nvSpPr>
        <p:spPr/>
        <p:txBody>
          <a:bodyPr/>
          <a:lstStyle/>
          <a:p>
            <a:r>
              <a:rPr lang="en-US" dirty="0" smtClean="0"/>
              <a:t>Create profile</a:t>
            </a:r>
          </a:p>
          <a:p>
            <a:r>
              <a:rPr lang="en-US" dirty="0" smtClean="0"/>
              <a:t>Post entries for others to read</a:t>
            </a:r>
          </a:p>
          <a:p>
            <a:r>
              <a:rPr lang="en-US" dirty="0" smtClean="0"/>
              <a:t>Maybe post photos for sharing</a:t>
            </a:r>
          </a:p>
          <a:p>
            <a:r>
              <a:rPr lang="en-US" dirty="0" smtClean="0"/>
              <a:t>Search for people or interests and create contact lists</a:t>
            </a:r>
          </a:p>
          <a:p>
            <a:r>
              <a:rPr lang="en-US" dirty="0" smtClean="0"/>
              <a:t>Create groups for people of similar interests</a:t>
            </a:r>
          </a:p>
          <a:p>
            <a:endParaRPr lang="en-US"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Profile</a:t>
            </a:r>
            <a:endParaRPr lang="en-US" dirty="0"/>
          </a:p>
        </p:txBody>
      </p:sp>
      <p:pic>
        <p:nvPicPr>
          <p:cNvPr id="6" name="Content Placeholder 5" descr="profile1.jpg"/>
          <p:cNvPicPr>
            <a:picLocks noGrp="1" noChangeAspect="1"/>
          </p:cNvPicPr>
          <p:nvPr>
            <p:ph idx="1"/>
          </p:nvPr>
        </p:nvPicPr>
        <p:blipFill>
          <a:blip r:embed="rId2" cstate="print"/>
          <a:stretch>
            <a:fillRect/>
          </a:stretch>
        </p:blipFill>
        <p:spPr>
          <a:xfrm>
            <a:off x="381000" y="1219200"/>
            <a:ext cx="5694247" cy="5181600"/>
          </a:xfr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profile2.jpg"/>
          <p:cNvPicPr>
            <a:picLocks noChangeAspect="1"/>
          </p:cNvPicPr>
          <p:nvPr/>
        </p:nvPicPr>
        <p:blipFill>
          <a:blip r:embed="rId2" cstate="print"/>
          <a:stretch>
            <a:fillRect/>
          </a:stretch>
        </p:blipFill>
        <p:spPr>
          <a:xfrm>
            <a:off x="457200" y="228600"/>
            <a:ext cx="5592371" cy="6172200"/>
          </a:xfrm>
          <a:prstGeom prst="rect">
            <a:avLst/>
          </a:prstGeom>
        </p:spPr>
      </p:pic>
      <p:sp>
        <p:nvSpPr>
          <p:cNvPr id="3" name="TextBox 2"/>
          <p:cNvSpPr txBox="1"/>
          <p:nvPr/>
        </p:nvSpPr>
        <p:spPr>
          <a:xfrm>
            <a:off x="6248400" y="838200"/>
            <a:ext cx="2667000" cy="369332"/>
          </a:xfrm>
          <a:prstGeom prst="rect">
            <a:avLst/>
          </a:prstGeom>
          <a:noFill/>
        </p:spPr>
        <p:txBody>
          <a:bodyPr wrap="square" rtlCol="0">
            <a:spAutoFit/>
          </a:bodyPr>
          <a:lstStyle/>
          <a:p>
            <a:r>
              <a:rPr lang="en-US" dirty="0" smtClean="0"/>
              <a:t>My Profile, Continued</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profile3.jpg"/>
          <p:cNvPicPr>
            <a:picLocks noChangeAspect="1"/>
          </p:cNvPicPr>
          <p:nvPr/>
        </p:nvPicPr>
        <p:blipFill>
          <a:blip r:embed="rId2" cstate="print"/>
          <a:stretch>
            <a:fillRect/>
          </a:stretch>
        </p:blipFill>
        <p:spPr>
          <a:xfrm>
            <a:off x="685800" y="381000"/>
            <a:ext cx="5334000" cy="6211033"/>
          </a:xfrm>
          <a:prstGeom prst="rect">
            <a:avLst/>
          </a:prstGeom>
        </p:spPr>
      </p:pic>
      <p:sp>
        <p:nvSpPr>
          <p:cNvPr id="3" name="TextBox 2"/>
          <p:cNvSpPr txBox="1"/>
          <p:nvPr/>
        </p:nvSpPr>
        <p:spPr>
          <a:xfrm>
            <a:off x="6248400" y="914400"/>
            <a:ext cx="2514600" cy="646331"/>
          </a:xfrm>
          <a:prstGeom prst="rect">
            <a:avLst/>
          </a:prstGeom>
          <a:noFill/>
        </p:spPr>
        <p:txBody>
          <a:bodyPr wrap="square" rtlCol="0">
            <a:spAutoFit/>
          </a:bodyPr>
          <a:lstStyle/>
          <a:p>
            <a:r>
              <a:rPr lang="en-US" dirty="0" smtClean="0"/>
              <a:t>My Profile, Continued</a:t>
            </a:r>
          </a:p>
          <a:p>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BRAND Yourself</a:t>
            </a:r>
            <a:endParaRPr lang="en-US" dirty="0"/>
          </a:p>
        </p:txBody>
      </p:sp>
      <p:pic>
        <p:nvPicPr>
          <p:cNvPr id="6" name="Content Placeholder 5" descr="Image45.jpg"/>
          <p:cNvPicPr>
            <a:picLocks noGrp="1" noChangeAspect="1"/>
          </p:cNvPicPr>
          <p:nvPr>
            <p:ph idx="1"/>
          </p:nvPr>
        </p:nvPicPr>
        <p:blipFill>
          <a:blip r:embed="rId2" cstate="print"/>
          <a:stretch>
            <a:fillRect/>
          </a:stretch>
        </p:blipFill>
        <p:spPr>
          <a:xfrm>
            <a:off x="1696649" y="1600200"/>
            <a:ext cx="5750701" cy="4525963"/>
          </a:xfr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age46.jpg"/>
          <p:cNvPicPr>
            <a:picLocks noGrp="1" noChangeAspect="1"/>
          </p:cNvPicPr>
          <p:nvPr>
            <p:ph idx="1"/>
          </p:nvPr>
        </p:nvPicPr>
        <p:blipFill>
          <a:blip r:embed="rId2" cstate="print"/>
          <a:stretch>
            <a:fillRect/>
          </a:stretch>
        </p:blipFill>
        <p:spPr>
          <a:xfrm>
            <a:off x="838200" y="990600"/>
            <a:ext cx="7332403" cy="5135563"/>
          </a:xfr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Image47.jpg"/>
          <p:cNvPicPr>
            <a:picLocks noGrp="1" noChangeAspect="1"/>
          </p:cNvPicPr>
          <p:nvPr>
            <p:ph idx="1"/>
          </p:nvPr>
        </p:nvPicPr>
        <p:blipFill>
          <a:blip r:embed="rId2" cstate="print"/>
          <a:stretch>
            <a:fillRect/>
          </a:stretch>
        </p:blipFill>
        <p:spPr>
          <a:xfrm>
            <a:off x="1143000" y="304800"/>
            <a:ext cx="4648200" cy="6422967"/>
          </a:xfr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Contacts</a:t>
            </a:r>
            <a:endParaRPr lang="en-US" dirty="0"/>
          </a:p>
        </p:txBody>
      </p:sp>
      <p:pic>
        <p:nvPicPr>
          <p:cNvPr id="4" name="Content Placeholder 3" descr="Image1.jpg"/>
          <p:cNvPicPr>
            <a:picLocks noGrp="1" noChangeAspect="1"/>
          </p:cNvPicPr>
          <p:nvPr>
            <p:ph idx="1"/>
          </p:nvPr>
        </p:nvPicPr>
        <p:blipFill>
          <a:blip r:embed="rId2" cstate="print"/>
          <a:stretch>
            <a:fillRect/>
          </a:stretch>
        </p:blipFill>
        <p:spPr>
          <a:xfrm>
            <a:off x="1524000" y="1466850"/>
            <a:ext cx="6212417" cy="4659313"/>
          </a:xfr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Contacts – By Company</a:t>
            </a:r>
            <a:endParaRPr lang="en-US" dirty="0"/>
          </a:p>
        </p:txBody>
      </p:sp>
      <p:pic>
        <p:nvPicPr>
          <p:cNvPr id="6" name="Content Placeholder 5" descr="Image2.jpg"/>
          <p:cNvPicPr>
            <a:picLocks noGrp="1" noChangeAspect="1"/>
          </p:cNvPicPr>
          <p:nvPr>
            <p:ph idx="1"/>
          </p:nvPr>
        </p:nvPicPr>
        <p:blipFill>
          <a:blip r:embed="rId2" cstate="print"/>
          <a:stretch>
            <a:fillRect/>
          </a:stretch>
        </p:blipFill>
        <p:spPr>
          <a:xfrm>
            <a:off x="1569684" y="1600200"/>
            <a:ext cx="6004632" cy="4525963"/>
          </a:xfr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Contacts – By Industry</a:t>
            </a:r>
            <a:endParaRPr lang="en-US" dirty="0"/>
          </a:p>
        </p:txBody>
      </p:sp>
      <p:pic>
        <p:nvPicPr>
          <p:cNvPr id="6" name="Content Placeholder 5" descr="Image3.jpg"/>
          <p:cNvPicPr>
            <a:picLocks noGrp="1" noChangeAspect="1"/>
          </p:cNvPicPr>
          <p:nvPr>
            <p:ph idx="1"/>
          </p:nvPr>
        </p:nvPicPr>
        <p:blipFill>
          <a:blip r:embed="rId2" cstate="print"/>
          <a:stretch>
            <a:fillRect/>
          </a:stretch>
        </p:blipFill>
        <p:spPr>
          <a:xfrm>
            <a:off x="1618809" y="1600200"/>
            <a:ext cx="5906382" cy="4525963"/>
          </a:xfr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 Contacts</a:t>
            </a:r>
            <a:endParaRPr lang="en-US" dirty="0"/>
          </a:p>
        </p:txBody>
      </p:sp>
      <p:pic>
        <p:nvPicPr>
          <p:cNvPr id="4" name="Content Placeholder 3" descr="Image4.jpg"/>
          <p:cNvPicPr>
            <a:picLocks noGrp="1" noChangeAspect="1"/>
          </p:cNvPicPr>
          <p:nvPr>
            <p:ph idx="1"/>
          </p:nvPr>
        </p:nvPicPr>
        <p:blipFill>
          <a:blip r:embed="rId2" cstate="print"/>
          <a:stretch>
            <a:fillRect/>
          </a:stretch>
        </p:blipFill>
        <p:spPr>
          <a:xfrm>
            <a:off x="1578382" y="1600200"/>
            <a:ext cx="5987235" cy="4525963"/>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Facebook</a:t>
            </a:r>
            <a:endParaRPr lang="en-US" dirty="0"/>
          </a:p>
        </p:txBody>
      </p:sp>
      <p:pic>
        <p:nvPicPr>
          <p:cNvPr id="4" name="Content Placeholder 3" descr="home.jpg"/>
          <p:cNvPicPr>
            <a:picLocks noGrp="1" noChangeAspect="1"/>
          </p:cNvPicPr>
          <p:nvPr>
            <p:ph idx="1"/>
          </p:nvPr>
        </p:nvPicPr>
        <p:blipFill>
          <a:blip r:embed="rId2" cstate="print"/>
          <a:stretch>
            <a:fillRect/>
          </a:stretch>
        </p:blipFill>
        <p:spPr>
          <a:xfrm>
            <a:off x="3048000" y="1371600"/>
            <a:ext cx="3244145" cy="4876800"/>
          </a:xfr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Your Contacts</a:t>
            </a:r>
            <a:endParaRPr lang="en-US" dirty="0"/>
          </a:p>
        </p:txBody>
      </p:sp>
      <p:pic>
        <p:nvPicPr>
          <p:cNvPr id="8" name="Content Placeholder 7" descr="Image5.jpg"/>
          <p:cNvPicPr>
            <a:picLocks noGrp="1" noChangeAspect="1"/>
          </p:cNvPicPr>
          <p:nvPr>
            <p:ph idx="1"/>
          </p:nvPr>
        </p:nvPicPr>
        <p:blipFill>
          <a:blip r:embed="rId2" cstate="print"/>
          <a:stretch>
            <a:fillRect/>
          </a:stretch>
        </p:blipFill>
        <p:spPr>
          <a:xfrm>
            <a:off x="1030536" y="1600200"/>
            <a:ext cx="7082927" cy="4525963"/>
          </a:xfr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about Your Contacts</a:t>
            </a:r>
            <a:endParaRPr lang="en-US" dirty="0"/>
          </a:p>
        </p:txBody>
      </p:sp>
      <p:pic>
        <p:nvPicPr>
          <p:cNvPr id="4" name="Content Placeholder 3" descr="Image6.jpg"/>
          <p:cNvPicPr>
            <a:picLocks noGrp="1" noChangeAspect="1"/>
          </p:cNvPicPr>
          <p:nvPr>
            <p:ph idx="1"/>
          </p:nvPr>
        </p:nvPicPr>
        <p:blipFill>
          <a:blip r:embed="rId2" cstate="print"/>
          <a:stretch>
            <a:fillRect/>
          </a:stretch>
        </p:blipFill>
        <p:spPr>
          <a:xfrm>
            <a:off x="1716000" y="1600200"/>
            <a:ext cx="5712000" cy="4525963"/>
          </a:xfr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Searching for Contacts</a:t>
            </a:r>
            <a:endParaRPr lang="en-US" dirty="0"/>
          </a:p>
        </p:txBody>
      </p:sp>
      <p:pic>
        <p:nvPicPr>
          <p:cNvPr id="6" name="Content Placeholder 5" descr="Image7.jpg"/>
          <p:cNvPicPr>
            <a:picLocks noGrp="1" noChangeAspect="1"/>
          </p:cNvPicPr>
          <p:nvPr>
            <p:ph idx="1"/>
          </p:nvPr>
        </p:nvPicPr>
        <p:blipFill>
          <a:blip r:embed="rId2" cstate="print"/>
          <a:stretch>
            <a:fillRect/>
          </a:stretch>
        </p:blipFill>
        <p:spPr>
          <a:xfrm>
            <a:off x="2743200" y="1447800"/>
            <a:ext cx="3984172" cy="4648200"/>
          </a:xfr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Contacts at a Specific Company</a:t>
            </a:r>
            <a:endParaRPr lang="en-US" dirty="0"/>
          </a:p>
        </p:txBody>
      </p:sp>
      <p:pic>
        <p:nvPicPr>
          <p:cNvPr id="6" name="Content Placeholder 5" descr="Image8.jpg"/>
          <p:cNvPicPr>
            <a:picLocks noGrp="1" noChangeAspect="1"/>
          </p:cNvPicPr>
          <p:nvPr>
            <p:ph idx="1"/>
          </p:nvPr>
        </p:nvPicPr>
        <p:blipFill>
          <a:blip r:embed="rId2" cstate="print"/>
          <a:stretch>
            <a:fillRect/>
          </a:stretch>
        </p:blipFill>
        <p:spPr>
          <a:xfrm>
            <a:off x="1680412" y="1600200"/>
            <a:ext cx="5783175" cy="4525963"/>
          </a:xfr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more about Contacts</a:t>
            </a:r>
            <a:endParaRPr lang="en-US" dirty="0"/>
          </a:p>
        </p:txBody>
      </p:sp>
      <p:pic>
        <p:nvPicPr>
          <p:cNvPr id="6" name="Content Placeholder 5" descr="Image10.jpg"/>
          <p:cNvPicPr>
            <a:picLocks noGrp="1" noChangeAspect="1"/>
          </p:cNvPicPr>
          <p:nvPr>
            <p:ph idx="1"/>
          </p:nvPr>
        </p:nvPicPr>
        <p:blipFill>
          <a:blip r:embed="rId2" cstate="print"/>
          <a:stretch>
            <a:fillRect/>
          </a:stretch>
        </p:blipFill>
        <p:spPr>
          <a:xfrm>
            <a:off x="1723860" y="1600200"/>
            <a:ext cx="5696279" cy="4525963"/>
          </a:xfr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Learning More about Companies</a:t>
            </a:r>
            <a:endParaRPr lang="en-US" dirty="0"/>
          </a:p>
        </p:txBody>
      </p:sp>
      <p:pic>
        <p:nvPicPr>
          <p:cNvPr id="6" name="Content Placeholder 5" descr="Image11.jpg"/>
          <p:cNvPicPr>
            <a:picLocks noGrp="1" noChangeAspect="1"/>
          </p:cNvPicPr>
          <p:nvPr>
            <p:ph idx="1"/>
          </p:nvPr>
        </p:nvPicPr>
        <p:blipFill>
          <a:blip r:embed="rId2" cstate="print"/>
          <a:stretch>
            <a:fillRect/>
          </a:stretch>
        </p:blipFill>
        <p:spPr>
          <a:xfrm>
            <a:off x="1629009" y="1600200"/>
            <a:ext cx="5885981" cy="4525963"/>
          </a:xfr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0" y="304800"/>
            <a:ext cx="2743200" cy="369332"/>
          </a:xfrm>
          <a:prstGeom prst="rect">
            <a:avLst/>
          </a:prstGeom>
          <a:noFill/>
        </p:spPr>
        <p:txBody>
          <a:bodyPr wrap="square" rtlCol="0">
            <a:spAutoFit/>
          </a:bodyPr>
          <a:lstStyle/>
          <a:p>
            <a:r>
              <a:rPr lang="en-US" dirty="0" smtClean="0"/>
              <a:t>More about the company</a:t>
            </a:r>
            <a:endParaRPr lang="en-US" dirty="0"/>
          </a:p>
        </p:txBody>
      </p:sp>
      <p:pic>
        <p:nvPicPr>
          <p:cNvPr id="4" name="Picture 3" descr="Image12.jpg"/>
          <p:cNvPicPr>
            <a:picLocks noChangeAspect="1"/>
          </p:cNvPicPr>
          <p:nvPr/>
        </p:nvPicPr>
        <p:blipFill>
          <a:blip r:embed="rId2" cstate="print"/>
          <a:stretch>
            <a:fillRect/>
          </a:stretch>
        </p:blipFill>
        <p:spPr>
          <a:xfrm>
            <a:off x="838200" y="685800"/>
            <a:ext cx="6439833" cy="5592815"/>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91200" y="609600"/>
            <a:ext cx="2736647" cy="369332"/>
          </a:xfrm>
          <a:prstGeom prst="rect">
            <a:avLst/>
          </a:prstGeom>
        </p:spPr>
        <p:txBody>
          <a:bodyPr wrap="none">
            <a:spAutoFit/>
          </a:bodyPr>
          <a:lstStyle/>
          <a:p>
            <a:r>
              <a:rPr lang="en-US" dirty="0" smtClean="0"/>
              <a:t>More about the company</a:t>
            </a:r>
            <a:endParaRPr lang="en-US" dirty="0"/>
          </a:p>
        </p:txBody>
      </p:sp>
      <p:pic>
        <p:nvPicPr>
          <p:cNvPr id="5" name="Picture 4" descr="Image14.jpg"/>
          <p:cNvPicPr>
            <a:picLocks noChangeAspect="1"/>
          </p:cNvPicPr>
          <p:nvPr/>
        </p:nvPicPr>
        <p:blipFill>
          <a:blip r:embed="rId2" cstate="print"/>
          <a:stretch>
            <a:fillRect/>
          </a:stretch>
        </p:blipFill>
        <p:spPr>
          <a:xfrm>
            <a:off x="304800" y="1066800"/>
            <a:ext cx="8382000" cy="4699364"/>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15.jpg"/>
          <p:cNvPicPr>
            <a:picLocks noChangeAspect="1"/>
          </p:cNvPicPr>
          <p:nvPr/>
        </p:nvPicPr>
        <p:blipFill>
          <a:blip r:embed="rId2" cstate="print"/>
          <a:stretch>
            <a:fillRect/>
          </a:stretch>
        </p:blipFill>
        <p:spPr>
          <a:xfrm>
            <a:off x="609600" y="457200"/>
            <a:ext cx="7543800" cy="5570131"/>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16.jpg"/>
          <p:cNvPicPr>
            <a:picLocks noChangeAspect="1"/>
          </p:cNvPicPr>
          <p:nvPr/>
        </p:nvPicPr>
        <p:blipFill>
          <a:blip r:embed="rId2" cstate="print"/>
          <a:stretch>
            <a:fillRect/>
          </a:stretch>
        </p:blipFill>
        <p:spPr>
          <a:xfrm>
            <a:off x="457200" y="609600"/>
            <a:ext cx="7924800" cy="5257503"/>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LinkedIn</a:t>
            </a:r>
            <a:endParaRPr lang="en-US" dirty="0"/>
          </a:p>
        </p:txBody>
      </p:sp>
      <p:pic>
        <p:nvPicPr>
          <p:cNvPr id="4" name="Content Placeholder 3" descr="linkedin.jpg"/>
          <p:cNvPicPr>
            <a:picLocks noGrp="1" noChangeAspect="1"/>
          </p:cNvPicPr>
          <p:nvPr>
            <p:ph idx="1"/>
          </p:nvPr>
        </p:nvPicPr>
        <p:blipFill>
          <a:blip r:embed="rId2" cstate="print"/>
          <a:stretch>
            <a:fillRect/>
          </a:stretch>
        </p:blipFill>
        <p:spPr>
          <a:xfrm>
            <a:off x="1600200" y="1295400"/>
            <a:ext cx="6178112" cy="4800600"/>
          </a:xfr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17.jpg"/>
          <p:cNvPicPr>
            <a:picLocks noChangeAspect="1"/>
          </p:cNvPicPr>
          <p:nvPr/>
        </p:nvPicPr>
        <p:blipFill>
          <a:blip r:embed="rId2" cstate="print"/>
          <a:stretch>
            <a:fillRect/>
          </a:stretch>
        </p:blipFill>
        <p:spPr>
          <a:xfrm>
            <a:off x="914400" y="381000"/>
            <a:ext cx="5179326" cy="6172200"/>
          </a:xfrm>
          <a:prstGeom prst="rect">
            <a:avLst/>
          </a:prstGeo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19.jpg"/>
          <p:cNvPicPr>
            <a:picLocks noChangeAspect="1"/>
          </p:cNvPicPr>
          <p:nvPr/>
        </p:nvPicPr>
        <p:blipFill>
          <a:blip r:embed="rId2" cstate="print"/>
          <a:stretch>
            <a:fillRect/>
          </a:stretch>
        </p:blipFill>
        <p:spPr>
          <a:xfrm>
            <a:off x="990600" y="533400"/>
            <a:ext cx="7086600" cy="5557713"/>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See How Others See YOU</a:t>
            </a:r>
            <a:endParaRPr lang="en-US" dirty="0"/>
          </a:p>
        </p:txBody>
      </p:sp>
      <p:pic>
        <p:nvPicPr>
          <p:cNvPr id="6" name="Content Placeholder 5" descr="Image21.jpg"/>
          <p:cNvPicPr>
            <a:picLocks noGrp="1" noChangeAspect="1"/>
          </p:cNvPicPr>
          <p:nvPr>
            <p:ph idx="1"/>
          </p:nvPr>
        </p:nvPicPr>
        <p:blipFill>
          <a:blip r:embed="rId2" cstate="print"/>
          <a:stretch>
            <a:fillRect/>
          </a:stretch>
        </p:blipFill>
        <p:spPr>
          <a:xfrm>
            <a:off x="1676400" y="1447800"/>
            <a:ext cx="5893050" cy="4648200"/>
          </a:xfr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Image22.jpg"/>
          <p:cNvPicPr>
            <a:picLocks noGrp="1" noChangeAspect="1"/>
          </p:cNvPicPr>
          <p:nvPr>
            <p:ph idx="1"/>
          </p:nvPr>
        </p:nvPicPr>
        <p:blipFill>
          <a:blip r:embed="rId2" cstate="print"/>
          <a:stretch>
            <a:fillRect/>
          </a:stretch>
        </p:blipFill>
        <p:spPr>
          <a:xfrm>
            <a:off x="1447800" y="1066800"/>
            <a:ext cx="6447510" cy="4876800"/>
          </a:xfr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Image54.jpg"/>
          <p:cNvPicPr>
            <a:picLocks noGrp="1" noChangeAspect="1"/>
          </p:cNvPicPr>
          <p:nvPr>
            <p:ph idx="1"/>
          </p:nvPr>
        </p:nvPicPr>
        <p:blipFill>
          <a:blip r:embed="rId2" cstate="print"/>
          <a:stretch>
            <a:fillRect/>
          </a:stretch>
        </p:blipFill>
        <p:spPr>
          <a:xfrm>
            <a:off x="1295400" y="304800"/>
            <a:ext cx="4617598" cy="6324600"/>
          </a:xfr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Image56.jpg"/>
          <p:cNvPicPr>
            <a:picLocks noGrp="1" noChangeAspect="1"/>
          </p:cNvPicPr>
          <p:nvPr>
            <p:ph idx="1"/>
          </p:nvPr>
        </p:nvPicPr>
        <p:blipFill>
          <a:blip r:embed="rId2" cstate="print"/>
          <a:stretch>
            <a:fillRect/>
          </a:stretch>
        </p:blipFill>
        <p:spPr>
          <a:xfrm>
            <a:off x="152400" y="304800"/>
            <a:ext cx="5769819" cy="4245611"/>
          </a:xfrm>
        </p:spPr>
      </p:pic>
      <p:pic>
        <p:nvPicPr>
          <p:cNvPr id="7" name="Picture 6" descr="Image57.jpg"/>
          <p:cNvPicPr>
            <a:picLocks noChangeAspect="1"/>
          </p:cNvPicPr>
          <p:nvPr/>
        </p:nvPicPr>
        <p:blipFill>
          <a:blip r:embed="rId3" cstate="print"/>
          <a:stretch>
            <a:fillRect/>
          </a:stretch>
        </p:blipFill>
        <p:spPr>
          <a:xfrm>
            <a:off x="3733800" y="2362200"/>
            <a:ext cx="5295900" cy="3851564"/>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Careers at Your Company</a:t>
            </a:r>
            <a:endParaRPr lang="en-US" dirty="0"/>
          </a:p>
        </p:txBody>
      </p:sp>
      <p:pic>
        <p:nvPicPr>
          <p:cNvPr id="4" name="Content Placeholder 3" descr="Image26.jpg"/>
          <p:cNvPicPr>
            <a:picLocks noGrp="1" noChangeAspect="1"/>
          </p:cNvPicPr>
          <p:nvPr>
            <p:ph idx="1"/>
          </p:nvPr>
        </p:nvPicPr>
        <p:blipFill>
          <a:blip r:embed="rId2" cstate="print"/>
          <a:stretch>
            <a:fillRect/>
          </a:stretch>
        </p:blipFill>
        <p:spPr>
          <a:xfrm>
            <a:off x="1687534" y="1600200"/>
            <a:ext cx="5768931" cy="4525963"/>
          </a:xfr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Services at Your Company</a:t>
            </a:r>
            <a:endParaRPr lang="en-US" dirty="0"/>
          </a:p>
        </p:txBody>
      </p:sp>
      <p:pic>
        <p:nvPicPr>
          <p:cNvPr id="6" name="Content Placeholder 5" descr="Image27.jpg"/>
          <p:cNvPicPr>
            <a:picLocks noGrp="1" noChangeAspect="1"/>
          </p:cNvPicPr>
          <p:nvPr>
            <p:ph idx="1"/>
          </p:nvPr>
        </p:nvPicPr>
        <p:blipFill>
          <a:blip r:embed="rId2" cstate="print"/>
          <a:stretch>
            <a:fillRect/>
          </a:stretch>
        </p:blipFill>
        <p:spPr>
          <a:xfrm>
            <a:off x="1661641" y="1600200"/>
            <a:ext cx="5820718" cy="4525963"/>
          </a:xfr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Analytics</a:t>
            </a:r>
            <a:endParaRPr lang="en-US" dirty="0"/>
          </a:p>
        </p:txBody>
      </p:sp>
      <p:pic>
        <p:nvPicPr>
          <p:cNvPr id="6" name="Content Placeholder 5" descr="Image28.jpg"/>
          <p:cNvPicPr>
            <a:picLocks noGrp="1" noChangeAspect="1"/>
          </p:cNvPicPr>
          <p:nvPr>
            <p:ph idx="1"/>
          </p:nvPr>
        </p:nvPicPr>
        <p:blipFill>
          <a:blip r:embed="rId2" cstate="print"/>
          <a:stretch>
            <a:fillRect/>
          </a:stretch>
        </p:blipFill>
        <p:spPr>
          <a:xfrm>
            <a:off x="2133600" y="1410382"/>
            <a:ext cx="4688096" cy="4715781"/>
          </a:xfr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Analytics</a:t>
            </a:r>
            <a:endParaRPr lang="en-US" dirty="0"/>
          </a:p>
        </p:txBody>
      </p:sp>
      <p:pic>
        <p:nvPicPr>
          <p:cNvPr id="4" name="Content Placeholder 3" descr="Image29.jpg"/>
          <p:cNvPicPr>
            <a:picLocks noGrp="1" noChangeAspect="1"/>
          </p:cNvPicPr>
          <p:nvPr>
            <p:ph idx="1"/>
          </p:nvPr>
        </p:nvPicPr>
        <p:blipFill>
          <a:blip r:embed="rId2" cstate="print"/>
          <a:stretch>
            <a:fillRect/>
          </a:stretch>
        </p:blipFill>
        <p:spPr>
          <a:xfrm>
            <a:off x="457200" y="1677194"/>
            <a:ext cx="8229600" cy="4371975"/>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Twitter</a:t>
            </a:r>
            <a:endParaRPr lang="en-US" dirty="0"/>
          </a:p>
        </p:txBody>
      </p:sp>
      <p:pic>
        <p:nvPicPr>
          <p:cNvPr id="4" name="Content Placeholder 3" descr="twitter.jpg"/>
          <p:cNvPicPr>
            <a:picLocks noGrp="1" noChangeAspect="1"/>
          </p:cNvPicPr>
          <p:nvPr>
            <p:ph idx="1"/>
          </p:nvPr>
        </p:nvPicPr>
        <p:blipFill>
          <a:blip r:embed="rId2" cstate="print"/>
          <a:stretch>
            <a:fillRect/>
          </a:stretch>
        </p:blipFill>
        <p:spPr>
          <a:xfrm>
            <a:off x="1752600" y="1295400"/>
            <a:ext cx="5879787" cy="4876800"/>
          </a:xfr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Individual Communications</a:t>
            </a:r>
            <a:endParaRPr lang="en-US" dirty="0"/>
          </a:p>
        </p:txBody>
      </p:sp>
      <p:pic>
        <p:nvPicPr>
          <p:cNvPr id="4" name="Content Placeholder 3" descr="Image30.jpg"/>
          <p:cNvPicPr>
            <a:picLocks noGrp="1" noChangeAspect="1"/>
          </p:cNvPicPr>
          <p:nvPr>
            <p:ph idx="1"/>
          </p:nvPr>
        </p:nvPicPr>
        <p:blipFill>
          <a:blip r:embed="rId2" cstate="print"/>
          <a:stretch>
            <a:fillRect/>
          </a:stretch>
        </p:blipFill>
        <p:spPr>
          <a:xfrm>
            <a:off x="1676387" y="1600200"/>
            <a:ext cx="5791226" cy="4525963"/>
          </a:xfr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Invitations to Connect</a:t>
            </a:r>
            <a:endParaRPr lang="en-US" dirty="0"/>
          </a:p>
        </p:txBody>
      </p:sp>
      <p:pic>
        <p:nvPicPr>
          <p:cNvPr id="4" name="Content Placeholder 3" descr="Image31.jpg"/>
          <p:cNvPicPr>
            <a:picLocks noGrp="1" noChangeAspect="1"/>
          </p:cNvPicPr>
          <p:nvPr>
            <p:ph idx="1"/>
          </p:nvPr>
        </p:nvPicPr>
        <p:blipFill>
          <a:blip r:embed="rId2" cstate="print"/>
          <a:stretch>
            <a:fillRect/>
          </a:stretch>
        </p:blipFill>
        <p:spPr>
          <a:xfrm>
            <a:off x="1600200" y="1371600"/>
            <a:ext cx="5917980" cy="4648200"/>
          </a:xfr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Helping the Job Search</a:t>
            </a:r>
            <a:endParaRPr lang="en-US" dirty="0"/>
          </a:p>
        </p:txBody>
      </p:sp>
      <p:pic>
        <p:nvPicPr>
          <p:cNvPr id="4" name="Content Placeholder 3" descr="Image32.jpg"/>
          <p:cNvPicPr>
            <a:picLocks noGrp="1" noChangeAspect="1"/>
          </p:cNvPicPr>
          <p:nvPr>
            <p:ph idx="1"/>
          </p:nvPr>
        </p:nvPicPr>
        <p:blipFill>
          <a:blip r:embed="rId2" cstate="print"/>
          <a:stretch>
            <a:fillRect/>
          </a:stretch>
        </p:blipFill>
        <p:spPr>
          <a:xfrm>
            <a:off x="1600200" y="1447800"/>
            <a:ext cx="5876997" cy="4525963"/>
          </a:xfr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Communities of Interest</a:t>
            </a:r>
            <a:endParaRPr lang="en-US" dirty="0"/>
          </a:p>
        </p:txBody>
      </p:sp>
      <p:pic>
        <p:nvPicPr>
          <p:cNvPr id="4" name="Content Placeholder 3" descr="Image33.jpg"/>
          <p:cNvPicPr>
            <a:picLocks noGrp="1" noChangeAspect="1"/>
          </p:cNvPicPr>
          <p:nvPr>
            <p:ph idx="1"/>
          </p:nvPr>
        </p:nvPicPr>
        <p:blipFill>
          <a:blip r:embed="rId2" cstate="print"/>
          <a:stretch>
            <a:fillRect/>
          </a:stretch>
        </p:blipFill>
        <p:spPr>
          <a:xfrm>
            <a:off x="1752600" y="1447800"/>
            <a:ext cx="5700598" cy="4525963"/>
          </a:xfr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Following Discussions</a:t>
            </a:r>
            <a:endParaRPr lang="en-US" dirty="0"/>
          </a:p>
        </p:txBody>
      </p:sp>
      <p:pic>
        <p:nvPicPr>
          <p:cNvPr id="4" name="Content Placeholder 3" descr="Image34.jpg"/>
          <p:cNvPicPr>
            <a:picLocks noGrp="1" noChangeAspect="1"/>
          </p:cNvPicPr>
          <p:nvPr>
            <p:ph idx="1"/>
          </p:nvPr>
        </p:nvPicPr>
        <p:blipFill>
          <a:blip r:embed="rId2" cstate="print"/>
          <a:stretch>
            <a:fillRect/>
          </a:stretch>
        </p:blipFill>
        <p:spPr>
          <a:xfrm>
            <a:off x="1524000" y="1371600"/>
            <a:ext cx="6036889" cy="4754563"/>
          </a:xfrm>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New Communities</a:t>
            </a:r>
            <a:endParaRPr lang="en-US" dirty="0"/>
          </a:p>
        </p:txBody>
      </p:sp>
      <p:pic>
        <p:nvPicPr>
          <p:cNvPr id="4" name="Content Placeholder 3" descr="Image35.jpg"/>
          <p:cNvPicPr>
            <a:picLocks noGrp="1" noChangeAspect="1"/>
          </p:cNvPicPr>
          <p:nvPr>
            <p:ph idx="1"/>
          </p:nvPr>
        </p:nvPicPr>
        <p:blipFill>
          <a:blip r:embed="rId2" cstate="print"/>
          <a:stretch>
            <a:fillRect/>
          </a:stretch>
        </p:blipFill>
        <p:spPr>
          <a:xfrm>
            <a:off x="1685716" y="1600200"/>
            <a:ext cx="5772568" cy="4525963"/>
          </a:xfrm>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Community -- Discussions</a:t>
            </a:r>
            <a:endParaRPr lang="en-US" dirty="0"/>
          </a:p>
        </p:txBody>
      </p:sp>
      <p:pic>
        <p:nvPicPr>
          <p:cNvPr id="6" name="Content Placeholder 5" descr="Image40.jpg"/>
          <p:cNvPicPr>
            <a:picLocks noGrp="1" noChangeAspect="1"/>
          </p:cNvPicPr>
          <p:nvPr>
            <p:ph idx="1"/>
          </p:nvPr>
        </p:nvPicPr>
        <p:blipFill>
          <a:blip r:embed="rId2" cstate="print"/>
          <a:stretch>
            <a:fillRect/>
          </a:stretch>
        </p:blipFill>
        <p:spPr>
          <a:xfrm>
            <a:off x="1524000" y="1295400"/>
            <a:ext cx="6091996" cy="4830763"/>
          </a:xfrm>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Community -- Members</a:t>
            </a:r>
            <a:endParaRPr lang="en-US" dirty="0"/>
          </a:p>
        </p:txBody>
      </p:sp>
      <p:pic>
        <p:nvPicPr>
          <p:cNvPr id="6" name="Content Placeholder 5" descr="Image37.jpg"/>
          <p:cNvPicPr>
            <a:picLocks noGrp="1" noChangeAspect="1"/>
          </p:cNvPicPr>
          <p:nvPr>
            <p:ph idx="1"/>
          </p:nvPr>
        </p:nvPicPr>
        <p:blipFill>
          <a:blip r:embed="rId2" cstate="print"/>
          <a:stretch>
            <a:fillRect/>
          </a:stretch>
        </p:blipFill>
        <p:spPr>
          <a:xfrm>
            <a:off x="1703510" y="1600200"/>
            <a:ext cx="5736979" cy="4525963"/>
          </a:xfrm>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Community -- Announcements (Promotions)</a:t>
            </a:r>
            <a:endParaRPr lang="en-US" dirty="0"/>
          </a:p>
        </p:txBody>
      </p:sp>
      <p:pic>
        <p:nvPicPr>
          <p:cNvPr id="4" name="Content Placeholder 3" descr="Image38.jpg"/>
          <p:cNvPicPr>
            <a:picLocks noGrp="1" noChangeAspect="1"/>
          </p:cNvPicPr>
          <p:nvPr>
            <p:ph idx="1"/>
          </p:nvPr>
        </p:nvPicPr>
        <p:blipFill>
          <a:blip r:embed="rId2" cstate="print"/>
          <a:stretch>
            <a:fillRect/>
          </a:stretch>
        </p:blipFill>
        <p:spPr>
          <a:xfrm>
            <a:off x="1687534" y="1600200"/>
            <a:ext cx="5768931" cy="4525963"/>
          </a:xfr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Community – </a:t>
            </a:r>
            <a:br>
              <a:rPr lang="en-US" dirty="0" smtClean="0"/>
            </a:br>
            <a:r>
              <a:rPr lang="en-US" dirty="0" smtClean="0"/>
              <a:t>Targeting Job Ads</a:t>
            </a:r>
            <a:endParaRPr lang="en-US" dirty="0"/>
          </a:p>
        </p:txBody>
      </p:sp>
      <p:pic>
        <p:nvPicPr>
          <p:cNvPr id="4" name="Content Placeholder 3" descr="Image39.jpg"/>
          <p:cNvPicPr>
            <a:picLocks noGrp="1" noChangeAspect="1"/>
          </p:cNvPicPr>
          <p:nvPr>
            <p:ph idx="1"/>
          </p:nvPr>
        </p:nvPicPr>
        <p:blipFill>
          <a:blip r:embed="rId2" cstate="print"/>
          <a:stretch>
            <a:fillRect/>
          </a:stretch>
        </p:blipFill>
        <p:spPr>
          <a:xfrm>
            <a:off x="1676400" y="1447800"/>
            <a:ext cx="5945299" cy="4678363"/>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Use Social Networks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share ideas </a:t>
            </a:r>
          </a:p>
          <a:p>
            <a:r>
              <a:rPr lang="en-US" dirty="0" smtClean="0"/>
              <a:t>share activities </a:t>
            </a:r>
          </a:p>
          <a:p>
            <a:r>
              <a:rPr lang="en-US" dirty="0" smtClean="0"/>
              <a:t>share events </a:t>
            </a:r>
          </a:p>
          <a:p>
            <a:r>
              <a:rPr lang="en-US" dirty="0" smtClean="0"/>
              <a:t>share interests </a:t>
            </a:r>
          </a:p>
          <a:p>
            <a:r>
              <a:rPr lang="en-US" dirty="0" smtClean="0"/>
              <a:t>meet people </a:t>
            </a:r>
          </a:p>
          <a:p>
            <a:r>
              <a:rPr lang="en-US" dirty="0" smtClean="0"/>
              <a:t>find people (who are lost to you) </a:t>
            </a:r>
          </a:p>
          <a:p>
            <a:r>
              <a:rPr lang="en-US" dirty="0" smtClean="0"/>
              <a:t>blogging (and </a:t>
            </a:r>
            <a:r>
              <a:rPr lang="en-US" dirty="0" err="1" smtClean="0"/>
              <a:t>microblogging</a:t>
            </a:r>
            <a:r>
              <a:rPr lang="en-US" dirty="0" smtClean="0"/>
              <a:t>) your ideas </a:t>
            </a:r>
          </a:p>
          <a:p>
            <a:r>
              <a:rPr lang="en-US" dirty="0" smtClean="0"/>
              <a:t>play games </a:t>
            </a:r>
          </a:p>
          <a:p>
            <a:r>
              <a:rPr lang="en-US" dirty="0" smtClean="0"/>
              <a:t>participate in other activities  </a:t>
            </a:r>
          </a:p>
          <a:p>
            <a:r>
              <a:rPr lang="en-US" dirty="0" smtClean="0"/>
              <a:t>become known</a:t>
            </a:r>
          </a:p>
          <a:p>
            <a:r>
              <a:rPr lang="en-US" dirty="0" smtClean="0"/>
              <a:t>stay informed</a:t>
            </a:r>
          </a:p>
          <a:p>
            <a:r>
              <a:rPr lang="en-US" dirty="0" smtClean="0"/>
              <a:t>get a job</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Connections</a:t>
            </a:r>
            <a:endParaRPr lang="en-US" dirty="0"/>
          </a:p>
        </p:txBody>
      </p:sp>
      <p:pic>
        <p:nvPicPr>
          <p:cNvPr id="4" name="Content Placeholder 3" descr="Image41.jpg"/>
          <p:cNvPicPr>
            <a:picLocks noGrp="1" noChangeAspect="1"/>
          </p:cNvPicPr>
          <p:nvPr>
            <p:ph idx="1"/>
          </p:nvPr>
        </p:nvPicPr>
        <p:blipFill>
          <a:blip r:embed="rId2" cstate="print"/>
          <a:stretch>
            <a:fillRect/>
          </a:stretch>
        </p:blipFill>
        <p:spPr>
          <a:xfrm>
            <a:off x="837541" y="1600200"/>
            <a:ext cx="7468918" cy="4525963"/>
          </a:xfrm>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Focused Search -- Colleagues</a:t>
            </a:r>
            <a:endParaRPr lang="en-US" dirty="0"/>
          </a:p>
        </p:txBody>
      </p:sp>
      <p:pic>
        <p:nvPicPr>
          <p:cNvPr id="6" name="Content Placeholder 5" descr="Image42.jpg"/>
          <p:cNvPicPr>
            <a:picLocks noGrp="1" noChangeAspect="1"/>
          </p:cNvPicPr>
          <p:nvPr>
            <p:ph idx="1"/>
          </p:nvPr>
        </p:nvPicPr>
        <p:blipFill>
          <a:blip r:embed="rId2" cstate="print"/>
          <a:stretch>
            <a:fillRect/>
          </a:stretch>
        </p:blipFill>
        <p:spPr>
          <a:xfrm>
            <a:off x="645955" y="1600200"/>
            <a:ext cx="7852090" cy="4525963"/>
          </a:xfrm>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Focused Search -- Universities</a:t>
            </a:r>
            <a:endParaRPr lang="en-US" dirty="0"/>
          </a:p>
        </p:txBody>
      </p:sp>
      <p:pic>
        <p:nvPicPr>
          <p:cNvPr id="6" name="Content Placeholder 5" descr="Image43.jpg"/>
          <p:cNvPicPr>
            <a:picLocks noGrp="1" noChangeAspect="1"/>
          </p:cNvPicPr>
          <p:nvPr>
            <p:ph idx="1"/>
          </p:nvPr>
        </p:nvPicPr>
        <p:blipFill>
          <a:blip r:embed="rId2" cstate="print"/>
          <a:stretch>
            <a:fillRect/>
          </a:stretch>
        </p:blipFill>
        <p:spPr>
          <a:xfrm>
            <a:off x="832202" y="1600200"/>
            <a:ext cx="7479595" cy="4525963"/>
          </a:xfrm>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 about your Classmates</a:t>
            </a:r>
            <a:endParaRPr lang="en-US" dirty="0"/>
          </a:p>
        </p:txBody>
      </p:sp>
      <p:pic>
        <p:nvPicPr>
          <p:cNvPr id="4" name="Content Placeholder 3" descr="Image44.jpg"/>
          <p:cNvPicPr>
            <a:picLocks noGrp="1" noChangeAspect="1"/>
          </p:cNvPicPr>
          <p:nvPr>
            <p:ph idx="1"/>
          </p:nvPr>
        </p:nvPicPr>
        <p:blipFill>
          <a:blip r:embed="rId2" cstate="print"/>
          <a:stretch>
            <a:fillRect/>
          </a:stretch>
        </p:blipFill>
        <p:spPr>
          <a:xfrm>
            <a:off x="1519267" y="1447800"/>
            <a:ext cx="5912851" cy="4678363"/>
          </a:xfrm>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Twitter</a:t>
            </a:r>
            <a:endParaRPr lang="en-US" dirty="0"/>
          </a:p>
        </p:txBody>
      </p:sp>
      <p:sp>
        <p:nvSpPr>
          <p:cNvPr id="3" name="Content Placeholder 2"/>
          <p:cNvSpPr>
            <a:spLocks noGrp="1"/>
          </p:cNvSpPr>
          <p:nvPr>
            <p:ph idx="1"/>
          </p:nvPr>
        </p:nvSpPr>
        <p:spPr/>
        <p:txBody>
          <a:bodyPr>
            <a:normAutofit lnSpcReduction="10000"/>
          </a:bodyPr>
          <a:lstStyle/>
          <a:p>
            <a:r>
              <a:rPr lang="en-US" dirty="0" err="1" smtClean="0"/>
              <a:t>microblogging</a:t>
            </a:r>
            <a:r>
              <a:rPr lang="en-US" dirty="0" smtClean="0"/>
              <a:t> site:  limited to 140 characters</a:t>
            </a:r>
          </a:p>
          <a:p>
            <a:endParaRPr lang="en-US" dirty="0" smtClean="0"/>
          </a:p>
          <a:p>
            <a:r>
              <a:rPr lang="en-US" dirty="0" smtClean="0"/>
              <a:t>190 million users</a:t>
            </a:r>
          </a:p>
          <a:p>
            <a:endParaRPr lang="en-US" dirty="0" smtClean="0"/>
          </a:p>
          <a:p>
            <a:r>
              <a:rPr lang="en-US" dirty="0" smtClean="0"/>
              <a:t>65 million tweets/day</a:t>
            </a:r>
          </a:p>
          <a:p>
            <a:endParaRPr lang="en-US" dirty="0" smtClean="0"/>
          </a:p>
          <a:p>
            <a:r>
              <a:rPr lang="en-US" dirty="0" smtClean="0"/>
              <a:t>800,000 search queries each day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Tweet</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drive people to your blog or webpage by providing context for it </a:t>
            </a:r>
          </a:p>
          <a:p>
            <a:r>
              <a:rPr lang="en-US" dirty="0" smtClean="0"/>
              <a:t>publish a short story, article or a book by posting one line each day     </a:t>
            </a:r>
          </a:p>
          <a:p>
            <a:pPr lvl="1"/>
            <a:r>
              <a:rPr lang="en-US" dirty="0" smtClean="0"/>
              <a:t>@</a:t>
            </a:r>
            <a:r>
              <a:rPr lang="en-US" dirty="0" err="1" smtClean="0"/>
              <a:t>Genny_Spencer</a:t>
            </a:r>
            <a:r>
              <a:rPr lang="en-US" dirty="0" smtClean="0"/>
              <a:t>: diary of an Illinois farm girl </a:t>
            </a:r>
          </a:p>
          <a:p>
            <a:r>
              <a:rPr lang="en-US" dirty="0" smtClean="0"/>
              <a:t>fundraising campaigns for not for profit organizations (e.g., Haiti) </a:t>
            </a:r>
          </a:p>
          <a:p>
            <a:r>
              <a:rPr lang="en-US" dirty="0" smtClean="0"/>
              <a:t>boost your professional reputation     </a:t>
            </a:r>
          </a:p>
          <a:p>
            <a:pPr lvl="1"/>
            <a:r>
              <a:rPr lang="en-US" dirty="0" smtClean="0"/>
              <a:t>this means you must post interesting material that is well written and must post regularly on a specific topic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Notable Examples</a:t>
            </a:r>
            <a:endParaRPr lang="en-US" dirty="0"/>
          </a:p>
        </p:txBody>
      </p:sp>
      <p:sp>
        <p:nvSpPr>
          <p:cNvPr id="3" name="Content Placeholder 2"/>
          <p:cNvSpPr>
            <a:spLocks noGrp="1"/>
          </p:cNvSpPr>
          <p:nvPr>
            <p:ph idx="1"/>
          </p:nvPr>
        </p:nvSpPr>
        <p:spPr>
          <a:xfrm>
            <a:off x="533400" y="1447800"/>
            <a:ext cx="8229600" cy="5029200"/>
          </a:xfrm>
        </p:spPr>
        <p:txBody>
          <a:bodyPr>
            <a:normAutofit fontScale="62500" lnSpcReduction="20000"/>
          </a:bodyPr>
          <a:lstStyle/>
          <a:p>
            <a:r>
              <a:rPr lang="en-US" dirty="0" smtClean="0"/>
              <a:t>2007 California fires: those using Twitter kept their followers (who were often friends and neighbors) informed of their whereabouts and of the location of various fires minute by minute </a:t>
            </a:r>
          </a:p>
          <a:p>
            <a:r>
              <a:rPr lang="en-US" dirty="0" smtClean="0"/>
              <a:t>2008 Mumbai attacks: eyewitness accounts; list of dead and injured; vital information such as emergency phone numbers and the location of hospitals needing blood donations </a:t>
            </a:r>
          </a:p>
          <a:p>
            <a:r>
              <a:rPr lang="en-US" dirty="0" smtClean="0"/>
              <a:t>February 2009 Victoria bushfires in Australia: used to send out alerts </a:t>
            </a:r>
          </a:p>
          <a:p>
            <a:r>
              <a:rPr lang="en-US" dirty="0" smtClean="0"/>
              <a:t>2009 health departments: H1N1 alerts </a:t>
            </a:r>
          </a:p>
          <a:p>
            <a:r>
              <a:rPr lang="en-US" dirty="0" smtClean="0"/>
              <a:t>2009 Iranian Elections: rallying tool and way of communicating with outside world </a:t>
            </a:r>
          </a:p>
          <a:p>
            <a:r>
              <a:rPr lang="en-US" dirty="0" smtClean="0"/>
              <a:t>2009 Brazilian Supreme Federal Court: posts daily planner of the ministers and important decisions </a:t>
            </a:r>
          </a:p>
          <a:p>
            <a:r>
              <a:rPr lang="en-US" dirty="0" smtClean="0"/>
              <a:t>2010 </a:t>
            </a:r>
            <a:r>
              <a:rPr lang="en-US" dirty="0" smtClean="0">
                <a:hlinkClick r:id="rId2"/>
              </a:rPr>
              <a:t>Resignation by Sun's CEO</a:t>
            </a:r>
            <a:r>
              <a:rPr lang="en-US" dirty="0" smtClean="0"/>
              <a:t>: Financial crisis/Stalled too many customers/CEO no more </a:t>
            </a:r>
          </a:p>
          <a:p>
            <a:r>
              <a:rPr lang="en-US" dirty="0" smtClean="0"/>
              <a:t>2011 Anthony Weiner scandal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Twitter Terms</a:t>
            </a:r>
            <a:endParaRPr lang="en-US" dirty="0"/>
          </a:p>
        </p:txBody>
      </p:sp>
      <p:sp>
        <p:nvSpPr>
          <p:cNvPr id="3" name="Content Placeholder 2"/>
          <p:cNvSpPr>
            <a:spLocks noGrp="1"/>
          </p:cNvSpPr>
          <p:nvPr>
            <p:ph idx="1"/>
          </p:nvPr>
        </p:nvSpPr>
        <p:spPr/>
        <p:txBody>
          <a:bodyPr>
            <a:normAutofit lnSpcReduction="10000"/>
          </a:bodyPr>
          <a:lstStyle/>
          <a:p>
            <a:r>
              <a:rPr lang="en-US" dirty="0" smtClean="0"/>
              <a:t>Tweet: to send a message</a:t>
            </a:r>
          </a:p>
          <a:p>
            <a:r>
              <a:rPr lang="en-US" dirty="0" err="1" smtClean="0"/>
              <a:t>Retweet</a:t>
            </a:r>
            <a:r>
              <a:rPr lang="en-US" dirty="0" smtClean="0"/>
              <a:t>: reposting a tweet while giving credit to the original tweeter  </a:t>
            </a:r>
          </a:p>
          <a:p>
            <a:r>
              <a:rPr lang="en-US" dirty="0" smtClean="0"/>
              <a:t>Follow: receive a message each time the person updates     </a:t>
            </a:r>
          </a:p>
          <a:p>
            <a:pPr lvl="1"/>
            <a:r>
              <a:rPr lang="en-US" dirty="0" smtClean="0"/>
              <a:t>You can control if and how you receive messages from everyone or from specific people     </a:t>
            </a:r>
          </a:p>
          <a:p>
            <a:pPr lvl="1"/>
            <a:r>
              <a:rPr lang="en-US" dirty="0" smtClean="0"/>
              <a:t>You can set to mobile phone if you wish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Hashtags</a:t>
            </a:r>
            <a:endParaRPr lang="en-US" dirty="0"/>
          </a:p>
        </p:txBody>
      </p:sp>
      <p:sp>
        <p:nvSpPr>
          <p:cNvPr id="3" name="Content Placeholder 2"/>
          <p:cNvSpPr>
            <a:spLocks noGrp="1"/>
          </p:cNvSpPr>
          <p:nvPr>
            <p:ph idx="1"/>
          </p:nvPr>
        </p:nvSpPr>
        <p:spPr/>
        <p:txBody>
          <a:bodyPr>
            <a:normAutofit fontScale="92500" lnSpcReduction="10000"/>
          </a:bodyPr>
          <a:lstStyle/>
          <a:p>
            <a:r>
              <a:rPr lang="en-US" dirty="0" err="1" smtClean="0"/>
              <a:t>Hashtag</a:t>
            </a:r>
            <a:r>
              <a:rPr lang="en-US" dirty="0" smtClean="0"/>
              <a:t> (#): designate related messages</a:t>
            </a:r>
          </a:p>
          <a:p>
            <a:pPr lvl="1"/>
            <a:r>
              <a:rPr lang="en-US" dirty="0" smtClean="0"/>
              <a:t>example #</a:t>
            </a:r>
            <a:r>
              <a:rPr lang="en-US" dirty="0" err="1" smtClean="0"/>
              <a:t>breakfastandbusiness</a:t>
            </a:r>
            <a:endParaRPr lang="en-US" dirty="0" smtClean="0"/>
          </a:p>
          <a:p>
            <a:pPr lvl="1"/>
            <a:r>
              <a:rPr lang="en-US" dirty="0" smtClean="0"/>
              <a:t>events, groups of people </a:t>
            </a:r>
          </a:p>
          <a:p>
            <a:pPr lvl="1"/>
            <a:r>
              <a:rPr lang="en-US" dirty="0" smtClean="0"/>
              <a:t>it is a way to create groupings</a:t>
            </a:r>
          </a:p>
          <a:p>
            <a:pPr lvl="1">
              <a:buNone/>
            </a:pPr>
            <a:r>
              <a:rPr lang="en-US" dirty="0" smtClean="0"/>
              <a:t> </a:t>
            </a:r>
          </a:p>
          <a:p>
            <a:r>
              <a:rPr lang="en-US" dirty="0" smtClean="0"/>
              <a:t>Be sure it is unique</a:t>
            </a:r>
          </a:p>
          <a:p>
            <a:pPr lvl="1"/>
            <a:r>
              <a:rPr lang="en-US" dirty="0" smtClean="0"/>
              <a:t>search for popular </a:t>
            </a:r>
            <a:r>
              <a:rPr lang="en-US" dirty="0" err="1" smtClean="0"/>
              <a:t>hashtags</a:t>
            </a:r>
            <a:r>
              <a:rPr lang="en-US" dirty="0" smtClean="0"/>
              <a:t>  and uses</a:t>
            </a:r>
          </a:p>
          <a:p>
            <a:pPr lvl="2"/>
            <a:r>
              <a:rPr lang="en-US" dirty="0" smtClean="0">
                <a:hlinkClick r:id="rId2"/>
              </a:rPr>
              <a:t>http://thebounder.co.uk/tagref/</a:t>
            </a:r>
            <a:r>
              <a:rPr lang="en-US" dirty="0" smtClean="0"/>
              <a:t> </a:t>
            </a:r>
          </a:p>
          <a:p>
            <a:pPr lvl="2"/>
            <a:r>
              <a:rPr lang="en-US" dirty="0" smtClean="0">
                <a:hlinkClick r:id="rId3"/>
              </a:rPr>
              <a:t>http://tagal.us</a:t>
            </a:r>
            <a:r>
              <a:rPr lang="en-US" dirty="0" smtClean="0"/>
              <a:t> </a:t>
            </a:r>
          </a:p>
          <a:p>
            <a:pPr lvl="2"/>
            <a:r>
              <a:rPr lang="en-US" dirty="0" smtClean="0">
                <a:hlinkClick r:id="rId4"/>
              </a:rPr>
              <a:t>http://whatthetrend.com</a:t>
            </a:r>
            <a:r>
              <a:rPr lang="en-US" dirty="0" smtClean="0"/>
              <a:t> </a:t>
            </a:r>
          </a:p>
          <a:p>
            <a:pPr lvl="1">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Terms</a:t>
            </a:r>
            <a:endParaRPr lang="en-US" dirty="0"/>
          </a:p>
        </p:txBody>
      </p:sp>
      <p:sp>
        <p:nvSpPr>
          <p:cNvPr id="3" name="Content Placeholder 2"/>
          <p:cNvSpPr>
            <a:spLocks noGrp="1"/>
          </p:cNvSpPr>
          <p:nvPr>
            <p:ph idx="1"/>
          </p:nvPr>
        </p:nvSpPr>
        <p:spPr>
          <a:xfrm>
            <a:off x="457200" y="1600201"/>
            <a:ext cx="4572000" cy="1676400"/>
          </a:xfrm>
        </p:spPr>
        <p:txBody>
          <a:bodyPr/>
          <a:lstStyle/>
          <a:p>
            <a:r>
              <a:rPr lang="en-US" dirty="0" smtClean="0"/>
              <a:t>Fail Whale: Twitter experiences an outage</a:t>
            </a:r>
          </a:p>
          <a:p>
            <a:endParaRPr lang="en-US" dirty="0" smtClean="0"/>
          </a:p>
          <a:p>
            <a:pPr lvl="1">
              <a:buNone/>
            </a:pPr>
            <a:endParaRPr lang="en-US" dirty="0"/>
          </a:p>
        </p:txBody>
      </p:sp>
      <p:pic>
        <p:nvPicPr>
          <p:cNvPr id="1028" name="Picture 4"/>
          <p:cNvPicPr>
            <a:picLocks noChangeAspect="1" noChangeArrowheads="1"/>
          </p:cNvPicPr>
          <p:nvPr/>
        </p:nvPicPr>
        <p:blipFill>
          <a:blip r:embed="rId2" cstate="print"/>
          <a:srcRect/>
          <a:stretch>
            <a:fillRect/>
          </a:stretch>
        </p:blipFill>
        <p:spPr bwMode="auto">
          <a:xfrm>
            <a:off x="5943600" y="1524000"/>
            <a:ext cx="2095500" cy="1571625"/>
          </a:xfrm>
          <a:prstGeom prst="rect">
            <a:avLst/>
          </a:prstGeom>
          <a:noFill/>
          <a:ln w="9525">
            <a:noFill/>
            <a:miter lim="800000"/>
            <a:headEnd/>
            <a:tailEnd/>
          </a:ln>
        </p:spPr>
      </p:pic>
      <p:sp>
        <p:nvSpPr>
          <p:cNvPr id="10" name="TextBox 9"/>
          <p:cNvSpPr txBox="1"/>
          <p:nvPr/>
        </p:nvSpPr>
        <p:spPr>
          <a:xfrm>
            <a:off x="381000" y="3581400"/>
            <a:ext cx="8077200" cy="1569660"/>
          </a:xfrm>
          <a:prstGeom prst="rect">
            <a:avLst/>
          </a:prstGeom>
          <a:noFill/>
        </p:spPr>
        <p:txBody>
          <a:bodyPr wrap="square" rtlCol="0">
            <a:spAutoFit/>
          </a:bodyPr>
          <a:lstStyle/>
          <a:p>
            <a:r>
              <a:rPr lang="en-US" sz="3200" dirty="0" err="1" smtClean="0"/>
              <a:t>Tweetup</a:t>
            </a:r>
            <a:r>
              <a:rPr lang="en-US" sz="3200" dirty="0" smtClean="0"/>
              <a:t>: create an event </a:t>
            </a:r>
          </a:p>
          <a:p>
            <a:pPr lvl="1"/>
            <a:r>
              <a:rPr lang="en-US" sz="3200" dirty="0" smtClean="0">
                <a:hlinkClick r:id="rId3"/>
              </a:rPr>
              <a:t>http://twtvite.com</a:t>
            </a:r>
            <a:endParaRPr lang="en-US" sz="3200" dirty="0" smtClean="0"/>
          </a:p>
          <a:p>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ation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1580</TotalTime>
  <Words>1349</Words>
  <Application>Microsoft Office PowerPoint</Application>
  <PresentationFormat>On-screen Show (4:3)</PresentationFormat>
  <Paragraphs>281</Paragraphs>
  <Slides>113</Slides>
  <Notes>0</Notes>
  <HiddenSlides>0</HiddenSlides>
  <MMClips>0</MMClips>
  <ScaleCrop>false</ScaleCrop>
  <HeadingPairs>
    <vt:vector size="4" baseType="variant">
      <vt:variant>
        <vt:lpstr>Theme</vt:lpstr>
      </vt:variant>
      <vt:variant>
        <vt:i4>2</vt:i4>
      </vt:variant>
      <vt:variant>
        <vt:lpstr>Slide Titles</vt:lpstr>
      </vt:variant>
      <vt:variant>
        <vt:i4>113</vt:i4>
      </vt:variant>
    </vt:vector>
  </HeadingPairs>
  <TitlesOfParts>
    <vt:vector size="115" baseType="lpstr">
      <vt:lpstr>Custom Design</vt:lpstr>
      <vt:lpstr>Presentation1</vt:lpstr>
      <vt:lpstr>The Fundamentals of Facebook, LinkedIn and Twitter</vt:lpstr>
      <vt:lpstr>A Shameless Plug</vt:lpstr>
      <vt:lpstr>A Less Shameless Plug</vt:lpstr>
      <vt:lpstr>What is a  Social Networking Service?</vt:lpstr>
      <vt:lpstr>What does it Involve?</vt:lpstr>
      <vt:lpstr>Facebook</vt:lpstr>
      <vt:lpstr>LinkedIn</vt:lpstr>
      <vt:lpstr>Twitter</vt:lpstr>
      <vt:lpstr>Why Use Social Networks</vt:lpstr>
      <vt:lpstr>Why Businesses use  Social Networks</vt:lpstr>
      <vt:lpstr>Why Businesses use  Social Networks</vt:lpstr>
      <vt:lpstr>Slide 12</vt:lpstr>
      <vt:lpstr>Examples of Use</vt:lpstr>
      <vt:lpstr>How to Use Social Networking</vt:lpstr>
      <vt:lpstr>Slide 15</vt:lpstr>
      <vt:lpstr>Slide 16</vt:lpstr>
      <vt:lpstr>Slide 17</vt:lpstr>
      <vt:lpstr>Keep a Positive Image</vt:lpstr>
      <vt:lpstr>Facebook</vt:lpstr>
      <vt:lpstr>Advice on the Use of Facebook</vt:lpstr>
      <vt:lpstr>News Feed, Home or the Wall</vt:lpstr>
      <vt:lpstr>Profile -- Wall</vt:lpstr>
      <vt:lpstr>Profile --Information</vt:lpstr>
      <vt:lpstr>Slide 24</vt:lpstr>
      <vt:lpstr>Slide 25</vt:lpstr>
      <vt:lpstr>Profile -- Photos</vt:lpstr>
      <vt:lpstr>Tagging Photos</vt:lpstr>
      <vt:lpstr>Slide 28</vt:lpstr>
      <vt:lpstr>Profile -- Friends</vt:lpstr>
      <vt:lpstr>Adding Friends</vt:lpstr>
      <vt:lpstr>Finding Friends</vt:lpstr>
      <vt:lpstr>Other Ways to Find Friends</vt:lpstr>
      <vt:lpstr>Slide 33</vt:lpstr>
      <vt:lpstr>Applications</vt:lpstr>
      <vt:lpstr>Games</vt:lpstr>
      <vt:lpstr>Groups</vt:lpstr>
      <vt:lpstr>Slide 37</vt:lpstr>
      <vt:lpstr>Slide 38</vt:lpstr>
      <vt:lpstr>Fan Pages</vt:lpstr>
      <vt:lpstr>Slide 40</vt:lpstr>
      <vt:lpstr>Security and Privacy</vt:lpstr>
      <vt:lpstr>Slide 42</vt:lpstr>
      <vt:lpstr>Slide 43</vt:lpstr>
      <vt:lpstr>Slide 44</vt:lpstr>
      <vt:lpstr>Slide 45</vt:lpstr>
      <vt:lpstr>LinkedIn</vt:lpstr>
      <vt:lpstr>Benefits of LinkedIn</vt:lpstr>
      <vt:lpstr>Limitations of LinkedIn</vt:lpstr>
      <vt:lpstr>Home</vt:lpstr>
      <vt:lpstr>Profile</vt:lpstr>
      <vt:lpstr>Slide 51</vt:lpstr>
      <vt:lpstr>Slide 52</vt:lpstr>
      <vt:lpstr>BRAND Yourself</vt:lpstr>
      <vt:lpstr>Slide 54</vt:lpstr>
      <vt:lpstr>Slide 55</vt:lpstr>
      <vt:lpstr>Contacts</vt:lpstr>
      <vt:lpstr>Contacts – By Company</vt:lpstr>
      <vt:lpstr>Contacts – By Industry</vt:lpstr>
      <vt:lpstr>Import Contacts</vt:lpstr>
      <vt:lpstr>Understanding Your Contacts</vt:lpstr>
      <vt:lpstr>More about Your Contacts</vt:lpstr>
      <vt:lpstr>Searching for Contacts</vt:lpstr>
      <vt:lpstr>Contacts at a Specific Company</vt:lpstr>
      <vt:lpstr>Learning more about Contacts</vt:lpstr>
      <vt:lpstr>Learning More about Companies</vt:lpstr>
      <vt:lpstr>Slide 66</vt:lpstr>
      <vt:lpstr>Slide 67</vt:lpstr>
      <vt:lpstr>Slide 68</vt:lpstr>
      <vt:lpstr>Slide 69</vt:lpstr>
      <vt:lpstr>Slide 70</vt:lpstr>
      <vt:lpstr>Slide 71</vt:lpstr>
      <vt:lpstr>See How Others See YOU</vt:lpstr>
      <vt:lpstr>Slide 73</vt:lpstr>
      <vt:lpstr>Slide 74</vt:lpstr>
      <vt:lpstr>Slide 75</vt:lpstr>
      <vt:lpstr>Careers at Your Company</vt:lpstr>
      <vt:lpstr>Services at Your Company</vt:lpstr>
      <vt:lpstr>Analytics</vt:lpstr>
      <vt:lpstr>More Analytics</vt:lpstr>
      <vt:lpstr>Individual Communications</vt:lpstr>
      <vt:lpstr>Invitations to Connect</vt:lpstr>
      <vt:lpstr>Helping the Job Search</vt:lpstr>
      <vt:lpstr>Communities of Interest</vt:lpstr>
      <vt:lpstr>Following Discussions</vt:lpstr>
      <vt:lpstr>Finding New Communities</vt:lpstr>
      <vt:lpstr>Example Community -- Discussions</vt:lpstr>
      <vt:lpstr>Example Community -- Members</vt:lpstr>
      <vt:lpstr>Example Community -- Announcements (Promotions)</vt:lpstr>
      <vt:lpstr>Example Community –  Targeting Job Ads</vt:lpstr>
      <vt:lpstr>Adding Connections</vt:lpstr>
      <vt:lpstr>Focused Search -- Colleagues</vt:lpstr>
      <vt:lpstr>Focused Search -- Universities</vt:lpstr>
      <vt:lpstr>Learn about your Classmates</vt:lpstr>
      <vt:lpstr>Twitter</vt:lpstr>
      <vt:lpstr>Why Tweet</vt:lpstr>
      <vt:lpstr>Notable Examples</vt:lpstr>
      <vt:lpstr>Twitter Terms</vt:lpstr>
      <vt:lpstr>Hashtags</vt:lpstr>
      <vt:lpstr>More Terms</vt:lpstr>
      <vt:lpstr>Home</vt:lpstr>
      <vt:lpstr>Profile</vt:lpstr>
      <vt:lpstr>A Person I Follow</vt:lpstr>
      <vt:lpstr>Suggestions to Follow</vt:lpstr>
      <vt:lpstr>Finding Folks to Follow</vt:lpstr>
      <vt:lpstr>Settings</vt:lpstr>
      <vt:lpstr>Mobile Settings</vt:lpstr>
      <vt:lpstr>Notifications</vt:lpstr>
      <vt:lpstr>Customization</vt:lpstr>
      <vt:lpstr>LIMITED to 140 characters</vt:lpstr>
      <vt:lpstr>To Send a Tweet</vt:lpstr>
      <vt:lpstr>Insert your Location</vt:lpstr>
      <vt:lpstr>How to Find Me</vt:lpstr>
      <vt:lpstr>Questions</vt:lpstr>
    </vt:vector>
  </TitlesOfParts>
  <Company>University of Missouri - St. Louis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sauterv</dc:creator>
  <cp:lastModifiedBy>sauterv</cp:lastModifiedBy>
  <cp:revision>76</cp:revision>
  <dcterms:created xsi:type="dcterms:W3CDTF">2011-08-01T18:50:34Z</dcterms:created>
  <dcterms:modified xsi:type="dcterms:W3CDTF">2011-08-04T17:59:22Z</dcterms:modified>
</cp:coreProperties>
</file>