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38"/>
  </p:notesMasterIdLst>
  <p:sldIdLst>
    <p:sldId id="260" r:id="rId2"/>
    <p:sldId id="262" r:id="rId3"/>
    <p:sldId id="258" r:id="rId4"/>
    <p:sldId id="257" r:id="rId5"/>
    <p:sldId id="259" r:id="rId6"/>
    <p:sldId id="261" r:id="rId7"/>
    <p:sldId id="263" r:id="rId8"/>
    <p:sldId id="264" r:id="rId9"/>
    <p:sldId id="265" r:id="rId10"/>
    <p:sldId id="266" r:id="rId11"/>
    <p:sldId id="267" r:id="rId12"/>
    <p:sldId id="268" r:id="rId13"/>
    <p:sldId id="284" r:id="rId14"/>
    <p:sldId id="285" r:id="rId15"/>
    <p:sldId id="286" r:id="rId16"/>
    <p:sldId id="287" r:id="rId17"/>
    <p:sldId id="288" r:id="rId18"/>
    <p:sldId id="289" r:id="rId19"/>
    <p:sldId id="290" r:id="rId20"/>
    <p:sldId id="291" r:id="rId21"/>
    <p:sldId id="269" r:id="rId22"/>
    <p:sldId id="270" r:id="rId23"/>
    <p:sldId id="271" r:id="rId24"/>
    <p:sldId id="272" r:id="rId25"/>
    <p:sldId id="273" r:id="rId26"/>
    <p:sldId id="274" r:id="rId27"/>
    <p:sldId id="276" r:id="rId28"/>
    <p:sldId id="275" r:id="rId29"/>
    <p:sldId id="277" r:id="rId30"/>
    <p:sldId id="278" r:id="rId31"/>
    <p:sldId id="279" r:id="rId32"/>
    <p:sldId id="280" r:id="rId33"/>
    <p:sldId id="281" r:id="rId34"/>
    <p:sldId id="282" r:id="rId35"/>
    <p:sldId id="292" r:id="rId36"/>
    <p:sldId id="293" r:id="rId3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588" autoAdjust="0"/>
    <p:restoredTop sz="94803" autoAdjust="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7A20FB-DD97-4675-BB8B-6CFA405F759D}" type="datetimeFigureOut">
              <a:rPr lang="en-US" smtClean="0"/>
              <a:pPr/>
              <a:t>2/23/2010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216FA9-BC66-4C85-B5C8-C57CA376BD7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216FA9-BC66-4C85-B5C8-C57CA376BD78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216FA9-BC66-4C85-B5C8-C57CA376BD78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216FA9-BC66-4C85-B5C8-C57CA376BD78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216FA9-BC66-4C85-B5C8-C57CA376BD78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Speed of access – a bit slow sometimes due to high graphics content</a:t>
            </a:r>
          </a:p>
          <a:p>
            <a:r>
              <a:rPr lang="en-US" dirty="0" smtClean="0"/>
              <a:t>Forums.bestbuy.com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18EA0E-8A8C-4C97-918B-DAAE6FF36FD9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Will live on in search</a:t>
            </a:r>
            <a:r>
              <a:rPr lang="en-US" baseline="0" dirty="0" smtClean="0"/>
              <a:t> results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18EA0E-8A8C-4C97-918B-DAAE6FF36FD9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May 2009...?</a:t>
            </a:r>
          </a:p>
          <a:p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Idea X is a forum for Best Buy customers to share, vote on, and discuss ideas.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18EA0E-8A8C-4C97-918B-DAAE6FF36FD9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3044009-6B1E-4B4B-9A41-531C326C5115}" type="datetimeFigureOut">
              <a:rPr lang="en-US" smtClean="0"/>
              <a:pPr/>
              <a:t>2/23/2010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4E61DA8-3D9B-4C44-A57D-FC6CFAFA69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3044009-6B1E-4B4B-9A41-531C326C5115}" type="datetimeFigureOut">
              <a:rPr lang="en-US" smtClean="0"/>
              <a:pPr/>
              <a:t>2/23/2010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4E61DA8-3D9B-4C44-A57D-FC6CFAFA69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3044009-6B1E-4B4B-9A41-531C326C5115}" type="datetimeFigureOut">
              <a:rPr lang="en-US" smtClean="0"/>
              <a:pPr/>
              <a:t>2/23/2010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4E61DA8-3D9B-4C44-A57D-FC6CFAFA69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3044009-6B1E-4B4B-9A41-531C326C5115}" type="datetimeFigureOut">
              <a:rPr lang="en-US" smtClean="0"/>
              <a:pPr/>
              <a:t>2/23/2010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4E61DA8-3D9B-4C44-A57D-FC6CFAFA69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3044009-6B1E-4B4B-9A41-531C326C5115}" type="datetimeFigureOut">
              <a:rPr lang="en-US" smtClean="0"/>
              <a:pPr/>
              <a:t>2/23/2010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4E61DA8-3D9B-4C44-A57D-FC6CFAFA69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3044009-6B1E-4B4B-9A41-531C326C5115}" type="datetimeFigureOut">
              <a:rPr lang="en-US" smtClean="0"/>
              <a:pPr/>
              <a:t>2/23/2010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4E61DA8-3D9B-4C44-A57D-FC6CFAFA69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3044009-6B1E-4B4B-9A41-531C326C5115}" type="datetimeFigureOut">
              <a:rPr lang="en-US" smtClean="0"/>
              <a:pPr/>
              <a:t>2/23/2010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4E61DA8-3D9B-4C44-A57D-FC6CFAFA69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3044009-6B1E-4B4B-9A41-531C326C5115}" type="datetimeFigureOut">
              <a:rPr lang="en-US" smtClean="0"/>
              <a:pPr/>
              <a:t>2/23/2010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4E61DA8-3D9B-4C44-A57D-FC6CFAFA69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3044009-6B1E-4B4B-9A41-531C326C5115}" type="datetimeFigureOut">
              <a:rPr lang="en-US" smtClean="0"/>
              <a:pPr/>
              <a:t>2/23/2010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4E61DA8-3D9B-4C44-A57D-FC6CFAFA69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3044009-6B1E-4B4B-9A41-531C326C5115}" type="datetimeFigureOut">
              <a:rPr lang="en-US" smtClean="0"/>
              <a:pPr/>
              <a:t>2/23/2010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4E61DA8-3D9B-4C44-A57D-FC6CFAFA69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3044009-6B1E-4B4B-9A41-531C326C5115}" type="datetimeFigureOut">
              <a:rPr lang="en-US" smtClean="0"/>
              <a:pPr/>
              <a:t>2/23/2010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4E61DA8-3D9B-4C44-A57D-FC6CFAFA691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63044009-6B1E-4B4B-9A41-531C326C5115}" type="datetimeFigureOut">
              <a:rPr lang="en-US" smtClean="0"/>
              <a:pPr/>
              <a:t>2/23/2010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4E61DA8-3D9B-4C44-A57D-FC6CFAFA691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rds.yahoo.com/_ylt=A0oGkjEmsYRLkTgBejpXNyoA;_ylu=X3oDMTBzY21oaHZ1BHNlYwNzYwRjb2xvA3NrMQR2dGlkA0Y5NDVfOTQ-/SIG=1joi165nc/EXP=1267073702/**http%3a/images.search.yahoo.com/images/view%3fback=http%253A%252F%252Fsearch.yahoo.com%252Fsearch%253Fei%253DUTF-8%2526p%253Dbest%252Bbuy%252Blogo%26w=434%26h=297%26imgurl=www.fayerwayer.com%252Fup%252F2008%252F08%252Fbestbuy_logo.jpg%26size=30.7kB%26name=bestbuy%2blogo%2bjpg%26rcurl=http%253A%252F%252Fwww.fayerwayer.com%252F2008%252F08%252Fbest-buy-llega-a-mexico%26rurl=http%253A%252F%252Fwww.fayerwayer.com%252F2008%252F08%252Fbest-buy-llega-a-mexico%26p=best%2bbuy%2blogo%26type=jpeg%26no=1%26tt=20%252C035%26oid=122d73532ed862d2%26tit=bestbuy%2blogo%2bjpg%26sigr=11ptu5qqc%26sigi=11emcess8%26sigb=11ncflq3d" TargetMode="Externa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bestbuybadbuyboycott.blogspot.com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blog.bestbuyideax.com/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://forums.bestbuy.com/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rds.yahoo.com/_ylt=A0WTefQ9XoRLhVcAwBuJzbkF;_ylu=X3oDMTBpZTByOGFiBHBvcwMyBHNlYwNzcgR2dGlkAw--/SIG=1fu582o47/EXP=1267052477/**http:/images.search.yahoo.com/images/view?back=http://images.search.yahoo.com/search/images?p=home+depot+logo&amp;ei=utf-8&amp;fr=yfp-t-701&amp;w=601&amp;h=601&amp;imgurl=homestorecoupons.com/images/home_depot_logo_unwj.jpg&amp;rurl=http://homestorecoupons.com/&amp;size=48k&amp;name=home+depot+logo+...&amp;p=home+depot+logo&amp;oid=047fbf50a62b8e28&amp;fr2=&amp;no=2&amp;tt=3070&amp;sigr=10suag3bq&amp;sigi=11klq38aq&amp;sigb=12kf4vi7a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hyperlink" Target="http://rds.yahoo.com/_ylt=A0WTb_1HhIRLiiEA6uyjzbkF/SIG=12gl52ia5/EXP=1267062215/**http:/gkoo.net/attachments/2008/07/walmart_logo_history.gif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gi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rds.yahoo.com/_ylt=A0WTefglXIRLp30AHpGJzbkF;_ylu=X3oDMTBpZTByOGFiBHBvcwMyBHNlYwNzcgR2dGlkAw--/SIG=1g6ml6rb6/EXP=1267051941/**http:/images.search.yahoo.com/images/view?back=http://images.search.yahoo.com/search/images?p=target+logo&amp;rs=0&amp;fr=yfp-t-701&amp;w=200&amp;h=196&amp;imgurl=www.info-mods.com/medias/albums/News_tmp/Target_Logo.jpg&amp;rurl=http://www.modernvespa.com/forum/topic32036&amp;size=10k&amp;name=Target+Logo+jpg&amp;p=target+logo&amp;oid=f863dec0842b610c&amp;fr2=&amp;no=2&amp;tt=73506&amp;sigr=11b78t2mh&amp;sigi=11onb47r1&amp;sigb=12c4gjs9l" TargetMode="Externa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6600" dirty="0" smtClean="0">
                <a:solidFill>
                  <a:schemeClr val="accent3">
                    <a:lumMod val="75000"/>
                  </a:schemeClr>
                </a:solidFill>
              </a:rPr>
              <a:t>Internet Tools and Business</a:t>
            </a:r>
            <a:endParaRPr lang="en-US" sz="66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3279648"/>
          </a:xfrm>
        </p:spPr>
        <p:txBody>
          <a:bodyPr/>
          <a:lstStyle/>
          <a:p>
            <a:r>
              <a:rPr lang="en-US" dirty="0" smtClean="0"/>
              <a:t>Mateusz </a:t>
            </a:r>
            <a:r>
              <a:rPr lang="en-US" dirty="0" err="1" smtClean="0"/>
              <a:t>Czernikiewicz</a:t>
            </a:r>
            <a:endParaRPr lang="en-US" dirty="0" smtClean="0"/>
          </a:p>
          <a:p>
            <a:r>
              <a:rPr lang="en-US" dirty="0" smtClean="0"/>
              <a:t>Adam Whitaker</a:t>
            </a:r>
          </a:p>
          <a:p>
            <a:r>
              <a:rPr lang="en-US" dirty="0" err="1" smtClean="0"/>
              <a:t>Natallia</a:t>
            </a:r>
            <a:r>
              <a:rPr lang="en-US" dirty="0" smtClean="0"/>
              <a:t> </a:t>
            </a:r>
            <a:r>
              <a:rPr lang="en-US" dirty="0" err="1" smtClean="0"/>
              <a:t>Dziatsel</a:t>
            </a:r>
            <a:endParaRPr lang="en-US" dirty="0" smtClean="0"/>
          </a:p>
          <a:p>
            <a:r>
              <a:rPr lang="en-US" dirty="0" smtClean="0"/>
              <a:t>Susan Krause</a:t>
            </a:r>
          </a:p>
          <a:p>
            <a:r>
              <a:rPr lang="en-US" dirty="0" smtClean="0"/>
              <a:t>Matt Baker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dirty="0" smtClean="0">
                <a:solidFill>
                  <a:srgbClr val="FF0000"/>
                </a:solidFill>
              </a:rPr>
              <a:t>Social Networking</a:t>
            </a:r>
            <a:endParaRPr lang="en-US" sz="48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Variety of </a:t>
            </a:r>
            <a:r>
              <a:rPr lang="en-US" dirty="0" err="1" smtClean="0"/>
              <a:t>Facebook</a:t>
            </a:r>
            <a:r>
              <a:rPr lang="en-US" dirty="0" smtClean="0"/>
              <a:t> pages</a:t>
            </a:r>
          </a:p>
          <a:p>
            <a:r>
              <a:rPr lang="en-US" dirty="0" smtClean="0"/>
              <a:t>Company sponsored page has 800,000 fans</a:t>
            </a:r>
          </a:p>
          <a:p>
            <a:r>
              <a:rPr lang="en-US" dirty="0" smtClean="0"/>
              <a:t>Similar features to website</a:t>
            </a:r>
          </a:p>
          <a:p>
            <a:r>
              <a:rPr lang="en-US" dirty="0" smtClean="0"/>
              <a:t>Solid community service involvement</a:t>
            </a:r>
          </a:p>
          <a:p>
            <a:r>
              <a:rPr lang="en-US" dirty="0" smtClean="0"/>
              <a:t>Valentine’s Day contest for $1 million donation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dirty="0" smtClean="0">
                <a:solidFill>
                  <a:srgbClr val="FF0000"/>
                </a:solidFill>
              </a:rPr>
              <a:t>Twitter &amp; </a:t>
            </a:r>
            <a:r>
              <a:rPr lang="en-US" sz="4800" dirty="0" err="1" smtClean="0">
                <a:solidFill>
                  <a:srgbClr val="FF0000"/>
                </a:solidFill>
              </a:rPr>
              <a:t>Linkedin</a:t>
            </a:r>
            <a:endParaRPr lang="en-US" sz="48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9000 twits</a:t>
            </a:r>
          </a:p>
          <a:p>
            <a:endParaRPr lang="en-US" dirty="0" smtClean="0"/>
          </a:p>
          <a:p>
            <a:r>
              <a:rPr lang="en-US" dirty="0" smtClean="0"/>
              <a:t>Updates on trends, contests, and recent charitable contributions</a:t>
            </a:r>
          </a:p>
          <a:p>
            <a:endParaRPr lang="en-US" dirty="0" smtClean="0"/>
          </a:p>
          <a:p>
            <a:r>
              <a:rPr lang="en-US" dirty="0" err="1" smtClean="0"/>
              <a:t>Linkedin</a:t>
            </a:r>
            <a:endParaRPr lang="en-US" dirty="0" smtClean="0"/>
          </a:p>
          <a:p>
            <a:pPr lvl="1"/>
            <a:r>
              <a:rPr lang="en-US" dirty="0" smtClean="0"/>
              <a:t>Career opportunities</a:t>
            </a:r>
          </a:p>
          <a:p>
            <a:pPr lvl="1"/>
            <a:r>
              <a:rPr lang="en-US" dirty="0" smtClean="0"/>
              <a:t>Key stats, such as employee data and company financials</a:t>
            </a:r>
          </a:p>
          <a:p>
            <a:pPr lvl="1"/>
            <a:r>
              <a:rPr lang="en-US" dirty="0" smtClean="0"/>
              <a:t>Culture &amp; goals as a retailer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800" dirty="0" smtClean="0">
                <a:solidFill>
                  <a:srgbClr val="FF0000"/>
                </a:solidFill>
              </a:rPr>
              <a:t>YouTube &amp; Target Mobile</a:t>
            </a:r>
            <a:endParaRPr lang="en-US" sz="48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Good buzz advertising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Promotes ad campaigns, fashion tips, and new and upcoming products</a:t>
            </a:r>
          </a:p>
          <a:p>
            <a:endParaRPr lang="en-US" dirty="0" smtClean="0"/>
          </a:p>
          <a:p>
            <a:r>
              <a:rPr lang="en-US" dirty="0" smtClean="0"/>
              <a:t>Target Mobile sends coupon and current promotion texts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Best Buy</a:t>
            </a:r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 flipH="1">
            <a:off x="4267200" y="4267200"/>
            <a:ext cx="76200" cy="13716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1266" name="Picture 2" descr="www.fayerwayer.com/up/2008/08/bestbuy_logo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0" y="3810000"/>
            <a:ext cx="3200400" cy="2514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BestBuy.com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Virtual storefront</a:t>
            </a:r>
          </a:p>
          <a:p>
            <a:r>
              <a:rPr lang="en-US" dirty="0" smtClean="0"/>
              <a:t>Central resource</a:t>
            </a:r>
          </a:p>
          <a:p>
            <a:r>
              <a:rPr lang="en-US" dirty="0" smtClean="0"/>
              <a:t>Easy to use</a:t>
            </a:r>
          </a:p>
          <a:p>
            <a:r>
              <a:rPr lang="en-US" dirty="0" smtClean="0"/>
              <a:t>Information:</a:t>
            </a:r>
          </a:p>
          <a:p>
            <a:pPr lvl="1"/>
            <a:r>
              <a:rPr lang="en-US" dirty="0" smtClean="0"/>
              <a:t>Price (sales, deals)</a:t>
            </a:r>
          </a:p>
          <a:p>
            <a:pPr lvl="1"/>
            <a:r>
              <a:rPr lang="en-US" dirty="0" smtClean="0"/>
              <a:t>Specs</a:t>
            </a:r>
          </a:p>
          <a:p>
            <a:pPr lvl="1"/>
            <a:r>
              <a:rPr lang="en-US" dirty="0" smtClean="0"/>
              <a:t>Shipping</a:t>
            </a:r>
          </a:p>
          <a:p>
            <a:pPr lvl="1"/>
            <a:r>
              <a:rPr lang="en-US" dirty="0" smtClean="0"/>
              <a:t>Reviews</a:t>
            </a:r>
          </a:p>
          <a:p>
            <a:r>
              <a:rPr lang="en-US" dirty="0" smtClean="0"/>
              <a:t>Functions:</a:t>
            </a:r>
          </a:p>
          <a:p>
            <a:pPr lvl="1"/>
            <a:r>
              <a:rPr lang="en-US" dirty="0" smtClean="0"/>
              <a:t>Order and pay</a:t>
            </a:r>
          </a:p>
          <a:p>
            <a:pPr lvl="1"/>
            <a:r>
              <a:rPr lang="en-US" dirty="0" smtClean="0"/>
              <a:t>Comparison shop</a:t>
            </a:r>
          </a:p>
          <a:p>
            <a:pPr lvl="1"/>
            <a:r>
              <a:rPr lang="en-US" dirty="0" smtClean="0"/>
              <a:t>Manage </a:t>
            </a:r>
            <a:r>
              <a:rPr lang="en-US" dirty="0" err="1" smtClean="0"/>
              <a:t>RewardZone</a:t>
            </a:r>
            <a:endParaRPr lang="en-US" dirty="0" smtClean="0"/>
          </a:p>
          <a:p>
            <a:pPr lvl="1"/>
            <a:r>
              <a:rPr lang="en-US" dirty="0" smtClean="0"/>
              <a:t>Apply for a job</a:t>
            </a:r>
          </a:p>
          <a:p>
            <a:pPr lvl="1"/>
            <a:r>
              <a:rPr lang="en-US" dirty="0" smtClean="0"/>
              <a:t>Store locator</a:t>
            </a:r>
          </a:p>
          <a:p>
            <a:pPr lvl="1"/>
            <a:r>
              <a:rPr lang="en-US" dirty="0" smtClean="0"/>
              <a:t>Online community forum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24698" y="1600200"/>
            <a:ext cx="5519302" cy="38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Best Buy and Blogs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No sponsored blogs</a:t>
            </a:r>
          </a:p>
          <a:p>
            <a:r>
              <a:rPr lang="en-US" dirty="0" smtClean="0"/>
              <a:t>Aggressive in protecting its image</a:t>
            </a:r>
          </a:p>
          <a:p>
            <a:pPr lvl="1"/>
            <a:r>
              <a:rPr lang="en-US" dirty="0" smtClean="0"/>
              <a:t>ImprovEverywhere.com and LaughingSquid.com</a:t>
            </a:r>
          </a:p>
          <a:p>
            <a:r>
              <a:rPr lang="en-US" dirty="0" smtClean="0"/>
              <a:t>Mainly single posts here and there</a:t>
            </a:r>
          </a:p>
          <a:p>
            <a:r>
              <a:rPr lang="en-US" dirty="0"/>
              <a:t>"Best Buy" vs. Consumer Protection </a:t>
            </a:r>
            <a:r>
              <a:rPr lang="en-US" dirty="0" smtClean="0"/>
              <a:t>Blog</a:t>
            </a:r>
          </a:p>
          <a:p>
            <a:pPr lvl="1"/>
            <a:r>
              <a:rPr lang="en-US" dirty="0" smtClean="0">
                <a:hlinkClick r:id="rId3"/>
              </a:rPr>
              <a:t>http://bestbuybadbuyboycott.blogspot.com/</a:t>
            </a:r>
            <a:endParaRPr lang="en-US" dirty="0"/>
          </a:p>
          <a:p>
            <a:pPr lvl="1"/>
            <a:r>
              <a:rPr lang="en-US" dirty="0" smtClean="0"/>
              <a:t>Anti-Best Buy Blog</a:t>
            </a:r>
          </a:p>
          <a:p>
            <a:pPr lvl="1"/>
            <a:r>
              <a:rPr lang="en-US" dirty="0" smtClean="0"/>
              <a:t>Created after Best Buy lost a woman’s laptop</a:t>
            </a:r>
          </a:p>
          <a:p>
            <a:pPr lvl="1"/>
            <a:r>
              <a:rPr lang="en-US" dirty="0" smtClean="0"/>
              <a:t>Public relations nightmare</a:t>
            </a:r>
          </a:p>
        </p:txBody>
      </p:sp>
      <p:pic>
        <p:nvPicPr>
          <p:cNvPr id="8194" name="Picture 2" descr="http://bp1.blogger.com/_iEcZsMdWlEg/R5qHhEalnAI/AAAAAAAAABI/SDX_obn4kfY/S150/bestbuylogo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81600" y="5410200"/>
            <a:ext cx="1600200" cy="1066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66425" y="1828800"/>
            <a:ext cx="5277575" cy="3833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Best Buy Idea Blog</a:t>
            </a:r>
            <a:br>
              <a:rPr lang="en-US" dirty="0" smtClean="0"/>
            </a:br>
            <a:r>
              <a:rPr lang="en-US" sz="1300" dirty="0" smtClean="0"/>
              <a:t>(</a:t>
            </a:r>
            <a:r>
              <a:rPr lang="en-US" sz="1300" dirty="0" smtClean="0">
                <a:hlinkClick r:id="rId4"/>
              </a:rPr>
              <a:t> http://blog.bestbuyideax.com/</a:t>
            </a:r>
            <a:r>
              <a:rPr lang="en-US" sz="1300" dirty="0" smtClean="0"/>
              <a:t>)</a:t>
            </a:r>
            <a:endParaRPr lang="en-US" sz="13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0"/>
            <a:ext cx="8229600" cy="4525963"/>
          </a:xfrm>
        </p:spPr>
        <p:txBody>
          <a:bodyPr/>
          <a:lstStyle/>
          <a:p>
            <a:r>
              <a:rPr lang="en-US" dirty="0" smtClean="0"/>
              <a:t>Idea X</a:t>
            </a:r>
          </a:p>
          <a:p>
            <a:r>
              <a:rPr lang="en-US" dirty="0" smtClean="0"/>
              <a:t>Addresses customer ideas</a:t>
            </a:r>
          </a:p>
          <a:p>
            <a:r>
              <a:rPr lang="en-US" dirty="0" smtClean="0"/>
              <a:t>Services and products</a:t>
            </a:r>
          </a:p>
          <a:p>
            <a:r>
              <a:rPr lang="en-US" dirty="0" smtClean="0"/>
              <a:t>Family-friendly</a:t>
            </a:r>
          </a:p>
          <a:p>
            <a:r>
              <a:rPr lang="en-US" dirty="0" smtClean="0"/>
              <a:t>Easy to use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91000" y="1371600"/>
            <a:ext cx="4747971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Geek Squad Intelligence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6019800" cy="4525963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Tech services side</a:t>
            </a:r>
          </a:p>
          <a:p>
            <a:r>
              <a:rPr lang="en-US" dirty="0" smtClean="0"/>
              <a:t>Technology issues</a:t>
            </a:r>
          </a:p>
          <a:p>
            <a:r>
              <a:rPr lang="en-US" dirty="0" smtClean="0"/>
              <a:t>Geek Squad Updates</a:t>
            </a:r>
          </a:p>
          <a:p>
            <a:r>
              <a:rPr lang="en-US" dirty="0" smtClean="0"/>
              <a:t>Family-friendly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Best Buy and Social Networking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Best Buy is deeply involved in social networking</a:t>
            </a:r>
          </a:p>
          <a:p>
            <a:pPr lvl="1"/>
            <a:r>
              <a:rPr lang="en-US" dirty="0" err="1" smtClean="0"/>
              <a:t>Facebook</a:t>
            </a:r>
            <a:endParaRPr lang="en-US" dirty="0" smtClean="0"/>
          </a:p>
          <a:p>
            <a:pPr lvl="1"/>
            <a:r>
              <a:rPr lang="en-US" dirty="0" smtClean="0"/>
              <a:t>Twitter (“</a:t>
            </a:r>
            <a:r>
              <a:rPr lang="en-US" dirty="0" err="1" smtClean="0"/>
              <a:t>Twelp</a:t>
            </a:r>
            <a:r>
              <a:rPr lang="en-US" dirty="0" smtClean="0"/>
              <a:t>”-force)</a:t>
            </a:r>
          </a:p>
          <a:p>
            <a:pPr lvl="1"/>
            <a:r>
              <a:rPr lang="en-US" dirty="0" smtClean="0"/>
              <a:t>YouTube</a:t>
            </a:r>
          </a:p>
          <a:p>
            <a:pPr lvl="1"/>
            <a:r>
              <a:rPr lang="en-US" dirty="0" smtClean="0"/>
              <a:t>Community forums (</a:t>
            </a:r>
            <a:r>
              <a:rPr lang="en-US" dirty="0" smtClean="0">
                <a:hlinkClick r:id="rId2"/>
              </a:rPr>
              <a:t>http://forums.bestbuy.com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Internal social network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Blue Shirt Nation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Internal social network</a:t>
            </a:r>
          </a:p>
          <a:p>
            <a:pPr lvl="1"/>
            <a:r>
              <a:rPr lang="en-US" dirty="0" smtClean="0"/>
              <a:t>Communication tool</a:t>
            </a:r>
          </a:p>
          <a:p>
            <a:pPr lvl="1"/>
            <a:r>
              <a:rPr lang="en-US" dirty="0" smtClean="0"/>
              <a:t>Employee feedback</a:t>
            </a:r>
          </a:p>
          <a:p>
            <a:pPr lvl="1"/>
            <a:r>
              <a:rPr lang="en-US" dirty="0" smtClean="0"/>
              <a:t>Ideas </a:t>
            </a:r>
          </a:p>
          <a:p>
            <a:pPr lvl="1"/>
            <a:r>
              <a:rPr lang="en-US" dirty="0" smtClean="0"/>
              <a:t>Lower boundaries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22530" name="Picture 2" descr="http://www.lednine.com/wp-content/uploads/2008/07/bsn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72116" y="3200400"/>
            <a:ext cx="5271884" cy="33289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accent1"/>
                </a:solidFill>
              </a:rPr>
              <a:t>Home Depot Website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Ease of use</a:t>
            </a:r>
          </a:p>
          <a:p>
            <a:endParaRPr lang="en-US" dirty="0" smtClean="0"/>
          </a:p>
          <a:p>
            <a:r>
              <a:rPr lang="en-US" dirty="0" smtClean="0"/>
              <a:t>Problems with the site</a:t>
            </a:r>
            <a:endParaRPr lang="en-US" dirty="0"/>
          </a:p>
        </p:txBody>
      </p:sp>
      <p:pic>
        <p:nvPicPr>
          <p:cNvPr id="4" name="Picture 2" descr="Go to fullsize image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24200" y="2438400"/>
            <a:ext cx="2590800" cy="2438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Best Buy 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Best Buy is well established on the internet</a:t>
            </a:r>
          </a:p>
          <a:p>
            <a:r>
              <a:rPr lang="en-US" dirty="0" smtClean="0"/>
              <a:t>Makes good use of various social technologies to promote itself</a:t>
            </a:r>
          </a:p>
          <a:p>
            <a:r>
              <a:rPr lang="en-US" dirty="0" smtClean="0"/>
              <a:t>Knows how to use these platforms to get feedback to help service the customers better.</a:t>
            </a:r>
          </a:p>
          <a:p>
            <a:endParaRPr lang="en-US" dirty="0"/>
          </a:p>
        </p:txBody>
      </p:sp>
      <p:pic>
        <p:nvPicPr>
          <p:cNvPr id="24578" name="Picture 2" descr="http://scrapetv.com/News/News%20Pages/Business/images/best-buy-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9400" y="4419600"/>
            <a:ext cx="3097786" cy="2133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dirty="0" err="1" smtClean="0">
                <a:solidFill>
                  <a:srgbClr val="0070C0"/>
                </a:solidFill>
              </a:rPr>
              <a:t>Walmart</a:t>
            </a:r>
            <a:endParaRPr lang="en-US" sz="4800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800" dirty="0" err="1" smtClean="0">
                <a:solidFill>
                  <a:srgbClr val="0070C0"/>
                </a:solidFill>
              </a:rPr>
              <a:t>Walmart</a:t>
            </a:r>
            <a:endParaRPr lang="en-US" sz="4800" dirty="0">
              <a:solidFill>
                <a:srgbClr val="0070C0"/>
              </a:solidFill>
            </a:endParaRPr>
          </a:p>
        </p:txBody>
      </p:sp>
      <p:pic>
        <p:nvPicPr>
          <p:cNvPr id="72706" name="Picture 2" descr="View Image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3400" y="685800"/>
            <a:ext cx="3657600" cy="4343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dirty="0" smtClean="0">
                <a:solidFill>
                  <a:srgbClr val="0070C0"/>
                </a:solidFill>
              </a:rPr>
              <a:t>Website</a:t>
            </a:r>
            <a:endParaRPr lang="en-US" sz="4800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Company founded in 1962</a:t>
            </a:r>
          </a:p>
          <a:p>
            <a:r>
              <a:rPr lang="en-US" dirty="0" smtClean="0"/>
              <a:t>Largest public corporation by revenue</a:t>
            </a:r>
          </a:p>
          <a:p>
            <a:r>
              <a:rPr lang="en-US" dirty="0" smtClean="0"/>
              <a:t>Largest private employer and grocer in US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Walmart.com launched in 1996 with no online purchase capability</a:t>
            </a:r>
          </a:p>
          <a:p>
            <a:r>
              <a:rPr lang="en-US" dirty="0" err="1" smtClean="0"/>
              <a:t>Relaunched</a:t>
            </a:r>
            <a:r>
              <a:rPr lang="en-US" dirty="0" smtClean="0"/>
              <a:t> in 2000 as a joint venture</a:t>
            </a:r>
          </a:p>
          <a:p>
            <a:r>
              <a:rPr lang="en-US" dirty="0" smtClean="0"/>
              <a:t>Fully acquired by </a:t>
            </a:r>
            <a:r>
              <a:rPr lang="en-US" dirty="0" err="1" smtClean="0"/>
              <a:t>Walmart</a:t>
            </a:r>
            <a:r>
              <a:rPr lang="en-US" dirty="0" smtClean="0"/>
              <a:t> in 2003</a:t>
            </a:r>
          </a:p>
          <a:p>
            <a:r>
              <a:rPr lang="en-US" dirty="0" smtClean="0"/>
              <a:t>Leading online shopping destinations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dirty="0" smtClean="0">
                <a:solidFill>
                  <a:srgbClr val="0070C0"/>
                </a:solidFill>
              </a:rPr>
              <a:t>Vision of walmart.com</a:t>
            </a:r>
            <a:endParaRPr lang="en-US" sz="4800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To be the most visited and valued online retail site by making it easier for customers to shop </a:t>
            </a:r>
            <a:r>
              <a:rPr lang="en-US" dirty="0" err="1" smtClean="0"/>
              <a:t>Walmart</a:t>
            </a:r>
            <a:r>
              <a:rPr lang="en-US" dirty="0" smtClean="0"/>
              <a:t>, both online and in stores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800" dirty="0" smtClean="0">
                <a:solidFill>
                  <a:srgbClr val="0070C0"/>
                </a:solidFill>
              </a:rPr>
              <a:t>Average Walmart.com customer</a:t>
            </a:r>
            <a:endParaRPr lang="en-US" sz="4800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Female</a:t>
            </a:r>
          </a:p>
          <a:p>
            <a:r>
              <a:rPr lang="en-US" dirty="0" smtClean="0"/>
              <a:t>Over 43 years old</a:t>
            </a:r>
          </a:p>
          <a:p>
            <a:r>
              <a:rPr lang="en-US" dirty="0" smtClean="0"/>
              <a:t>Have children</a:t>
            </a:r>
          </a:p>
          <a:p>
            <a:r>
              <a:rPr lang="en-US" dirty="0" smtClean="0"/>
              <a:t>Some college education</a:t>
            </a:r>
          </a:p>
          <a:p>
            <a:r>
              <a:rPr lang="en-US" dirty="0" smtClean="0"/>
              <a:t>Browse site from home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800" dirty="0" smtClean="0">
                <a:solidFill>
                  <a:srgbClr val="0070C0"/>
                </a:solidFill>
              </a:rPr>
              <a:t>Walmart.com customer benefits</a:t>
            </a:r>
            <a:endParaRPr lang="en-US" sz="4800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Best Value</a:t>
            </a:r>
          </a:p>
          <a:p>
            <a:r>
              <a:rPr lang="en-US" dirty="0" smtClean="0"/>
              <a:t>Large Assortment</a:t>
            </a:r>
          </a:p>
          <a:p>
            <a:r>
              <a:rPr lang="en-US" dirty="0" smtClean="0"/>
              <a:t>Fast Delivery</a:t>
            </a:r>
          </a:p>
          <a:p>
            <a:r>
              <a:rPr lang="en-US" dirty="0" smtClean="0"/>
              <a:t>Easy Experience</a:t>
            </a:r>
          </a:p>
          <a:p>
            <a:r>
              <a:rPr lang="en-US" dirty="0" smtClean="0"/>
              <a:t>Compelling Content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7" name="Content Placeholder 6" descr="walmart-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81200" y="381000"/>
            <a:ext cx="5409827" cy="5562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dirty="0" smtClean="0">
                <a:solidFill>
                  <a:srgbClr val="0070C0"/>
                </a:solidFill>
              </a:rPr>
              <a:t>Blogging</a:t>
            </a:r>
            <a:endParaRPr lang="en-US" sz="4800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pPr>
              <a:buNone/>
            </a:pPr>
            <a:r>
              <a:rPr lang="en-US" dirty="0" smtClean="0"/>
              <a:t>                </a:t>
            </a:r>
          </a:p>
          <a:p>
            <a:pPr>
              <a:buNone/>
            </a:pPr>
            <a:r>
              <a:rPr lang="en-US" dirty="0" smtClean="0"/>
              <a:t>               	The “Checkout” Blog</a:t>
            </a:r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               </a:t>
            </a:r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                	</a:t>
            </a:r>
            <a:r>
              <a:rPr lang="en-US" dirty="0" err="1" smtClean="0"/>
              <a:t>Walmart</a:t>
            </a:r>
            <a:r>
              <a:rPr lang="en-US" dirty="0" smtClean="0"/>
              <a:t> Giving Blog</a:t>
            </a:r>
            <a:endParaRPr lang="en-US" dirty="0"/>
          </a:p>
        </p:txBody>
      </p:sp>
      <p:pic>
        <p:nvPicPr>
          <p:cNvPr id="4" name="Picture 3" descr="checkou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3000" y="990600"/>
            <a:ext cx="1371600" cy="1371600"/>
          </a:xfrm>
          <a:prstGeom prst="rect">
            <a:avLst/>
          </a:prstGeom>
        </p:spPr>
      </p:pic>
      <p:pic>
        <p:nvPicPr>
          <p:cNvPr id="5" name="Picture 4" descr="givin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43000" y="3124200"/>
            <a:ext cx="1371600" cy="1371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dirty="0" smtClean="0">
                <a:solidFill>
                  <a:srgbClr val="0070C0"/>
                </a:solidFill>
              </a:rPr>
              <a:t>Blogging Continued</a:t>
            </a:r>
            <a:endParaRPr lang="en-US" sz="4800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US" dirty="0" smtClean="0"/>
          </a:p>
          <a:p>
            <a:pPr>
              <a:buNone/>
            </a:pPr>
            <a:r>
              <a:rPr lang="en-US" dirty="0" smtClean="0"/>
              <a:t>    			</a:t>
            </a:r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		</a:t>
            </a:r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				</a:t>
            </a:r>
            <a:endParaRPr lang="en-US" dirty="0"/>
          </a:p>
        </p:txBody>
      </p:sp>
      <p:pic>
        <p:nvPicPr>
          <p:cNvPr id="4" name="Picture 3" descr="PeopleofWalmart_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86400" y="2743200"/>
            <a:ext cx="1524000" cy="1813686"/>
          </a:xfrm>
          <a:prstGeom prst="rect">
            <a:avLst/>
          </a:prstGeom>
        </p:spPr>
      </p:pic>
      <p:pic>
        <p:nvPicPr>
          <p:cNvPr id="5" name="Picture 4" descr="walmartwatch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47800" y="914400"/>
            <a:ext cx="6375816" cy="1018128"/>
          </a:xfrm>
          <a:prstGeom prst="rect">
            <a:avLst/>
          </a:prstGeom>
        </p:spPr>
      </p:pic>
      <p:pic>
        <p:nvPicPr>
          <p:cNvPr id="7" name="Picture 6" descr="wakeuplogo-ufcw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52600" y="2743200"/>
            <a:ext cx="1447800" cy="17039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dirty="0" smtClean="0">
                <a:solidFill>
                  <a:srgbClr val="0070C0"/>
                </a:solidFill>
              </a:rPr>
              <a:t>Social Network Use</a:t>
            </a:r>
            <a:endParaRPr lang="en-US" sz="4800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 smtClean="0"/>
              <a:t>Facebook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Twitter</a:t>
            </a:r>
          </a:p>
          <a:p>
            <a:endParaRPr lang="en-US" dirty="0" smtClean="0"/>
          </a:p>
          <a:p>
            <a:r>
              <a:rPr lang="en-US" dirty="0" smtClean="0"/>
              <a:t>LinkedIn</a:t>
            </a:r>
          </a:p>
          <a:p>
            <a:endParaRPr lang="en-US" dirty="0" smtClean="0"/>
          </a:p>
          <a:p>
            <a:r>
              <a:rPr lang="en-US" dirty="0" smtClean="0"/>
              <a:t>Mobile Application</a:t>
            </a:r>
          </a:p>
          <a:p>
            <a:endParaRPr lang="en-US" dirty="0" smtClean="0"/>
          </a:p>
          <a:p>
            <a:r>
              <a:rPr lang="en-US" dirty="0" smtClean="0"/>
              <a:t>RSS Feeds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accent1"/>
                </a:solidFill>
              </a:rPr>
              <a:t>Other Home Depot Websites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Corporate Sponsored </a:t>
            </a:r>
          </a:p>
          <a:p>
            <a:pPr lvl="1"/>
            <a:r>
              <a:rPr lang="en-US" dirty="0" smtClean="0"/>
              <a:t>Homedepotrents.com</a:t>
            </a:r>
          </a:p>
          <a:p>
            <a:pPr lvl="1"/>
            <a:r>
              <a:rPr lang="en-US" dirty="0" smtClean="0"/>
              <a:t>Homedepotfoundation.com</a:t>
            </a:r>
          </a:p>
          <a:p>
            <a:pPr lvl="1"/>
            <a:r>
              <a:rPr lang="en-US" dirty="0" smtClean="0"/>
              <a:t>Homedepotimproverclub.com</a:t>
            </a:r>
          </a:p>
          <a:p>
            <a:pPr lvl="1"/>
            <a:r>
              <a:rPr lang="en-US" dirty="0" smtClean="0"/>
              <a:t>Homedepotmoving.com</a:t>
            </a:r>
          </a:p>
          <a:p>
            <a:pPr lvl="1"/>
            <a:r>
              <a:rPr lang="en-US" dirty="0" smtClean="0"/>
              <a:t>Homedepotgardenclub.com</a:t>
            </a:r>
          </a:p>
          <a:p>
            <a:endParaRPr lang="en-US" dirty="0" smtClean="0"/>
          </a:p>
          <a:p>
            <a:r>
              <a:rPr lang="en-US" dirty="0" smtClean="0"/>
              <a:t>Non-corporate Sponsored</a:t>
            </a:r>
          </a:p>
          <a:p>
            <a:pPr lvl="1"/>
            <a:r>
              <a:rPr lang="en-US" dirty="0" smtClean="0"/>
              <a:t>Sprawl-busters.com/hometown</a:t>
            </a:r>
          </a:p>
          <a:p>
            <a:pPr lvl="1"/>
            <a:r>
              <a:rPr lang="en-US" dirty="0" smtClean="0"/>
              <a:t>Homedepotsucks.com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dirty="0" smtClean="0">
                <a:solidFill>
                  <a:srgbClr val="0070C0"/>
                </a:solidFill>
              </a:rPr>
              <a:t>Twitter</a:t>
            </a:r>
            <a:endParaRPr lang="en-US" sz="4800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13 Twitter Accounts</a:t>
            </a:r>
          </a:p>
          <a:p>
            <a:endParaRPr lang="en-US" dirty="0" smtClean="0"/>
          </a:p>
          <a:p>
            <a:r>
              <a:rPr lang="en-US" dirty="0" smtClean="0"/>
              <a:t>Total number of followers less than 50,000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dirty="0" err="1" smtClean="0">
                <a:solidFill>
                  <a:srgbClr val="0070C0"/>
                </a:solidFill>
              </a:rPr>
              <a:t>Facebook</a:t>
            </a:r>
            <a:endParaRPr lang="en-US" sz="4800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Walmart-666,139 fans</a:t>
            </a:r>
          </a:p>
          <a:p>
            <a:endParaRPr lang="en-US" dirty="0" smtClean="0"/>
          </a:p>
          <a:p>
            <a:r>
              <a:rPr lang="en-US" dirty="0" err="1" smtClean="0"/>
              <a:t>Walmart</a:t>
            </a:r>
            <a:r>
              <a:rPr lang="en-US" dirty="0" smtClean="0"/>
              <a:t> Beauty-919 fans</a:t>
            </a:r>
          </a:p>
          <a:p>
            <a:endParaRPr lang="en-US" dirty="0" smtClean="0"/>
          </a:p>
          <a:p>
            <a:r>
              <a:rPr lang="en-US" dirty="0" err="1" smtClean="0"/>
              <a:t>Walmart</a:t>
            </a:r>
            <a:r>
              <a:rPr lang="en-US" dirty="0" smtClean="0"/>
              <a:t> Soundcheck-1,465 fans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dirty="0" smtClean="0">
                <a:solidFill>
                  <a:srgbClr val="0070C0"/>
                </a:solidFill>
              </a:rPr>
              <a:t>LinkedIn</a:t>
            </a:r>
            <a:endParaRPr lang="en-US" sz="4800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err="1" smtClean="0"/>
              <a:t>Walmart</a:t>
            </a:r>
            <a:r>
              <a:rPr lang="en-US" dirty="0" smtClean="0"/>
              <a:t> Group</a:t>
            </a:r>
          </a:p>
          <a:p>
            <a:endParaRPr lang="en-US" dirty="0" smtClean="0"/>
          </a:p>
          <a:p>
            <a:r>
              <a:rPr lang="en-US" dirty="0" err="1" smtClean="0"/>
              <a:t>Walmart</a:t>
            </a:r>
            <a:r>
              <a:rPr lang="en-US" dirty="0" smtClean="0"/>
              <a:t> Supplier Network members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dirty="0" smtClean="0">
                <a:solidFill>
                  <a:srgbClr val="0070C0"/>
                </a:solidFill>
              </a:rPr>
              <a:t>Mobile Application</a:t>
            </a:r>
            <a:endParaRPr lang="en-US" sz="4800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US" dirty="0" smtClean="0"/>
          </a:p>
          <a:p>
            <a:r>
              <a:rPr lang="en-US" dirty="0" smtClean="0"/>
              <a:t>Search for all </a:t>
            </a:r>
            <a:r>
              <a:rPr lang="en-US" dirty="0" err="1" smtClean="0"/>
              <a:t>Walmart</a:t>
            </a:r>
            <a:r>
              <a:rPr lang="en-US" dirty="0" smtClean="0"/>
              <a:t> products</a:t>
            </a:r>
          </a:p>
          <a:p>
            <a:r>
              <a:rPr lang="en-US" dirty="0" smtClean="0"/>
              <a:t>Test different size TVs for your room using your camera</a:t>
            </a:r>
          </a:p>
          <a:p>
            <a:r>
              <a:rPr lang="en-US" dirty="0" smtClean="0"/>
              <a:t>Bookmark your favorite products</a:t>
            </a:r>
          </a:p>
          <a:p>
            <a:r>
              <a:rPr lang="en-US" dirty="0" smtClean="0"/>
              <a:t>Share products using </a:t>
            </a:r>
            <a:r>
              <a:rPr lang="en-US" dirty="0" err="1" smtClean="0"/>
              <a:t>Facebook</a:t>
            </a:r>
            <a:r>
              <a:rPr lang="en-US" dirty="0" smtClean="0"/>
              <a:t> &amp; email</a:t>
            </a:r>
          </a:p>
          <a:p>
            <a:r>
              <a:rPr lang="en-US" dirty="0" smtClean="0"/>
              <a:t>Quickly find a local </a:t>
            </a:r>
            <a:r>
              <a:rPr lang="en-US" dirty="0" err="1" smtClean="0"/>
              <a:t>Walmart</a:t>
            </a:r>
            <a:r>
              <a:rPr lang="en-US" dirty="0" smtClean="0"/>
              <a:t> store</a:t>
            </a:r>
          </a:p>
          <a:p>
            <a:r>
              <a:rPr lang="en-US" dirty="0" smtClean="0"/>
              <a:t>Navigate to the Walmart.com full site to buy products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dirty="0" smtClean="0">
                <a:solidFill>
                  <a:srgbClr val="0070C0"/>
                </a:solidFill>
              </a:rPr>
              <a:t>RSS Feeds</a:t>
            </a:r>
            <a:endParaRPr lang="en-US" sz="4800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Really Simple Syndication</a:t>
            </a:r>
          </a:p>
          <a:p>
            <a:endParaRPr lang="en-US" dirty="0" smtClean="0"/>
          </a:p>
          <a:p>
            <a:pPr lvl="1"/>
            <a:r>
              <a:rPr lang="en-US" dirty="0" smtClean="0"/>
              <a:t>Allows us to publish new information and updates that will be picked up by customers who subscribe to our RSS feeds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dirty="0" smtClean="0">
                <a:solidFill>
                  <a:srgbClr val="00B050"/>
                </a:solidFill>
              </a:rPr>
              <a:t>Summary</a:t>
            </a:r>
            <a:endParaRPr lang="en-US" sz="4800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Our retailers have made extensive use of internet business tools</a:t>
            </a:r>
          </a:p>
          <a:p>
            <a:r>
              <a:rPr lang="en-US" dirty="0" smtClean="0"/>
              <a:t>There is room for expansion and improvement</a:t>
            </a:r>
          </a:p>
          <a:p>
            <a:r>
              <a:rPr lang="en-US" dirty="0" smtClean="0"/>
              <a:t>Internet is now and will continue to be a major tool to promote business and communicate with customers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dirty="0" smtClean="0">
                <a:solidFill>
                  <a:srgbClr val="00B050"/>
                </a:solidFill>
              </a:rPr>
              <a:t>Conclusion</a:t>
            </a:r>
            <a:endParaRPr lang="en-US" sz="4800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Internet tools will play a crucial part in the futures of nearly every company in existence today</a:t>
            </a:r>
          </a:p>
          <a:p>
            <a:r>
              <a:rPr lang="en-US" dirty="0" smtClean="0"/>
              <a:t>Key component of sales, customer communication, and public relations</a:t>
            </a:r>
          </a:p>
          <a:p>
            <a:r>
              <a:rPr lang="en-US" dirty="0" smtClean="0"/>
              <a:t>Will only continue to grow and become a larger part of the business landscape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accent1"/>
                </a:solidFill>
              </a:rPr>
              <a:t>Home Depot Website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Launched on August 4, 1992</a:t>
            </a:r>
          </a:p>
          <a:p>
            <a:pPr lvl="1"/>
            <a:r>
              <a:rPr lang="en-US" sz="2000" dirty="0" smtClean="0"/>
              <a:t>Ranking </a:t>
            </a:r>
          </a:p>
          <a:p>
            <a:pPr lvl="1"/>
            <a:r>
              <a:rPr lang="en-US" sz="2000" dirty="0" smtClean="0"/>
              <a:t>Audience</a:t>
            </a:r>
          </a:p>
          <a:p>
            <a:pPr lvl="1"/>
            <a:r>
              <a:rPr lang="en-US" sz="2000" dirty="0" smtClean="0"/>
              <a:t>Websites linking to Home Depot</a:t>
            </a:r>
          </a:p>
          <a:p>
            <a:pPr lvl="1">
              <a:buNone/>
            </a:pPr>
            <a:endParaRPr lang="en-US" dirty="0" smtClean="0"/>
          </a:p>
        </p:txBody>
      </p:sp>
      <p:pic>
        <p:nvPicPr>
          <p:cNvPr id="5" name="Picture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0" y="2133600"/>
            <a:ext cx="4953000" cy="319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accent1"/>
                </a:solidFill>
              </a:rPr>
              <a:t>HD Blog  &amp; Social Networks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Orangeblooded.net</a:t>
            </a:r>
          </a:p>
          <a:p>
            <a:endParaRPr lang="en-US" dirty="0" smtClean="0"/>
          </a:p>
          <a:p>
            <a:r>
              <a:rPr lang="en-US" dirty="0" smtClean="0"/>
              <a:t>Social Networks</a:t>
            </a:r>
          </a:p>
          <a:p>
            <a:pPr lvl="1"/>
            <a:r>
              <a:rPr lang="en-US" dirty="0" err="1" smtClean="0"/>
              <a:t>Facebook</a:t>
            </a:r>
            <a:endParaRPr lang="en-US" dirty="0" smtClean="0"/>
          </a:p>
          <a:p>
            <a:pPr lvl="1"/>
            <a:r>
              <a:rPr lang="en-US" dirty="0" smtClean="0"/>
              <a:t>Twitter</a:t>
            </a:r>
          </a:p>
          <a:p>
            <a:pPr lvl="1"/>
            <a:r>
              <a:rPr lang="en-US" dirty="0" err="1" smtClean="0"/>
              <a:t>Youtube</a:t>
            </a:r>
            <a:r>
              <a:rPr lang="en-US" dirty="0" smtClean="0"/>
              <a:t> Channel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9600" dirty="0" smtClean="0">
                <a:solidFill>
                  <a:srgbClr val="FF0000"/>
                </a:solidFill>
              </a:rPr>
              <a:t>Target</a:t>
            </a:r>
            <a:endParaRPr lang="en-US" sz="9600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41516" y="4114800"/>
            <a:ext cx="45719" cy="228600"/>
          </a:xfrm>
        </p:spPr>
        <p:txBody>
          <a:bodyPr>
            <a:noAutofit/>
          </a:bodyPr>
          <a:lstStyle/>
          <a:p>
            <a:endParaRPr lang="en-US" dirty="0"/>
          </a:p>
        </p:txBody>
      </p:sp>
      <p:pic>
        <p:nvPicPr>
          <p:cNvPr id="13314" name="Picture 2" descr="Go to fullsize image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5200" y="3962400"/>
            <a:ext cx="2133600" cy="2057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800" dirty="0" smtClean="0">
                <a:solidFill>
                  <a:srgbClr val="FF0000"/>
                </a:solidFill>
              </a:rPr>
              <a:t>Website</a:t>
            </a:r>
            <a:endParaRPr lang="en-US" sz="48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4</a:t>
            </a:r>
            <a:r>
              <a:rPr lang="en-US" baseline="30000" dirty="0" smtClean="0"/>
              <a:t>th</a:t>
            </a:r>
            <a:r>
              <a:rPr lang="en-US" dirty="0" smtClean="0"/>
              <a:t> largest retailer in US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Website started in 1999</a:t>
            </a:r>
          </a:p>
          <a:p>
            <a:pPr lvl="1"/>
            <a:r>
              <a:rPr lang="en-US" dirty="0" smtClean="0"/>
              <a:t>Shopping abilities</a:t>
            </a:r>
          </a:p>
          <a:p>
            <a:pPr lvl="1"/>
            <a:r>
              <a:rPr lang="en-US" dirty="0" smtClean="0"/>
              <a:t>Wedding registry</a:t>
            </a:r>
          </a:p>
          <a:p>
            <a:pPr lvl="1"/>
            <a:r>
              <a:rPr lang="en-US" dirty="0" smtClean="0"/>
              <a:t>Pharmacy center</a:t>
            </a:r>
          </a:p>
          <a:p>
            <a:pPr lvl="1"/>
            <a:r>
              <a:rPr lang="en-US" dirty="0" smtClean="0"/>
              <a:t>Photo center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800" dirty="0" smtClean="0">
                <a:solidFill>
                  <a:srgbClr val="FF0000"/>
                </a:solidFill>
              </a:rPr>
              <a:t>Website continued</a:t>
            </a:r>
            <a:endParaRPr lang="en-US" sz="48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Pleasing to the eye</a:t>
            </a:r>
          </a:p>
          <a:p>
            <a:endParaRPr lang="en-US" dirty="0" smtClean="0"/>
          </a:p>
          <a:p>
            <a:r>
              <a:rPr lang="en-US" dirty="0" smtClean="0"/>
              <a:t>Can view current ad or download coupons</a:t>
            </a:r>
          </a:p>
          <a:p>
            <a:endParaRPr lang="en-US" dirty="0" smtClean="0"/>
          </a:p>
          <a:p>
            <a:r>
              <a:rPr lang="en-US" dirty="0" smtClean="0"/>
              <a:t>Daily website only deals</a:t>
            </a:r>
          </a:p>
          <a:p>
            <a:endParaRPr lang="en-US" dirty="0" smtClean="0"/>
          </a:p>
          <a:p>
            <a:r>
              <a:rPr lang="en-US" dirty="0" smtClean="0"/>
              <a:t>“Where to follow us” section for </a:t>
            </a:r>
            <a:r>
              <a:rPr lang="en-US" dirty="0" err="1" smtClean="0"/>
              <a:t>Facebook</a:t>
            </a:r>
            <a:r>
              <a:rPr lang="en-US" dirty="0" smtClean="0"/>
              <a:t>, Twitter, YouTube, and Target Mobile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dirty="0" smtClean="0">
                <a:solidFill>
                  <a:srgbClr val="FF0000"/>
                </a:solidFill>
              </a:rPr>
              <a:t>Blogging</a:t>
            </a:r>
            <a:endParaRPr lang="en-US" sz="48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Two independent blogging sites</a:t>
            </a:r>
          </a:p>
          <a:p>
            <a:endParaRPr lang="en-US" dirty="0" smtClean="0"/>
          </a:p>
          <a:p>
            <a:r>
              <a:rPr lang="en-US" dirty="0" smtClean="0"/>
              <a:t>Slave to Target</a:t>
            </a:r>
          </a:p>
          <a:p>
            <a:pPr lvl="1"/>
            <a:r>
              <a:rPr lang="en-US" dirty="0" smtClean="0"/>
              <a:t>3 million followers</a:t>
            </a:r>
          </a:p>
          <a:p>
            <a:pPr lvl="1"/>
            <a:r>
              <a:rPr lang="en-US" dirty="0" smtClean="0"/>
              <a:t>Also titled “red cart romance”</a:t>
            </a:r>
          </a:p>
          <a:p>
            <a:pPr lvl="1"/>
            <a:endParaRPr lang="en-US" dirty="0" smtClean="0"/>
          </a:p>
          <a:p>
            <a:pPr lvl="1">
              <a:buNone/>
            </a:pPr>
            <a:r>
              <a:rPr lang="en-US" sz="2800" dirty="0" smtClean="0"/>
              <a:t>Target Addict</a:t>
            </a:r>
          </a:p>
          <a:p>
            <a:pPr lvl="1"/>
            <a:r>
              <a:rPr lang="en-US" dirty="0" smtClean="0"/>
              <a:t>Newsworthy events &amp; consumer alerts</a:t>
            </a:r>
          </a:p>
          <a:p>
            <a:pPr lvl="1"/>
            <a:r>
              <a:rPr lang="en-US" dirty="0" smtClean="0"/>
              <a:t>Fashion &amp; beauty tips</a:t>
            </a:r>
          </a:p>
          <a:p>
            <a:pPr lvl="1"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638</TotalTime>
  <Words>773</Words>
  <Application>Microsoft Office PowerPoint</Application>
  <PresentationFormat>On-screen Show (4:3)</PresentationFormat>
  <Paragraphs>252</Paragraphs>
  <Slides>36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Aspect</vt:lpstr>
      <vt:lpstr>Internet Tools and Business</vt:lpstr>
      <vt:lpstr>Home Depot Website</vt:lpstr>
      <vt:lpstr>Other Home Depot Websites</vt:lpstr>
      <vt:lpstr>Home Depot Website</vt:lpstr>
      <vt:lpstr>HD Blog  &amp; Social Networks</vt:lpstr>
      <vt:lpstr>Target</vt:lpstr>
      <vt:lpstr>Website</vt:lpstr>
      <vt:lpstr>Website continued</vt:lpstr>
      <vt:lpstr>Blogging</vt:lpstr>
      <vt:lpstr>Social Networking</vt:lpstr>
      <vt:lpstr>Twitter &amp; Linkedin</vt:lpstr>
      <vt:lpstr>YouTube &amp; Target Mobile</vt:lpstr>
      <vt:lpstr>Best Buy</vt:lpstr>
      <vt:lpstr>BestBuy.com</vt:lpstr>
      <vt:lpstr>Best Buy and Blogs</vt:lpstr>
      <vt:lpstr>Best Buy Idea Blog ( http://blog.bestbuyideax.com/)</vt:lpstr>
      <vt:lpstr>Geek Squad Intelligence</vt:lpstr>
      <vt:lpstr>Best Buy and Social Networking</vt:lpstr>
      <vt:lpstr>Blue Shirt Nation</vt:lpstr>
      <vt:lpstr>Best Buy Conclusion</vt:lpstr>
      <vt:lpstr>Walmart</vt:lpstr>
      <vt:lpstr>Website</vt:lpstr>
      <vt:lpstr>Vision of walmart.com</vt:lpstr>
      <vt:lpstr>Average Walmart.com customer</vt:lpstr>
      <vt:lpstr>Walmart.com customer benefits</vt:lpstr>
      <vt:lpstr>Slide 26</vt:lpstr>
      <vt:lpstr>Blogging</vt:lpstr>
      <vt:lpstr>Blogging Continued</vt:lpstr>
      <vt:lpstr>Social Network Use</vt:lpstr>
      <vt:lpstr>Twitter</vt:lpstr>
      <vt:lpstr>Facebook</vt:lpstr>
      <vt:lpstr>LinkedIn</vt:lpstr>
      <vt:lpstr>Mobile Application</vt:lpstr>
      <vt:lpstr>RSS Feeds</vt:lpstr>
      <vt:lpstr>Summary</vt:lpstr>
      <vt:lpstr>Conclusion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Home Depot</dc:title>
  <dc:creator>Roughboy</dc:creator>
  <cp:lastModifiedBy>Matthew Baker</cp:lastModifiedBy>
  <cp:revision>45</cp:revision>
  <dcterms:created xsi:type="dcterms:W3CDTF">2010-02-21T22:16:48Z</dcterms:created>
  <dcterms:modified xsi:type="dcterms:W3CDTF">2010-02-24T05:03:04Z</dcterms:modified>
</cp:coreProperties>
</file>