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305" r:id="rId2"/>
    <p:sldId id="294" r:id="rId3"/>
    <p:sldId id="293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3" r:id="rId25"/>
    <p:sldId id="284" r:id="rId26"/>
    <p:sldId id="285" r:id="rId27"/>
    <p:sldId id="286" r:id="rId28"/>
    <p:sldId id="287" r:id="rId29"/>
    <p:sldId id="288" r:id="rId30"/>
    <p:sldId id="256" r:id="rId31"/>
    <p:sldId id="257" r:id="rId32"/>
    <p:sldId id="258" r:id="rId33"/>
    <p:sldId id="259" r:id="rId34"/>
    <p:sldId id="260" r:id="rId35"/>
    <p:sldId id="262" r:id="rId36"/>
    <p:sldId id="261" r:id="rId37"/>
    <p:sldId id="263" r:id="rId38"/>
    <p:sldId id="267" r:id="rId39"/>
    <p:sldId id="264" r:id="rId40"/>
    <p:sldId id="265" r:id="rId41"/>
    <p:sldId id="266" r:id="rId42"/>
    <p:sldId id="289" r:id="rId43"/>
    <p:sldId id="304" r:id="rId44"/>
    <p:sldId id="291" r:id="rId45"/>
    <p:sldId id="292" r:id="rId46"/>
    <p:sldId id="303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3300"/>
    <a:srgbClr val="0000FF"/>
    <a:srgbClr val="1C48D4"/>
    <a:srgbClr val="009900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05243-4B07-437B-B098-5873FF595A27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1B56F-27D6-43AD-8DEF-2BA418613F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1B56F-27D6-43AD-8DEF-2BA418613F6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5D23-4874-4DA6-8AE5-12C6610415D1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15CB-8BA1-4157-9DEC-7CFF9276D3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5D23-4874-4DA6-8AE5-12C6610415D1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15CB-8BA1-4157-9DEC-7CFF9276D3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5D23-4874-4DA6-8AE5-12C6610415D1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15CB-8BA1-4157-9DEC-7CFF9276D3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5D23-4874-4DA6-8AE5-12C6610415D1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15CB-8BA1-4157-9DEC-7CFF9276D3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5D23-4874-4DA6-8AE5-12C6610415D1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15CB-8BA1-4157-9DEC-7CFF9276D3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5D23-4874-4DA6-8AE5-12C6610415D1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15CB-8BA1-4157-9DEC-7CFF9276D3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5D23-4874-4DA6-8AE5-12C6610415D1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15CB-8BA1-4157-9DEC-7CFF9276D3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5D23-4874-4DA6-8AE5-12C6610415D1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0E15CB-8BA1-4157-9DEC-7CFF9276D3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5D23-4874-4DA6-8AE5-12C6610415D1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15CB-8BA1-4157-9DEC-7CFF9276D3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5D23-4874-4DA6-8AE5-12C6610415D1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A0E15CB-8BA1-4157-9DEC-7CFF9276D3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9C85D23-4874-4DA6-8AE5-12C6610415D1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15CB-8BA1-4157-9DEC-7CFF9276D3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9C85D23-4874-4DA6-8AE5-12C6610415D1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A0E15CB-8BA1-4157-9DEC-7CFF9276D3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tter.com/bmwblog" TargetMode="External"/><Relationship Id="rId2" Type="http://schemas.openxmlformats.org/officeDocument/2006/relationships/hyperlink" Target="http://www.bmwblog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feedburner.com/bmwblog.com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ford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dvehicles.com/" TargetMode="External"/><Relationship Id="rId2" Type="http://schemas.openxmlformats.org/officeDocument/2006/relationships/hyperlink" Target="http://www.ford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media.ford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tangblog.com/" TargetMode="External"/><Relationship Id="rId2" Type="http://schemas.openxmlformats.org/officeDocument/2006/relationships/hyperlink" Target="http://www.automotiv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blueovalnews.com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6.jpeg"/><Relationship Id="rId7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pressroom.toyota.com/pr/tms/our-point-of-view.aspx" TargetMode="External"/><Relationship Id="rId2" Type="http://schemas.openxmlformats.org/officeDocument/2006/relationships/hyperlink" Target="http://www.pressroom.toyota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23.pn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en.wikipedia.org/wiki/American_Honda_Motor_Co.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automobiles.honda.com/" TargetMode="Externa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automobiles.honda.com/insight-hybrid/insight-blog.aspx" TargetMode="Externa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motortrend.com/2/83/honda/index.html" TargetMode="External"/><Relationship Id="rId2" Type="http://schemas.openxmlformats.org/officeDocument/2006/relationships/hyperlink" Target="http://blogs.automotive.com/1/honda/index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hyperlink" Target="http://www.bmw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image.trucktrend.com/f/8492683/163_news080109_03z+2009_BMW_X6+front_view.jpg" TargetMode="Externa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hyperlink" Target="http://twitter.com/Honda" TargetMode="Externa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edmunds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acebook.com/BMW?v=wall&amp;ref=search#!/BMW?ref=m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264" y="838200"/>
            <a:ext cx="8105336" cy="161544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Internet Tools and business in</a:t>
            </a:r>
            <a:br>
              <a:rPr lang="en-US" sz="6600" dirty="0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</a:br>
            <a:r>
              <a:rPr lang="en-US" sz="6600" dirty="0" smtClean="0"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Automotive</a:t>
            </a:r>
            <a:endParaRPr lang="en-US" sz="6600" dirty="0"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4495800"/>
            <a:ext cx="2895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Group Members:</a:t>
            </a:r>
          </a:p>
          <a:p>
            <a:r>
              <a:rPr lang="en-US" sz="2000" dirty="0" smtClean="0"/>
              <a:t>1) Jill  </a:t>
            </a:r>
            <a:r>
              <a:rPr lang="en-US" sz="2000" dirty="0" err="1" smtClean="0"/>
              <a:t>Lehmen</a:t>
            </a:r>
            <a:endParaRPr lang="en-US" sz="2000" dirty="0" smtClean="0"/>
          </a:p>
          <a:p>
            <a:r>
              <a:rPr lang="en-US" sz="2000" dirty="0" smtClean="0"/>
              <a:t>2) Tracy  Clegg</a:t>
            </a:r>
          </a:p>
          <a:p>
            <a:r>
              <a:rPr lang="en-US" sz="2000" dirty="0" smtClean="0"/>
              <a:t>3) </a:t>
            </a:r>
            <a:r>
              <a:rPr lang="en-US" sz="2000" dirty="0" err="1" smtClean="0"/>
              <a:t>Nattapon</a:t>
            </a:r>
            <a:r>
              <a:rPr lang="en-US" sz="2000" dirty="0" smtClean="0"/>
              <a:t>  </a:t>
            </a:r>
            <a:r>
              <a:rPr lang="en-US" sz="2000" dirty="0" err="1" smtClean="0"/>
              <a:t>Nattigon</a:t>
            </a:r>
            <a:endParaRPr lang="en-US" sz="2000" dirty="0" smtClean="0"/>
          </a:p>
          <a:p>
            <a:r>
              <a:rPr lang="en-US" sz="2000" dirty="0" smtClean="0"/>
              <a:t>4) Clayton  Nichols</a:t>
            </a:r>
          </a:p>
          <a:p>
            <a:r>
              <a:rPr lang="en-US" sz="2000" dirty="0" smtClean="0"/>
              <a:t>5) Robert  </a:t>
            </a:r>
            <a:r>
              <a:rPr lang="en-US" sz="2000" dirty="0" err="1" smtClean="0"/>
              <a:t>Loggins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3300"/>
                </a:solidFill>
              </a:rPr>
              <a:t>BMW’s blog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5334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/>
              <a:t>C</a:t>
            </a:r>
            <a:r>
              <a:rPr lang="en-US" sz="2400" dirty="0" smtClean="0"/>
              <a:t>reated </a:t>
            </a:r>
            <a:r>
              <a:rPr lang="en-US" sz="2400" dirty="0"/>
              <a:t>by </a:t>
            </a:r>
            <a:r>
              <a:rPr lang="en-US" sz="2400" dirty="0" err="1"/>
              <a:t>Horatiu</a:t>
            </a:r>
            <a:r>
              <a:rPr lang="en-US" sz="2400" dirty="0"/>
              <a:t> </a:t>
            </a:r>
            <a:r>
              <a:rPr lang="en-US" sz="2400" dirty="0" err="1"/>
              <a:t>Boeriu</a:t>
            </a:r>
            <a:r>
              <a:rPr lang="en-US" sz="2400" dirty="0"/>
              <a:t> out of his passion for </a:t>
            </a:r>
            <a:r>
              <a:rPr lang="en-US" sz="2400" dirty="0" smtClean="0"/>
              <a:t>BMWs.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/>
              <a:t>F</a:t>
            </a:r>
            <a:r>
              <a:rPr lang="en-US" sz="2400" dirty="0" smtClean="0"/>
              <a:t>ind </a:t>
            </a:r>
            <a:r>
              <a:rPr lang="en-US" sz="2400" dirty="0"/>
              <a:t>resources on all BMW series, BMW news </a:t>
            </a:r>
            <a:r>
              <a:rPr lang="en-US" sz="2400" dirty="0" smtClean="0"/>
              <a:t>&amp; </a:t>
            </a:r>
            <a:r>
              <a:rPr lang="en-US" sz="2400" dirty="0"/>
              <a:t>rumors, videos, spy photos of 2011 and 2012 models, links to auto shows, events, tips for the BMW owner, as well as connect with other BMW owners. </a:t>
            </a:r>
            <a:endParaRPr lang="en-US" sz="2400" dirty="0" smtClean="0"/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 smtClean="0">
                <a:hlinkClick r:id="rId2"/>
              </a:rPr>
              <a:t>www.bmwblog.com</a:t>
            </a:r>
            <a:endParaRPr lang="en-US" sz="2400" dirty="0" smtClean="0"/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u="sng" dirty="0" smtClean="0">
                <a:hlinkClick r:id="rId3"/>
              </a:rPr>
              <a:t>www.twitter.com/bmwblog</a:t>
            </a:r>
            <a:endParaRPr lang="en-US" sz="2400" u="sng" dirty="0" smtClean="0"/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u="sng" dirty="0">
                <a:hlinkClick r:id="rId4"/>
              </a:rPr>
              <a:t>www.feedburner.com/bmwblog.com</a:t>
            </a:r>
            <a:endParaRPr lang="en-US" sz="2400" u="sng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Bmw_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77200" y="5791200"/>
            <a:ext cx="10668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914400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 smtClean="0">
                <a:solidFill>
                  <a:srgbClr val="FF3300"/>
                </a:solidFill>
              </a:rPr>
              <a:t>Strengths</a:t>
            </a:r>
            <a:endParaRPr lang="en-US" sz="4400" b="1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199"/>
          </a:xfrm>
        </p:spPr>
        <p:txBody>
          <a:bodyPr/>
          <a:lstStyle/>
          <a:p>
            <a:r>
              <a:rPr lang="en-US" dirty="0" smtClean="0"/>
              <a:t>www.bmw.com</a:t>
            </a:r>
          </a:p>
          <a:p>
            <a:r>
              <a:rPr lang="en-US" dirty="0" err="1" smtClean="0"/>
              <a:t>Facebook</a:t>
            </a:r>
            <a:r>
              <a:rPr lang="en-US" dirty="0" smtClean="0"/>
              <a:t> Presence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239869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latin typeface="+mj-lt"/>
              </a:rPr>
              <a:t>Weakness &amp; Suggestions</a:t>
            </a:r>
            <a:endParaRPr lang="en-US" sz="36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127718"/>
            <a:ext cx="784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FF"/>
              </a:buClr>
              <a:buFont typeface="Wingdings" pitchFamily="2" charset="2"/>
              <a:buChar char="ü"/>
            </a:pPr>
            <a:r>
              <a:rPr lang="en-US" sz="2800" dirty="0" smtClean="0"/>
              <a:t> No official blogs or social network presence</a:t>
            </a:r>
          </a:p>
          <a:p>
            <a:pPr>
              <a:buClr>
                <a:srgbClr val="0000FF"/>
              </a:buClr>
              <a:buFont typeface="Wingdings" pitchFamily="2" charset="2"/>
              <a:buChar char="ü"/>
            </a:pPr>
            <a:endParaRPr lang="en-US" sz="2800" dirty="0"/>
          </a:p>
          <a:p>
            <a:pPr>
              <a:buClr>
                <a:srgbClr val="0000FF"/>
              </a:buClr>
              <a:buFont typeface="Wingdings" pitchFamily="2" charset="2"/>
              <a:buChar char="ü"/>
            </a:pPr>
            <a:r>
              <a:rPr lang="en-US" sz="2800" dirty="0" smtClean="0"/>
              <a:t> Use their own Facebook page or </a:t>
            </a:r>
            <a:r>
              <a:rPr lang="en-US" sz="2800" dirty="0" err="1" smtClean="0"/>
              <a:t>bmw’s</a:t>
            </a:r>
            <a:r>
              <a:rPr lang="en-US" sz="2800" dirty="0" smtClean="0"/>
              <a:t> blog  to expand official BMW presence.</a:t>
            </a:r>
            <a:endParaRPr lang="en-US" sz="2800" dirty="0"/>
          </a:p>
        </p:txBody>
      </p:sp>
      <p:pic>
        <p:nvPicPr>
          <p:cNvPr id="6" name="Picture 5" descr="Bmw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7200" y="5791200"/>
            <a:ext cx="10668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5257800"/>
            <a:ext cx="6480048" cy="1371600"/>
          </a:xfrm>
        </p:spPr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</a:rPr>
              <a:t>ForD</a:t>
            </a:r>
            <a:r>
              <a:rPr lang="en-US" sz="6600" dirty="0" smtClean="0">
                <a:solidFill>
                  <a:srgbClr val="FF0000"/>
                </a:solidFill>
              </a:rPr>
              <a:t> MOTOR CO.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3300"/>
                </a:solidFill>
              </a:rPr>
              <a:t>Ford’s Website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7467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hlinkClick r:id="rId2"/>
              </a:rPr>
              <a:t>www.ford.com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057400"/>
            <a:ext cx="7162800" cy="447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3300"/>
                </a:solidFill>
              </a:rPr>
              <a:t>Website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FFFF00"/>
                </a:solidFill>
              </a:rPr>
              <a:t>Purpose:</a:t>
            </a:r>
          </a:p>
          <a:p>
            <a:pPr>
              <a:buNone/>
            </a:pPr>
            <a:r>
              <a:rPr lang="en-US" dirty="0" smtClean="0"/>
              <a:t>- To provide Ford products &amp; services along with investment &amp; media updates</a:t>
            </a:r>
          </a:p>
          <a:p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FFFF00"/>
                </a:solidFill>
              </a:rPr>
              <a:t>Intended Audience:</a:t>
            </a:r>
          </a:p>
          <a:p>
            <a:pPr>
              <a:buNone/>
            </a:pPr>
            <a:r>
              <a:rPr lang="en-US" dirty="0" smtClean="0"/>
              <a:t>- People who are looking for a car or Ford products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8678" name="Picture 6" descr="http://brandmaven.files.wordpress.com/2009/10/ford-logo-best_100168936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6800" y="5562600"/>
            <a:ext cx="17272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3300"/>
                </a:solidFill>
              </a:rPr>
              <a:t>Website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FFC000"/>
                </a:solidFill>
              </a:rPr>
              <a:t>INFORMATION PROVIDED: </a:t>
            </a:r>
            <a:r>
              <a:rPr lang="en-US" dirty="0" smtClean="0"/>
              <a:t>	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800" dirty="0" smtClean="0"/>
              <a:t>Career opportunities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800" dirty="0" smtClean="0"/>
              <a:t>Information about the company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800" dirty="0" smtClean="0"/>
              <a:t>Announcements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800" dirty="0" smtClean="0"/>
              <a:t>Company’s values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800" dirty="0" smtClean="0"/>
              <a:t>Safety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800" dirty="0" smtClean="0"/>
              <a:t>Quality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800" dirty="0" smtClean="0"/>
              <a:t>Financing</a:t>
            </a:r>
          </a:p>
        </p:txBody>
      </p:sp>
      <p:pic>
        <p:nvPicPr>
          <p:cNvPr id="5" name="Picture 6" descr="http://brandmaven.files.wordpress.com/2009/10/ford-logo-best_100168936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6800" y="5562600"/>
            <a:ext cx="17272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3300"/>
                </a:solidFill>
              </a:rPr>
              <a:t>Website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Website in terms of clarity, use, &amp; speed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Several goods found on website but not purchased directly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Overall opinion of website</a:t>
            </a:r>
            <a:endParaRPr lang="en-US" dirty="0"/>
          </a:p>
        </p:txBody>
      </p:sp>
      <p:pic>
        <p:nvPicPr>
          <p:cNvPr id="5" name="Picture 6" descr="http://brandmaven.files.wordpress.com/2009/10/ford-logo-best_100168936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6800" y="5562600"/>
            <a:ext cx="17272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6" name="Picture 2" descr="http://www.technoride.com/Ford_Focus_2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10201"/>
            <a:ext cx="2291080" cy="1447800"/>
          </a:xfrm>
          <a:prstGeom prst="rect">
            <a:avLst/>
          </a:prstGeom>
          <a:noFill/>
        </p:spPr>
      </p:pic>
      <p:pic>
        <p:nvPicPr>
          <p:cNvPr id="26628" name="Picture 4" descr="http://www.mustangtune.com/wp-content/gallery/ford_mustang_2010/ford_mustang_2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5410200"/>
            <a:ext cx="2172904" cy="1447800"/>
          </a:xfrm>
          <a:prstGeom prst="rect">
            <a:avLst/>
          </a:prstGeom>
          <a:noFill/>
        </p:spPr>
      </p:pic>
      <p:pic>
        <p:nvPicPr>
          <p:cNvPr id="26630" name="Picture 6" descr="http://fordnewsblog.files.wordpress.com/2009/02/2010-ford-rang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5410200"/>
            <a:ext cx="21717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BLOGGING</a:t>
            </a:r>
            <a:r>
              <a:rPr lang="en-US" b="1" dirty="0" smtClean="0">
                <a:solidFill>
                  <a:srgbClr val="FF7C80"/>
                </a:solidFill>
              </a:rPr>
              <a:t>	</a:t>
            </a:r>
            <a:endParaRPr lang="en-US" b="1" dirty="0">
              <a:solidFill>
                <a:srgbClr val="FF7C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876800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400" dirty="0" smtClean="0">
                <a:solidFill>
                  <a:srgbClr val="FFC000"/>
                </a:solidFill>
              </a:rPr>
              <a:t>Company sponsored sites</a:t>
            </a:r>
          </a:p>
          <a:p>
            <a:pPr>
              <a:buFont typeface="Arial" pitchFamily="34" charset="0"/>
              <a:buChar char="•"/>
            </a:pPr>
            <a:r>
              <a:rPr lang="en-US" sz="3400" dirty="0" smtClean="0">
                <a:hlinkClick r:id="rId2"/>
              </a:rPr>
              <a:t>www.ford.com</a:t>
            </a:r>
            <a:endParaRPr lang="en-US" sz="3400" dirty="0" smtClean="0"/>
          </a:p>
          <a:p>
            <a:pPr>
              <a:buFont typeface="Arial" pitchFamily="34" charset="0"/>
              <a:buChar char="•"/>
            </a:pPr>
            <a:r>
              <a:rPr lang="en-US" sz="3400" dirty="0" smtClean="0">
                <a:hlinkClick r:id="rId3"/>
              </a:rPr>
              <a:t>www.fordvehicles.com</a:t>
            </a:r>
            <a:endParaRPr lang="en-US" sz="3400" dirty="0" smtClean="0"/>
          </a:p>
          <a:p>
            <a:pPr>
              <a:buFont typeface="Arial" pitchFamily="34" charset="0"/>
              <a:buChar char="•"/>
            </a:pPr>
            <a:r>
              <a:rPr lang="en-US" sz="3400" dirty="0" smtClean="0">
                <a:hlinkClick r:id="rId4"/>
              </a:rPr>
              <a:t>www.media.ford.com</a:t>
            </a:r>
            <a:endParaRPr lang="en-US" sz="3400" dirty="0" smtClean="0"/>
          </a:p>
          <a:p>
            <a:pPr>
              <a:buNone/>
            </a:pPr>
            <a:endParaRPr lang="en-US" dirty="0"/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FFC000"/>
                </a:solidFill>
              </a:rPr>
              <a:t>Policies: </a:t>
            </a:r>
          </a:p>
          <a:p>
            <a:pPr>
              <a:buClr>
                <a:srgbClr val="FFFF00"/>
              </a:buClr>
              <a:buNone/>
            </a:pPr>
            <a:r>
              <a:rPr lang="en-US" dirty="0" smtClean="0"/>
              <a:t>- </a:t>
            </a:r>
            <a:r>
              <a:rPr lang="en-US" sz="3400" dirty="0" smtClean="0"/>
              <a:t>They respect your privacy and don’t collect personal information unless provided voluntarily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endParaRPr lang="en-US" dirty="0" smtClean="0"/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FFC000"/>
                </a:solidFill>
              </a:rPr>
              <a:t>Information found: </a:t>
            </a:r>
          </a:p>
          <a:p>
            <a:pPr>
              <a:buClr>
                <a:srgbClr val="FFFF00"/>
              </a:buClr>
              <a:buNone/>
            </a:pPr>
            <a:r>
              <a:rPr lang="en-US" sz="3400" dirty="0" smtClean="0"/>
              <a:t>- Announcements, information about the company</a:t>
            </a:r>
            <a:endParaRPr lang="en-US" sz="3400" dirty="0"/>
          </a:p>
        </p:txBody>
      </p:sp>
      <p:pic>
        <p:nvPicPr>
          <p:cNvPr id="5" name="Picture 6" descr="http://brandmaven.files.wordpress.com/2009/10/ford-logo-best_100168936_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6800" y="5562600"/>
            <a:ext cx="17272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BLOGGING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Non-sponsored Ford blogging sites:</a:t>
            </a:r>
            <a:endParaRPr lang="en-US" dirty="0"/>
          </a:p>
          <a:p>
            <a:pPr>
              <a:buFontTx/>
              <a:buChar char="-"/>
            </a:pPr>
            <a:r>
              <a:rPr lang="en-US" dirty="0" smtClean="0">
                <a:hlinkClick r:id="rId2"/>
              </a:rPr>
              <a:t>www.automotive.com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>
                <a:hlinkClick r:id="rId3"/>
              </a:rPr>
              <a:t>www.mustangblog.com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>
                <a:hlinkClick r:id="rId4"/>
              </a:rPr>
              <a:t>www.blueovalnews.com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Ranges </a:t>
            </a:r>
            <a:r>
              <a:rPr lang="en-US" dirty="0" smtClean="0"/>
              <a:t>and background of people</a:t>
            </a:r>
          </a:p>
        </p:txBody>
      </p:sp>
      <p:pic>
        <p:nvPicPr>
          <p:cNvPr id="5" name="Picture 6" descr="http://brandmaven.files.wordpress.com/2009/10/ford-logo-best_100168936_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6800" y="5562600"/>
            <a:ext cx="17272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BLOGGING	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51037"/>
            <a:ext cx="7467600" cy="4525963"/>
          </a:xfrm>
        </p:spPr>
        <p:txBody>
          <a:bodyPr/>
          <a:lstStyle/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en-US" dirty="0" smtClean="0"/>
              <a:t>Comparison of websites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endParaRPr lang="en-US" dirty="0"/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endParaRPr lang="en-US" dirty="0" smtClean="0"/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en-US" dirty="0" smtClean="0"/>
              <a:t>General guideline</a:t>
            </a:r>
            <a:endParaRPr lang="en-US" dirty="0"/>
          </a:p>
        </p:txBody>
      </p:sp>
      <p:pic>
        <p:nvPicPr>
          <p:cNvPr id="5" name="Picture 6" descr="http://brandmaven.files.wordpress.com/2009/10/ford-logo-best_100168936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6800" y="5562600"/>
            <a:ext cx="17272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139952" y="5486400"/>
            <a:ext cx="7470648" cy="1143000"/>
          </a:xfrm>
          <a:prstGeom prst="rect">
            <a:avLst/>
          </a:prstGeom>
          <a:ln>
            <a:noFill/>
          </a:ln>
        </p:spPr>
        <p:txBody>
          <a:bodyPr vert="horz" lIns="45720" rIns="4572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BMW Motor CO.</a:t>
            </a:r>
            <a:endParaRPr kumimoji="0" lang="en-US" sz="6600" b="1" i="0" u="none" strike="noStrike" kern="1200" cap="all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7C80"/>
                </a:solidFill>
              </a:rPr>
              <a:t>SOCIAL NETWORKING</a:t>
            </a:r>
            <a:endParaRPr lang="en-US" b="1" dirty="0">
              <a:solidFill>
                <a:srgbClr val="FF7C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err="1" smtClean="0"/>
              <a:t>Facebook</a:t>
            </a:r>
            <a:endParaRPr lang="en-US" dirty="0" smtClean="0"/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/>
              <a:t>Twitter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err="1" smtClean="0"/>
              <a:t>Youtube</a:t>
            </a:r>
            <a:endParaRPr lang="en-US" dirty="0" smtClean="0"/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err="1" smtClean="0"/>
              <a:t>Screenscape</a:t>
            </a:r>
            <a:endParaRPr lang="en-US" dirty="0" smtClean="0"/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/>
              <a:t>Delicious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err="1" smtClean="0"/>
              <a:t>Flickr</a:t>
            </a:r>
            <a:endParaRPr lang="en-US" dirty="0" smtClean="0"/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err="1" smtClean="0"/>
              <a:t>Scribd</a:t>
            </a:r>
            <a:endParaRPr lang="en-US" dirty="0"/>
          </a:p>
        </p:txBody>
      </p:sp>
      <p:pic>
        <p:nvPicPr>
          <p:cNvPr id="5" name="Picture 6" descr="http://brandmaven.files.wordpress.com/2009/10/ford-logo-best_100168936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6800" y="5562600"/>
            <a:ext cx="17272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www.tcd.ie/disability/projects/DS3/images/faceb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524000"/>
            <a:ext cx="1417674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 descr="http://i.zdnet.com/blogs/twitter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2209800"/>
            <a:ext cx="144651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4" descr="http://www.physics.ucc.ie/nicchormaic/youtube-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2971800"/>
            <a:ext cx="1142999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0" name="Picture 2" descr="http://tulane.edu/homecoming/reunions/images/FlickrLogo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4419600"/>
            <a:ext cx="1291590" cy="571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2" name="Picture 4" descr="http://notentirelynecessary.com/wp-content/uploads/2009/07/delicious_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3733800"/>
            <a:ext cx="1797424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4" name="Picture 6" descr="http://www.starno.com/images/340pxImages/Identity.Scribd.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0" y="5181600"/>
            <a:ext cx="1495307" cy="593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7C80"/>
                </a:solidFill>
              </a:rPr>
              <a:t>SOCIAL NETWORKING</a:t>
            </a:r>
            <a:endParaRPr lang="en-US" b="1" dirty="0">
              <a:solidFill>
                <a:srgbClr val="FF7C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FFC000"/>
                </a:solidFill>
              </a:rPr>
              <a:t>Information found: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/>
              <a:t> Information about the company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/>
              <a:t> News and announcements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/>
              <a:t> Pictures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/>
              <a:t> Videos</a:t>
            </a:r>
            <a:endParaRPr lang="en-US" sz="2800" dirty="0"/>
          </a:p>
        </p:txBody>
      </p:sp>
      <p:pic>
        <p:nvPicPr>
          <p:cNvPr id="5" name="Picture 6" descr="http://brandmaven.files.wordpress.com/2009/10/ford-logo-best_100168936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6800" y="5562600"/>
            <a:ext cx="17272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7C80"/>
                </a:solidFill>
              </a:rPr>
              <a:t>SOCIAL NETWORKING</a:t>
            </a:r>
            <a:endParaRPr lang="en-US" b="1" dirty="0">
              <a:solidFill>
                <a:srgbClr val="FF7C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03437"/>
            <a:ext cx="7467600" cy="4525963"/>
          </a:xfrm>
        </p:spPr>
        <p:txBody>
          <a:bodyPr/>
          <a:lstStyle/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en-US" dirty="0" smtClean="0"/>
              <a:t>Ranges of people and background</a:t>
            </a:r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endParaRPr lang="en-US" dirty="0"/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en-US" dirty="0" smtClean="0"/>
              <a:t>Comparison of websites</a:t>
            </a:r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endParaRPr lang="en-US" dirty="0"/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en-US" dirty="0" smtClean="0"/>
              <a:t>General guideline</a:t>
            </a:r>
            <a:endParaRPr lang="en-US" dirty="0"/>
          </a:p>
        </p:txBody>
      </p:sp>
      <p:pic>
        <p:nvPicPr>
          <p:cNvPr id="5" name="Picture 6" descr="http://brandmaven.files.wordpress.com/2009/10/ford-logo-best_100168936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6800" y="5562600"/>
            <a:ext cx="17272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5090160"/>
            <a:ext cx="8714936" cy="138684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Toyota Motor Corp.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Toyota’s Company Website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/>
              <a:t>Purpose: To inform customers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dirty="0" smtClean="0"/>
              <a:t>Current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dirty="0" smtClean="0"/>
              <a:t>Prospective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Message is positive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dirty="0" smtClean="0"/>
              <a:t>Make current customers feel good about purchase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dirty="0" smtClean="0"/>
              <a:t>Lure prospective customers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Message is informative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dirty="0" smtClean="0"/>
              <a:t>Everything about the vehicle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dirty="0" smtClean="0"/>
              <a:t>Interactive applications</a:t>
            </a:r>
          </a:p>
        </p:txBody>
      </p:sp>
      <p:pic>
        <p:nvPicPr>
          <p:cNvPr id="18436" name="Picture 4" descr="http://upload.wikimedia.org/wikipedia/de/thumb/b/b1/Toyota_Logo_silver.svg/716px-Toyota_Logo_silver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4491" y="5486400"/>
            <a:ext cx="1639509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Toyota’s Company Website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/>
              <a:t>Functions: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/>
              <a:t>Narrow searches of vehicles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/>
              <a:t>Up-to-date starting prices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/>
              <a:t>High-quality photos with zooming and rotating features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/>
              <a:t>List of specs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/>
              <a:t>List of additional options available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/>
              <a:t>Vehicle comparison tools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/>
              <a:t>Build your own Toyota</a:t>
            </a:r>
          </a:p>
        </p:txBody>
      </p:sp>
      <p:pic>
        <p:nvPicPr>
          <p:cNvPr id="4" name="Picture 4" descr="http://upload.wikimedia.org/wikipedia/de/thumb/b/b1/Toyota_Logo_silver.svg/716px-Toyota_Logo_silver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4491" y="5486400"/>
            <a:ext cx="1639509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Toyota’s Company Website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334000" cy="10668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/>
              <a:t>Opinion of the website:</a:t>
            </a:r>
          </a:p>
        </p:txBody>
      </p:sp>
      <p:pic>
        <p:nvPicPr>
          <p:cNvPr id="4" name="Picture 4" descr="http://upload.wikimedia.org/wikipedia/de/thumb/b/b1/Toyota_Logo_silver.svg/716px-Toyota_Logo_silver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4491" y="5486400"/>
            <a:ext cx="1639509" cy="1371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2362200"/>
            <a:ext cx="43434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b="1" dirty="0" smtClean="0"/>
              <a:t> </a:t>
            </a:r>
            <a:r>
              <a:rPr lang="en-US" sz="2600" b="1" dirty="0" smtClean="0">
                <a:solidFill>
                  <a:srgbClr val="FF7C80"/>
                </a:solidFill>
              </a:rPr>
              <a:t>Well-designed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smtClean="0"/>
              <a:t> Ease of use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smtClean="0"/>
              <a:t> Speed of access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 smtClean="0"/>
              <a:t> Aesthetics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16386" name="Picture 2" descr="http://jayautomotivemall.files.wordpress.com/2009/09/2010_toyota_camry_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410200"/>
            <a:ext cx="2612572" cy="1447800"/>
          </a:xfrm>
          <a:prstGeom prst="rect">
            <a:avLst/>
          </a:prstGeom>
          <a:noFill/>
        </p:spPr>
      </p:pic>
      <p:pic>
        <p:nvPicPr>
          <p:cNvPr id="16390" name="Picture 6" descr="http://autogreenmag.com/wp-content/uploads/2009/10/toyota-prius-2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5406572"/>
            <a:ext cx="2286000" cy="1451428"/>
          </a:xfrm>
          <a:prstGeom prst="rect">
            <a:avLst/>
          </a:prstGeom>
          <a:noFill/>
        </p:spPr>
      </p:pic>
      <p:pic>
        <p:nvPicPr>
          <p:cNvPr id="16392" name="Picture 8" descr="http://www.blograzy.com/wp-content/uploads/2008/10/toyota-fortuner-fro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5403215"/>
            <a:ext cx="2209800" cy="1454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3300"/>
                </a:solidFill>
              </a:rPr>
              <a:t>Blogging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FFC000"/>
                </a:solidFill>
              </a:rPr>
              <a:t>Company-sponsored blogging: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u="sng" dirty="0" smtClean="0">
                <a:hlinkClick r:id="rId2"/>
              </a:rPr>
              <a:t>http://www.pressroom.toyota.com</a:t>
            </a:r>
            <a:endParaRPr lang="en-US" b="1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u="sng" dirty="0" smtClean="0">
                <a:hlinkClick r:id="rId3"/>
              </a:rPr>
              <a:t>http://pressroom.toyota.com/pr/tms/our-point-of-view.aspx</a:t>
            </a:r>
            <a:endParaRPr lang="en-US" u="sng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Maintained by company associates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Not objective.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Everyone is encouraged to share their ideas/viewpoints.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Not updated since December 2009.</a:t>
            </a:r>
          </a:p>
        </p:txBody>
      </p:sp>
      <p:pic>
        <p:nvPicPr>
          <p:cNvPr id="4" name="Picture 4" descr="http://upload.wikimedia.org/wikipedia/de/thumb/b/b1/Toyota_Logo_silver.svg/716px-Toyota_Logo_silver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4491" y="5486400"/>
            <a:ext cx="1639509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3300"/>
                </a:solidFill>
              </a:rPr>
              <a:t>Blogging </a:t>
            </a:r>
            <a:r>
              <a:rPr lang="en-US" sz="2400" dirty="0" smtClean="0">
                <a:solidFill>
                  <a:srgbClr val="FF3300"/>
                </a:solidFill>
              </a:rPr>
              <a:t>(Con.)</a:t>
            </a:r>
            <a:endParaRPr lang="en-US" sz="2400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FFC000"/>
                </a:solidFill>
              </a:rPr>
              <a:t>Non-company sponsored blogs: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Well-known third-parties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 smtClean="0"/>
              <a:t>Consumer Reports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600" dirty="0" smtClean="0"/>
              <a:t>Motor Trend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Many more mentions in other blogs due to recent troubles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Recent popularity of mentioning Toyota has led to a very wide range of opinions.</a:t>
            </a:r>
          </a:p>
          <a:p>
            <a:pPr lvl="1"/>
            <a:endParaRPr lang="en-US" b="1" dirty="0" smtClean="0"/>
          </a:p>
        </p:txBody>
      </p:sp>
      <p:pic>
        <p:nvPicPr>
          <p:cNvPr id="4" name="Picture 4" descr="http://upload.wikimedia.org/wikipedia/de/thumb/b/b1/Toyota_Logo_silver.svg/716px-Toyota_Logo_silver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4491" y="5486400"/>
            <a:ext cx="1639509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3300"/>
                </a:solidFill>
              </a:rPr>
              <a:t>Social Networking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467600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Company-sponsored uses all the well-known sites including:</a:t>
            </a:r>
          </a:p>
          <a:p>
            <a:pPr lvl="1"/>
            <a:r>
              <a:rPr lang="en-US" dirty="0" smtClean="0"/>
              <a:t>Facebook</a:t>
            </a:r>
          </a:p>
          <a:p>
            <a:pPr lvl="1"/>
            <a:r>
              <a:rPr lang="en-US" dirty="0" smtClean="0"/>
              <a:t>Twitter</a:t>
            </a:r>
          </a:p>
          <a:p>
            <a:pPr lvl="1"/>
            <a:r>
              <a:rPr lang="en-US" dirty="0" smtClean="0"/>
              <a:t>LinkedIn</a:t>
            </a:r>
          </a:p>
          <a:p>
            <a:pPr lvl="1"/>
            <a:r>
              <a:rPr lang="en-US" dirty="0" smtClean="0"/>
              <a:t>YouTube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Non-company-sponsored</a:t>
            </a:r>
          </a:p>
          <a:p>
            <a:pPr lvl="1"/>
            <a:r>
              <a:rPr lang="en-US" i="1" dirty="0" smtClean="0"/>
              <a:t>Over-whelming positive message</a:t>
            </a:r>
          </a:p>
          <a:p>
            <a:pPr lvl="1"/>
            <a:r>
              <a:rPr lang="en-US" dirty="0" smtClean="0"/>
              <a:t>Recent news has created some negative postings</a:t>
            </a:r>
          </a:p>
        </p:txBody>
      </p:sp>
      <p:pic>
        <p:nvPicPr>
          <p:cNvPr id="4" name="Picture 4" descr="http://upload.wikimedia.org/wikipedia/de/thumb/b/b1/Toyota_Logo_silver.svg/716px-Toyota_Logo_silver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4491" y="5486400"/>
            <a:ext cx="1639509" cy="1371600"/>
          </a:xfrm>
          <a:prstGeom prst="rect">
            <a:avLst/>
          </a:prstGeom>
          <a:noFill/>
        </p:spPr>
      </p:pic>
      <p:pic>
        <p:nvPicPr>
          <p:cNvPr id="5" name="Picture 2" descr="http://www.tcd.ie/disability/projects/DS3/images/faceb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133600"/>
            <a:ext cx="1417674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4" descr="http://i.zdnet.com/blogs/twitter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819400"/>
            <a:ext cx="1446510" cy="53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http://lincolnnz.files.wordpress.com/2009/05/linkedin-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3505200"/>
            <a:ext cx="1618488" cy="45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6" name="Picture 4" descr="http://www.physics.ucc.ie/nicchormaic/youtube-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4038600"/>
            <a:ext cx="1142999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219200"/>
            <a:ext cx="8077200" cy="5181600"/>
          </a:xfrm>
        </p:spPr>
        <p:txBody>
          <a:bodyPr>
            <a:normAutofit/>
          </a:bodyPr>
          <a:lstStyle/>
          <a:p>
            <a:pPr algn="l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 smtClean="0"/>
              <a:t> Founded in 1916, is a German automaker based in Munich, Germany and is known for its performance &amp; luxury vehicles.</a:t>
            </a:r>
          </a:p>
          <a:p>
            <a:pPr algn="l">
              <a:buClr>
                <a:srgbClr val="FFFF00"/>
              </a:buClr>
              <a:buFont typeface="Wingdings" pitchFamily="2" charset="2"/>
              <a:buChar char="Ø"/>
            </a:pPr>
            <a:endParaRPr lang="en-US" sz="2400" dirty="0" smtClean="0"/>
          </a:p>
          <a:p>
            <a:pPr algn="l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 smtClean="0"/>
              <a:t> With the tagline of the “Ultimate Driving Machine”, BMW positions itself as a brand of elegance, performance, superior quality of service</a:t>
            </a:r>
          </a:p>
          <a:p>
            <a:pPr algn="l">
              <a:buClr>
                <a:srgbClr val="FFFF00"/>
              </a:buClr>
              <a:buFont typeface="Wingdings" pitchFamily="2" charset="2"/>
              <a:buChar char="Ø"/>
            </a:pPr>
            <a:endParaRPr lang="en-US" sz="2400" dirty="0" smtClean="0"/>
          </a:p>
          <a:p>
            <a:pPr algn="l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dirty="0"/>
              <a:t>mission statement of BMW simply states:  </a:t>
            </a:r>
            <a:endParaRPr lang="en-US" sz="2400" dirty="0" smtClean="0"/>
          </a:p>
          <a:p>
            <a:pPr algn="l">
              <a:buClr>
                <a:srgbClr val="FFFF00"/>
              </a:buClr>
            </a:pPr>
            <a:r>
              <a:rPr lang="en-US" dirty="0" smtClean="0"/>
              <a:t>- The </a:t>
            </a:r>
            <a:r>
              <a:rPr lang="en-US" dirty="0"/>
              <a:t>BMW Group </a:t>
            </a:r>
            <a:r>
              <a:rPr lang="en-US" dirty="0" smtClean="0"/>
              <a:t>is </a:t>
            </a:r>
            <a:r>
              <a:rPr lang="en-US" dirty="0"/>
              <a:t>the world’s leading provider of premium product and premium services for individual mobility.  </a:t>
            </a:r>
          </a:p>
          <a:p>
            <a:endParaRPr lang="en-US" dirty="0"/>
          </a:p>
        </p:txBody>
      </p:sp>
      <p:pic>
        <p:nvPicPr>
          <p:cNvPr id="4" name="Picture 3" descr="Bmw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5791200"/>
            <a:ext cx="10668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457200"/>
            <a:ext cx="7470648" cy="1143000"/>
          </a:xfrm>
          <a:prstGeom prst="rect">
            <a:avLst/>
          </a:prstGeom>
          <a:ln>
            <a:noFill/>
          </a:ln>
        </p:spPr>
        <p:txBody>
          <a:bodyPr vert="horz" lIns="45720" rIns="4572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Background</a:t>
            </a:r>
            <a:endParaRPr kumimoji="0" lang="en-US" sz="6000" b="1" i="0" u="none" strike="noStrike" kern="1200" cap="all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477837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Honda Motor Co., Inc.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Background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600200"/>
            <a:ext cx="74676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smtClean="0"/>
              <a:t>Registered </a:t>
            </a:r>
            <a:r>
              <a:rPr lang="en-US" sz="2800" dirty="0"/>
              <a:t>in Japan in </a:t>
            </a:r>
            <a:r>
              <a:rPr lang="en-US" sz="2800" dirty="0" smtClean="0"/>
              <a:t>1953</a:t>
            </a:r>
          </a:p>
          <a:p>
            <a:pPr>
              <a:lnSpc>
                <a:spcPct val="20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dirty="0" smtClean="0"/>
              <a:t> Trademark in the U.S. after a decade</a:t>
            </a:r>
          </a:p>
          <a:p>
            <a:pPr lvl="0">
              <a:lnSpc>
                <a:spcPct val="20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dirty="0" smtClean="0">
                <a:hlinkClick r:id="rId2" tooltip="American Honda Motor Co."/>
              </a:rPr>
              <a:t> American </a:t>
            </a:r>
            <a:r>
              <a:rPr lang="en-US" sz="2800" dirty="0">
                <a:hlinkClick r:id="rId2" tooltip="American Honda Motor Co."/>
              </a:rPr>
              <a:t>Honda Motor Co.</a:t>
            </a:r>
            <a:r>
              <a:rPr lang="en-US" sz="2800" dirty="0"/>
              <a:t> is based in Torrance, </a:t>
            </a:r>
            <a:r>
              <a:rPr lang="en-US" sz="2800" dirty="0" smtClean="0"/>
              <a:t>California</a:t>
            </a:r>
            <a:endParaRPr lang="en-US" sz="2800" u="sng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800" dirty="0"/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endParaRPr lang="en-US" sz="28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Pat\Pictures\honda-motor-compa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518" y="6019800"/>
            <a:ext cx="1116482" cy="83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9916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Possible performance in 2010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Pat\Pictures\honda-motor-compa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518" y="6019800"/>
            <a:ext cx="1116482" cy="83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685800" y="237238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/>
              <a:t> </a:t>
            </a:r>
            <a:r>
              <a:rPr lang="en-US" sz="2800" dirty="0" smtClean="0"/>
              <a:t>   Market share &amp; Sales volume</a:t>
            </a:r>
            <a:endParaRPr lang="en-US" sz="2800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877094" y="2551906"/>
            <a:ext cx="5334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://www.xeoco.com/wp-content/uploads/2010/01/honda-civic-2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57800"/>
            <a:ext cx="2667000" cy="1600200"/>
          </a:xfrm>
          <a:prstGeom prst="rect">
            <a:avLst/>
          </a:prstGeom>
          <a:noFill/>
        </p:spPr>
      </p:pic>
      <p:pic>
        <p:nvPicPr>
          <p:cNvPr id="8196" name="Picture 4" descr="http://www.lincah.com/wp-content/uploads/2009/09/2010-Honda-CR-V-Front-Angle-View-588x4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5257800"/>
            <a:ext cx="2514600" cy="1600200"/>
          </a:xfrm>
          <a:prstGeom prst="rect">
            <a:avLst/>
          </a:prstGeom>
          <a:noFill/>
        </p:spPr>
      </p:pic>
      <p:pic>
        <p:nvPicPr>
          <p:cNvPr id="8198" name="Picture 6" descr="http://www.xeoco.com/wp-content/uploads/2010/01/honda-accord-2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5256581"/>
            <a:ext cx="2819400" cy="1601419"/>
          </a:xfrm>
          <a:prstGeom prst="rect">
            <a:avLst/>
          </a:prstGeom>
          <a:noFill/>
        </p:spPr>
      </p:pic>
      <p:sp>
        <p:nvSpPr>
          <p:cNvPr id="12" name="Right Arrow 11"/>
          <p:cNvSpPr/>
          <p:nvPr/>
        </p:nvSpPr>
        <p:spPr>
          <a:xfrm>
            <a:off x="838200" y="3276600"/>
            <a:ext cx="685800" cy="457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00200" y="32766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Toyota’s cars recalled situation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676400" y="4110335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 million cars worldwide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1600200" y="3200400"/>
            <a:ext cx="5105400" cy="6858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228600"/>
            <a:ext cx="7470648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Website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600200"/>
            <a:ext cx="5693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Website: </a:t>
            </a:r>
            <a:r>
              <a:rPr lang="en-US" sz="2400" u="sng" dirty="0" smtClean="0">
                <a:hlinkClick r:id="rId2"/>
              </a:rPr>
              <a:t>http://automobiles.honda.com</a:t>
            </a:r>
            <a:endParaRPr lang="en-US" sz="2400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133600"/>
            <a:ext cx="707136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"/>
            <a:ext cx="8305800" cy="11430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Purpose in developing the site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524000"/>
            <a:ext cx="807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smtClean="0"/>
              <a:t>To </a:t>
            </a:r>
            <a:r>
              <a:rPr lang="en-US" sz="2800" dirty="0"/>
              <a:t>provide coverage information to customers </a:t>
            </a:r>
            <a:r>
              <a:rPr lang="en-US" sz="2800" dirty="0" smtClean="0"/>
              <a:t> who </a:t>
            </a:r>
            <a:r>
              <a:rPr lang="en-US" sz="2800" dirty="0"/>
              <a:t>are interesting </a:t>
            </a:r>
            <a:r>
              <a:rPr lang="en-US" sz="2800" dirty="0" smtClean="0"/>
              <a:t>in purchasing </a:t>
            </a:r>
            <a:r>
              <a:rPr lang="en-US" sz="2800" dirty="0"/>
              <a:t>cars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2667000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 smtClean="0"/>
              <a:t>Eg</a:t>
            </a:r>
            <a:r>
              <a:rPr lang="en-US" sz="2400" dirty="0" smtClean="0"/>
              <a:t>. price, color, </a:t>
            </a:r>
            <a:r>
              <a:rPr lang="en-US" sz="2400" dirty="0"/>
              <a:t>design, interior &amp; exterior, and so on.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3200400"/>
            <a:ext cx="7470648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Intended audience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4343400"/>
            <a:ext cx="7620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800" dirty="0" smtClean="0"/>
              <a:t> The </a:t>
            </a:r>
            <a:r>
              <a:rPr lang="en-US" sz="2800" dirty="0"/>
              <a:t>customers who are interesting in buying cars &amp;</a:t>
            </a:r>
            <a:r>
              <a:rPr lang="en-US" sz="2800" dirty="0" smtClean="0"/>
              <a:t> </a:t>
            </a:r>
            <a:r>
              <a:rPr lang="en-US" sz="2800" dirty="0"/>
              <a:t>need to search for the </a:t>
            </a:r>
            <a:r>
              <a:rPr lang="en-US" sz="2800" dirty="0" smtClean="0"/>
              <a:t>cars’ </a:t>
            </a:r>
            <a:r>
              <a:rPr lang="en-US" sz="2800" dirty="0"/>
              <a:t>information and compare among </a:t>
            </a:r>
            <a:r>
              <a:rPr lang="en-US" sz="2800" dirty="0" smtClean="0"/>
              <a:t>each models </a:t>
            </a:r>
            <a:r>
              <a:rPr lang="en-US" sz="2800" dirty="0"/>
              <a:t>and other brands.</a:t>
            </a:r>
          </a:p>
        </p:txBody>
      </p:sp>
      <p:pic>
        <p:nvPicPr>
          <p:cNvPr id="10" name="Picture 2" descr="C:\Users\Pat\Pictures\honda-motor-compa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518" y="6019800"/>
            <a:ext cx="1116482" cy="83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Information content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447800"/>
            <a:ext cx="838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Clr>
                <a:srgbClr val="FFFF00"/>
              </a:buClr>
              <a:buFontTx/>
              <a:buChar char="-"/>
            </a:pPr>
            <a:r>
              <a:rPr lang="en-US" sz="2800" dirty="0" smtClean="0"/>
              <a:t> Vehicle type </a:t>
            </a:r>
            <a:r>
              <a:rPr lang="en-US" sz="2000" dirty="0" smtClean="0"/>
              <a:t>(Coupe, Sedan, SUV,…..)</a:t>
            </a:r>
          </a:p>
          <a:p>
            <a:pPr lvl="0">
              <a:lnSpc>
                <a:spcPct val="150000"/>
              </a:lnSpc>
              <a:buClr>
                <a:srgbClr val="FFFF00"/>
              </a:buClr>
              <a:buFontTx/>
              <a:buChar char="-"/>
            </a:pPr>
            <a:r>
              <a:rPr lang="en-US" sz="2800" dirty="0" smtClean="0"/>
              <a:t> Model </a:t>
            </a:r>
          </a:p>
          <a:p>
            <a:pPr lvl="0">
              <a:lnSpc>
                <a:spcPct val="150000"/>
              </a:lnSpc>
              <a:buClr>
                <a:srgbClr val="FFFF00"/>
              </a:buClr>
              <a:buFontTx/>
              <a:buChar char="-"/>
            </a:pPr>
            <a:r>
              <a:rPr lang="en-US" sz="2800" dirty="0"/>
              <a:t> </a:t>
            </a:r>
            <a:r>
              <a:rPr lang="en-US" sz="2800" dirty="0" smtClean="0"/>
              <a:t>Color </a:t>
            </a:r>
            <a:r>
              <a:rPr lang="en-US" sz="2000" dirty="0" smtClean="0"/>
              <a:t>(Silver, black, white,…..)</a:t>
            </a:r>
          </a:p>
          <a:p>
            <a:pPr lvl="0">
              <a:lnSpc>
                <a:spcPct val="150000"/>
              </a:lnSpc>
              <a:buClr>
                <a:srgbClr val="FFFF00"/>
              </a:buClr>
              <a:buFontTx/>
              <a:buChar char="-"/>
            </a:pPr>
            <a:r>
              <a:rPr lang="en-US" sz="2800" dirty="0"/>
              <a:t> </a:t>
            </a:r>
            <a:r>
              <a:rPr lang="en-US" sz="2800" dirty="0" smtClean="0"/>
              <a:t>Accessories</a:t>
            </a:r>
          </a:p>
          <a:p>
            <a:pPr lvl="0">
              <a:lnSpc>
                <a:spcPct val="150000"/>
              </a:lnSpc>
              <a:buClr>
                <a:srgbClr val="FFFF00"/>
              </a:buClr>
              <a:buFontTx/>
              <a:buChar char="-"/>
            </a:pPr>
            <a:r>
              <a:rPr lang="en-US" sz="2800" dirty="0"/>
              <a:t> </a:t>
            </a:r>
            <a:r>
              <a:rPr lang="en-US" sz="2800" dirty="0" smtClean="0"/>
              <a:t>Price </a:t>
            </a:r>
          </a:p>
          <a:p>
            <a:pPr lvl="0">
              <a:lnSpc>
                <a:spcPct val="150000"/>
              </a:lnSpc>
              <a:buClr>
                <a:srgbClr val="FFFF00"/>
              </a:buClr>
              <a:buFontTx/>
              <a:buChar char="-"/>
            </a:pPr>
            <a:r>
              <a:rPr lang="en-US" sz="2800" dirty="0" smtClean="0"/>
              <a:t> Financing inf.&amp; </a:t>
            </a:r>
            <a:r>
              <a:rPr lang="en-US" sz="2800" dirty="0"/>
              <a:t>estimate monthly payment.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5638800"/>
            <a:ext cx="5867400" cy="914400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Cannot purchase car from Honda’s site</a:t>
            </a:r>
            <a:endParaRPr lang="en-US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2" descr="C:\Users\Pat\Pictures\honda-motor-compa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518" y="6019800"/>
            <a:ext cx="1116482" cy="83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Conclusion about Honda’s site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524000"/>
            <a:ext cx="8458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 smtClean="0"/>
              <a:t> Coverage each car model’s information</a:t>
            </a:r>
          </a:p>
          <a:p>
            <a:pPr lvl="0">
              <a:lnSpc>
                <a:spcPct val="20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 smtClean="0"/>
              <a:t> Very </a:t>
            </a:r>
            <a:r>
              <a:rPr lang="en-US" sz="2400" dirty="0"/>
              <a:t>convenience to use 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  </a:t>
            </a:r>
            <a:r>
              <a:rPr lang="en-US" sz="2400" dirty="0" smtClean="0"/>
              <a:t>   Good sections arrangement</a:t>
            </a:r>
          </a:p>
          <a:p>
            <a:pPr lvl="0">
              <a:lnSpc>
                <a:spcPct val="20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/>
              <a:t> P</a:t>
            </a:r>
            <a:r>
              <a:rPr lang="en-US" sz="2400" dirty="0" smtClean="0"/>
              <a:t>rocessing very </a:t>
            </a:r>
            <a:r>
              <a:rPr lang="en-US" sz="2400" dirty="0"/>
              <a:t>fast</a:t>
            </a:r>
            <a:r>
              <a:rPr lang="en-US" sz="2400" dirty="0" smtClean="0"/>
              <a:t>.</a:t>
            </a:r>
          </a:p>
          <a:p>
            <a:pPr lvl="0">
              <a:lnSpc>
                <a:spcPct val="200000"/>
              </a:lnSpc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/>
              <a:t> </a:t>
            </a:r>
            <a:r>
              <a:rPr lang="en-US" sz="2400" dirty="0" smtClean="0"/>
              <a:t>Aesthetic 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      Fascinated cars’ pictures</a:t>
            </a:r>
            <a:endParaRPr lang="en-US" sz="2400" dirty="0"/>
          </a:p>
        </p:txBody>
      </p:sp>
      <p:sp>
        <p:nvSpPr>
          <p:cNvPr id="8" name="Right Arrow 7"/>
          <p:cNvSpPr/>
          <p:nvPr/>
        </p:nvSpPr>
        <p:spPr>
          <a:xfrm>
            <a:off x="4191000" y="2590800"/>
            <a:ext cx="457200" cy="304800"/>
          </a:xfrm>
          <a:prstGeom prst="right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133600" y="4038600"/>
            <a:ext cx="457200" cy="304800"/>
          </a:xfrm>
          <a:prstGeom prst="right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ttp://anuragbhatia.com/wp-content/uploads/thumbs-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800600"/>
            <a:ext cx="1981200" cy="182836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10" name="Picture 2" descr="C:\Users\Pat\Pictures\honda-motor-compa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518" y="6019800"/>
            <a:ext cx="1116482" cy="83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152400"/>
            <a:ext cx="7470648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0000FF"/>
                </a:solidFill>
              </a:rPr>
              <a:t>Blogging</a:t>
            </a:r>
            <a:endParaRPr lang="en-US" sz="6000" b="1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129135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>
                <a:hlinkClick r:id="rId2"/>
              </a:rPr>
              <a:t>http://automobiles.honda.com/insight-hybrid/insight-blog.aspx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57200" y="28194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 Many </a:t>
            </a:r>
            <a:r>
              <a:rPr lang="en-US" sz="2800" dirty="0"/>
              <a:t>articles </a:t>
            </a:r>
            <a:r>
              <a:rPr lang="en-US" sz="2800" dirty="0" smtClean="0"/>
              <a:t>are posted </a:t>
            </a:r>
            <a:r>
              <a:rPr lang="en-US" sz="2800" dirty="0"/>
              <a:t>by Honda’s </a:t>
            </a:r>
            <a:r>
              <a:rPr lang="en-US" sz="2800" dirty="0" smtClean="0"/>
              <a:t>employees.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57200" y="3515380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 Provides cars’ inf. &amp; </a:t>
            </a:r>
            <a:r>
              <a:rPr lang="en-US" sz="2800" dirty="0"/>
              <a:t>events </a:t>
            </a:r>
            <a:r>
              <a:rPr lang="en-US" sz="2800" dirty="0" smtClean="0"/>
              <a:t>inf. </a:t>
            </a:r>
            <a:r>
              <a:rPr lang="en-US" sz="2400" dirty="0" smtClean="0"/>
              <a:t>(</a:t>
            </a:r>
            <a:r>
              <a:rPr lang="en-US" sz="2400" dirty="0" err="1" smtClean="0"/>
              <a:t>Eg</a:t>
            </a:r>
            <a:r>
              <a:rPr lang="en-US" sz="2400" dirty="0" smtClean="0"/>
              <a:t>. </a:t>
            </a:r>
            <a:r>
              <a:rPr lang="en-US" sz="2400" dirty="0"/>
              <a:t>music </a:t>
            </a:r>
            <a:r>
              <a:rPr lang="en-US" sz="2400" dirty="0" smtClean="0"/>
              <a:t>festival)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8" name="Down Arrow 7"/>
          <p:cNvSpPr/>
          <p:nvPr/>
        </p:nvSpPr>
        <p:spPr>
          <a:xfrm>
            <a:off x="2895600" y="4114800"/>
            <a:ext cx="457200" cy="381000"/>
          </a:xfrm>
          <a:prstGeom prst="downArrow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62200" y="3581400"/>
            <a:ext cx="1447800" cy="457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4400" y="4648200"/>
            <a:ext cx="4572000" cy="53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Some </a:t>
            </a:r>
            <a:r>
              <a:rPr lang="en-US" dirty="0">
                <a:solidFill>
                  <a:schemeClr val="tx1"/>
                </a:solidFill>
              </a:rPr>
              <a:t>tips </a:t>
            </a:r>
            <a:r>
              <a:rPr lang="en-US" dirty="0" smtClean="0">
                <a:solidFill>
                  <a:schemeClr val="tx1"/>
                </a:solidFill>
              </a:rPr>
              <a:t>to consider before buying a car.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5382161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P</a:t>
            </a:r>
            <a:r>
              <a:rPr lang="en-US" sz="2800" dirty="0" smtClean="0">
                <a:solidFill>
                  <a:srgbClr val="FFFF00"/>
                </a:solidFill>
              </a:rPr>
              <a:t>olicies on site: </a:t>
            </a:r>
            <a:r>
              <a:rPr lang="en-US" sz="2400" dirty="0" smtClean="0"/>
              <a:t>Intellectual Property, Privacy </a:t>
            </a:r>
            <a:r>
              <a:rPr lang="en-US" sz="2400" dirty="0"/>
              <a:t>&amp; Security, </a:t>
            </a:r>
            <a:endParaRPr lang="en-US" sz="2400" dirty="0" smtClean="0"/>
          </a:p>
          <a:p>
            <a:r>
              <a:rPr lang="en-US" sz="2400" dirty="0" smtClean="0"/>
              <a:t>Information use, and </a:t>
            </a:r>
            <a:r>
              <a:rPr lang="en-US" sz="2400" dirty="0"/>
              <a:t>so on.   </a:t>
            </a:r>
          </a:p>
          <a:p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153418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Honda </a:t>
            </a:r>
            <a:r>
              <a:rPr lang="en-US" sz="2800" dirty="0"/>
              <a:t>sponsor blogging site</a:t>
            </a:r>
          </a:p>
        </p:txBody>
      </p:sp>
      <p:pic>
        <p:nvPicPr>
          <p:cNvPr id="14" name="Picture 2" descr="C:\Users\Pat\Pictures\honda-motor-compa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518" y="6019800"/>
            <a:ext cx="1116482" cy="83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Non-Honda-sponsored blogging sites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360944"/>
            <a:ext cx="8839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Numerous non-Honda-sponsored blogging sites and they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Can be found easily by using search engine </a:t>
            </a:r>
            <a:r>
              <a:rPr lang="en-US" sz="2000" dirty="0" smtClean="0"/>
              <a:t>(</a:t>
            </a:r>
            <a:r>
              <a:rPr lang="en-US" sz="2000" dirty="0" err="1" smtClean="0"/>
              <a:t>Eg</a:t>
            </a:r>
            <a:r>
              <a:rPr lang="en-US" sz="2000" dirty="0" smtClean="0"/>
              <a:t>. Google/ Yahoo)</a:t>
            </a:r>
          </a:p>
          <a:p>
            <a:pPr lvl="3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u="sng" dirty="0" smtClean="0">
                <a:hlinkClick r:id="rId2"/>
              </a:rPr>
              <a:t> http://blogs.automotive.com/1/honda/index.html</a:t>
            </a:r>
            <a:endParaRPr lang="en-US" sz="2000" dirty="0" smtClean="0"/>
          </a:p>
          <a:p>
            <a:pPr lvl="3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en-US" sz="2000" u="sng" dirty="0" smtClean="0">
                <a:hlinkClick r:id="rId3"/>
              </a:rPr>
              <a:t>http://blogs.motortrend.com/2/83/honda/index.html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04800" y="3657600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  <a:latin typeface="+mj-lt"/>
              </a:rPr>
              <a:t>Comparison between non-Honda to Honda-sponsored blogging sites</a:t>
            </a:r>
            <a:endParaRPr lang="en-US" sz="30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4771072"/>
            <a:ext cx="838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/>
              <a:t> Inf. for each car model in non-Honda-sponsored blogging sites is not detail like Honda official site does.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/>
              <a:t> Honda-sponsored blogging site has more fascinating pictures.</a:t>
            </a:r>
            <a:endParaRPr lang="en-US" sz="2000" dirty="0"/>
          </a:p>
        </p:txBody>
      </p:sp>
      <p:pic>
        <p:nvPicPr>
          <p:cNvPr id="9" name="Picture 2" descr="C:\Users\Pat\Pictures\honda-motor-compan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7518" y="6019800"/>
            <a:ext cx="1116482" cy="83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The ranges of people who blog about Honda cars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828800"/>
            <a:ext cx="8229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For </a:t>
            </a:r>
            <a:r>
              <a:rPr lang="en-US" sz="2400" b="1" dirty="0">
                <a:solidFill>
                  <a:srgbClr val="FFFF00"/>
                </a:solidFill>
              </a:rPr>
              <a:t>Honda’s blogging </a:t>
            </a:r>
            <a:r>
              <a:rPr lang="en-US" sz="2400" b="1" dirty="0" smtClean="0">
                <a:solidFill>
                  <a:srgbClr val="FFFF00"/>
                </a:solidFill>
              </a:rPr>
              <a:t>site</a:t>
            </a:r>
          </a:p>
          <a:p>
            <a:endParaRPr lang="en-US" dirty="0" smtClean="0"/>
          </a:p>
          <a:p>
            <a:r>
              <a:rPr lang="en-US" sz="2000" dirty="0" smtClean="0"/>
              <a:t>- Employees </a:t>
            </a:r>
            <a:r>
              <a:rPr lang="en-US" sz="2000" dirty="0"/>
              <a:t>in Honda will be the person who posts </a:t>
            </a:r>
            <a:r>
              <a:rPr lang="en-US" sz="2000" dirty="0" smtClean="0"/>
              <a:t>articles. </a:t>
            </a:r>
          </a:p>
          <a:p>
            <a:endParaRPr lang="en-US" dirty="0" smtClean="0"/>
          </a:p>
          <a:p>
            <a:r>
              <a:rPr lang="en-US" u="sng" dirty="0" err="1" smtClean="0"/>
              <a:t>Eg</a:t>
            </a:r>
            <a:r>
              <a:rPr lang="en-US" u="sng" dirty="0" smtClean="0"/>
              <a:t>.</a:t>
            </a:r>
            <a:r>
              <a:rPr lang="en-US" dirty="0" smtClean="0"/>
              <a:t> Senior </a:t>
            </a:r>
            <a:r>
              <a:rPr lang="en-US" dirty="0"/>
              <a:t>Product </a:t>
            </a:r>
            <a:r>
              <a:rPr lang="en-US" dirty="0" smtClean="0"/>
              <a:t>Planner or </a:t>
            </a:r>
            <a:r>
              <a:rPr lang="en-US" dirty="0"/>
              <a:t>Manager - Product Planning in Honda </a:t>
            </a:r>
            <a:r>
              <a:rPr lang="en-US" dirty="0" smtClean="0"/>
              <a:t>Car-Line</a:t>
            </a:r>
            <a:r>
              <a:rPr lang="en-US" dirty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3733800"/>
            <a:ext cx="84582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For </a:t>
            </a:r>
            <a:r>
              <a:rPr lang="en-US" sz="2400" b="1" dirty="0">
                <a:solidFill>
                  <a:srgbClr val="FFFF00"/>
                </a:solidFill>
              </a:rPr>
              <a:t>non-Honda-sponsored blogging </a:t>
            </a:r>
            <a:r>
              <a:rPr lang="en-US" sz="2400" b="1" dirty="0" smtClean="0">
                <a:solidFill>
                  <a:srgbClr val="FFFF00"/>
                </a:solidFill>
              </a:rPr>
              <a:t>sites</a:t>
            </a:r>
          </a:p>
          <a:p>
            <a:endParaRPr lang="en-US" sz="2000" dirty="0" smtClean="0"/>
          </a:p>
          <a:p>
            <a:pPr>
              <a:buFontTx/>
              <a:buChar char="-"/>
            </a:pPr>
            <a:r>
              <a:rPr lang="en-US" sz="2000" dirty="0" smtClean="0"/>
              <a:t> Difficult </a:t>
            </a:r>
            <a:r>
              <a:rPr lang="en-US" sz="2000" dirty="0"/>
              <a:t>to identify </a:t>
            </a:r>
            <a:r>
              <a:rPr lang="en-US" sz="2000" dirty="0" err="1" smtClean="0"/>
              <a:t>bec</a:t>
            </a:r>
            <a:r>
              <a:rPr lang="en-US" sz="2000" dirty="0" smtClean="0"/>
              <a:t>. </a:t>
            </a:r>
            <a:r>
              <a:rPr lang="en-US" sz="2000" dirty="0"/>
              <a:t>every people can post anything on the blogs. </a:t>
            </a:r>
            <a:endParaRPr lang="en-US" sz="2000" dirty="0" smtClean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r>
              <a:rPr lang="en-US" sz="2000" dirty="0" smtClean="0"/>
              <a:t> People </a:t>
            </a:r>
            <a:r>
              <a:rPr lang="en-US" sz="2000" dirty="0"/>
              <a:t>who post </a:t>
            </a:r>
            <a:r>
              <a:rPr lang="en-US" sz="2000" dirty="0" smtClean="0"/>
              <a:t>should have experience </a:t>
            </a:r>
            <a:r>
              <a:rPr lang="en-US" sz="2000" dirty="0"/>
              <a:t>with Honda or own Honda car. </a:t>
            </a:r>
            <a:endParaRPr lang="en-US" sz="2000" dirty="0" smtClean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r>
              <a:rPr lang="en-US" sz="2000" dirty="0" smtClean="0"/>
              <a:t> Randomly reviews: Honda’s </a:t>
            </a:r>
            <a:r>
              <a:rPr lang="en-US" sz="2000" dirty="0"/>
              <a:t>cars got many complements from </a:t>
            </a:r>
            <a:r>
              <a:rPr lang="en-US" sz="2000" dirty="0" smtClean="0"/>
              <a:t>customer.</a:t>
            </a:r>
            <a:endParaRPr lang="en-US" sz="2000" dirty="0"/>
          </a:p>
        </p:txBody>
      </p:sp>
      <p:pic>
        <p:nvPicPr>
          <p:cNvPr id="8" name="Picture 2" descr="C:\Users\Pat\Pictures\honda-motor-compa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518" y="6019800"/>
            <a:ext cx="1116482" cy="83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3300"/>
                </a:solidFill>
              </a:rPr>
              <a:t>Website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Purpose:  </a:t>
            </a:r>
          </a:p>
          <a:p>
            <a:pPr>
              <a:buNone/>
            </a:pPr>
            <a:r>
              <a:rPr lang="en-US" sz="2800" dirty="0" smtClean="0"/>
              <a:t>- To market products &amp; services in          accordance with the mission                   statement of BMW.</a:t>
            </a:r>
          </a:p>
          <a:p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Intended Audience:   </a:t>
            </a:r>
          </a:p>
          <a:p>
            <a:pPr>
              <a:buNone/>
            </a:pPr>
            <a:r>
              <a:rPr lang="en-US" sz="2800" dirty="0" smtClean="0"/>
              <a:t>- Current &amp; prospective customers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hlinkClick r:id="rId2"/>
              </a:rPr>
              <a:t>www.bmw.com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Bmw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5791200"/>
            <a:ext cx="10668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2" name="Picture 2" descr="http://www.allsportauto.com/photoautre/bmw/z4/coupe/m/2006_bmw_z4_m_coupe_04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124200"/>
            <a:ext cx="2438400" cy="1828800"/>
          </a:xfrm>
          <a:prstGeom prst="rect">
            <a:avLst/>
          </a:prstGeom>
          <a:noFill/>
        </p:spPr>
      </p:pic>
      <p:pic>
        <p:nvPicPr>
          <p:cNvPr id="10244" name="Picture 4" descr="2009 BMW X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1600200"/>
            <a:ext cx="2438400" cy="1534325"/>
          </a:xfrm>
          <a:prstGeom prst="rect">
            <a:avLst/>
          </a:prstGeom>
          <a:noFill/>
        </p:spPr>
      </p:pic>
      <p:pic>
        <p:nvPicPr>
          <p:cNvPr id="10246" name="Picture 6" descr="http://www.luxurylaunches.com/entry_images/0207/14/1-bmw-3-series-m-spor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0"/>
            <a:ext cx="2438400" cy="162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Honda’s Social Networking sites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26" name="Picture 2" descr="http://www.tcd.ie/disability/projects/DS3/images/face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2438400" cy="917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://i.zdnet.com/blogs/twitter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352800"/>
            <a:ext cx="2479729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http://lincolnnz.files.wordpress.com/2009/05/linkedin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" y="5029200"/>
            <a:ext cx="2697480" cy="76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Notched Right Arrow 8"/>
          <p:cNvSpPr/>
          <p:nvPr/>
        </p:nvSpPr>
        <p:spPr>
          <a:xfrm>
            <a:off x="3048000" y="1981200"/>
            <a:ext cx="685800" cy="381000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otched Right Arrow 9"/>
          <p:cNvSpPr/>
          <p:nvPr/>
        </p:nvSpPr>
        <p:spPr>
          <a:xfrm>
            <a:off x="3048000" y="3505200"/>
            <a:ext cx="685800" cy="381000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otched Right Arrow 10"/>
          <p:cNvSpPr/>
          <p:nvPr/>
        </p:nvSpPr>
        <p:spPr>
          <a:xfrm>
            <a:off x="3048000" y="5257800"/>
            <a:ext cx="685800" cy="381000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10000" y="19050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Many </a:t>
            </a:r>
            <a:r>
              <a:rPr lang="en-US" sz="2400" dirty="0"/>
              <a:t>groups </a:t>
            </a:r>
            <a:r>
              <a:rPr lang="en-US" sz="2400" dirty="0" smtClean="0"/>
              <a:t>to join.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10000" y="3505200"/>
            <a:ext cx="2873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>
                <a:hlinkClick r:id="rId5"/>
              </a:rPr>
              <a:t>http://twitter.com/Honda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0" y="5177135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Many </a:t>
            </a:r>
            <a:r>
              <a:rPr lang="en-US" sz="2400" dirty="0"/>
              <a:t>groups to </a:t>
            </a:r>
            <a:r>
              <a:rPr lang="en-US" sz="2400" dirty="0" smtClean="0"/>
              <a:t>join.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0" y="242947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Policy: </a:t>
            </a:r>
            <a:r>
              <a:rPr lang="en-US" dirty="0"/>
              <a:t>Privacy, Sharing your content and information, Safety, Protecting Other People Rights, and so on.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10000" y="3886200"/>
            <a:ext cx="51054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Policy: </a:t>
            </a:r>
            <a:r>
              <a:rPr lang="en-US" dirty="0"/>
              <a:t>basic terms, privacy, passwords, content on the services, your rights, Twitter rights, Restrictions on Content and Use of the Services and so 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29000" y="575149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Policy: </a:t>
            </a:r>
            <a:r>
              <a:rPr lang="en-US" dirty="0"/>
              <a:t>Your Obligations, Your Rights, Our Rights and Obligations, LinkedIn User DOs &amp; DON’Ts, General Terms, and else.</a:t>
            </a:r>
          </a:p>
        </p:txBody>
      </p:sp>
      <p:pic>
        <p:nvPicPr>
          <p:cNvPr id="18" name="Picture 2" descr="C:\Users\Pat\Pictures\honda-motor-compan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7518" y="6019800"/>
            <a:ext cx="1116482" cy="83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Information on Honda’s social networking sites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676400"/>
            <a:ext cx="8229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Information about </a:t>
            </a:r>
            <a:r>
              <a:rPr lang="en-US" sz="2400" dirty="0"/>
              <a:t>cars </a:t>
            </a:r>
            <a:r>
              <a:rPr lang="en-US" sz="2400" dirty="0" smtClean="0"/>
              <a:t>&amp; </a:t>
            </a:r>
            <a:r>
              <a:rPr lang="en-US" sz="2400" dirty="0"/>
              <a:t>the experience customers have </a:t>
            </a:r>
            <a:r>
              <a:rPr lang="en-US" sz="2400" dirty="0" smtClean="0"/>
              <a:t>from using </a:t>
            </a:r>
            <a:r>
              <a:rPr lang="en-US" sz="2400" dirty="0"/>
              <a:t>Honda car.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 Many </a:t>
            </a:r>
            <a:r>
              <a:rPr lang="en-US" sz="2400" dirty="0"/>
              <a:t>conversations between each group </a:t>
            </a:r>
            <a:r>
              <a:rPr lang="en-US" sz="2400" dirty="0" smtClean="0"/>
              <a:t>member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/>
              <a:t>Eg</a:t>
            </a:r>
            <a:r>
              <a:rPr lang="en-US" sz="2000" dirty="0" smtClean="0"/>
              <a:t>. Questions </a:t>
            </a:r>
            <a:r>
              <a:rPr lang="en-US" sz="2000" dirty="0"/>
              <a:t>about car or some members might post something that is not related to Honda cars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4419600"/>
            <a:ext cx="800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+mj-lt"/>
              </a:rPr>
              <a:t>Non-Honda-sponsored </a:t>
            </a:r>
            <a:r>
              <a:rPr lang="en-US" sz="3200" b="1" dirty="0">
                <a:solidFill>
                  <a:srgbClr val="FFFF00"/>
                </a:solidFill>
                <a:latin typeface="+mj-lt"/>
              </a:rPr>
              <a:t>social networking sites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50292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 Easily </a:t>
            </a:r>
            <a:r>
              <a:rPr lang="en-US" sz="2400" dirty="0"/>
              <a:t>to find by typing the word “Honda” in </a:t>
            </a:r>
            <a:r>
              <a:rPr lang="en-US" sz="2400" dirty="0" smtClean="0"/>
              <a:t>any social </a:t>
            </a:r>
            <a:r>
              <a:rPr lang="en-US" sz="2400" dirty="0"/>
              <a:t>networking sites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5800" y="5867400"/>
            <a:ext cx="6172200" cy="838200"/>
          </a:xfrm>
          <a:prstGeom prst="rect">
            <a:avLst/>
          </a:prstGeom>
          <a:solidFill>
            <a:srgbClr val="00B0F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Not much </a:t>
            </a:r>
            <a:r>
              <a:rPr lang="en-US" dirty="0">
                <a:solidFill>
                  <a:schemeClr val="bg1"/>
                </a:solidFill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ifferent between Honda-sponsored &amp; </a:t>
            </a:r>
            <a:r>
              <a:rPr lang="en-US" dirty="0">
                <a:solidFill>
                  <a:schemeClr val="bg1"/>
                </a:solidFill>
              </a:rPr>
              <a:t>Non-Honda-sponsored social networking </a:t>
            </a:r>
            <a:r>
              <a:rPr lang="en-US" dirty="0" smtClean="0">
                <a:solidFill>
                  <a:schemeClr val="bg1"/>
                </a:solidFill>
              </a:rPr>
              <a:t>site.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2" descr="C:\Users\Pat\Pictures\honda-motor-compa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518" y="6019800"/>
            <a:ext cx="1116482" cy="83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What, How, Who and Why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What are the plans for internet presence?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How does an Internet presence             help companies achieve </a:t>
            </a:r>
          </a:p>
          <a:p>
            <a:pPr>
              <a:buClr>
                <a:srgbClr val="FFFF00"/>
              </a:buClr>
              <a:buNone/>
            </a:pP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their goals?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Who is using the various networking outlets?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Why are companies blogging and using social networking?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Internet Use and Effectiveness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1447800"/>
            <a:ext cx="6400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sym typeface="Wingdings" pitchFamily="2" charset="2"/>
              </a:rPr>
              <a:t>T</a:t>
            </a:r>
            <a:r>
              <a:rPr lang="en-US" sz="2600" dirty="0" smtClean="0"/>
              <a:t>he comprehensive approach to include blogging and many social networking cites.</a:t>
            </a:r>
            <a:endParaRPr lang="en-US" sz="2600" dirty="0"/>
          </a:p>
        </p:txBody>
      </p:sp>
      <p:sp>
        <p:nvSpPr>
          <p:cNvPr id="6" name="Rectangle 5"/>
          <p:cNvSpPr/>
          <p:nvPr/>
        </p:nvSpPr>
        <p:spPr>
          <a:xfrm>
            <a:off x="2286000" y="2895600"/>
            <a:ext cx="6400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sym typeface="Wingdings" pitchFamily="2" charset="2"/>
              </a:rPr>
              <a:t>S</a:t>
            </a:r>
            <a:r>
              <a:rPr lang="en-US" sz="2600" dirty="0" smtClean="0"/>
              <a:t>tandard approach to include some blogging and few social networking cites.</a:t>
            </a:r>
            <a:endParaRPr lang="en-US" sz="2600" dirty="0"/>
          </a:p>
        </p:txBody>
      </p:sp>
      <p:sp>
        <p:nvSpPr>
          <p:cNvPr id="7" name="Rectangle 6"/>
          <p:cNvSpPr/>
          <p:nvPr/>
        </p:nvSpPr>
        <p:spPr>
          <a:xfrm>
            <a:off x="2286000" y="4136648"/>
            <a:ext cx="6400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Standard approach to include some   blogging and few social networking cites.</a:t>
            </a:r>
            <a:endParaRPr lang="en-US" sz="2600" dirty="0"/>
          </a:p>
        </p:txBody>
      </p:sp>
      <p:sp>
        <p:nvSpPr>
          <p:cNvPr id="8" name="Rectangle 7"/>
          <p:cNvSpPr/>
          <p:nvPr/>
        </p:nvSpPr>
        <p:spPr>
          <a:xfrm>
            <a:off x="2286000" y="5432048"/>
            <a:ext cx="6400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Limited approach to include one social networking cite.</a:t>
            </a:r>
            <a:endParaRPr lang="en-US" sz="2600" dirty="0"/>
          </a:p>
        </p:txBody>
      </p:sp>
      <p:pic>
        <p:nvPicPr>
          <p:cNvPr id="9" name="Picture 2" descr="C:\Users\Pat\Pictures\honda-motor-compa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191000"/>
            <a:ext cx="1014985" cy="76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Bmw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410200"/>
            <a:ext cx="990600" cy="99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4" descr="http://upload.wikimedia.org/wikipedia/de/thumb/b/b1/Toyota_Logo_silver.svg/716px-Toyota_Logo_silver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819400"/>
            <a:ext cx="1258509" cy="1052858"/>
          </a:xfrm>
          <a:prstGeom prst="rect">
            <a:avLst/>
          </a:prstGeom>
          <a:noFill/>
        </p:spPr>
      </p:pic>
      <p:pic>
        <p:nvPicPr>
          <p:cNvPr id="12" name="Picture 6" descr="http://brandmaven.files.wordpress.com/2009/10/ford-logo-best_100168936_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447800"/>
            <a:ext cx="14224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ight Arrow 12"/>
          <p:cNvSpPr/>
          <p:nvPr/>
        </p:nvSpPr>
        <p:spPr>
          <a:xfrm>
            <a:off x="1828800" y="1752600"/>
            <a:ext cx="381000" cy="457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1828800" y="5638800"/>
            <a:ext cx="381000" cy="457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1828800" y="4343400"/>
            <a:ext cx="381000" cy="457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1828800" y="3048000"/>
            <a:ext cx="381000" cy="457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Strategy Evaluation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5029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 smtClean="0"/>
              <a:t>                  </a:t>
            </a:r>
            <a:r>
              <a:rPr lang="en-US" sz="3200" b="1" dirty="0" smtClean="0">
                <a:solidFill>
                  <a:srgbClr val="FFFF00"/>
                </a:solidFill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C000"/>
                </a:solidFill>
              </a:rPr>
              <a:t>High internet saturation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3100" dirty="0" smtClean="0"/>
              <a:t>- Mainstream/Progressive</a:t>
            </a:r>
            <a:r>
              <a:rPr lang="en-US" dirty="0" smtClean="0"/>
              <a:t> </a:t>
            </a:r>
          </a:p>
          <a:p>
            <a:pPr lvl="1">
              <a:lnSpc>
                <a:spcPct val="150000"/>
              </a:lnSpc>
              <a:buNone/>
            </a:pPr>
            <a:endParaRPr lang="en-US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                &amp;              </a:t>
            </a:r>
            <a:r>
              <a:rPr lang="en-US" sz="3200" b="1" dirty="0" smtClean="0">
                <a:solidFill>
                  <a:srgbClr val="FFFF00"/>
                </a:solidFill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C000"/>
                </a:solidFill>
              </a:rPr>
              <a:t>Medium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3100" dirty="0" smtClean="0"/>
              <a:t>- Mainstream/Moderate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               </a:t>
            </a:r>
            <a:r>
              <a:rPr lang="en-US" sz="3200" b="1" dirty="0" smtClean="0">
                <a:solidFill>
                  <a:srgbClr val="FFFF00"/>
                </a:solidFill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C000"/>
                </a:solidFill>
              </a:rPr>
              <a:t>Low internet saturation</a:t>
            </a:r>
          </a:p>
          <a:p>
            <a:pPr>
              <a:lnSpc>
                <a:spcPct val="150000"/>
              </a:lnSpc>
              <a:buNone/>
            </a:pPr>
            <a:r>
              <a:rPr lang="en-US" sz="3100" dirty="0" smtClean="0"/>
              <a:t>	- Luxury/Conservative</a:t>
            </a:r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  <p:pic>
        <p:nvPicPr>
          <p:cNvPr id="4" name="Picture 4" descr="http://upload.wikimedia.org/wikipedia/de/thumb/b/b1/Toyota_Logo_silver.svg/716px-Toyota_Logo_silver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491" y="2971800"/>
            <a:ext cx="1029909" cy="861614"/>
          </a:xfrm>
          <a:prstGeom prst="rect">
            <a:avLst/>
          </a:prstGeom>
          <a:noFill/>
        </p:spPr>
      </p:pic>
      <p:pic>
        <p:nvPicPr>
          <p:cNvPr id="5" name="Picture 2" descr="C:\Users\Pat\Pictures\honda-motor-compa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048000"/>
            <a:ext cx="1014985" cy="76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http://brandmaven.files.wordpress.com/2009/10/ford-logo-best_100168936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447800"/>
            <a:ext cx="121920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Bmw_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" y="4876800"/>
            <a:ext cx="914400" cy="914400"/>
          </a:xfrm>
          <a:prstGeom prst="roundRect">
            <a:avLst>
              <a:gd name="adj" fmla="val 4759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Guidelines for Internet Strategy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Company website is the cornerstone.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Website must facilitate the customer shopping process.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Use blogging to give customers more personal feel for company.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Social networking should be fortify branding and marketing strategies.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0921D1"/>
                </a:solidFill>
              </a:rPr>
              <a:t>Questions?</a:t>
            </a:r>
            <a:endParaRPr lang="en-US" sz="5400" b="1" dirty="0">
              <a:solidFill>
                <a:srgbClr val="0921D1"/>
              </a:solidFill>
            </a:endParaRPr>
          </a:p>
        </p:txBody>
      </p:sp>
      <p:pic>
        <p:nvPicPr>
          <p:cNvPr id="2050" name="Picture 2" descr="http://www.thebaldtruth.com/wp-content/uploads/2008/08/home_ques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662" y="1295400"/>
            <a:ext cx="8156138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3300"/>
                </a:solidFill>
              </a:rPr>
              <a:t>Information and Tools Provided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800" dirty="0" smtClean="0"/>
              <a:t>Traditional </a:t>
            </a:r>
            <a:r>
              <a:rPr lang="en-US" sz="2800" dirty="0"/>
              <a:t>information </a:t>
            </a:r>
            <a:r>
              <a:rPr lang="en-US" sz="2800" dirty="0" smtClean="0"/>
              <a:t>such as where </a:t>
            </a:r>
            <a:r>
              <a:rPr lang="en-US" sz="2800" dirty="0"/>
              <a:t>to find a local dealer, model specifications and pricing information, interactive tours </a:t>
            </a:r>
            <a:r>
              <a:rPr lang="en-US" sz="2800" dirty="0" smtClean="0"/>
              <a:t>&amp; </a:t>
            </a:r>
            <a:r>
              <a:rPr lang="en-US" sz="2800" dirty="0"/>
              <a:t>financing options</a:t>
            </a:r>
            <a:r>
              <a:rPr lang="en-US" sz="2800" dirty="0" smtClean="0"/>
              <a:t>.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endParaRPr lang="en-US" sz="2800" dirty="0" smtClean="0"/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800" dirty="0"/>
              <a:t>B</a:t>
            </a:r>
            <a:r>
              <a:rPr lang="en-US" sz="2800" dirty="0" smtClean="0"/>
              <a:t>uild &amp; </a:t>
            </a:r>
            <a:r>
              <a:rPr lang="en-US" sz="2800" dirty="0"/>
              <a:t>price their own BMW, schedule a test drive, request brochures, drive </a:t>
            </a:r>
            <a:r>
              <a:rPr lang="en-US" sz="2800" dirty="0" smtClean="0"/>
              <a:t>&amp; </a:t>
            </a:r>
            <a:r>
              <a:rPr lang="en-US" sz="2800" dirty="0"/>
              <a:t>apply for financing directly through the </a:t>
            </a:r>
            <a:r>
              <a:rPr lang="en-US" sz="2800" dirty="0" smtClean="0"/>
              <a:t>website.</a:t>
            </a:r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endParaRPr lang="en-US" sz="2800" dirty="0" smtClean="0"/>
          </a:p>
          <a:p>
            <a:pPr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800" dirty="0" smtClean="0"/>
              <a:t>Download </a:t>
            </a:r>
            <a:r>
              <a:rPr lang="en-US" sz="2800" dirty="0"/>
              <a:t>screensavers </a:t>
            </a:r>
            <a:r>
              <a:rPr lang="en-US" sz="2800" dirty="0" smtClean="0"/>
              <a:t>&amp; wallpapers; sign up for mobile text alerts.</a:t>
            </a:r>
          </a:p>
          <a:p>
            <a:endParaRPr lang="en-US" dirty="0"/>
          </a:p>
        </p:txBody>
      </p:sp>
      <p:pic>
        <p:nvPicPr>
          <p:cNvPr id="4" name="Picture 3" descr="Bmw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7200" y="5791200"/>
            <a:ext cx="10668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3300"/>
                </a:solidFill>
              </a:rPr>
              <a:t>Information and Tools Provided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600" dirty="0"/>
              <a:t>BMW’s customer care </a:t>
            </a:r>
            <a:r>
              <a:rPr lang="en-US" sz="2600" dirty="0" smtClean="0"/>
              <a:t>programs, links </a:t>
            </a:r>
            <a:r>
              <a:rPr lang="en-US" sz="2600" dirty="0"/>
              <a:t>to product reviews such as </a:t>
            </a:r>
            <a:r>
              <a:rPr lang="en-US" sz="2600" u="sng" dirty="0">
                <a:hlinkClick r:id="rId2"/>
              </a:rPr>
              <a:t>www.edmunds.com</a:t>
            </a:r>
            <a:r>
              <a:rPr lang="en-US" sz="2600" dirty="0"/>
              <a:t> </a:t>
            </a:r>
            <a:r>
              <a:rPr lang="en-US" sz="2600" dirty="0" smtClean="0"/>
              <a:t>.</a:t>
            </a:r>
          </a:p>
          <a:p>
            <a:pPr>
              <a:buFont typeface="Wingdings" pitchFamily="2" charset="2"/>
              <a:buChar char="v"/>
            </a:pPr>
            <a:endParaRPr lang="en-US" sz="2600" dirty="0" smtClean="0"/>
          </a:p>
          <a:p>
            <a:pPr>
              <a:buFont typeface="Wingdings" pitchFamily="2" charset="2"/>
              <a:buChar char="v"/>
            </a:pPr>
            <a:r>
              <a:rPr lang="en-US" sz="2600" dirty="0" smtClean="0"/>
              <a:t>BMW </a:t>
            </a:r>
            <a:r>
              <a:rPr lang="en-US" sz="2600" dirty="0"/>
              <a:t>USA offers </a:t>
            </a:r>
            <a:r>
              <a:rPr lang="en-US" sz="2600" dirty="0" smtClean="0"/>
              <a:t>2 </a:t>
            </a:r>
            <a:r>
              <a:rPr lang="en-US" sz="2600" dirty="0"/>
              <a:t>unique services: European Delivery and the Performance Driving School</a:t>
            </a:r>
            <a:r>
              <a:rPr lang="en-US" sz="2600" dirty="0" smtClean="0"/>
              <a:t>.</a:t>
            </a:r>
          </a:p>
          <a:p>
            <a:pPr>
              <a:buFont typeface="Wingdings" pitchFamily="2" charset="2"/>
              <a:buChar char="v"/>
            </a:pPr>
            <a:endParaRPr lang="en-US" sz="2600" dirty="0"/>
          </a:p>
          <a:p>
            <a:pPr>
              <a:buFont typeface="Wingdings" pitchFamily="2" charset="2"/>
              <a:buChar char="v"/>
            </a:pPr>
            <a:r>
              <a:rPr lang="en-US" sz="2600" dirty="0" smtClean="0"/>
              <a:t>Links to official BMW car clubs and recommended enthusiast websites &amp; forums.</a:t>
            </a:r>
            <a:r>
              <a:rPr lang="en-US" sz="2600" b="1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 descr="Bmw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5791200"/>
            <a:ext cx="10668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3300"/>
                </a:solidFill>
              </a:rPr>
              <a:t>Strengths of Website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Sleek, sophisticated look.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/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Efficient use of dropdown menus and links for ease of navigation.</a:t>
            </a:r>
          </a:p>
          <a:p>
            <a:pPr>
              <a:buFont typeface="Wingdings" pitchFamily="2" charset="2"/>
              <a:buChar char="v"/>
            </a:pPr>
            <a:endParaRPr lang="en-US" sz="2800" dirty="0" smtClean="0"/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Provides necessary </a:t>
            </a:r>
            <a:r>
              <a:rPr lang="en-US" sz="2800" dirty="0"/>
              <a:t>product information, </a:t>
            </a:r>
            <a:r>
              <a:rPr lang="en-US" sz="2800" dirty="0" smtClean="0"/>
              <a:t>promotes </a:t>
            </a:r>
            <a:r>
              <a:rPr lang="en-US" sz="2800" dirty="0"/>
              <a:t>its brand and services all the while portraying the BMW as “The Ultimate Driving Machine</a:t>
            </a:r>
            <a:r>
              <a:rPr lang="en-US" sz="2800" dirty="0" smtClean="0"/>
              <a:t>”</a:t>
            </a:r>
            <a:endParaRPr lang="en-US" sz="28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Bmw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7200" y="5791200"/>
            <a:ext cx="10668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3300"/>
                </a:solidFill>
              </a:rPr>
              <a:t>Social Networking and Blogging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en-US" dirty="0"/>
              <a:t>BMW’s official presence on blogs and social networking sites is </a:t>
            </a:r>
            <a:r>
              <a:rPr lang="en-US" dirty="0" smtClean="0">
                <a:solidFill>
                  <a:srgbClr val="FFC000"/>
                </a:solidFill>
              </a:rPr>
              <a:t>limited.  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en-US" dirty="0" smtClean="0"/>
              <a:t>No </a:t>
            </a:r>
            <a:r>
              <a:rPr lang="en-US" dirty="0"/>
              <a:t>official BMW presence on LinkedIn, Twitter or </a:t>
            </a:r>
            <a:r>
              <a:rPr lang="en-US" dirty="0" err="1"/>
              <a:t>Myspace</a:t>
            </a:r>
            <a:r>
              <a:rPr lang="en-US" dirty="0"/>
              <a:t>. </a:t>
            </a:r>
            <a:endParaRPr lang="en-US" dirty="0" smtClean="0"/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en-US" dirty="0" smtClean="0"/>
              <a:t>Unofficial LinkedIn company page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en-US" dirty="0" smtClean="0"/>
              <a:t>http://www.linkedin.com/companies/2387 </a:t>
            </a:r>
            <a:endParaRPr lang="en-US" dirty="0"/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§"/>
            </a:pPr>
            <a:r>
              <a:rPr lang="en-US" dirty="0" err="1" smtClean="0"/>
              <a:t>Facebook</a:t>
            </a:r>
            <a:r>
              <a:rPr lang="en-US" dirty="0" smtClean="0"/>
              <a:t> is the notable exception.</a:t>
            </a:r>
          </a:p>
          <a:p>
            <a:pPr>
              <a:buNone/>
            </a:pPr>
            <a:endParaRPr lang="en-US" dirty="0"/>
          </a:p>
          <a:p>
            <a:endParaRPr lang="en-US" dirty="0" smtClean="0"/>
          </a:p>
        </p:txBody>
      </p:sp>
      <p:pic>
        <p:nvPicPr>
          <p:cNvPr id="4" name="Picture 3" descr="Bmw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7200" y="5791200"/>
            <a:ext cx="10668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3300"/>
                </a:solidFill>
              </a:rPr>
              <a:t>BMW on </a:t>
            </a:r>
            <a:r>
              <a:rPr lang="en-US" b="1" dirty="0" err="1" smtClean="0">
                <a:solidFill>
                  <a:srgbClr val="FF3300"/>
                </a:solidFill>
              </a:rPr>
              <a:t>Facebook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fr-FR" dirty="0" smtClean="0"/>
              <a:t>Links National BMW Pages on </a:t>
            </a:r>
            <a:r>
              <a:rPr lang="fr-FR" dirty="0" err="1" smtClean="0"/>
              <a:t>Facebook</a:t>
            </a:r>
            <a:endParaRPr lang="en-US" dirty="0" smtClean="0">
              <a:hlinkClick r:id="rId2"/>
            </a:endParaRPr>
          </a:p>
          <a:p>
            <a:pPr>
              <a:buClr>
                <a:srgbClr val="FFFF00"/>
              </a:buClr>
              <a:buNone/>
            </a:pPr>
            <a:endParaRPr lang="en-US" dirty="0" smtClean="0">
              <a:hlinkClick r:id="rId2"/>
            </a:endParaRPr>
          </a:p>
          <a:p>
            <a:pPr>
              <a:buClr>
                <a:srgbClr val="FFFF00"/>
              </a:buClr>
              <a:buNone/>
            </a:pPr>
            <a:endParaRPr lang="en-US" dirty="0" smtClean="0">
              <a:hlinkClick r:id="rId2"/>
            </a:endParaRPr>
          </a:p>
          <a:p>
            <a:pPr>
              <a:buClr>
                <a:srgbClr val="FFFF00"/>
              </a:buClr>
              <a:buNone/>
            </a:pPr>
            <a:endParaRPr lang="en-US" dirty="0" smtClean="0">
              <a:hlinkClick r:id="rId2"/>
            </a:endParaRPr>
          </a:p>
          <a:p>
            <a:pPr algn="ctr">
              <a:buClr>
                <a:srgbClr val="FFFF00"/>
              </a:buClr>
              <a:buNone/>
            </a:pPr>
            <a:r>
              <a:rPr lang="en-US" dirty="0" smtClean="0">
                <a:hlinkClick r:id="rId2"/>
              </a:rPr>
              <a:t> </a:t>
            </a:r>
            <a:endParaRPr lang="en-US" dirty="0" smtClean="0"/>
          </a:p>
          <a:p>
            <a:pPr algn="ctr">
              <a:buClr>
                <a:srgbClr val="FFFF00"/>
              </a:buClr>
              <a:buNone/>
            </a:pPr>
            <a:r>
              <a:rPr lang="en-US" dirty="0" smtClean="0">
                <a:hlinkClick r:id="rId2"/>
              </a:rPr>
              <a:t>http://www.facebook.com/BMW?v=wall&amp;ref=search#!/BMW?ref=mf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Bmw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200" y="5791200"/>
            <a:ext cx="10668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http://www.tcd.ie/disability/projects/DS3/images/facebo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667000"/>
            <a:ext cx="2632823" cy="99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Down Arrow 5"/>
          <p:cNvSpPr/>
          <p:nvPr/>
        </p:nvSpPr>
        <p:spPr>
          <a:xfrm>
            <a:off x="3733800" y="3810000"/>
            <a:ext cx="1066800" cy="533400"/>
          </a:xfrm>
          <a:prstGeom prst="downArrow">
            <a:avLst/>
          </a:prstGeom>
          <a:solidFill>
            <a:srgbClr val="FF7C8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327</TotalTime>
  <Words>1510</Words>
  <Application>Microsoft Office PowerPoint</Application>
  <PresentationFormat>On-screen Show (4:3)</PresentationFormat>
  <Paragraphs>285</Paragraphs>
  <Slides>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Technic</vt:lpstr>
      <vt:lpstr>Internet Tools and business in Automotive</vt:lpstr>
      <vt:lpstr>Slide 2</vt:lpstr>
      <vt:lpstr>Slide 3</vt:lpstr>
      <vt:lpstr>Website</vt:lpstr>
      <vt:lpstr>Information and Tools Provided</vt:lpstr>
      <vt:lpstr>Information and Tools Provided</vt:lpstr>
      <vt:lpstr>Strengths of Website</vt:lpstr>
      <vt:lpstr>Social Networking and Blogging</vt:lpstr>
      <vt:lpstr>BMW on Facebook</vt:lpstr>
      <vt:lpstr>BMW’s blog</vt:lpstr>
      <vt:lpstr>Strengths</vt:lpstr>
      <vt:lpstr>ForD MOTOR CO.</vt:lpstr>
      <vt:lpstr>Ford’s Website</vt:lpstr>
      <vt:lpstr>Website</vt:lpstr>
      <vt:lpstr>Website</vt:lpstr>
      <vt:lpstr>Website</vt:lpstr>
      <vt:lpstr>BLOGGING </vt:lpstr>
      <vt:lpstr>BLOGGING</vt:lpstr>
      <vt:lpstr>BLOGGING </vt:lpstr>
      <vt:lpstr>SOCIAL NETWORKING</vt:lpstr>
      <vt:lpstr>SOCIAL NETWORKING</vt:lpstr>
      <vt:lpstr>SOCIAL NETWORKING</vt:lpstr>
      <vt:lpstr>Toyota Motor Corp.</vt:lpstr>
      <vt:lpstr>Toyota’s Company Website</vt:lpstr>
      <vt:lpstr>Toyota’s Company Website</vt:lpstr>
      <vt:lpstr>Toyota’s Company Website</vt:lpstr>
      <vt:lpstr>Blogging</vt:lpstr>
      <vt:lpstr>Blogging (Con.)</vt:lpstr>
      <vt:lpstr>Social Networking</vt:lpstr>
      <vt:lpstr>Honda Motor Co., Inc. </vt:lpstr>
      <vt:lpstr>Background</vt:lpstr>
      <vt:lpstr>Possible performance in 2010</vt:lpstr>
      <vt:lpstr>Website</vt:lpstr>
      <vt:lpstr>Purpose in developing the site</vt:lpstr>
      <vt:lpstr>Information content</vt:lpstr>
      <vt:lpstr>Conclusion about Honda’s site</vt:lpstr>
      <vt:lpstr>Blogging</vt:lpstr>
      <vt:lpstr>Non-Honda-sponsored blogging sites</vt:lpstr>
      <vt:lpstr>The ranges of people who blog about Honda cars</vt:lpstr>
      <vt:lpstr>Honda’s Social Networking sites</vt:lpstr>
      <vt:lpstr>Information on Honda’s social networking sites</vt:lpstr>
      <vt:lpstr>The What, How, Who and Why</vt:lpstr>
      <vt:lpstr>Internet Use and Effectiveness</vt:lpstr>
      <vt:lpstr>Strategy Evaluation</vt:lpstr>
      <vt:lpstr>Guidelines for Internet Strategy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Honda Motor Co.</dc:title>
  <dc:creator>Pat</dc:creator>
  <cp:lastModifiedBy>Pat</cp:lastModifiedBy>
  <cp:revision>40</cp:revision>
  <dcterms:created xsi:type="dcterms:W3CDTF">2010-02-20T18:59:25Z</dcterms:created>
  <dcterms:modified xsi:type="dcterms:W3CDTF">2010-02-24T03:08:23Z</dcterms:modified>
</cp:coreProperties>
</file>