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6"/>
  </p:notesMasterIdLst>
  <p:sldIdLst>
    <p:sldId id="298" r:id="rId2"/>
    <p:sldId id="334" r:id="rId3"/>
    <p:sldId id="343" r:id="rId4"/>
    <p:sldId id="339" r:id="rId5"/>
    <p:sldId id="340" r:id="rId6"/>
    <p:sldId id="341" r:id="rId7"/>
    <p:sldId id="342" r:id="rId8"/>
    <p:sldId id="337" r:id="rId9"/>
    <p:sldId id="335" r:id="rId10"/>
    <p:sldId id="323" r:id="rId11"/>
    <p:sldId id="336" r:id="rId12"/>
    <p:sldId id="333" r:id="rId13"/>
    <p:sldId id="338" r:id="rId14"/>
    <p:sldId id="34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4660"/>
  </p:normalViewPr>
  <p:slideViewPr>
    <p:cSldViewPr>
      <p:cViewPr varScale="1">
        <p:scale>
          <a:sx n="62" d="100"/>
          <a:sy n="62" d="100"/>
        </p:scale>
        <p:origin x="7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39CA-1B98-4929-AD1C-CF8DBB6B419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694B-7B2F-4243-8BC9-3E8EE9E2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660400" y="5603875"/>
            <a:ext cx="1617663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8737-7837-4322-A25F-C37C6A3B7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065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A1A1-67C3-40F9-A419-96C3CB9FF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858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DB58-4321-49E3-91C7-0EE04E617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3933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F1A36-FF79-4B14-B6D5-186AF1B80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719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9140000">
            <a:off x="747563" y="1753904"/>
            <a:ext cx="5648623" cy="1204306"/>
          </a:xfrm>
        </p:spPr>
        <p:txBody>
          <a:bodyPr bIns="9144" anchor="b"/>
          <a:lstStyle>
            <a:lvl1pPr>
              <a:defRPr sz="4000" baseline="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Meta-methodologies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709-71F5-46E1-87B9-5E51649A9E6B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800100" y="0"/>
            <a:ext cx="751998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9625" y="2449513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6851ADC-63B3-424E-936C-55ACE5878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9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33" r:id="rId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7030A0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030A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030A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030A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030A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7030A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7030A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7030A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7030A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youtube.com/watch?v=cOKUs87KbS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sl.edu/~sauter/analysis/LifeIsFailurePresentationLessons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rnanalyst.com/Resources/Articles/tabid/115/articleType/ArticleView/articleId/602/What-are-the-Benefits-of-Business-Analysis.aspx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.calvin.edu/courses/cs/262/kvlinden/resources/CHAOSManifesto201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ms-today.org/orms-8-07/oracl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19140000">
            <a:off x="805013" y="1660488"/>
            <a:ext cx="5976870" cy="1204306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en-US" sz="72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en-US" sz="5300" dirty="0" smtClean="0">
                <a:solidFill>
                  <a:srgbClr val="7030A0"/>
                </a:solidFill>
              </a:rPr>
              <a:t>meta-</a:t>
            </a:r>
            <a:r>
              <a:rPr lang="en-US" sz="5300" dirty="0" err="1" smtClean="0">
                <a:solidFill>
                  <a:srgbClr val="7030A0"/>
                </a:solidFill>
              </a:rPr>
              <a:t>methodogies</a:t>
            </a:r>
            <a:endParaRPr lang="en-US" sz="53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More about complexity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3180" y="2449513"/>
            <a:ext cx="5414465" cy="35798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Hit the mark:  Make Complex Ideas Understandable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	</a:t>
            </a:r>
            <a:r>
              <a:rPr lang="en-US" sz="2400" b="0" dirty="0" smtClean="0"/>
              <a:t>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	</a:t>
            </a:r>
            <a:r>
              <a:rPr lang="en-US" sz="2400" b="0" dirty="0" smtClean="0"/>
              <a:t>Deconstruct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	</a:t>
            </a:r>
            <a:r>
              <a:rPr lang="en-US" sz="2400" b="0" dirty="0" smtClean="0"/>
              <a:t>Compare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	</a:t>
            </a:r>
            <a:r>
              <a:rPr lang="en-US" sz="2400" b="0" dirty="0" smtClean="0"/>
              <a:t>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	Map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	Do it</a:t>
            </a:r>
            <a:endParaRPr lang="en-US" sz="2400" b="0" dirty="0"/>
          </a:p>
          <a:p>
            <a:pPr marL="0" indent="0"/>
            <a:r>
              <a:rPr lang="en-US" sz="2400" b="0" dirty="0" smtClean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95344"/>
            <a:ext cx="4876800" cy="67626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79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0960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Standish has their own meta-methodology rules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99" y="936938"/>
            <a:ext cx="7520940" cy="3939862"/>
          </a:xfrm>
        </p:spPr>
        <p:txBody>
          <a:bodyPr>
            <a:noAutofit/>
          </a:bodyPr>
          <a:lstStyle/>
          <a:p>
            <a:r>
              <a:rPr lang="en-US" sz="1400" b="0" dirty="0" smtClean="0"/>
              <a:t>Standish provides 100 best practices, available in groups of 10.  The list below identifies the topics covered.: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dirty="0" smtClean="0"/>
              <a:t>Correctly identify user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dirty="0" smtClean="0"/>
              <a:t>Have a clear vision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dirty="0" smtClean="0"/>
              <a:t>There must be agreement on the project, the outcome, measures and value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dirty="0" smtClean="0"/>
              <a:t>Minimize the scope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dirty="0" smtClean="0"/>
              <a:t>Use an iterative development style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dirty="0" smtClean="0"/>
              <a:t>Projects must follow project management fundamentals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0" dirty="0"/>
              <a:t> Create and maintain accurate estimates and develop a more systematic approach toward project estimating and costing.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0" dirty="0"/>
              <a:t>Examine the matter of competency and what you need to consider in evaluating the competency of your staff and the team.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0" dirty="0"/>
              <a:t>A formal methodology must have a problem statement to ensure that everyone is solving the same business problem.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548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remainder of the lessons can be </a:t>
            </a:r>
            <a:r>
              <a:rPr lang="en-US" dirty="0" smtClean="0">
                <a:hlinkClick r:id="rId2"/>
              </a:rPr>
              <a:t>found online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What are they?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These are tools  and concepts that an analysis should use regardless of the methodology followed	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The tools give more information about </a:t>
            </a:r>
            <a:r>
              <a:rPr lang="en-US" sz="1800" b="0" i="1" dirty="0" smtClean="0"/>
              <a:t>how</a:t>
            </a:r>
            <a:r>
              <a:rPr lang="en-US" sz="1800" b="0" dirty="0" smtClean="0"/>
              <a:t> to accomplish tasks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They are Systems Theory and Human Centered Design (or Design Thinking) with a few </a:t>
            </a:r>
            <a:r>
              <a:rPr lang="en-US" sz="1800" b="0" dirty="0" err="1" smtClean="0"/>
              <a:t>addititons</a:t>
            </a:r>
            <a:r>
              <a:rPr lang="en-US" sz="1800" b="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Help with solving problems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Help with complexity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2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First, what problem are we solving?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4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What can go wrong?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112" y="2699219"/>
            <a:ext cx="5844601" cy="308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5410200"/>
            <a:ext cx="458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More information about these problems can be found at the </a:t>
            </a:r>
            <a:r>
              <a:rPr lang="en-US" sz="1600" dirty="0" smtClean="0">
                <a:hlinkClick r:id="rId3"/>
              </a:rPr>
              <a:t>Modern Analyst </a:t>
            </a:r>
            <a:r>
              <a:rPr lang="en-US" sz="1600" dirty="0" smtClean="0"/>
              <a:t>website.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655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Top 10 reasons for success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4600" y="1066800"/>
            <a:ext cx="4434840" cy="3579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Executive </a:t>
            </a:r>
            <a:r>
              <a:rPr lang="en-US" b="0" dirty="0">
                <a:latin typeface="Arial" panose="020B0604020202020204" pitchFamily="34" charset="0"/>
              </a:rPr>
              <a:t>Management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User </a:t>
            </a:r>
            <a:r>
              <a:rPr lang="en-US" b="0" dirty="0">
                <a:latin typeface="Arial" panose="020B0604020202020204" pitchFamily="34" charset="0"/>
              </a:rPr>
              <a:t>Involvement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Clear </a:t>
            </a:r>
            <a:r>
              <a:rPr lang="en-US" b="0" dirty="0">
                <a:latin typeface="Arial" panose="020B0604020202020204" pitchFamily="34" charset="0"/>
              </a:rPr>
              <a:t>Business Objectives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Emotional </a:t>
            </a:r>
            <a:r>
              <a:rPr lang="en-US" b="0" dirty="0">
                <a:latin typeface="Arial" panose="020B0604020202020204" pitchFamily="34" charset="0"/>
              </a:rPr>
              <a:t>Maturity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Optimization</a:t>
            </a:r>
            <a:endParaRPr lang="en-US" b="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Agile </a:t>
            </a:r>
            <a:r>
              <a:rPr lang="en-US" b="0" dirty="0">
                <a:latin typeface="Arial" panose="020B0604020202020204" pitchFamily="34" charset="0"/>
              </a:rPr>
              <a:t>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Project </a:t>
            </a:r>
            <a:r>
              <a:rPr lang="en-US" b="0" dirty="0">
                <a:latin typeface="Arial" panose="020B0604020202020204" pitchFamily="34" charset="0"/>
              </a:rPr>
              <a:t>Management Expertise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Skilled </a:t>
            </a:r>
            <a:r>
              <a:rPr lang="en-US" b="0" dirty="0">
                <a:latin typeface="Arial" panose="020B0604020202020204" pitchFamily="34" charset="0"/>
              </a:rPr>
              <a:t>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Execution</a:t>
            </a:r>
            <a:endParaRPr lang="en-US" b="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</a:rPr>
              <a:t>Tools </a:t>
            </a:r>
            <a:r>
              <a:rPr lang="en-US" b="0" dirty="0">
                <a:latin typeface="Arial" panose="020B0604020202020204" pitchFamily="34" charset="0"/>
              </a:rPr>
              <a:t>and Infrastructure</a:t>
            </a:r>
            <a:endParaRPr lang="en-US" b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5638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Property of the Standish Group.  The </a:t>
            </a:r>
            <a:r>
              <a:rPr lang="en-US" sz="1600" dirty="0" smtClean="0">
                <a:hlinkClick r:id="rId2"/>
              </a:rPr>
              <a:t>entire report </a:t>
            </a:r>
            <a:r>
              <a:rPr lang="en-US" sz="1600" dirty="0" smtClean="0"/>
              <a:t>is available online, and provides more detail.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24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Cost of problems vary by stage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234544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9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Unintended Consequences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1"/>
            <a:ext cx="4233246" cy="3962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5562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 of unintended consequences is available at </a:t>
            </a:r>
            <a:r>
              <a:rPr lang="en-US" i="1" dirty="0" smtClean="0">
                <a:hlinkClick r:id="rId3"/>
              </a:rPr>
              <a:t>ORMS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56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3680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Deal with Complexity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08" y="365760"/>
            <a:ext cx="7520940" cy="3579849"/>
          </a:xfrm>
        </p:spPr>
        <p:txBody>
          <a:bodyPr>
            <a:norm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SECOND,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8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6705600" cy="48973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5370603"/>
            <a:ext cx="594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</a:t>
            </a:r>
            <a:r>
              <a:rPr lang="en-US" sz="1400" dirty="0"/>
              <a:t>of the Pentagon. This is the actual image used by Gen. Stanley A. </a:t>
            </a:r>
            <a:r>
              <a:rPr lang="en-US" sz="1400" dirty="0" err="1"/>
              <a:t>McChrystal</a:t>
            </a:r>
            <a:r>
              <a:rPr lang="en-US" sz="1400" dirty="0"/>
              <a:t>, the leader of American and NATO forces in Afghanistan, to portray the complexity of American military strategy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458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stemsAnalysi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sAnalysis" id="{49C51DAD-EFD1-431B-9C61-ACE5D63B2A46}" vid="{3C1045FB-920A-4438-8BDD-3F530EB449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359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</vt:lpstr>
      <vt:lpstr>SystemsAnalysis</vt:lpstr>
      <vt:lpstr> meta-methodogies</vt:lpstr>
      <vt:lpstr>What are they?</vt:lpstr>
      <vt:lpstr>PowerPoint Presentation</vt:lpstr>
      <vt:lpstr>What can go wrong?</vt:lpstr>
      <vt:lpstr>Top 10 reasons for success</vt:lpstr>
      <vt:lpstr>Cost of problems vary by stage</vt:lpstr>
      <vt:lpstr>Unintended Consequences</vt:lpstr>
      <vt:lpstr>Deal with Complexity</vt:lpstr>
      <vt:lpstr>PowerPoint Presentation</vt:lpstr>
      <vt:lpstr>More about complexity</vt:lpstr>
      <vt:lpstr>Hit the mark:  Make Complex Ideas Understandable</vt:lpstr>
      <vt:lpstr>PowerPoint Presentation</vt:lpstr>
      <vt:lpstr>PowerPoint Presentation</vt:lpstr>
      <vt:lpstr>Standish has their own meta-methodology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</dc:title>
  <dc:creator>Sauter, Vicki L.</dc:creator>
  <cp:lastModifiedBy>Sauter, Vicki L.</cp:lastModifiedBy>
  <cp:revision>25</cp:revision>
  <dcterms:created xsi:type="dcterms:W3CDTF">2018-07-27T18:29:58Z</dcterms:created>
  <dcterms:modified xsi:type="dcterms:W3CDTF">2020-03-12T20:35:15Z</dcterms:modified>
</cp:coreProperties>
</file>