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8" r:id="rId3"/>
    <p:sldId id="259" r:id="rId4"/>
    <p:sldId id="260" r:id="rId5"/>
    <p:sldId id="261" r:id="rId6"/>
    <p:sldId id="262" r:id="rId7"/>
    <p:sldId id="263" r:id="rId8"/>
    <p:sldId id="264" r:id="rId9"/>
    <p:sldId id="267" r:id="rId10"/>
    <p:sldId id="265" r:id="rId11"/>
    <p:sldId id="268"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smtClean="0"/>
              <a:t>Chapter 3</a:t>
            </a:r>
            <a:br>
              <a:rPr lang="en-US" smtClean="0"/>
            </a:br>
            <a:r>
              <a:rPr lang="en-US" smtClean="0"/>
              <a:t>DATA COMPONENT</a:t>
            </a:r>
            <a:endParaRPr lang="en-US" dirty="0"/>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3.2</a:t>
            </a:r>
            <a:endParaRPr lang="en-US" dirty="0"/>
          </a:p>
        </p:txBody>
      </p:sp>
      <p:sp>
        <p:nvSpPr>
          <p:cNvPr id="3" name="Text Placeholder 2"/>
          <p:cNvSpPr>
            <a:spLocks noGrp="1"/>
          </p:cNvSpPr>
          <p:nvPr>
            <p:ph type="body" sz="quarter" idx="10"/>
          </p:nvPr>
        </p:nvSpPr>
        <p:spPr>
          <a:xfrm>
            <a:off x="1066800" y="1828800"/>
            <a:ext cx="7010400" cy="3962400"/>
          </a:xfrm>
        </p:spPr>
        <p:txBody>
          <a:bodyPr>
            <a:normAutofit fontScale="25000" lnSpcReduction="20000"/>
          </a:bodyPr>
          <a:lstStyle/>
          <a:p>
            <a:r>
              <a:rPr lang="en-US" sz="4000" dirty="0"/>
              <a:t>&lt;!DOCTYPE HTML PUBLIC "-     //W3C     //DTD HTML 4.0 Transitional     //EN"&gt;&lt;html&gt;&lt;head&gt;</a:t>
            </a:r>
          </a:p>
          <a:p>
            <a:r>
              <a:rPr lang="en-US" sz="4000" dirty="0"/>
              <a:t> &lt;meta name="</a:t>
            </a:r>
            <a:r>
              <a:rPr lang="en-US" sz="4000" dirty="0" err="1"/>
              <a:t>MSSmartTagsPreventParsing</a:t>
            </a:r>
            <a:r>
              <a:rPr lang="en-US" sz="4000" dirty="0"/>
              <a:t>" content="TRUE"&gt;</a:t>
            </a:r>
          </a:p>
          <a:p>
            <a:r>
              <a:rPr lang="en-US" sz="4000" dirty="0"/>
              <a:t> &lt;title&gt;JavaScript Examples&lt;/title&gt;</a:t>
            </a:r>
          </a:p>
          <a:p>
            <a:r>
              <a:rPr lang="en-US" sz="4000" dirty="0"/>
              <a:t> &lt;STYLE TYPE="text/</a:t>
            </a:r>
            <a:r>
              <a:rPr lang="en-US" sz="4000" dirty="0" err="1"/>
              <a:t>css</a:t>
            </a:r>
            <a:r>
              <a:rPr lang="en-US" sz="4000" dirty="0"/>
              <a:t>"&gt;</a:t>
            </a:r>
          </a:p>
          <a:p>
            <a:r>
              <a:rPr lang="en-US" sz="4000" dirty="0"/>
              <a:t> &lt;!--</a:t>
            </a:r>
          </a:p>
          <a:p>
            <a:r>
              <a:rPr lang="en-US" sz="4000" dirty="0"/>
              <a:t>   H1, H2, H3, H4, H5, H6 {</a:t>
            </a:r>
            <a:r>
              <a:rPr lang="en-US" sz="4000" dirty="0" err="1"/>
              <a:t>font-family:"Arial</a:t>
            </a:r>
            <a:r>
              <a:rPr lang="en-US" sz="4000" dirty="0"/>
              <a:t>"}</a:t>
            </a:r>
          </a:p>
          <a:p>
            <a:r>
              <a:rPr lang="en-US" sz="4000" dirty="0"/>
              <a:t>    td {</a:t>
            </a:r>
            <a:r>
              <a:rPr lang="en-US" sz="4000" dirty="0" err="1"/>
              <a:t>font-family:"Arial</a:t>
            </a:r>
            <a:r>
              <a:rPr lang="en-US" sz="4000" dirty="0"/>
              <a:t>"}</a:t>
            </a:r>
          </a:p>
          <a:p>
            <a:r>
              <a:rPr lang="en-US" sz="4000" dirty="0"/>
              <a:t>    td {font--size: 10pt}</a:t>
            </a:r>
          </a:p>
          <a:p>
            <a:r>
              <a:rPr lang="en-US" sz="4000" dirty="0"/>
              <a:t>    td {font-weight: bold}</a:t>
            </a:r>
          </a:p>
          <a:p>
            <a:r>
              <a:rPr lang="en-US" sz="4000" dirty="0"/>
              <a:t>    td {border-width: 2px}</a:t>
            </a:r>
          </a:p>
          <a:p>
            <a:r>
              <a:rPr lang="en-US" sz="4000" dirty="0"/>
              <a:t>    table {border-color: #8D89C7}</a:t>
            </a:r>
          </a:p>
          <a:p>
            <a:r>
              <a:rPr lang="en-US" sz="4000" dirty="0"/>
              <a:t>    body {</a:t>
            </a:r>
            <a:r>
              <a:rPr lang="en-US" sz="4000" dirty="0" err="1"/>
              <a:t>font-family:"Arial</a:t>
            </a:r>
            <a:r>
              <a:rPr lang="en-US" sz="4000" dirty="0"/>
              <a:t>"; font-size: 10pt; </a:t>
            </a:r>
            <a:r>
              <a:rPr lang="en-US" sz="4000" dirty="0" err="1"/>
              <a:t>font-weight:bold</a:t>
            </a:r>
            <a:r>
              <a:rPr lang="en-US" sz="4000" dirty="0"/>
              <a:t>}</a:t>
            </a:r>
          </a:p>
          <a:p>
            <a:r>
              <a:rPr lang="en-US" sz="4000" dirty="0"/>
              <a:t>    p {</a:t>
            </a:r>
            <a:r>
              <a:rPr lang="en-US" sz="4000" dirty="0" err="1"/>
              <a:t>font-family:"Arial</a:t>
            </a:r>
            <a:r>
              <a:rPr lang="en-US" sz="4000" dirty="0"/>
              <a:t>"; font-size: 10pt; </a:t>
            </a:r>
            <a:r>
              <a:rPr lang="en-US" sz="4000" dirty="0" err="1"/>
              <a:t>font-weight:bold</a:t>
            </a:r>
            <a:r>
              <a:rPr lang="en-US" sz="4000" dirty="0"/>
              <a:t>}</a:t>
            </a:r>
          </a:p>
          <a:p>
            <a:r>
              <a:rPr lang="en-US" sz="4000" dirty="0"/>
              <a:t>--&gt;</a:t>
            </a:r>
          </a:p>
          <a:p>
            <a:r>
              <a:rPr lang="en-US" sz="4000" dirty="0"/>
              <a:t> &lt;/STYLE&gt;</a:t>
            </a:r>
          </a:p>
          <a:p>
            <a:r>
              <a:rPr lang="en-US" sz="4000" dirty="0"/>
              <a:t> &lt;/head&gt;</a:t>
            </a:r>
          </a:p>
          <a:p>
            <a:endParaRPr lang="en-US" sz="4000" dirty="0"/>
          </a:p>
          <a:p>
            <a:r>
              <a:rPr lang="en-US" sz="4000" dirty="0"/>
              <a:t>&lt;body text="#000080" </a:t>
            </a:r>
            <a:r>
              <a:rPr lang="en-US" sz="4000" dirty="0" err="1"/>
              <a:t>vlink</a:t>
            </a:r>
            <a:r>
              <a:rPr lang="en-US" sz="4000" dirty="0"/>
              <a:t>="#000080" background="graphics/background2.gif" link="#000080"&gt;</a:t>
            </a:r>
          </a:p>
          <a:p>
            <a:r>
              <a:rPr lang="en-US" sz="4000" dirty="0"/>
              <a:t> &lt;center&gt;&lt;big&gt;Output Values Statement&lt;/big&gt;&lt;/center&gt;</a:t>
            </a:r>
          </a:p>
          <a:p>
            <a:endParaRPr lang="en-US" sz="4000" dirty="0"/>
          </a:p>
          <a:p>
            <a:r>
              <a:rPr lang="en-US" sz="4000" dirty="0"/>
              <a:t>&lt;</a:t>
            </a:r>
            <a:r>
              <a:rPr lang="en-US" sz="4000" dirty="0" err="1"/>
              <a:t>cfquery</a:t>
            </a:r>
            <a:r>
              <a:rPr lang="en-US" sz="4000" dirty="0"/>
              <a:t> name="</a:t>
            </a:r>
            <a:r>
              <a:rPr lang="en-US" sz="4000" dirty="0" err="1"/>
              <a:t>possible_cars</a:t>
            </a:r>
            <a:r>
              <a:rPr lang="en-US" sz="4000" dirty="0"/>
              <a:t>" </a:t>
            </a:r>
            <a:r>
              <a:rPr lang="en-US" sz="4000" dirty="0" err="1"/>
              <a:t>datasource</a:t>
            </a:r>
            <a:r>
              <a:rPr lang="en-US" sz="4000" dirty="0"/>
              <a:t>="#</a:t>
            </a:r>
            <a:r>
              <a:rPr lang="en-US" sz="4000" dirty="0" err="1"/>
              <a:t>d_oracle</a:t>
            </a:r>
            <a:r>
              <a:rPr lang="en-US" sz="4000" dirty="0"/>
              <a:t>#" username="#</a:t>
            </a:r>
            <a:r>
              <a:rPr lang="en-US" sz="4000" dirty="0" err="1"/>
              <a:t>u_oracle</a:t>
            </a:r>
            <a:r>
              <a:rPr lang="en-US" sz="4000" dirty="0"/>
              <a:t>#" password="#</a:t>
            </a:r>
            <a:r>
              <a:rPr lang="en-US" sz="4000" dirty="0" err="1"/>
              <a:t>p_oracle</a:t>
            </a:r>
            <a:r>
              <a:rPr lang="en-US" sz="4000" dirty="0"/>
              <a:t>#" DEBUG&gt;</a:t>
            </a:r>
          </a:p>
          <a:p>
            <a:r>
              <a:rPr lang="en-US" sz="4000" dirty="0"/>
              <a:t> SELECT model, price FROM </a:t>
            </a:r>
            <a:r>
              <a:rPr lang="en-US" sz="4000" dirty="0" err="1"/>
              <a:t>new_cars</a:t>
            </a:r>
            <a:r>
              <a:rPr lang="en-US" sz="4000" dirty="0"/>
              <a:t> WHERE </a:t>
            </a:r>
            <a:r>
              <a:rPr lang="en-US" sz="4000" dirty="0" err="1"/>
              <a:t>cafe_mpg</a:t>
            </a:r>
            <a:r>
              <a:rPr lang="en-US" sz="4000" dirty="0"/>
              <a:t> &gt;=  30   </a:t>
            </a:r>
          </a:p>
          <a:p>
            <a:r>
              <a:rPr lang="en-US" sz="4000" dirty="0"/>
              <a:t>&lt;/</a:t>
            </a:r>
            <a:r>
              <a:rPr lang="en-US" sz="4000" dirty="0" err="1"/>
              <a:t>cfquery</a:t>
            </a:r>
            <a:r>
              <a:rPr lang="en-US" sz="4000" dirty="0"/>
              <a:t>&gt; </a:t>
            </a:r>
            <a:endParaRPr lang="en-US" sz="4000" dirty="0" smtClean="0"/>
          </a:p>
          <a:p>
            <a:endParaRPr lang="en-US" sz="4000" dirty="0"/>
          </a:p>
          <a:p>
            <a:r>
              <a:rPr lang="en-US" sz="4000" dirty="0"/>
              <a:t>&lt;table&gt;&lt;</a:t>
            </a:r>
            <a:r>
              <a:rPr lang="en-US" sz="4000" dirty="0" err="1"/>
              <a:t>tbody</a:t>
            </a:r>
            <a:r>
              <a:rPr lang="en-US" sz="4000" dirty="0"/>
              <a:t>&gt;</a:t>
            </a:r>
          </a:p>
          <a:p>
            <a:r>
              <a:rPr lang="en-US" sz="4000" dirty="0"/>
              <a:t> &lt;</a:t>
            </a:r>
            <a:r>
              <a:rPr lang="en-US" sz="4000" dirty="0" err="1"/>
              <a:t>cfoutput</a:t>
            </a:r>
            <a:r>
              <a:rPr lang="en-US" sz="4000" dirty="0"/>
              <a:t> query="</a:t>
            </a:r>
            <a:r>
              <a:rPr lang="en-US" sz="4000" dirty="0" err="1"/>
              <a:t>possible_cars</a:t>
            </a:r>
            <a:r>
              <a:rPr lang="en-US" sz="4000" dirty="0"/>
              <a:t>"&gt;</a:t>
            </a:r>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83997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3.2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733800"/>
          </a:xfrm>
        </p:spPr>
        <p:txBody>
          <a:bodyPr>
            <a:noAutofit/>
          </a:bodyPr>
          <a:lstStyle/>
          <a:p>
            <a:r>
              <a:rPr lang="en-US" sz="1050" dirty="0"/>
              <a:t> &lt;</a:t>
            </a:r>
            <a:r>
              <a:rPr lang="en-US" sz="1050" dirty="0" err="1"/>
              <a:t>tr</a:t>
            </a:r>
            <a:r>
              <a:rPr lang="en-US" sz="1050" dirty="0"/>
              <a:t>&gt;  &lt;td&gt;#model#&lt;/td&gt;   &lt;td width=5&gt; &lt;/td&gt;   &lt;td&gt;#price#&lt;/td&gt;  &lt;/</a:t>
            </a:r>
            <a:r>
              <a:rPr lang="en-US" sz="1050" dirty="0" err="1"/>
              <a:t>tr</a:t>
            </a:r>
            <a:r>
              <a:rPr lang="en-US" sz="1050" dirty="0"/>
              <a:t>&gt;</a:t>
            </a:r>
          </a:p>
          <a:p>
            <a:r>
              <a:rPr lang="en-US" sz="1050" dirty="0"/>
              <a:t> &lt;/</a:t>
            </a:r>
            <a:r>
              <a:rPr lang="en-US" sz="1050" dirty="0" err="1"/>
              <a:t>cfoutput</a:t>
            </a:r>
            <a:r>
              <a:rPr lang="en-US" sz="1050" dirty="0"/>
              <a:t>&gt;</a:t>
            </a:r>
          </a:p>
          <a:p>
            <a:r>
              <a:rPr lang="en-US" sz="1050" dirty="0"/>
              <a:t> &lt;/</a:t>
            </a:r>
            <a:r>
              <a:rPr lang="en-US" sz="1050" dirty="0" err="1"/>
              <a:t>tbody</a:t>
            </a:r>
            <a:r>
              <a:rPr lang="en-US" sz="1050" dirty="0"/>
              <a:t>&gt;&lt;/table&gt;</a:t>
            </a:r>
          </a:p>
          <a:p>
            <a:endParaRPr lang="en-US" sz="1050" dirty="0"/>
          </a:p>
          <a:p>
            <a:r>
              <a:rPr lang="en-US" sz="1050" dirty="0"/>
              <a:t>&lt;p&gt;&lt;</a:t>
            </a:r>
            <a:r>
              <a:rPr lang="en-US" sz="1050" dirty="0" err="1"/>
              <a:t>hr</a:t>
            </a:r>
            <a:r>
              <a:rPr lang="en-US" sz="1050" dirty="0"/>
              <a:t>&gt;&lt;p&gt;</a:t>
            </a:r>
          </a:p>
          <a:p>
            <a:r>
              <a:rPr lang="en-US" sz="1050" dirty="0"/>
              <a:t> &lt;</a:t>
            </a:r>
            <a:r>
              <a:rPr lang="en-US" sz="1050" dirty="0" err="1"/>
              <a:t>img</a:t>
            </a:r>
            <a:r>
              <a:rPr lang="en-US" sz="1050" dirty="0"/>
              <a:t> </a:t>
            </a:r>
            <a:r>
              <a:rPr lang="en-US" sz="1050" dirty="0" err="1"/>
              <a:t>src</a:t>
            </a:r>
            <a:r>
              <a:rPr lang="en-US" sz="1050" dirty="0"/>
              <a:t>="graphics/button2.jpg" width = 20&gt; &lt;a </a:t>
            </a:r>
            <a:r>
              <a:rPr lang="en-US" sz="1050" dirty="0" err="1"/>
              <a:t>href</a:t>
            </a:r>
            <a:r>
              <a:rPr lang="en-US" sz="1050" dirty="0"/>
              <a:t>="index.html"&gt;Return to Index&lt;/a&gt;</a:t>
            </a:r>
          </a:p>
          <a:p>
            <a:endParaRPr lang="en-US" sz="1050" dirty="0"/>
          </a:p>
          <a:p>
            <a:r>
              <a:rPr lang="en-US" sz="1050" dirty="0"/>
              <a:t>&lt;small&gt;</a:t>
            </a:r>
          </a:p>
          <a:p>
            <a:r>
              <a:rPr lang="en-US" sz="1050" dirty="0"/>
              <a:t> &lt;script language="JavaScript"&gt;</a:t>
            </a:r>
          </a:p>
          <a:p>
            <a:r>
              <a:rPr lang="en-US" sz="1050" dirty="0"/>
              <a:t> // This automatically updates the last modified date for the page.</a:t>
            </a:r>
          </a:p>
          <a:p>
            <a:r>
              <a:rPr lang="en-US" sz="1050" dirty="0"/>
              <a:t> //</a:t>
            </a:r>
          </a:p>
          <a:p>
            <a:r>
              <a:rPr lang="en-US" sz="1050" dirty="0"/>
              <a:t> when = </a:t>
            </a:r>
            <a:r>
              <a:rPr lang="en-US" sz="1050" dirty="0" err="1"/>
              <a:t>document.lastModified</a:t>
            </a:r>
            <a:endParaRPr lang="en-US" sz="1050" dirty="0"/>
          </a:p>
          <a:p>
            <a:r>
              <a:rPr lang="en-US" sz="1050" dirty="0"/>
              <a:t> </a:t>
            </a:r>
            <a:r>
              <a:rPr lang="en-US" sz="1050" dirty="0" err="1"/>
              <a:t>document.write</a:t>
            </a:r>
            <a:r>
              <a:rPr lang="en-US" sz="1050" dirty="0"/>
              <a:t>("This page was last modified on: " + when + "&lt;</a:t>
            </a:r>
            <a:r>
              <a:rPr lang="en-US" sz="1050" dirty="0" err="1"/>
              <a:t>br</a:t>
            </a:r>
            <a:r>
              <a:rPr lang="en-US" sz="1050" dirty="0"/>
              <a:t>&gt;")</a:t>
            </a:r>
          </a:p>
          <a:p>
            <a:r>
              <a:rPr lang="en-US" sz="1050" dirty="0"/>
              <a:t> //</a:t>
            </a:r>
          </a:p>
          <a:p>
            <a:r>
              <a:rPr lang="en-US" sz="1050" dirty="0"/>
              <a:t> // This automatically updates the location documentation on the page.</a:t>
            </a:r>
          </a:p>
          <a:p>
            <a:r>
              <a:rPr lang="en-US" sz="1050" dirty="0"/>
              <a:t> where = </a:t>
            </a:r>
            <a:r>
              <a:rPr lang="en-US" sz="1050" dirty="0" err="1"/>
              <a:t>document.location</a:t>
            </a:r>
            <a:endParaRPr lang="en-US" sz="1050" dirty="0"/>
          </a:p>
          <a:p>
            <a:r>
              <a:rPr lang="en-US" sz="1050" dirty="0"/>
              <a:t> </a:t>
            </a:r>
            <a:r>
              <a:rPr lang="en-US" sz="1050" dirty="0" err="1"/>
              <a:t>document.write</a:t>
            </a:r>
            <a:r>
              <a:rPr lang="en-US" sz="1050" dirty="0"/>
              <a:t>("URL: " + where)</a:t>
            </a:r>
          </a:p>
          <a:p>
            <a:r>
              <a:rPr lang="en-US" sz="1050" dirty="0"/>
              <a:t> &lt;/script&gt;</a:t>
            </a:r>
          </a:p>
          <a:p>
            <a:endParaRPr lang="en-US" sz="1050" dirty="0"/>
          </a:p>
          <a:p>
            <a:r>
              <a:rPr lang="en-US" sz="1050" dirty="0"/>
              <a:t>&lt;/body&gt;</a:t>
            </a:r>
          </a:p>
          <a:p>
            <a:r>
              <a:rPr lang="en-US" sz="1050" dirty="0"/>
              <a:t> &lt;/html</a:t>
            </a:r>
            <a:r>
              <a:rPr lang="en-US" sz="1050" dirty="0" smtClean="0"/>
              <a:t>&gt;</a:t>
            </a:r>
            <a:endParaRPr lang="en-US" sz="1050" dirty="0"/>
          </a:p>
        </p:txBody>
      </p:sp>
    </p:spTree>
    <p:extLst>
      <p:ext uri="{BB962C8B-B14F-4D97-AF65-F5344CB8AC3E}">
        <p14:creationId xmlns:p14="http://schemas.microsoft.com/office/powerpoint/2010/main" val="295967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3.3</a:t>
            </a:r>
            <a:endParaRPr lang="en-US" dirty="0"/>
          </a:p>
        </p:txBody>
      </p:sp>
      <p:sp>
        <p:nvSpPr>
          <p:cNvPr id="3" name="Text Placeholder 2"/>
          <p:cNvSpPr>
            <a:spLocks noGrp="1"/>
          </p:cNvSpPr>
          <p:nvPr>
            <p:ph type="body" sz="quarter" idx="10"/>
          </p:nvPr>
        </p:nvSpPr>
        <p:spPr>
          <a:xfrm>
            <a:off x="1066800" y="1752600"/>
            <a:ext cx="7010400" cy="3810000"/>
          </a:xfrm>
        </p:spPr>
        <p:txBody>
          <a:bodyPr>
            <a:noAutofit/>
          </a:bodyPr>
          <a:lstStyle/>
          <a:p>
            <a:r>
              <a:rPr lang="en-US" sz="1030" dirty="0"/>
              <a:t>&lt;!DOCTYPE HTML PUBLIC "-     //W3C     //DTD HTML 4.0 Transitional     //EN"&gt;&lt;html&gt;&lt;head&gt;</a:t>
            </a:r>
          </a:p>
          <a:p>
            <a:r>
              <a:rPr lang="en-US" sz="1030" dirty="0"/>
              <a:t> &lt;meta name="</a:t>
            </a:r>
            <a:r>
              <a:rPr lang="en-US" sz="1030" dirty="0" err="1"/>
              <a:t>MSSmartTagsPreventParsing</a:t>
            </a:r>
            <a:r>
              <a:rPr lang="en-US" sz="1030" dirty="0"/>
              <a:t>" content="TRUE"&gt;</a:t>
            </a:r>
          </a:p>
          <a:p>
            <a:r>
              <a:rPr lang="en-US" sz="1030" dirty="0"/>
              <a:t> &lt;title&gt;JavaScript Examples&lt;/title&gt;</a:t>
            </a:r>
          </a:p>
          <a:p>
            <a:r>
              <a:rPr lang="en-US" sz="1030" dirty="0"/>
              <a:t> &lt;STYLE TYPE="text/</a:t>
            </a:r>
            <a:r>
              <a:rPr lang="en-US" sz="1030" dirty="0" err="1"/>
              <a:t>css</a:t>
            </a:r>
            <a:r>
              <a:rPr lang="en-US" sz="1030" dirty="0"/>
              <a:t>"&gt;</a:t>
            </a:r>
          </a:p>
          <a:p>
            <a:r>
              <a:rPr lang="en-US" sz="1030" dirty="0"/>
              <a:t> &lt;!--</a:t>
            </a:r>
          </a:p>
          <a:p>
            <a:r>
              <a:rPr lang="en-US" sz="1030" dirty="0"/>
              <a:t>   H1, H2, H3, H4, H5, H6 {</a:t>
            </a:r>
            <a:r>
              <a:rPr lang="en-US" sz="1030" dirty="0" err="1"/>
              <a:t>font-family:"Arial</a:t>
            </a:r>
            <a:r>
              <a:rPr lang="en-US" sz="1030" dirty="0"/>
              <a:t>"}</a:t>
            </a:r>
          </a:p>
          <a:p>
            <a:r>
              <a:rPr lang="en-US" sz="1030" dirty="0"/>
              <a:t>    td {</a:t>
            </a:r>
            <a:r>
              <a:rPr lang="en-US" sz="1030" dirty="0" err="1"/>
              <a:t>font-family:"Arial</a:t>
            </a:r>
            <a:r>
              <a:rPr lang="en-US" sz="1030" dirty="0"/>
              <a:t>"}</a:t>
            </a:r>
          </a:p>
          <a:p>
            <a:r>
              <a:rPr lang="en-US" sz="1030" dirty="0"/>
              <a:t>    td {font--size: 10pt}</a:t>
            </a:r>
          </a:p>
          <a:p>
            <a:r>
              <a:rPr lang="en-US" sz="1030" dirty="0"/>
              <a:t>    td {font-weight: bold}</a:t>
            </a:r>
          </a:p>
          <a:p>
            <a:r>
              <a:rPr lang="en-US" sz="1030" dirty="0"/>
              <a:t>    td {border-width: 2px}</a:t>
            </a:r>
          </a:p>
          <a:p>
            <a:r>
              <a:rPr lang="en-US" sz="1030" dirty="0"/>
              <a:t>    table {border-color: #8D89C7}                                                                                   </a:t>
            </a:r>
          </a:p>
          <a:p>
            <a:r>
              <a:rPr lang="en-US" sz="1030" dirty="0"/>
              <a:t>   body {</a:t>
            </a:r>
            <a:r>
              <a:rPr lang="en-US" sz="1030" dirty="0" err="1"/>
              <a:t>font-family:"Arial</a:t>
            </a:r>
            <a:r>
              <a:rPr lang="en-US" sz="1030" dirty="0"/>
              <a:t>"; font-size: 10pt; </a:t>
            </a:r>
            <a:r>
              <a:rPr lang="en-US" sz="1030" dirty="0" err="1"/>
              <a:t>font-weight:bold</a:t>
            </a:r>
            <a:r>
              <a:rPr lang="en-US" sz="1030" dirty="0"/>
              <a:t>}</a:t>
            </a:r>
          </a:p>
          <a:p>
            <a:r>
              <a:rPr lang="en-US" sz="1030" dirty="0"/>
              <a:t>    p {</a:t>
            </a:r>
            <a:r>
              <a:rPr lang="en-US" sz="1030" dirty="0" err="1"/>
              <a:t>font-family:"Arial</a:t>
            </a:r>
            <a:r>
              <a:rPr lang="en-US" sz="1030" dirty="0"/>
              <a:t>"; font-size: 10pt; </a:t>
            </a:r>
            <a:r>
              <a:rPr lang="en-US" sz="1030" dirty="0" err="1"/>
              <a:t>font-weight:bold</a:t>
            </a:r>
            <a:r>
              <a:rPr lang="en-US" sz="1030" dirty="0"/>
              <a:t>}</a:t>
            </a:r>
          </a:p>
          <a:p>
            <a:r>
              <a:rPr lang="en-US" sz="1030" dirty="0"/>
              <a:t>--&gt;</a:t>
            </a:r>
          </a:p>
          <a:p>
            <a:r>
              <a:rPr lang="en-US" sz="1030" dirty="0"/>
              <a:t> &lt;/STYLE&gt;</a:t>
            </a:r>
          </a:p>
          <a:p>
            <a:r>
              <a:rPr lang="en-US" sz="1030" dirty="0"/>
              <a:t> &lt;/head&gt;</a:t>
            </a:r>
          </a:p>
          <a:p>
            <a:r>
              <a:rPr lang="en-US" sz="1030" dirty="0"/>
              <a:t>&lt;body text="#000080" </a:t>
            </a:r>
            <a:r>
              <a:rPr lang="en-US" sz="1030" dirty="0" err="1"/>
              <a:t>vlink</a:t>
            </a:r>
            <a:r>
              <a:rPr lang="en-US" sz="1030" dirty="0"/>
              <a:t>="#000080" background="graphics/background2.gif" link="#000080"&gt;</a:t>
            </a:r>
          </a:p>
          <a:p>
            <a:r>
              <a:rPr lang="en-US" sz="1030" dirty="0"/>
              <a:t> &lt;center&gt;&lt;big&gt;Enter Items to be Added to Table Statement&lt;/big&gt;&lt;/center&gt;       </a:t>
            </a:r>
          </a:p>
          <a:p>
            <a:r>
              <a:rPr lang="en-US" sz="1030" dirty="0"/>
              <a:t>&lt;</a:t>
            </a:r>
            <a:r>
              <a:rPr lang="en-US" sz="1030" dirty="0" err="1"/>
              <a:t>cfform</a:t>
            </a:r>
            <a:r>
              <a:rPr lang="en-US" sz="1030" dirty="0"/>
              <a:t> name="</a:t>
            </a:r>
            <a:r>
              <a:rPr lang="en-US" sz="1030" dirty="0" err="1"/>
              <a:t>possible_cars</a:t>
            </a:r>
            <a:r>
              <a:rPr lang="en-US" sz="1030" dirty="0"/>
              <a:t>" action="</a:t>
            </a:r>
            <a:r>
              <a:rPr lang="en-US" sz="1030" dirty="0" err="1"/>
              <a:t>addrecord.cfm</a:t>
            </a:r>
            <a:r>
              <a:rPr lang="en-US" sz="1030" dirty="0"/>
              <a:t>" method="post" </a:t>
            </a:r>
            <a:r>
              <a:rPr lang="en-US" sz="1030" dirty="0" err="1"/>
              <a:t>datasource</a:t>
            </a:r>
            <a:r>
              <a:rPr lang="en-US" sz="1030" dirty="0"/>
              <a:t>="#</a:t>
            </a:r>
            <a:r>
              <a:rPr lang="en-US" sz="1030" dirty="0" err="1"/>
              <a:t>d_oracle</a:t>
            </a:r>
            <a:r>
              <a:rPr lang="en-US" sz="1030" dirty="0"/>
              <a:t>#" username="#</a:t>
            </a:r>
            <a:r>
              <a:rPr lang="en-US" sz="1030" dirty="0" err="1"/>
              <a:t>u_oracle</a:t>
            </a:r>
            <a:r>
              <a:rPr lang="en-US" sz="1030" dirty="0"/>
              <a:t>#" password="#</a:t>
            </a:r>
            <a:r>
              <a:rPr lang="en-US" sz="1030" dirty="0" err="1"/>
              <a:t>p_oracle</a:t>
            </a:r>
            <a:r>
              <a:rPr lang="en-US" sz="1030" dirty="0"/>
              <a:t>#" DEBUG&gt;</a:t>
            </a:r>
          </a:p>
          <a:p>
            <a:r>
              <a:rPr lang="en-US" sz="1030" dirty="0"/>
              <a:t>&lt;center&gt;&lt;table </a:t>
            </a:r>
            <a:r>
              <a:rPr lang="en-US" sz="1030" dirty="0" err="1"/>
              <a:t>cellpadding</a:t>
            </a:r>
            <a:r>
              <a:rPr lang="en-US" sz="1030" dirty="0"/>
              <a:t>=5 border&gt;&lt;</a:t>
            </a:r>
            <a:r>
              <a:rPr lang="en-US" sz="1030" dirty="0" err="1"/>
              <a:t>tbody</a:t>
            </a:r>
            <a:r>
              <a:rPr lang="en-US" sz="1030" dirty="0"/>
              <a:t>&gt;</a:t>
            </a:r>
          </a:p>
          <a:p>
            <a:r>
              <a:rPr lang="en-US" sz="1030" dirty="0"/>
              <a:t> &lt;</a:t>
            </a:r>
            <a:r>
              <a:rPr lang="en-US" sz="1030" dirty="0" err="1"/>
              <a:t>tr</a:t>
            </a:r>
            <a:r>
              <a:rPr lang="en-US" sz="1030" dirty="0"/>
              <a:t>&gt;&lt;td</a:t>
            </a:r>
            <a:r>
              <a:rPr lang="en-US" sz="1030" dirty="0" smtClean="0"/>
              <a:t>&gt;</a:t>
            </a:r>
            <a:endParaRPr lang="en-US" sz="103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526438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3.3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733800"/>
          </a:xfrm>
        </p:spPr>
        <p:txBody>
          <a:bodyPr>
            <a:normAutofit fontScale="32500" lnSpcReduction="20000"/>
          </a:bodyPr>
          <a:lstStyle/>
          <a:p>
            <a:r>
              <a:rPr lang="en-US" sz="4400" dirty="0"/>
              <a:t> &lt;center&gt;Please Complete the Following Form&lt;/center&gt;&lt;p&gt;</a:t>
            </a:r>
          </a:p>
          <a:p>
            <a:r>
              <a:rPr lang="en-US" sz="4400" dirty="0"/>
              <a:t>Manufacturer: &lt;CFINPUT TYPE="text" NAME="manufacturer" MAXLENGTH="50" SIZE="30"/&gt;&lt;p&gt;</a:t>
            </a:r>
          </a:p>
          <a:p>
            <a:r>
              <a:rPr lang="en-US" sz="4400" dirty="0"/>
              <a:t> Model: &lt;CFINPUT TYPE="text" NAME="model" MAXLENGTH="50" SIZE="30"/&gt;&lt;p&gt;</a:t>
            </a:r>
          </a:p>
          <a:p>
            <a:r>
              <a:rPr lang="en-US" sz="4400" dirty="0"/>
              <a:t> Base Price: &lt;CFINPUT TYPE="text" NAME="price" MAXLENGTH="4" SIZE="4"/&gt;&lt;p&gt;</a:t>
            </a:r>
          </a:p>
          <a:p>
            <a:r>
              <a:rPr lang="en-US" sz="4400" dirty="0"/>
              <a:t> CAFE-MPG: &lt;CFINPUT TYPE="text" NAME="</a:t>
            </a:r>
            <a:r>
              <a:rPr lang="en-US" sz="4400" dirty="0" err="1"/>
              <a:t>pmg</a:t>
            </a:r>
            <a:r>
              <a:rPr lang="en-US" sz="4400" dirty="0"/>
              <a:t>" MAXLENGTH="4" SIZE="4"/&gt;</a:t>
            </a:r>
          </a:p>
          <a:p>
            <a:r>
              <a:rPr lang="en-US" sz="4400" dirty="0"/>
              <a:t> &lt;</a:t>
            </a:r>
            <a:r>
              <a:rPr lang="en-US" sz="4400" dirty="0" err="1"/>
              <a:t>br</a:t>
            </a:r>
            <a:r>
              <a:rPr lang="en-US" sz="4400" dirty="0"/>
              <a:t>&gt;</a:t>
            </a:r>
          </a:p>
          <a:p>
            <a:r>
              <a:rPr lang="en-US" sz="4400" dirty="0"/>
              <a:t> &lt;p align="center"&gt;</a:t>
            </a:r>
          </a:p>
          <a:p>
            <a:r>
              <a:rPr lang="en-US" sz="4400" dirty="0"/>
              <a:t> &lt;CFINPUT NAME="submit" TYPE="submit" VALUE="Save"&gt; </a:t>
            </a:r>
          </a:p>
          <a:p>
            <a:r>
              <a:rPr lang="en-US" sz="4400" dirty="0"/>
              <a:t>&lt;CFINPUT NAME="clear" TYPE="reset" VALUE="Clear"&gt;</a:t>
            </a:r>
          </a:p>
          <a:p>
            <a:r>
              <a:rPr lang="en-US" sz="4400" dirty="0"/>
              <a:t> &lt;/</a:t>
            </a:r>
            <a:r>
              <a:rPr lang="en-US" sz="4400" dirty="0" err="1"/>
              <a:t>cfform</a:t>
            </a:r>
            <a:r>
              <a:rPr lang="en-US" sz="4400" dirty="0"/>
              <a:t>&gt;</a:t>
            </a:r>
          </a:p>
          <a:p>
            <a:r>
              <a:rPr lang="en-US" sz="4400" dirty="0"/>
              <a:t>&lt;/td&gt;&lt;/</a:t>
            </a:r>
            <a:r>
              <a:rPr lang="en-US" sz="4400" dirty="0" err="1"/>
              <a:t>tr</a:t>
            </a:r>
            <a:r>
              <a:rPr lang="en-US" sz="4400" dirty="0"/>
              <a:t>&gt;</a:t>
            </a:r>
          </a:p>
          <a:p>
            <a:r>
              <a:rPr lang="en-US" sz="4400" dirty="0"/>
              <a:t> &lt;/</a:t>
            </a:r>
            <a:r>
              <a:rPr lang="en-US" sz="4400" dirty="0" err="1"/>
              <a:t>tbody</a:t>
            </a:r>
            <a:r>
              <a:rPr lang="en-US" sz="4400" dirty="0"/>
              <a:t>&gt;&lt;/table&gt;</a:t>
            </a:r>
          </a:p>
          <a:p>
            <a:r>
              <a:rPr lang="en-US" sz="4400" dirty="0"/>
              <a:t> &lt;/center&gt;</a:t>
            </a:r>
          </a:p>
          <a:p>
            <a:r>
              <a:rPr lang="en-US" sz="4400" dirty="0"/>
              <a:t>&lt;p&gt;&lt;</a:t>
            </a:r>
            <a:r>
              <a:rPr lang="en-US" sz="4400" dirty="0" err="1"/>
              <a:t>hr</a:t>
            </a:r>
            <a:r>
              <a:rPr lang="en-US" sz="4400" dirty="0"/>
              <a:t>&gt;&lt;p&gt;</a:t>
            </a:r>
          </a:p>
          <a:p>
            <a:r>
              <a:rPr lang="en-US" sz="4400" dirty="0"/>
              <a:t> &lt;</a:t>
            </a:r>
            <a:r>
              <a:rPr lang="en-US" sz="4400" dirty="0" err="1"/>
              <a:t>img</a:t>
            </a:r>
            <a:r>
              <a:rPr lang="en-US" sz="4400" dirty="0"/>
              <a:t> </a:t>
            </a:r>
            <a:r>
              <a:rPr lang="en-US" sz="4400" dirty="0" err="1"/>
              <a:t>src</a:t>
            </a:r>
            <a:r>
              <a:rPr lang="en-US" sz="4400" dirty="0"/>
              <a:t>="graphics/button2.jpg" width = 20&gt; &lt;a </a:t>
            </a:r>
            <a:r>
              <a:rPr lang="en-US" sz="4400" dirty="0" err="1"/>
              <a:t>href</a:t>
            </a:r>
            <a:r>
              <a:rPr lang="en-US" sz="4400" dirty="0"/>
              <a:t>="index.html"&gt;Return to Index&lt;/a&gt;</a:t>
            </a:r>
          </a:p>
          <a:p>
            <a:r>
              <a:rPr lang="en-US" sz="4400" dirty="0"/>
              <a:t>&lt;small&gt;</a:t>
            </a:r>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239040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3.3 Continue</a:t>
            </a:r>
            <a:endParaRPr lang="en-US" dirty="0"/>
          </a:p>
        </p:txBody>
      </p:sp>
      <p:sp>
        <p:nvSpPr>
          <p:cNvPr id="3" name="Text Placeholder 2"/>
          <p:cNvSpPr>
            <a:spLocks noGrp="1"/>
          </p:cNvSpPr>
          <p:nvPr>
            <p:ph type="body" sz="quarter" idx="10"/>
          </p:nvPr>
        </p:nvSpPr>
        <p:spPr/>
        <p:txBody>
          <a:bodyPr>
            <a:normAutofit fontScale="55000" lnSpcReduction="20000"/>
          </a:bodyPr>
          <a:lstStyle/>
          <a:p>
            <a:r>
              <a:rPr lang="en-US" dirty="0"/>
              <a:t> &lt;script language="JavaScript"&gt;</a:t>
            </a:r>
          </a:p>
          <a:p>
            <a:r>
              <a:rPr lang="en-US" dirty="0"/>
              <a:t> // This automatically updates the last modified date for the page.</a:t>
            </a:r>
          </a:p>
          <a:p>
            <a:r>
              <a:rPr lang="en-US" dirty="0"/>
              <a:t> //</a:t>
            </a:r>
          </a:p>
          <a:p>
            <a:r>
              <a:rPr lang="en-US" dirty="0"/>
              <a:t> when = </a:t>
            </a:r>
            <a:r>
              <a:rPr lang="en-US" dirty="0" err="1"/>
              <a:t>document.lastModified</a:t>
            </a:r>
            <a:endParaRPr lang="en-US" dirty="0"/>
          </a:p>
          <a:p>
            <a:r>
              <a:rPr lang="en-US" dirty="0"/>
              <a:t> </a:t>
            </a:r>
            <a:r>
              <a:rPr lang="en-US" dirty="0" err="1"/>
              <a:t>document.write</a:t>
            </a:r>
            <a:r>
              <a:rPr lang="en-US" dirty="0"/>
              <a:t>("This page was last modified on: " + when + "&lt;</a:t>
            </a:r>
            <a:r>
              <a:rPr lang="en-US" dirty="0" err="1"/>
              <a:t>br</a:t>
            </a:r>
            <a:r>
              <a:rPr lang="en-US" dirty="0"/>
              <a:t>&gt;")</a:t>
            </a:r>
          </a:p>
          <a:p>
            <a:r>
              <a:rPr lang="en-US" dirty="0"/>
              <a:t> //</a:t>
            </a:r>
          </a:p>
          <a:p>
            <a:r>
              <a:rPr lang="en-US" dirty="0"/>
              <a:t> // This automatically updates the location documentation on the page.</a:t>
            </a:r>
          </a:p>
          <a:p>
            <a:r>
              <a:rPr lang="en-US" dirty="0"/>
              <a:t> where = </a:t>
            </a:r>
            <a:r>
              <a:rPr lang="en-US" dirty="0" err="1"/>
              <a:t>document.location</a:t>
            </a:r>
            <a:endParaRPr lang="en-US" dirty="0"/>
          </a:p>
          <a:p>
            <a:r>
              <a:rPr lang="en-US" dirty="0"/>
              <a:t> </a:t>
            </a:r>
            <a:r>
              <a:rPr lang="en-US" dirty="0" err="1"/>
              <a:t>document.write</a:t>
            </a:r>
            <a:r>
              <a:rPr lang="en-US" dirty="0"/>
              <a:t>("URL: " + where)</a:t>
            </a:r>
          </a:p>
          <a:p>
            <a:r>
              <a:rPr lang="en-US" dirty="0"/>
              <a:t> &lt;/script&gt;</a:t>
            </a:r>
          </a:p>
          <a:p>
            <a:r>
              <a:rPr lang="en-US" dirty="0"/>
              <a:t> &lt;/body&gt;</a:t>
            </a:r>
          </a:p>
          <a:p>
            <a:r>
              <a:rPr lang="en-US" dirty="0"/>
              <a:t> &lt;/html&gt;</a:t>
            </a:r>
          </a:p>
          <a:p>
            <a:endParaRPr lang="en-US" dirty="0"/>
          </a:p>
        </p:txBody>
      </p:sp>
    </p:spTree>
    <p:extLst>
      <p:ext uri="{BB962C8B-B14F-4D97-AF65-F5344CB8AC3E}">
        <p14:creationId xmlns:p14="http://schemas.microsoft.com/office/powerpoint/2010/main" val="3303068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3.4</a:t>
            </a:r>
            <a:endParaRPr lang="en-US" dirty="0"/>
          </a:p>
        </p:txBody>
      </p:sp>
      <p:sp>
        <p:nvSpPr>
          <p:cNvPr id="3" name="Text Placeholder 2"/>
          <p:cNvSpPr>
            <a:spLocks noGrp="1"/>
          </p:cNvSpPr>
          <p:nvPr>
            <p:ph type="body" sz="quarter" idx="10"/>
          </p:nvPr>
        </p:nvSpPr>
        <p:spPr>
          <a:xfrm>
            <a:off x="1066800" y="1905000"/>
            <a:ext cx="7010400" cy="3733800"/>
          </a:xfrm>
        </p:spPr>
        <p:txBody>
          <a:bodyPr>
            <a:normAutofit fontScale="32500" lnSpcReduction="20000"/>
          </a:bodyPr>
          <a:lstStyle/>
          <a:p>
            <a:r>
              <a:rPr lang="en-US" sz="3700" dirty="0"/>
              <a:t>&lt;!DOCTYPE HTML PUBLIC "-     //W3C     //DTD HTML 4.0 Transitional     //EN"&gt;&lt;html&gt;&lt;head&gt;</a:t>
            </a:r>
          </a:p>
          <a:p>
            <a:r>
              <a:rPr lang="en-US" sz="3700" dirty="0"/>
              <a:t> &lt;meta name="</a:t>
            </a:r>
            <a:r>
              <a:rPr lang="en-US" sz="3700" dirty="0" err="1"/>
              <a:t>MSSmartTagsPreventParsing</a:t>
            </a:r>
            <a:r>
              <a:rPr lang="en-US" sz="3700" dirty="0"/>
              <a:t>" content="TRUE"&gt;</a:t>
            </a:r>
          </a:p>
          <a:p>
            <a:r>
              <a:rPr lang="en-US" sz="3700" dirty="0"/>
              <a:t> &lt;title&gt;JavaScript Examples&lt;/title&gt;</a:t>
            </a:r>
          </a:p>
          <a:p>
            <a:r>
              <a:rPr lang="en-US" sz="3700" dirty="0"/>
              <a:t> &lt;STYLE TYPE="text/</a:t>
            </a:r>
            <a:r>
              <a:rPr lang="en-US" sz="3700" dirty="0" err="1"/>
              <a:t>css</a:t>
            </a:r>
            <a:r>
              <a:rPr lang="en-US" sz="3700" dirty="0"/>
              <a:t>"&gt;</a:t>
            </a:r>
          </a:p>
          <a:p>
            <a:r>
              <a:rPr lang="en-US" sz="3700" dirty="0"/>
              <a:t> &lt;!--</a:t>
            </a:r>
          </a:p>
          <a:p>
            <a:r>
              <a:rPr lang="en-US" sz="3700" dirty="0"/>
              <a:t>   H1, H2, H3, H4, H5, H6 {</a:t>
            </a:r>
            <a:r>
              <a:rPr lang="en-US" sz="3700" dirty="0" err="1"/>
              <a:t>font-family:"Arial</a:t>
            </a:r>
            <a:r>
              <a:rPr lang="en-US" sz="3700" dirty="0"/>
              <a:t>"}</a:t>
            </a:r>
          </a:p>
          <a:p>
            <a:r>
              <a:rPr lang="en-US" sz="3700" dirty="0"/>
              <a:t>    td {</a:t>
            </a:r>
            <a:r>
              <a:rPr lang="en-US" sz="3700" dirty="0" err="1"/>
              <a:t>font-family:"Arial</a:t>
            </a:r>
            <a:r>
              <a:rPr lang="en-US" sz="3700" dirty="0"/>
              <a:t>"}</a:t>
            </a:r>
          </a:p>
          <a:p>
            <a:r>
              <a:rPr lang="en-US" sz="3700" dirty="0"/>
              <a:t>    td {font--size: 10pt}</a:t>
            </a:r>
          </a:p>
          <a:p>
            <a:r>
              <a:rPr lang="en-US" sz="3700" dirty="0"/>
              <a:t>    td {font-weight: bold}</a:t>
            </a:r>
          </a:p>
          <a:p>
            <a:r>
              <a:rPr lang="en-US" sz="3700" dirty="0"/>
              <a:t>    td {border-width: 2px}</a:t>
            </a:r>
          </a:p>
          <a:p>
            <a:r>
              <a:rPr lang="en-US" sz="3700" dirty="0"/>
              <a:t>    table {border-color: #8D89C7}                                                                                   </a:t>
            </a:r>
          </a:p>
          <a:p>
            <a:r>
              <a:rPr lang="en-US" sz="3700" dirty="0"/>
              <a:t>   body {</a:t>
            </a:r>
            <a:r>
              <a:rPr lang="en-US" sz="3700" dirty="0" err="1"/>
              <a:t>font-family:"Arial</a:t>
            </a:r>
            <a:r>
              <a:rPr lang="en-US" sz="3700" dirty="0"/>
              <a:t>"; font-size: 10pt; </a:t>
            </a:r>
            <a:r>
              <a:rPr lang="en-US" sz="3700" dirty="0" err="1"/>
              <a:t>font-weight:bold</a:t>
            </a:r>
            <a:r>
              <a:rPr lang="en-US" sz="3700" dirty="0"/>
              <a:t>}</a:t>
            </a:r>
          </a:p>
          <a:p>
            <a:r>
              <a:rPr lang="en-US" sz="3700" dirty="0"/>
              <a:t>    p {</a:t>
            </a:r>
            <a:r>
              <a:rPr lang="en-US" sz="3700" dirty="0" err="1"/>
              <a:t>font-family:"Arial</a:t>
            </a:r>
            <a:r>
              <a:rPr lang="en-US" sz="3700" dirty="0"/>
              <a:t>"; font-size: 10pt; </a:t>
            </a:r>
            <a:r>
              <a:rPr lang="en-US" sz="3700" dirty="0" err="1"/>
              <a:t>font-weight:bold</a:t>
            </a:r>
            <a:r>
              <a:rPr lang="en-US" sz="3700" dirty="0"/>
              <a:t>}</a:t>
            </a:r>
          </a:p>
          <a:p>
            <a:r>
              <a:rPr lang="en-US" sz="3700" dirty="0"/>
              <a:t>--&gt;</a:t>
            </a:r>
          </a:p>
          <a:p>
            <a:r>
              <a:rPr lang="en-US" sz="3700" dirty="0"/>
              <a:t> &lt;/STYLE&gt;</a:t>
            </a:r>
          </a:p>
          <a:p>
            <a:r>
              <a:rPr lang="en-US" sz="3700" dirty="0"/>
              <a:t> &lt;/head&gt;</a:t>
            </a:r>
          </a:p>
          <a:p>
            <a:endParaRPr lang="en-US" sz="3700" dirty="0"/>
          </a:p>
          <a:p>
            <a:r>
              <a:rPr lang="en-US" sz="3700" dirty="0"/>
              <a:t>&lt;body text="#000080" </a:t>
            </a:r>
            <a:r>
              <a:rPr lang="en-US" sz="3700" dirty="0" err="1"/>
              <a:t>vlink</a:t>
            </a:r>
            <a:r>
              <a:rPr lang="en-US" sz="3700" dirty="0"/>
              <a:t>="#000080" background="graphics/background2.gif" link="#000080"&gt;</a:t>
            </a:r>
          </a:p>
          <a:p>
            <a:r>
              <a:rPr lang="en-US" sz="3700" dirty="0"/>
              <a:t> &lt;center&gt;&lt;big&gt;Insert into the Database Statement&lt;/big&gt;&lt;/center&gt;</a:t>
            </a:r>
          </a:p>
          <a:p>
            <a:endParaRPr lang="en-US" dirty="0"/>
          </a:p>
        </p:txBody>
      </p:sp>
    </p:spTree>
    <p:extLst>
      <p:ext uri="{BB962C8B-B14F-4D97-AF65-F5344CB8AC3E}">
        <p14:creationId xmlns:p14="http://schemas.microsoft.com/office/powerpoint/2010/main" val="857386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3.4 Continue</a:t>
            </a:r>
            <a:endParaRPr lang="en-US" dirty="0"/>
          </a:p>
        </p:txBody>
      </p:sp>
      <p:sp>
        <p:nvSpPr>
          <p:cNvPr id="3" name="Text Placeholder 2"/>
          <p:cNvSpPr>
            <a:spLocks noGrp="1"/>
          </p:cNvSpPr>
          <p:nvPr>
            <p:ph type="body" sz="quarter" idx="10"/>
          </p:nvPr>
        </p:nvSpPr>
        <p:spPr>
          <a:xfrm>
            <a:off x="1066800" y="1828800"/>
            <a:ext cx="7010400" cy="3810000"/>
          </a:xfrm>
        </p:spPr>
        <p:txBody>
          <a:bodyPr>
            <a:noAutofit/>
          </a:bodyPr>
          <a:lstStyle/>
          <a:p>
            <a:r>
              <a:rPr lang="en-US" sz="1000" dirty="0" smtClean="0"/>
              <a:t>&lt;</a:t>
            </a:r>
            <a:r>
              <a:rPr lang="en-US" sz="1000" dirty="0" err="1"/>
              <a:t>cfquery</a:t>
            </a:r>
            <a:r>
              <a:rPr lang="en-US" sz="1000" dirty="0"/>
              <a:t> name="</a:t>
            </a:r>
            <a:r>
              <a:rPr lang="en-US" sz="1000" dirty="0" err="1"/>
              <a:t>add_cars</a:t>
            </a:r>
            <a:r>
              <a:rPr lang="en-US" sz="1000" dirty="0"/>
              <a:t>" </a:t>
            </a:r>
            <a:r>
              <a:rPr lang="en-US" sz="1000" dirty="0" err="1"/>
              <a:t>datasource</a:t>
            </a:r>
            <a:r>
              <a:rPr lang="en-US" sz="1000" dirty="0"/>
              <a:t>="#</a:t>
            </a:r>
            <a:r>
              <a:rPr lang="en-US" sz="1000" dirty="0" err="1"/>
              <a:t>d_oracle</a:t>
            </a:r>
            <a:r>
              <a:rPr lang="en-US" sz="1000" dirty="0"/>
              <a:t>#" username="#</a:t>
            </a:r>
            <a:r>
              <a:rPr lang="en-US" sz="1000" dirty="0" err="1"/>
              <a:t>u_oracle</a:t>
            </a:r>
            <a:r>
              <a:rPr lang="en-US" sz="1000" dirty="0"/>
              <a:t>#" password="#</a:t>
            </a:r>
            <a:r>
              <a:rPr lang="en-US" sz="1000" dirty="0" err="1"/>
              <a:t>p_oracle</a:t>
            </a:r>
            <a:r>
              <a:rPr lang="en-US" sz="1000" dirty="0"/>
              <a:t>#" DEBUG&gt;</a:t>
            </a:r>
          </a:p>
          <a:p>
            <a:r>
              <a:rPr lang="en-US" sz="1000" dirty="0"/>
              <a:t> INSERT INTO </a:t>
            </a:r>
            <a:r>
              <a:rPr lang="en-US" sz="1000" dirty="0" err="1"/>
              <a:t>possible_car</a:t>
            </a:r>
            <a:r>
              <a:rPr lang="en-US" sz="1000" dirty="0"/>
              <a:t> </a:t>
            </a:r>
          </a:p>
          <a:p>
            <a:r>
              <a:rPr lang="en-US" sz="1000" dirty="0"/>
              <a:t>(make, model, </a:t>
            </a:r>
            <a:r>
              <a:rPr lang="en-US" sz="1000" dirty="0" err="1"/>
              <a:t>base_price</a:t>
            </a:r>
            <a:r>
              <a:rPr lang="en-US" sz="1000" dirty="0"/>
              <a:t>, </a:t>
            </a:r>
            <a:r>
              <a:rPr lang="en-US" sz="1000" dirty="0" err="1"/>
              <a:t>cafe_mpg</a:t>
            </a:r>
            <a:r>
              <a:rPr lang="en-US" sz="1000" dirty="0"/>
              <a:t> ) </a:t>
            </a:r>
          </a:p>
          <a:p>
            <a:r>
              <a:rPr lang="en-US" sz="1000" dirty="0"/>
              <a:t>VALUES ('#manufacturer#', '#model#', '#price#','#mpg#')</a:t>
            </a:r>
          </a:p>
          <a:p>
            <a:r>
              <a:rPr lang="en-US" sz="1000" dirty="0"/>
              <a:t> &lt;/</a:t>
            </a:r>
            <a:r>
              <a:rPr lang="en-US" sz="1000" dirty="0" err="1"/>
              <a:t>cfquery</a:t>
            </a:r>
            <a:r>
              <a:rPr lang="en-US" sz="1000" dirty="0"/>
              <a:t>&gt;                                                                    </a:t>
            </a:r>
          </a:p>
          <a:p>
            <a:endParaRPr lang="en-US" sz="1000" dirty="0"/>
          </a:p>
          <a:p>
            <a:r>
              <a:rPr lang="en-US" sz="1000" dirty="0"/>
              <a:t>&lt;p&gt;&lt;</a:t>
            </a:r>
            <a:r>
              <a:rPr lang="en-US" sz="1000" dirty="0" err="1"/>
              <a:t>hr</a:t>
            </a:r>
            <a:r>
              <a:rPr lang="en-US" sz="1000" dirty="0"/>
              <a:t>&gt;&lt;p&gt;</a:t>
            </a:r>
          </a:p>
          <a:p>
            <a:r>
              <a:rPr lang="en-US" sz="1000" dirty="0"/>
              <a:t> &lt;</a:t>
            </a:r>
            <a:r>
              <a:rPr lang="en-US" sz="1000" dirty="0" err="1"/>
              <a:t>img</a:t>
            </a:r>
            <a:r>
              <a:rPr lang="en-US" sz="1000" dirty="0"/>
              <a:t> </a:t>
            </a:r>
            <a:r>
              <a:rPr lang="en-US" sz="1000" dirty="0" err="1"/>
              <a:t>src</a:t>
            </a:r>
            <a:r>
              <a:rPr lang="en-US" sz="1000" dirty="0"/>
              <a:t>="graphics/button2.jpg" width = 20&gt; &lt;a </a:t>
            </a:r>
            <a:r>
              <a:rPr lang="en-US" sz="1000" dirty="0" err="1"/>
              <a:t>href</a:t>
            </a:r>
            <a:r>
              <a:rPr lang="en-US" sz="1000" dirty="0"/>
              <a:t>="index.html"&gt;Return to Index&lt;/a&gt;</a:t>
            </a:r>
          </a:p>
          <a:p>
            <a:endParaRPr lang="en-US" sz="1000" dirty="0"/>
          </a:p>
          <a:p>
            <a:r>
              <a:rPr lang="en-US" sz="1000" dirty="0"/>
              <a:t>&lt;small&gt;</a:t>
            </a:r>
          </a:p>
          <a:p>
            <a:r>
              <a:rPr lang="en-US" sz="1000" dirty="0"/>
              <a:t> &lt;script language="JavaScript"&gt;</a:t>
            </a:r>
          </a:p>
          <a:p>
            <a:r>
              <a:rPr lang="en-US" sz="1000" dirty="0"/>
              <a:t> // This automatically updates the last modified date for the page.</a:t>
            </a:r>
          </a:p>
          <a:p>
            <a:r>
              <a:rPr lang="en-US" sz="1000" dirty="0"/>
              <a:t> //</a:t>
            </a:r>
          </a:p>
          <a:p>
            <a:r>
              <a:rPr lang="en-US" sz="1000" dirty="0"/>
              <a:t> when = </a:t>
            </a:r>
            <a:r>
              <a:rPr lang="en-US" sz="1000" dirty="0" err="1"/>
              <a:t>document.lastModified</a:t>
            </a:r>
            <a:endParaRPr lang="en-US" sz="1000" dirty="0"/>
          </a:p>
          <a:p>
            <a:r>
              <a:rPr lang="en-US" sz="1000" dirty="0"/>
              <a:t> </a:t>
            </a:r>
            <a:r>
              <a:rPr lang="en-US" sz="1000" dirty="0" err="1"/>
              <a:t>document.write</a:t>
            </a:r>
            <a:r>
              <a:rPr lang="en-US" sz="1000" dirty="0"/>
              <a:t>("This page was last modified on: " + when + "&lt;</a:t>
            </a:r>
            <a:r>
              <a:rPr lang="en-US" sz="1000" dirty="0" err="1"/>
              <a:t>br</a:t>
            </a:r>
            <a:r>
              <a:rPr lang="en-US" sz="1000" dirty="0"/>
              <a:t>&gt;")</a:t>
            </a:r>
          </a:p>
          <a:p>
            <a:r>
              <a:rPr lang="en-US" sz="1000" dirty="0"/>
              <a:t> //</a:t>
            </a:r>
          </a:p>
          <a:p>
            <a:r>
              <a:rPr lang="en-US" sz="1000" dirty="0"/>
              <a:t> // This automatically updates the location documentation on the page.</a:t>
            </a:r>
          </a:p>
          <a:p>
            <a:r>
              <a:rPr lang="en-US" sz="1000" dirty="0"/>
              <a:t> where = </a:t>
            </a:r>
            <a:r>
              <a:rPr lang="en-US" sz="1000" dirty="0" err="1"/>
              <a:t>document.location</a:t>
            </a:r>
            <a:endParaRPr lang="en-US" sz="1000" dirty="0"/>
          </a:p>
          <a:p>
            <a:r>
              <a:rPr lang="en-US" sz="1000" dirty="0"/>
              <a:t> </a:t>
            </a:r>
            <a:r>
              <a:rPr lang="en-US" sz="1000" dirty="0" err="1"/>
              <a:t>document.write</a:t>
            </a:r>
            <a:r>
              <a:rPr lang="en-US" sz="1000" dirty="0"/>
              <a:t>("URL: " + where)</a:t>
            </a:r>
          </a:p>
          <a:p>
            <a:r>
              <a:rPr lang="en-US" sz="1000" dirty="0"/>
              <a:t> &lt;/script&gt;</a:t>
            </a:r>
          </a:p>
          <a:p>
            <a:r>
              <a:rPr lang="en-US" sz="1000" dirty="0"/>
              <a:t>&lt;/body&gt;</a:t>
            </a:r>
          </a:p>
          <a:p>
            <a:r>
              <a:rPr lang="en-US" sz="1000" dirty="0"/>
              <a:t> &lt;/html</a:t>
            </a:r>
            <a:r>
              <a:rPr lang="en-US" sz="1000" dirty="0" smtClean="0"/>
              <a:t>&gt;</a:t>
            </a:r>
            <a:endParaRPr lang="en-US" sz="1000" dirty="0"/>
          </a:p>
        </p:txBody>
      </p:sp>
    </p:spTree>
    <p:extLst>
      <p:ext uri="{BB962C8B-B14F-4D97-AF65-F5344CB8AC3E}">
        <p14:creationId xmlns:p14="http://schemas.microsoft.com/office/powerpoint/2010/main" val="272112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3.5</a:t>
            </a:r>
            <a:endParaRPr lang="en-US" dirty="0"/>
          </a:p>
        </p:txBody>
      </p:sp>
      <p:sp>
        <p:nvSpPr>
          <p:cNvPr id="3" name="Text Placeholder 2"/>
          <p:cNvSpPr>
            <a:spLocks noGrp="1"/>
          </p:cNvSpPr>
          <p:nvPr>
            <p:ph type="body" sz="quarter" idx="10"/>
          </p:nvPr>
        </p:nvSpPr>
        <p:spPr>
          <a:xfrm>
            <a:off x="1066800" y="1905000"/>
            <a:ext cx="7010400" cy="3733800"/>
          </a:xfrm>
        </p:spPr>
        <p:txBody>
          <a:bodyPr>
            <a:normAutofit fontScale="25000" lnSpcReduction="20000"/>
          </a:bodyPr>
          <a:lstStyle/>
          <a:p>
            <a:r>
              <a:rPr lang="en-US" sz="4400" dirty="0"/>
              <a:t>&lt;!DOCTYPE HTML PUBLIC "-     //W3C     //DTD HTML 4.0 Transitional     //EN"&gt;&lt;html&gt;&lt;head&gt;</a:t>
            </a:r>
          </a:p>
          <a:p>
            <a:r>
              <a:rPr lang="en-US" sz="4400" dirty="0"/>
              <a:t> &lt;meta name="</a:t>
            </a:r>
            <a:r>
              <a:rPr lang="en-US" sz="4400" dirty="0" err="1"/>
              <a:t>MSSmartTagsPreventParsing</a:t>
            </a:r>
            <a:r>
              <a:rPr lang="en-US" sz="4400" dirty="0"/>
              <a:t>" content="TRUE"&gt;</a:t>
            </a:r>
          </a:p>
          <a:p>
            <a:r>
              <a:rPr lang="en-US" sz="4400" dirty="0"/>
              <a:t> &lt;title&gt;JavaScript Examples&lt;/title&gt;</a:t>
            </a:r>
          </a:p>
          <a:p>
            <a:r>
              <a:rPr lang="en-US" sz="4400" dirty="0"/>
              <a:t> &lt;STYLE TYPE="text/</a:t>
            </a:r>
            <a:r>
              <a:rPr lang="en-US" sz="4400" dirty="0" err="1"/>
              <a:t>css</a:t>
            </a:r>
            <a:r>
              <a:rPr lang="en-US" sz="4400" dirty="0"/>
              <a:t>"&gt;</a:t>
            </a:r>
          </a:p>
          <a:p>
            <a:r>
              <a:rPr lang="en-US" sz="4400" dirty="0"/>
              <a:t> &lt;!--</a:t>
            </a:r>
          </a:p>
          <a:p>
            <a:r>
              <a:rPr lang="en-US" sz="4400" dirty="0"/>
              <a:t>   H1, H2, H3, H4, H5, H6 {</a:t>
            </a:r>
            <a:r>
              <a:rPr lang="en-US" sz="4400" dirty="0" err="1"/>
              <a:t>font-family:"Arial</a:t>
            </a:r>
            <a:r>
              <a:rPr lang="en-US" sz="4400" dirty="0"/>
              <a:t>"}</a:t>
            </a:r>
          </a:p>
          <a:p>
            <a:r>
              <a:rPr lang="en-US" sz="4400" dirty="0"/>
              <a:t>    td {</a:t>
            </a:r>
            <a:r>
              <a:rPr lang="en-US" sz="4400" dirty="0" err="1"/>
              <a:t>font-family:"Arial</a:t>
            </a:r>
            <a:r>
              <a:rPr lang="en-US" sz="4400" dirty="0"/>
              <a:t>"}</a:t>
            </a:r>
          </a:p>
          <a:p>
            <a:r>
              <a:rPr lang="en-US" sz="4400" dirty="0"/>
              <a:t>    td {font--size: 10pt}</a:t>
            </a:r>
          </a:p>
          <a:p>
            <a:r>
              <a:rPr lang="en-US" sz="4400" dirty="0"/>
              <a:t>    td {font-weight: bold}</a:t>
            </a:r>
          </a:p>
          <a:p>
            <a:r>
              <a:rPr lang="en-US" sz="4400" dirty="0"/>
              <a:t>    td {border-width: 2px}</a:t>
            </a:r>
          </a:p>
          <a:p>
            <a:r>
              <a:rPr lang="en-US" sz="4400" dirty="0"/>
              <a:t>    table {border-color: #8D89C7}                                                                                   </a:t>
            </a:r>
          </a:p>
          <a:p>
            <a:r>
              <a:rPr lang="en-US" sz="4400" dirty="0"/>
              <a:t>   body {</a:t>
            </a:r>
            <a:r>
              <a:rPr lang="en-US" sz="4400" dirty="0" err="1"/>
              <a:t>font-family:"Arial</a:t>
            </a:r>
            <a:r>
              <a:rPr lang="en-US" sz="4400" dirty="0"/>
              <a:t>"; font-size: 10pt; </a:t>
            </a:r>
            <a:r>
              <a:rPr lang="en-US" sz="4400" dirty="0" err="1"/>
              <a:t>font-weight:bold</a:t>
            </a:r>
            <a:r>
              <a:rPr lang="en-US" sz="4400" dirty="0"/>
              <a:t>}</a:t>
            </a:r>
          </a:p>
          <a:p>
            <a:r>
              <a:rPr lang="en-US" sz="4400" dirty="0"/>
              <a:t>    p {</a:t>
            </a:r>
            <a:r>
              <a:rPr lang="en-US" sz="4400" dirty="0" err="1"/>
              <a:t>font-family:"Arial</a:t>
            </a:r>
            <a:r>
              <a:rPr lang="en-US" sz="4400" dirty="0"/>
              <a:t>"; font-size: 10pt; </a:t>
            </a:r>
            <a:r>
              <a:rPr lang="en-US" sz="4400" dirty="0" err="1"/>
              <a:t>font-weight:bold</a:t>
            </a:r>
            <a:r>
              <a:rPr lang="en-US" sz="4400" dirty="0"/>
              <a:t>}</a:t>
            </a:r>
          </a:p>
          <a:p>
            <a:r>
              <a:rPr lang="en-US" sz="4400" dirty="0"/>
              <a:t>--&gt;</a:t>
            </a:r>
          </a:p>
          <a:p>
            <a:r>
              <a:rPr lang="en-US" sz="4400" dirty="0"/>
              <a:t> &lt;/STYLE&gt;</a:t>
            </a:r>
          </a:p>
          <a:p>
            <a:r>
              <a:rPr lang="en-US" sz="4400" dirty="0"/>
              <a:t> &lt;/head&gt;</a:t>
            </a:r>
          </a:p>
          <a:p>
            <a:endParaRPr lang="en-US" sz="4400" dirty="0"/>
          </a:p>
          <a:p>
            <a:r>
              <a:rPr lang="en-US" sz="4400" dirty="0"/>
              <a:t>&lt;body text="#000080" </a:t>
            </a:r>
            <a:r>
              <a:rPr lang="en-US" sz="4400" dirty="0" err="1"/>
              <a:t>vlink</a:t>
            </a:r>
            <a:r>
              <a:rPr lang="en-US" sz="4400" dirty="0"/>
              <a:t>="#000080" background="graphics/background2.gif" link="#000080"&gt;</a:t>
            </a:r>
          </a:p>
          <a:p>
            <a:r>
              <a:rPr lang="en-US" sz="4400" dirty="0"/>
              <a:t> &lt;center&gt;&lt;big&gt;Using Forms&lt;/big&gt;&lt;/center&gt;</a:t>
            </a:r>
          </a:p>
          <a:p>
            <a:r>
              <a:rPr lang="en-US" sz="4400" dirty="0"/>
              <a:t>    </a:t>
            </a:r>
          </a:p>
          <a:p>
            <a:r>
              <a:rPr lang="en-US" sz="4400" dirty="0"/>
              <a:t>&lt;</a:t>
            </a:r>
            <a:r>
              <a:rPr lang="en-US" sz="4400" dirty="0" err="1"/>
              <a:t>cfform</a:t>
            </a:r>
            <a:r>
              <a:rPr lang="en-US" sz="4400" dirty="0"/>
              <a:t> name="</a:t>
            </a:r>
            <a:r>
              <a:rPr lang="en-US" sz="4400" dirty="0" err="1"/>
              <a:t>possible_cars</a:t>
            </a:r>
            <a:r>
              <a:rPr lang="en-US" sz="4400" dirty="0"/>
              <a:t>" action="</a:t>
            </a:r>
            <a:r>
              <a:rPr lang="en-US" sz="4400" dirty="0" err="1"/>
              <a:t>addrecord.cfm</a:t>
            </a:r>
            <a:r>
              <a:rPr lang="en-US" sz="4400" dirty="0"/>
              <a:t>" method="post" </a:t>
            </a:r>
            <a:r>
              <a:rPr lang="en-US" sz="4400" dirty="0" err="1"/>
              <a:t>datasource</a:t>
            </a:r>
            <a:r>
              <a:rPr lang="en-US" sz="4400" dirty="0"/>
              <a:t>="#</a:t>
            </a:r>
            <a:r>
              <a:rPr lang="en-US" sz="4400" dirty="0" err="1"/>
              <a:t>d_oracle</a:t>
            </a:r>
            <a:r>
              <a:rPr lang="en-US" sz="4400" dirty="0"/>
              <a:t>#" username="#</a:t>
            </a:r>
            <a:r>
              <a:rPr lang="en-US" sz="4400" dirty="0" err="1"/>
              <a:t>u_oracle</a:t>
            </a:r>
            <a:r>
              <a:rPr lang="en-US" sz="4400" dirty="0"/>
              <a:t>#" password="#</a:t>
            </a:r>
            <a:r>
              <a:rPr lang="en-US" sz="4400" dirty="0" err="1"/>
              <a:t>p_oracle</a:t>
            </a:r>
            <a:r>
              <a:rPr lang="en-US" sz="4400" dirty="0"/>
              <a:t>#" DEBUG&gt;</a:t>
            </a:r>
          </a:p>
          <a:p>
            <a:endParaRPr lang="en-US" sz="44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354336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3.5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581400"/>
          </a:xfrm>
        </p:spPr>
        <p:txBody>
          <a:bodyPr>
            <a:noAutofit/>
          </a:bodyPr>
          <a:lstStyle/>
          <a:p>
            <a:r>
              <a:rPr lang="en-US" sz="1100" dirty="0"/>
              <a:t>&lt;center&gt;&lt;table </a:t>
            </a:r>
            <a:r>
              <a:rPr lang="en-US" sz="1100" dirty="0" err="1"/>
              <a:t>cellpadding</a:t>
            </a:r>
            <a:r>
              <a:rPr lang="en-US" sz="1100" dirty="0"/>
              <a:t>=5 border&gt;&lt;</a:t>
            </a:r>
            <a:r>
              <a:rPr lang="en-US" sz="1100" dirty="0" err="1"/>
              <a:t>tbody</a:t>
            </a:r>
            <a:r>
              <a:rPr lang="en-US" sz="1100" dirty="0"/>
              <a:t>&gt;</a:t>
            </a:r>
          </a:p>
          <a:p>
            <a:r>
              <a:rPr lang="en-US" sz="1100" dirty="0"/>
              <a:t> &lt;</a:t>
            </a:r>
            <a:r>
              <a:rPr lang="en-US" sz="1100" dirty="0" err="1"/>
              <a:t>tr</a:t>
            </a:r>
            <a:r>
              <a:rPr lang="en-US" sz="1100" dirty="0"/>
              <a:t>&gt;&lt;td&gt;</a:t>
            </a:r>
          </a:p>
          <a:p>
            <a:r>
              <a:rPr lang="en-US" sz="1100" dirty="0"/>
              <a:t> &lt;center&gt;Please Complete the Following Form&lt;/center&gt;&lt;p&gt;</a:t>
            </a:r>
          </a:p>
          <a:p>
            <a:r>
              <a:rPr lang="en-US" sz="1100" dirty="0"/>
              <a:t> Manufacturer: &lt;CFINPUT TYPE="text" NAME="manufacturer" MAXLENGTH="50" SIZE="30"/&gt;&lt;p&gt;</a:t>
            </a:r>
          </a:p>
          <a:p>
            <a:r>
              <a:rPr lang="en-US" sz="1100" dirty="0"/>
              <a:t> Model: &lt;CFINPUT TYPE="text" NAME="model" MAXLENGTH="50" SIZE="30"/&gt;&lt;p&gt;</a:t>
            </a:r>
          </a:p>
          <a:p>
            <a:r>
              <a:rPr lang="en-US" sz="1100" dirty="0"/>
              <a:t> Base Price: &lt;CFINPUT TYPE="text" NAME="price" MAXLENGTH="4" SIZE="4"/&gt;&lt;p&gt;</a:t>
            </a:r>
          </a:p>
          <a:p>
            <a:r>
              <a:rPr lang="en-US" sz="1100" dirty="0"/>
              <a:t> CAFE-MPG: &lt;CFINPUT TYPE="text" NAME="mpg" MAXLENGTH="4" SIZE="4"/&gt;</a:t>
            </a:r>
          </a:p>
          <a:p>
            <a:r>
              <a:rPr lang="en-US" sz="1100" dirty="0"/>
              <a:t> &lt;</a:t>
            </a:r>
            <a:r>
              <a:rPr lang="en-US" sz="1100" dirty="0" err="1"/>
              <a:t>br</a:t>
            </a:r>
            <a:r>
              <a:rPr lang="en-US" sz="1100" dirty="0"/>
              <a:t>&gt;</a:t>
            </a:r>
          </a:p>
          <a:p>
            <a:r>
              <a:rPr lang="en-US" sz="1100" dirty="0"/>
              <a:t> &lt;p align="center"&gt;</a:t>
            </a:r>
          </a:p>
          <a:p>
            <a:r>
              <a:rPr lang="en-US" sz="1100" dirty="0"/>
              <a:t> &lt;CFINPUT NAME="submit" TYPE="submit" VALUE="Save"&gt; </a:t>
            </a:r>
          </a:p>
          <a:p>
            <a:r>
              <a:rPr lang="en-US" sz="1100" dirty="0"/>
              <a:t>&lt;CFINPUT NAME="clear" TYPE="reset" VALUE="Clear"&gt;</a:t>
            </a:r>
          </a:p>
          <a:p>
            <a:r>
              <a:rPr lang="en-US" sz="1100" dirty="0"/>
              <a:t> &lt;/</a:t>
            </a:r>
            <a:r>
              <a:rPr lang="en-US" sz="1100" dirty="0" err="1"/>
              <a:t>cfform</a:t>
            </a:r>
            <a:r>
              <a:rPr lang="en-US" sz="1100" dirty="0"/>
              <a:t>&gt;</a:t>
            </a:r>
          </a:p>
          <a:p>
            <a:endParaRPr lang="en-US" sz="1100" dirty="0"/>
          </a:p>
          <a:p>
            <a:r>
              <a:rPr lang="en-US" sz="1100" dirty="0"/>
              <a:t> &lt;/td&gt;&lt;/</a:t>
            </a:r>
            <a:r>
              <a:rPr lang="en-US" sz="1100" dirty="0" err="1"/>
              <a:t>tr</a:t>
            </a:r>
            <a:r>
              <a:rPr lang="en-US" sz="1100" dirty="0"/>
              <a:t>&gt;</a:t>
            </a:r>
          </a:p>
          <a:p>
            <a:r>
              <a:rPr lang="en-US" sz="1100" dirty="0"/>
              <a:t> &lt;/</a:t>
            </a:r>
            <a:r>
              <a:rPr lang="en-US" sz="1100" dirty="0" err="1"/>
              <a:t>tbody</a:t>
            </a:r>
            <a:r>
              <a:rPr lang="en-US" sz="1100" dirty="0"/>
              <a:t>&gt;&lt;/table&gt;</a:t>
            </a:r>
          </a:p>
          <a:p>
            <a:r>
              <a:rPr lang="en-US" sz="1100" dirty="0"/>
              <a:t> &lt;/center&gt;</a:t>
            </a:r>
          </a:p>
          <a:p>
            <a:endParaRPr lang="en-US" sz="1100" dirty="0"/>
          </a:p>
          <a:p>
            <a:r>
              <a:rPr lang="en-US" sz="1100" dirty="0"/>
              <a:t>&lt;p&gt;&lt;</a:t>
            </a:r>
            <a:r>
              <a:rPr lang="en-US" sz="1100" dirty="0" err="1"/>
              <a:t>hr</a:t>
            </a:r>
            <a:r>
              <a:rPr lang="en-US" sz="1100" dirty="0"/>
              <a:t>&gt;&lt;p&gt;</a:t>
            </a:r>
          </a:p>
          <a:p>
            <a:r>
              <a:rPr lang="en-US" sz="1100" dirty="0"/>
              <a:t> &lt;</a:t>
            </a:r>
            <a:r>
              <a:rPr lang="en-US" sz="1100" dirty="0" err="1"/>
              <a:t>img</a:t>
            </a:r>
            <a:r>
              <a:rPr lang="en-US" sz="1100" dirty="0"/>
              <a:t> </a:t>
            </a:r>
            <a:r>
              <a:rPr lang="en-US" sz="1100" dirty="0" err="1"/>
              <a:t>src</a:t>
            </a:r>
            <a:r>
              <a:rPr lang="en-US" sz="1100" dirty="0"/>
              <a:t>="graphics/button2.jpg" width = 20&gt; &lt;a </a:t>
            </a:r>
            <a:r>
              <a:rPr lang="en-US" sz="1100" dirty="0" err="1"/>
              <a:t>href</a:t>
            </a:r>
            <a:r>
              <a:rPr lang="en-US" sz="1100" dirty="0"/>
              <a:t>="index.html"&gt;Return to Index&lt;/a</a:t>
            </a:r>
            <a:r>
              <a:rPr lang="en-US" sz="1100" dirty="0" smtClean="0"/>
              <a:t>&gt;</a:t>
            </a:r>
            <a:endParaRPr lang="en-US" sz="11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841336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3.5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733800"/>
          </a:xfrm>
        </p:spPr>
        <p:txBody>
          <a:bodyPr>
            <a:normAutofit fontScale="25000" lnSpcReduction="20000"/>
          </a:bodyPr>
          <a:lstStyle/>
          <a:p>
            <a:r>
              <a:rPr lang="en-US" sz="4000" dirty="0"/>
              <a:t>&lt;small&gt;</a:t>
            </a:r>
          </a:p>
          <a:p>
            <a:r>
              <a:rPr lang="en-US" sz="4000" dirty="0"/>
              <a:t> &lt;script language="JavaScript"&gt;</a:t>
            </a:r>
          </a:p>
          <a:p>
            <a:r>
              <a:rPr lang="en-US" sz="4000" dirty="0"/>
              <a:t> // This automatically updates the last modified date for the page.</a:t>
            </a:r>
          </a:p>
          <a:p>
            <a:r>
              <a:rPr lang="en-US" sz="4000" dirty="0"/>
              <a:t> //</a:t>
            </a:r>
          </a:p>
          <a:p>
            <a:r>
              <a:rPr lang="en-US" sz="4000" dirty="0"/>
              <a:t> when = </a:t>
            </a:r>
            <a:r>
              <a:rPr lang="en-US" sz="4000" dirty="0" err="1"/>
              <a:t>document.lastModified</a:t>
            </a:r>
            <a:endParaRPr lang="en-US" sz="4000" dirty="0"/>
          </a:p>
          <a:p>
            <a:r>
              <a:rPr lang="en-US" sz="4000" dirty="0"/>
              <a:t> </a:t>
            </a:r>
            <a:r>
              <a:rPr lang="en-US" sz="4000" dirty="0" err="1"/>
              <a:t>document.write</a:t>
            </a:r>
            <a:r>
              <a:rPr lang="en-US" sz="4000" dirty="0"/>
              <a:t>("This page was last modified on: " + when + "&lt;</a:t>
            </a:r>
            <a:r>
              <a:rPr lang="en-US" sz="4000" dirty="0" err="1"/>
              <a:t>br</a:t>
            </a:r>
            <a:r>
              <a:rPr lang="en-US" sz="4000" dirty="0"/>
              <a:t>&gt;")</a:t>
            </a:r>
          </a:p>
          <a:p>
            <a:r>
              <a:rPr lang="en-US" sz="4000" dirty="0"/>
              <a:t> //</a:t>
            </a:r>
          </a:p>
          <a:p>
            <a:r>
              <a:rPr lang="en-US" sz="4000" dirty="0"/>
              <a:t> // This automatically updates the location documentation on the page.</a:t>
            </a:r>
          </a:p>
          <a:p>
            <a:r>
              <a:rPr lang="en-US" sz="4000" dirty="0"/>
              <a:t> where = </a:t>
            </a:r>
            <a:r>
              <a:rPr lang="en-US" sz="4000" dirty="0" err="1"/>
              <a:t>document.location</a:t>
            </a:r>
            <a:endParaRPr lang="en-US" sz="4000" dirty="0"/>
          </a:p>
          <a:p>
            <a:r>
              <a:rPr lang="en-US" sz="4000" dirty="0"/>
              <a:t> </a:t>
            </a:r>
            <a:r>
              <a:rPr lang="en-US" sz="4000" dirty="0" err="1"/>
              <a:t>document.write</a:t>
            </a:r>
            <a:r>
              <a:rPr lang="en-US" sz="4000" dirty="0"/>
              <a:t>("URL: " + where)</a:t>
            </a:r>
          </a:p>
          <a:p>
            <a:r>
              <a:rPr lang="en-US" sz="4000" dirty="0"/>
              <a:t> &lt;/script&gt;</a:t>
            </a:r>
          </a:p>
          <a:p>
            <a:r>
              <a:rPr lang="en-US" sz="4000" dirty="0"/>
              <a:t>&lt;/body&gt;</a:t>
            </a:r>
          </a:p>
          <a:p>
            <a:r>
              <a:rPr lang="en-US" sz="4000" dirty="0"/>
              <a:t> &lt;/html&gt;</a:t>
            </a:r>
          </a:p>
          <a:p>
            <a:r>
              <a:rPr lang="en-US" sz="4000" dirty="0"/>
              <a:t>&lt;!DOCTYPE HTML PUBLIC "-     //W3C     //DTD HTML 4.0 Transitional     //EN"&gt;&lt;html&gt;&lt;head&gt;</a:t>
            </a:r>
          </a:p>
          <a:p>
            <a:r>
              <a:rPr lang="en-US" sz="4000" dirty="0"/>
              <a:t> &lt;meta name="</a:t>
            </a:r>
            <a:r>
              <a:rPr lang="en-US" sz="4000" dirty="0" err="1"/>
              <a:t>MSSmartTagsPreventParsing</a:t>
            </a:r>
            <a:r>
              <a:rPr lang="en-US" sz="4000" dirty="0"/>
              <a:t>" content="TRUE"&gt;</a:t>
            </a:r>
          </a:p>
          <a:p>
            <a:r>
              <a:rPr lang="en-US" sz="4000" dirty="0"/>
              <a:t> &lt;title&gt;JavaScript Examples&lt;/title&gt;</a:t>
            </a:r>
          </a:p>
          <a:p>
            <a:r>
              <a:rPr lang="en-US" sz="4000" dirty="0"/>
              <a:t> &lt;STYLE TYPE="text/</a:t>
            </a:r>
            <a:r>
              <a:rPr lang="en-US" sz="4000" dirty="0" err="1"/>
              <a:t>css</a:t>
            </a:r>
            <a:r>
              <a:rPr lang="en-US" sz="4000" dirty="0"/>
              <a:t>"&gt;</a:t>
            </a:r>
          </a:p>
          <a:p>
            <a:r>
              <a:rPr lang="en-US" sz="4000" dirty="0"/>
              <a:t> &lt;!--</a:t>
            </a:r>
          </a:p>
          <a:p>
            <a:r>
              <a:rPr lang="en-US" sz="4000" dirty="0"/>
              <a:t>H1, H2, H3, H4, H5, H6 {</a:t>
            </a:r>
            <a:r>
              <a:rPr lang="en-US" sz="4000" dirty="0" err="1"/>
              <a:t>font-family:"Arial</a:t>
            </a:r>
            <a:r>
              <a:rPr lang="en-US" sz="4000" dirty="0"/>
              <a:t>"}</a:t>
            </a:r>
          </a:p>
          <a:p>
            <a:r>
              <a:rPr lang="en-US" sz="4000" dirty="0"/>
              <a:t> td {</a:t>
            </a:r>
            <a:r>
              <a:rPr lang="en-US" sz="4000" dirty="0" err="1"/>
              <a:t>font-family:"Arial</a:t>
            </a:r>
            <a:r>
              <a:rPr lang="en-US" sz="4000" dirty="0"/>
              <a:t>"}</a:t>
            </a:r>
          </a:p>
          <a:p>
            <a:r>
              <a:rPr lang="en-US" sz="4000" dirty="0"/>
              <a:t> td {font--size: 10pt}</a:t>
            </a:r>
          </a:p>
          <a:p>
            <a:r>
              <a:rPr lang="en-US" sz="4000" dirty="0"/>
              <a:t> td {font-weight: bold}</a:t>
            </a:r>
          </a:p>
          <a:p>
            <a:r>
              <a:rPr lang="en-US" sz="4000" dirty="0"/>
              <a:t> td {border-width: 2px}</a:t>
            </a:r>
          </a:p>
          <a:p>
            <a:r>
              <a:rPr lang="en-US" sz="4000" dirty="0"/>
              <a:t> table {border-color: #8D89C7}</a:t>
            </a:r>
          </a:p>
          <a:p>
            <a:r>
              <a:rPr lang="en-US" sz="4000" dirty="0"/>
              <a:t> body {</a:t>
            </a:r>
            <a:r>
              <a:rPr lang="en-US" sz="4000" dirty="0" err="1"/>
              <a:t>font-family:"Arial</a:t>
            </a:r>
            <a:r>
              <a:rPr lang="en-US" sz="4000" dirty="0"/>
              <a:t>"; font-size: 10pt; </a:t>
            </a:r>
            <a:r>
              <a:rPr lang="en-US" sz="4000" dirty="0" err="1"/>
              <a:t>font-weight:bold</a:t>
            </a:r>
            <a:r>
              <a:rPr lang="en-US" sz="4000" dirty="0"/>
              <a:t>}</a:t>
            </a:r>
          </a:p>
          <a:p>
            <a:r>
              <a:rPr lang="en-US" sz="4000" dirty="0"/>
              <a:t> p {</a:t>
            </a:r>
            <a:r>
              <a:rPr lang="en-US" sz="4000" dirty="0" err="1"/>
              <a:t>font-family:"Arial</a:t>
            </a:r>
            <a:r>
              <a:rPr lang="en-US" sz="4000" dirty="0"/>
              <a:t>"; font-size: 10pt; </a:t>
            </a:r>
            <a:r>
              <a:rPr lang="en-US" sz="4000" dirty="0" err="1"/>
              <a:t>font-weight:bold</a:t>
            </a:r>
            <a:r>
              <a:rPr lang="en-US" sz="4000" dirty="0" smtClean="0"/>
              <a:t>}</a:t>
            </a:r>
            <a:endParaRPr lang="en-US" sz="40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88077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2057400"/>
            <a:ext cx="6934200" cy="3657600"/>
          </a:xfrm>
        </p:spPr>
        <p:txBody>
          <a:bodyPr>
            <a:normAutofit fontScale="70000" lnSpcReduction="20000"/>
          </a:bodyPr>
          <a:lstStyle/>
          <a:p>
            <a:r>
              <a:rPr lang="en-US" dirty="0"/>
              <a:t>Data need to be available before the decision maker needs to take action.  Consider the efforts at The Limited, a specialty store aimed at the young professional woman.  Historically, managers relied solely on intuition or insights gained from studying past data to make business decisions.  Since 2002, however, The Limited has based its decisions on live feeds of data.  For example, managers of some stores re-evaluate the floor plan and product placement prior to opening based on the data.  Stores on the West Coast (of the USA) can react to early daily trends of East Coast sales, and highlight fast-selling items in a real-time environment. </a:t>
            </a:r>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3.5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886200"/>
          </a:xfrm>
        </p:spPr>
        <p:txBody>
          <a:bodyPr>
            <a:normAutofit fontScale="32500" lnSpcReduction="20000"/>
          </a:bodyPr>
          <a:lstStyle/>
          <a:p>
            <a:r>
              <a:rPr lang="en-US" sz="3700" dirty="0"/>
              <a:t>--&gt;</a:t>
            </a:r>
          </a:p>
          <a:p>
            <a:r>
              <a:rPr lang="en-US" sz="3700" dirty="0"/>
              <a:t> &lt;/STYLE&gt;</a:t>
            </a:r>
          </a:p>
          <a:p>
            <a:r>
              <a:rPr lang="en-US" sz="3700" dirty="0"/>
              <a:t> &lt;/head&gt;</a:t>
            </a:r>
          </a:p>
          <a:p>
            <a:r>
              <a:rPr lang="en-US" sz="3700" dirty="0"/>
              <a:t>&lt;body text="#000080" </a:t>
            </a:r>
            <a:r>
              <a:rPr lang="en-US" sz="3700" dirty="0" err="1"/>
              <a:t>vlink</a:t>
            </a:r>
            <a:r>
              <a:rPr lang="en-US" sz="3700" dirty="0"/>
              <a:t>="#000080" background="graphics/background2.gif" link="#000080"&gt;</a:t>
            </a:r>
          </a:p>
          <a:p>
            <a:r>
              <a:rPr lang="en-US" sz="3700" dirty="0"/>
              <a:t> &lt;center&gt;&lt;big&gt;Select car to be Deleted Statement&lt;/big&gt;&lt;/center&gt;</a:t>
            </a:r>
          </a:p>
          <a:p>
            <a:endParaRPr lang="en-US" sz="3700" dirty="0"/>
          </a:p>
          <a:p>
            <a:r>
              <a:rPr lang="en-US" sz="3700" dirty="0"/>
              <a:t>            &lt;</a:t>
            </a:r>
            <a:r>
              <a:rPr lang="en-US" sz="3700" dirty="0" err="1"/>
              <a:t>cfquery</a:t>
            </a:r>
            <a:r>
              <a:rPr lang="en-US" sz="3700" dirty="0"/>
              <a:t> name="</a:t>
            </a:r>
            <a:r>
              <a:rPr lang="en-US" sz="3700" dirty="0" err="1"/>
              <a:t>possible_cars</a:t>
            </a:r>
            <a:r>
              <a:rPr lang="en-US" sz="3700" dirty="0"/>
              <a:t>" </a:t>
            </a:r>
            <a:r>
              <a:rPr lang="en-US" sz="3700" dirty="0" err="1"/>
              <a:t>datasource</a:t>
            </a:r>
            <a:r>
              <a:rPr lang="en-US" sz="3700" dirty="0"/>
              <a:t>="#</a:t>
            </a:r>
            <a:r>
              <a:rPr lang="en-US" sz="3700" dirty="0" err="1"/>
              <a:t>d_oracle</a:t>
            </a:r>
            <a:r>
              <a:rPr lang="en-US" sz="3700" dirty="0"/>
              <a:t>#" username="#</a:t>
            </a:r>
            <a:r>
              <a:rPr lang="en-US" sz="3700" dirty="0" err="1"/>
              <a:t>u_oracle</a:t>
            </a:r>
            <a:r>
              <a:rPr lang="en-US" sz="3700" dirty="0"/>
              <a:t>#" password="#</a:t>
            </a:r>
            <a:r>
              <a:rPr lang="en-US" sz="3700" dirty="0" err="1"/>
              <a:t>p_oracle</a:t>
            </a:r>
            <a:r>
              <a:rPr lang="en-US" sz="3700" dirty="0"/>
              <a:t>#" DEBUG&gt;</a:t>
            </a:r>
          </a:p>
          <a:p>
            <a:r>
              <a:rPr lang="en-US" sz="3700" dirty="0"/>
              <a:t> SELECT make, model, </a:t>
            </a:r>
            <a:r>
              <a:rPr lang="en-US" sz="3700" dirty="0" err="1"/>
              <a:t>base_price</a:t>
            </a:r>
            <a:r>
              <a:rPr lang="en-US" sz="3700" dirty="0"/>
              <a:t>, </a:t>
            </a:r>
            <a:r>
              <a:rPr lang="en-US" sz="3700" dirty="0" err="1"/>
              <a:t>cafe_mpg</a:t>
            </a:r>
            <a:r>
              <a:rPr lang="en-US" sz="3700" dirty="0"/>
              <a:t> FROM </a:t>
            </a:r>
            <a:r>
              <a:rPr lang="en-US" sz="3700" dirty="0" err="1"/>
              <a:t>possible_cars</a:t>
            </a:r>
            <a:endParaRPr lang="en-US" sz="3700" dirty="0"/>
          </a:p>
          <a:p>
            <a:r>
              <a:rPr lang="en-US" sz="3700" dirty="0"/>
              <a:t> &lt;/</a:t>
            </a:r>
            <a:r>
              <a:rPr lang="en-US" sz="3700" dirty="0" err="1"/>
              <a:t>cfquery</a:t>
            </a:r>
            <a:r>
              <a:rPr lang="en-US" sz="3700" dirty="0"/>
              <a:t>&gt;</a:t>
            </a:r>
          </a:p>
          <a:p>
            <a:endParaRPr lang="en-US" sz="3700" dirty="0"/>
          </a:p>
          <a:p>
            <a:r>
              <a:rPr lang="en-US" sz="3700" dirty="0"/>
              <a:t>            &lt;table&gt;&lt;</a:t>
            </a:r>
            <a:r>
              <a:rPr lang="en-US" sz="3700" dirty="0" err="1"/>
              <a:t>tbody</a:t>
            </a:r>
            <a:r>
              <a:rPr lang="en-US" sz="3700" dirty="0"/>
              <a:t>&gt;</a:t>
            </a:r>
          </a:p>
          <a:p>
            <a:r>
              <a:rPr lang="en-US" sz="3700" dirty="0"/>
              <a:t> &lt;</a:t>
            </a:r>
            <a:r>
              <a:rPr lang="en-US" sz="3700" dirty="0" err="1"/>
              <a:t>cfform</a:t>
            </a:r>
            <a:r>
              <a:rPr lang="en-US" sz="3700" dirty="0"/>
              <a:t> name="</a:t>
            </a:r>
            <a:r>
              <a:rPr lang="en-US" sz="3700" dirty="0" err="1"/>
              <a:t>possible_cars</a:t>
            </a:r>
            <a:r>
              <a:rPr lang="en-US" sz="3700" dirty="0"/>
              <a:t>" action="</a:t>
            </a:r>
            <a:r>
              <a:rPr lang="en-US" sz="3700" dirty="0" err="1"/>
              <a:t>deleterecord.cfm</a:t>
            </a:r>
            <a:r>
              <a:rPr lang="en-US" sz="3700" dirty="0"/>
              <a:t>" method="post"&gt;</a:t>
            </a:r>
          </a:p>
          <a:p>
            <a:r>
              <a:rPr lang="en-US" sz="3700" dirty="0"/>
              <a:t> &lt;</a:t>
            </a:r>
            <a:r>
              <a:rPr lang="en-US" sz="3700" dirty="0" err="1"/>
              <a:t>tr</a:t>
            </a:r>
            <a:r>
              <a:rPr lang="en-US" sz="3700" dirty="0"/>
              <a:t>&gt;  &lt;td&gt;#make#&lt;/td&gt;   &lt;td width=5&gt; &lt;/td&gt;   &lt;td&gt;#model#&lt;/td&gt;   &lt;td width=5&gt; &lt;/td&gt;   &lt;td&gt;#</a:t>
            </a:r>
            <a:r>
              <a:rPr lang="en-US" sz="3700" dirty="0" err="1"/>
              <a:t>base_price</a:t>
            </a:r>
            <a:r>
              <a:rPr lang="en-US" sz="3700" dirty="0"/>
              <a:t>#&lt;/td&gt;        &lt;td width=5&gt; &lt;/td&gt;    &lt;td&gt;#</a:t>
            </a:r>
            <a:r>
              <a:rPr lang="en-US" sz="3700" dirty="0" err="1"/>
              <a:t>cafe_mpg</a:t>
            </a:r>
            <a:r>
              <a:rPr lang="en-US" sz="3700" dirty="0"/>
              <a:t>#&lt;/td&gt;      &lt;td width=5&gt; &lt;/td&gt; </a:t>
            </a:r>
          </a:p>
          <a:p>
            <a:r>
              <a:rPr lang="en-US" sz="3700" dirty="0"/>
              <a:t>&lt;td&gt;&lt;CFINPUT TYPE=”radio” NAME= “</a:t>
            </a:r>
            <a:r>
              <a:rPr lang="en-US" sz="3700" dirty="0" err="1"/>
              <a:t>request_delete</a:t>
            </a:r>
            <a:r>
              <a:rPr lang="en-US" sz="3700" dirty="0"/>
              <a:t>"  VALUE=”#model#”&gt;&lt;/td&gt;</a:t>
            </a:r>
          </a:p>
          <a:p>
            <a:r>
              <a:rPr lang="en-US" sz="3700" dirty="0"/>
              <a:t> &lt;/</a:t>
            </a:r>
            <a:r>
              <a:rPr lang="en-US" sz="3700" dirty="0" err="1"/>
              <a:t>tr</a:t>
            </a:r>
            <a:r>
              <a:rPr lang="en-US" sz="3700" dirty="0"/>
              <a:t>&gt;</a:t>
            </a:r>
          </a:p>
          <a:p>
            <a:r>
              <a:rPr lang="en-US" sz="3700" dirty="0"/>
              <a:t> &lt;/</a:t>
            </a:r>
            <a:r>
              <a:rPr lang="en-US" sz="3700" dirty="0" err="1"/>
              <a:t>cfoutput</a:t>
            </a:r>
            <a:r>
              <a:rPr lang="en-US" sz="3700" dirty="0"/>
              <a:t>&gt;</a:t>
            </a:r>
          </a:p>
          <a:p>
            <a:r>
              <a:rPr lang="en-US" sz="3700" dirty="0"/>
              <a:t> &lt;/</a:t>
            </a:r>
            <a:r>
              <a:rPr lang="en-US" sz="3700" dirty="0" err="1"/>
              <a:t>tbody</a:t>
            </a:r>
            <a:r>
              <a:rPr lang="en-US" sz="3700" dirty="0"/>
              <a:t>&gt;&lt;/table&gt;</a:t>
            </a:r>
          </a:p>
          <a:p>
            <a:endParaRPr lang="en-US" dirty="0"/>
          </a:p>
          <a:p>
            <a:r>
              <a:rPr lang="en-US" dirty="0"/>
              <a:t> </a:t>
            </a:r>
          </a:p>
          <a:p>
            <a:endParaRPr lang="en-US" dirty="0"/>
          </a:p>
          <a:p>
            <a:endParaRPr lang="en-US" dirty="0"/>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842869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3.5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810000"/>
          </a:xfrm>
        </p:spPr>
        <p:txBody>
          <a:bodyPr>
            <a:normAutofit fontScale="40000" lnSpcReduction="20000"/>
          </a:bodyPr>
          <a:lstStyle/>
          <a:p>
            <a:r>
              <a:rPr lang="en-US" dirty="0"/>
              <a:t>&lt;p&gt;&lt;</a:t>
            </a:r>
            <a:r>
              <a:rPr lang="en-US" dirty="0" err="1"/>
              <a:t>hr</a:t>
            </a:r>
            <a:r>
              <a:rPr lang="en-US" dirty="0"/>
              <a:t>&gt;&lt;p&gt;</a:t>
            </a:r>
          </a:p>
          <a:p>
            <a:r>
              <a:rPr lang="en-US" dirty="0"/>
              <a:t> &lt;</a:t>
            </a:r>
            <a:r>
              <a:rPr lang="en-US" dirty="0" err="1"/>
              <a:t>img</a:t>
            </a:r>
            <a:r>
              <a:rPr lang="en-US" dirty="0"/>
              <a:t> </a:t>
            </a:r>
            <a:r>
              <a:rPr lang="en-US" dirty="0" err="1"/>
              <a:t>src</a:t>
            </a:r>
            <a:r>
              <a:rPr lang="en-US" dirty="0"/>
              <a:t>="graphics/button2.jpg" width = 20&gt; &lt;a </a:t>
            </a:r>
            <a:r>
              <a:rPr lang="en-US" dirty="0" err="1"/>
              <a:t>href</a:t>
            </a:r>
            <a:r>
              <a:rPr lang="en-US" dirty="0"/>
              <a:t>="index.html"&gt;Return to Index&lt;/a&gt;</a:t>
            </a:r>
          </a:p>
          <a:p>
            <a:endParaRPr lang="en-US" dirty="0"/>
          </a:p>
          <a:p>
            <a:r>
              <a:rPr lang="en-US" dirty="0"/>
              <a:t>&lt;small&gt;</a:t>
            </a:r>
          </a:p>
          <a:p>
            <a:r>
              <a:rPr lang="en-US" dirty="0"/>
              <a:t> &lt;script language="JavaScript"&gt;</a:t>
            </a:r>
          </a:p>
          <a:p>
            <a:r>
              <a:rPr lang="en-US" dirty="0"/>
              <a:t> // This automatically updates the last modified date for the page.</a:t>
            </a:r>
          </a:p>
          <a:p>
            <a:r>
              <a:rPr lang="en-US" dirty="0"/>
              <a:t> //</a:t>
            </a:r>
          </a:p>
          <a:p>
            <a:r>
              <a:rPr lang="en-US" dirty="0"/>
              <a:t> when = </a:t>
            </a:r>
            <a:r>
              <a:rPr lang="en-US" dirty="0" err="1"/>
              <a:t>document.lastModified</a:t>
            </a:r>
            <a:endParaRPr lang="en-US" dirty="0"/>
          </a:p>
          <a:p>
            <a:r>
              <a:rPr lang="en-US" dirty="0"/>
              <a:t> </a:t>
            </a:r>
            <a:r>
              <a:rPr lang="en-US" dirty="0" err="1"/>
              <a:t>document.write</a:t>
            </a:r>
            <a:r>
              <a:rPr lang="en-US" dirty="0"/>
              <a:t>("This page was last modified on: " + when + "&lt;</a:t>
            </a:r>
            <a:r>
              <a:rPr lang="en-US" dirty="0" err="1"/>
              <a:t>br</a:t>
            </a:r>
            <a:r>
              <a:rPr lang="en-US" dirty="0"/>
              <a:t>&gt;")</a:t>
            </a:r>
          </a:p>
          <a:p>
            <a:r>
              <a:rPr lang="en-US" dirty="0"/>
              <a:t> //</a:t>
            </a:r>
          </a:p>
          <a:p>
            <a:r>
              <a:rPr lang="en-US" dirty="0"/>
              <a:t> // This automatically updates the location documentation on the page.</a:t>
            </a:r>
          </a:p>
          <a:p>
            <a:r>
              <a:rPr lang="en-US" dirty="0"/>
              <a:t> where = </a:t>
            </a:r>
            <a:r>
              <a:rPr lang="en-US" dirty="0" err="1"/>
              <a:t>document.location</a:t>
            </a:r>
            <a:endParaRPr lang="en-US" dirty="0"/>
          </a:p>
          <a:p>
            <a:r>
              <a:rPr lang="en-US" dirty="0"/>
              <a:t> </a:t>
            </a:r>
            <a:r>
              <a:rPr lang="en-US" dirty="0" err="1"/>
              <a:t>document.write</a:t>
            </a:r>
            <a:r>
              <a:rPr lang="en-US" dirty="0"/>
              <a:t>("URL: " + where)</a:t>
            </a:r>
          </a:p>
          <a:p>
            <a:r>
              <a:rPr lang="en-US" dirty="0"/>
              <a:t> &lt;/script&gt;</a:t>
            </a:r>
          </a:p>
          <a:p>
            <a:endParaRPr lang="en-US" dirty="0"/>
          </a:p>
          <a:p>
            <a:r>
              <a:rPr lang="en-US" dirty="0"/>
              <a:t>&lt;/body&gt;</a:t>
            </a:r>
          </a:p>
          <a:p>
            <a:r>
              <a:rPr lang="en-US" dirty="0"/>
              <a:t> &lt;/html&gt;</a:t>
            </a:r>
          </a:p>
          <a:p>
            <a:endParaRPr lang="en-US" dirty="0"/>
          </a:p>
        </p:txBody>
      </p:sp>
    </p:spTree>
    <p:extLst>
      <p:ext uri="{BB962C8B-B14F-4D97-AF65-F5344CB8AC3E}">
        <p14:creationId xmlns:p14="http://schemas.microsoft.com/office/powerpoint/2010/main" val="2947530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3.6</a:t>
            </a:r>
            <a:endParaRPr lang="en-US" dirty="0"/>
          </a:p>
        </p:txBody>
      </p:sp>
      <p:sp>
        <p:nvSpPr>
          <p:cNvPr id="3" name="Text Placeholder 2"/>
          <p:cNvSpPr>
            <a:spLocks noGrp="1"/>
          </p:cNvSpPr>
          <p:nvPr>
            <p:ph type="body" sz="quarter" idx="10"/>
          </p:nvPr>
        </p:nvSpPr>
        <p:spPr>
          <a:xfrm>
            <a:off x="1066800" y="1905000"/>
            <a:ext cx="7010400" cy="3733800"/>
          </a:xfrm>
        </p:spPr>
        <p:txBody>
          <a:bodyPr>
            <a:normAutofit fontScale="32500" lnSpcReduction="20000"/>
          </a:bodyPr>
          <a:lstStyle/>
          <a:p>
            <a:r>
              <a:rPr lang="en-US" sz="3700" dirty="0"/>
              <a:t>&lt;!DOCTYPE HTML PUBLIC "- //W3C //DTD HTML 4.0 Transitional //EN"&gt;</a:t>
            </a:r>
          </a:p>
          <a:p>
            <a:r>
              <a:rPr lang="en-US" sz="3700" dirty="0"/>
              <a:t> &lt;html&gt;&lt;head&gt;</a:t>
            </a:r>
          </a:p>
          <a:p>
            <a:r>
              <a:rPr lang="en-US" sz="3700" dirty="0"/>
              <a:t> &lt;meta name="</a:t>
            </a:r>
            <a:r>
              <a:rPr lang="en-US" sz="3700" dirty="0" err="1"/>
              <a:t>MSSmartTagsPreventParsing</a:t>
            </a:r>
            <a:r>
              <a:rPr lang="en-US" sz="3700" dirty="0"/>
              <a:t>" content="TRUE"&gt;</a:t>
            </a:r>
          </a:p>
          <a:p>
            <a:r>
              <a:rPr lang="en-US" sz="3700" dirty="0"/>
              <a:t> &lt;title&gt;JavaScript Examples&lt;/title&gt;</a:t>
            </a:r>
          </a:p>
          <a:p>
            <a:r>
              <a:rPr lang="en-US" sz="3700" dirty="0"/>
              <a:t> &lt;STYLE TYPE="text/</a:t>
            </a:r>
            <a:r>
              <a:rPr lang="en-US" sz="3700" dirty="0" err="1"/>
              <a:t>css</a:t>
            </a:r>
            <a:r>
              <a:rPr lang="en-US" sz="3700" dirty="0"/>
              <a:t>"&gt;</a:t>
            </a:r>
          </a:p>
          <a:p>
            <a:r>
              <a:rPr lang="en-US" sz="3700" dirty="0"/>
              <a:t> &lt;!--</a:t>
            </a:r>
          </a:p>
          <a:p>
            <a:r>
              <a:rPr lang="en-US" sz="3700" dirty="0"/>
              <a:t>        H1, H2, H3, H4, H5, H6 {</a:t>
            </a:r>
            <a:r>
              <a:rPr lang="en-US" sz="3700" dirty="0" err="1"/>
              <a:t>font-family:"Arial</a:t>
            </a:r>
            <a:r>
              <a:rPr lang="en-US" sz="3700" dirty="0"/>
              <a:t>"}</a:t>
            </a:r>
          </a:p>
          <a:p>
            <a:r>
              <a:rPr lang="en-US" sz="3700" dirty="0"/>
              <a:t>        td {</a:t>
            </a:r>
            <a:r>
              <a:rPr lang="en-US" sz="3700" dirty="0" err="1"/>
              <a:t>font-family:"Arial</a:t>
            </a:r>
            <a:r>
              <a:rPr lang="en-US" sz="3700" dirty="0"/>
              <a:t>"}</a:t>
            </a:r>
          </a:p>
          <a:p>
            <a:r>
              <a:rPr lang="en-US" sz="3700" dirty="0"/>
              <a:t>        td {font--size: 10pt}</a:t>
            </a:r>
          </a:p>
          <a:p>
            <a:r>
              <a:rPr lang="en-US" sz="3700" dirty="0"/>
              <a:t>        td {font-weight: bold}</a:t>
            </a:r>
          </a:p>
          <a:p>
            <a:r>
              <a:rPr lang="en-US" sz="3700" dirty="0"/>
              <a:t>        td {border-width: 2px}</a:t>
            </a:r>
          </a:p>
          <a:p>
            <a:r>
              <a:rPr lang="en-US" sz="3700" dirty="0"/>
              <a:t>        table {border-color: #8D89C7}</a:t>
            </a:r>
          </a:p>
          <a:p>
            <a:r>
              <a:rPr lang="en-US" sz="3700" dirty="0"/>
              <a:t>        body {</a:t>
            </a:r>
            <a:r>
              <a:rPr lang="en-US" sz="3700" dirty="0" err="1"/>
              <a:t>font-family:"Arial</a:t>
            </a:r>
            <a:r>
              <a:rPr lang="en-US" sz="3700" dirty="0"/>
              <a:t>"; font-size: 10pt; </a:t>
            </a:r>
            <a:r>
              <a:rPr lang="en-US" sz="3700" dirty="0" err="1"/>
              <a:t>font-weight:bold</a:t>
            </a:r>
            <a:r>
              <a:rPr lang="en-US" sz="3700" dirty="0"/>
              <a:t>}</a:t>
            </a:r>
          </a:p>
          <a:p>
            <a:r>
              <a:rPr lang="en-US" sz="3700" dirty="0"/>
              <a:t>        p {</a:t>
            </a:r>
            <a:r>
              <a:rPr lang="en-US" sz="3700" dirty="0" err="1"/>
              <a:t>font-family:"Arial</a:t>
            </a:r>
            <a:r>
              <a:rPr lang="en-US" sz="3700" dirty="0"/>
              <a:t>"; font-size: 10pt; </a:t>
            </a:r>
            <a:r>
              <a:rPr lang="en-US" sz="3700" dirty="0" err="1"/>
              <a:t>font-weight:bold</a:t>
            </a:r>
            <a:r>
              <a:rPr lang="en-US" sz="3700" dirty="0"/>
              <a:t>}</a:t>
            </a:r>
          </a:p>
          <a:p>
            <a:r>
              <a:rPr lang="en-US" sz="3700" dirty="0"/>
              <a:t> --&gt;</a:t>
            </a:r>
          </a:p>
          <a:p>
            <a:r>
              <a:rPr lang="en-US" sz="3700" dirty="0"/>
              <a:t> &lt;/STYLE&gt;</a:t>
            </a:r>
          </a:p>
          <a:p>
            <a:r>
              <a:rPr lang="en-US" sz="3700" dirty="0"/>
              <a:t> &lt;/head&gt;</a:t>
            </a:r>
          </a:p>
          <a:p>
            <a:r>
              <a:rPr lang="en-US" sz="3700" dirty="0"/>
              <a:t> &lt;body text="#000080" </a:t>
            </a:r>
            <a:r>
              <a:rPr lang="en-US" sz="3700" dirty="0" err="1"/>
              <a:t>vlink</a:t>
            </a:r>
            <a:r>
              <a:rPr lang="en-US" sz="3700" dirty="0"/>
              <a:t>="#000080" background="graphics/background2.gif" link="#000080"&gt;</a:t>
            </a:r>
          </a:p>
          <a:p>
            <a:r>
              <a:rPr lang="en-US" sz="3700" dirty="0"/>
              <a:t> &lt;center&gt;&lt;big&gt;Select car to be Deleted Statement&lt;/big&gt;&lt;/center&gt;</a:t>
            </a:r>
          </a:p>
          <a:p>
            <a:endParaRPr lang="en-US" sz="3700" dirty="0"/>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94064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3.6 </a:t>
            </a:r>
            <a:r>
              <a:rPr lang="en-US" dirty="0" smtClean="0"/>
              <a:t>Continued</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 &lt;</a:t>
            </a:r>
            <a:r>
              <a:rPr lang="en-US" dirty="0" err="1"/>
              <a:t>cfquery</a:t>
            </a:r>
            <a:r>
              <a:rPr lang="en-US" dirty="0"/>
              <a:t> name="</a:t>
            </a:r>
            <a:r>
              <a:rPr lang="en-US" dirty="0" err="1"/>
              <a:t>possible_cars</a:t>
            </a:r>
            <a:r>
              <a:rPr lang="en-US" dirty="0"/>
              <a:t>" </a:t>
            </a:r>
            <a:r>
              <a:rPr lang="en-US" dirty="0" err="1"/>
              <a:t>datasource</a:t>
            </a:r>
            <a:r>
              <a:rPr lang="en-US" dirty="0"/>
              <a:t>="#</a:t>
            </a:r>
            <a:r>
              <a:rPr lang="en-US" dirty="0" err="1"/>
              <a:t>d_oracle</a:t>
            </a:r>
            <a:r>
              <a:rPr lang="en-US" dirty="0"/>
              <a:t>#" username="#</a:t>
            </a:r>
            <a:r>
              <a:rPr lang="en-US" dirty="0" err="1"/>
              <a:t>u_oracle</a:t>
            </a:r>
            <a:r>
              <a:rPr lang="en-US" dirty="0"/>
              <a:t>#" password="#</a:t>
            </a:r>
            <a:r>
              <a:rPr lang="en-US" dirty="0" err="1"/>
              <a:t>p_oracle</a:t>
            </a:r>
            <a:r>
              <a:rPr lang="en-US" dirty="0"/>
              <a:t>#" DEBUG&gt;</a:t>
            </a:r>
          </a:p>
          <a:p>
            <a:r>
              <a:rPr lang="en-US" dirty="0"/>
              <a:t>              SELECT make, model, </a:t>
            </a:r>
            <a:r>
              <a:rPr lang="en-US" dirty="0" err="1"/>
              <a:t>base_price</a:t>
            </a:r>
            <a:r>
              <a:rPr lang="en-US" dirty="0"/>
              <a:t>, </a:t>
            </a:r>
            <a:r>
              <a:rPr lang="en-US" dirty="0" err="1"/>
              <a:t>cafe_mpg</a:t>
            </a:r>
            <a:r>
              <a:rPr lang="en-US" dirty="0"/>
              <a:t> FROM </a:t>
            </a:r>
            <a:r>
              <a:rPr lang="en-US" dirty="0" err="1"/>
              <a:t>possible_cars</a:t>
            </a:r>
            <a:endParaRPr lang="en-US" dirty="0"/>
          </a:p>
          <a:p>
            <a:r>
              <a:rPr lang="en-US" dirty="0"/>
              <a:t>        &lt;/</a:t>
            </a:r>
            <a:r>
              <a:rPr lang="en-US" dirty="0" err="1"/>
              <a:t>cfquery</a:t>
            </a:r>
            <a:r>
              <a:rPr lang="en-US" dirty="0"/>
              <a:t>&gt;</a:t>
            </a:r>
          </a:p>
          <a:p>
            <a:endParaRPr lang="en-US" dirty="0"/>
          </a:p>
          <a:p>
            <a:r>
              <a:rPr lang="en-US" dirty="0"/>
              <a:t>        &lt;table&gt;&lt;</a:t>
            </a:r>
            <a:r>
              <a:rPr lang="en-US" dirty="0" err="1"/>
              <a:t>tbody</a:t>
            </a:r>
            <a:r>
              <a:rPr lang="en-US" dirty="0"/>
              <a:t>&gt;</a:t>
            </a:r>
          </a:p>
          <a:p>
            <a:r>
              <a:rPr lang="en-US" dirty="0"/>
              <a:t>              &lt;</a:t>
            </a:r>
            <a:r>
              <a:rPr lang="en-US" dirty="0" err="1"/>
              <a:t>cfform</a:t>
            </a:r>
            <a:r>
              <a:rPr lang="en-US" dirty="0"/>
              <a:t> name="</a:t>
            </a:r>
            <a:r>
              <a:rPr lang="en-US" dirty="0" err="1"/>
              <a:t>possible_cars</a:t>
            </a:r>
            <a:r>
              <a:rPr lang="en-US" dirty="0"/>
              <a:t>" action="</a:t>
            </a:r>
            <a:r>
              <a:rPr lang="en-US" dirty="0" err="1"/>
              <a:t>deleterecord.cfm</a:t>
            </a:r>
            <a:r>
              <a:rPr lang="en-US" dirty="0"/>
              <a:t>" method="post"&gt;</a:t>
            </a:r>
          </a:p>
          <a:p>
            <a:r>
              <a:rPr lang="en-US" dirty="0"/>
              <a:t>                    &lt;</a:t>
            </a:r>
            <a:r>
              <a:rPr lang="en-US" dirty="0" err="1"/>
              <a:t>tr</a:t>
            </a:r>
            <a:r>
              <a:rPr lang="en-US" dirty="0"/>
              <a:t>&gt; &lt;td&gt;#make#&lt;/td&gt; &lt;td width=5&gt; &lt;/td&gt; &lt;td&gt;#model#&lt;/td&gt; &lt;td width=5&gt; &lt;/td&gt; &lt;td&gt;#</a:t>
            </a:r>
            <a:r>
              <a:rPr lang="en-US" dirty="0" err="1"/>
              <a:t>base_price</a:t>
            </a:r>
            <a:r>
              <a:rPr lang="en-US" dirty="0"/>
              <a:t>#&lt;/td&gt; &lt;td width=5&gt; &lt;/td&gt; &lt;td&gt;#</a:t>
            </a:r>
            <a:r>
              <a:rPr lang="en-US" dirty="0" err="1"/>
              <a:t>cafe_mpg</a:t>
            </a:r>
            <a:r>
              <a:rPr lang="en-US" dirty="0"/>
              <a:t>#&lt;/td&gt; &lt;td width=5&gt; &lt;/td&gt; </a:t>
            </a:r>
          </a:p>
          <a:p>
            <a:r>
              <a:rPr lang="en-US" dirty="0"/>
              <a:t>                   &lt;td&gt;&lt;CFINPUT TYPE="radio" NAME= "</a:t>
            </a:r>
            <a:r>
              <a:rPr lang="en-US" dirty="0" err="1"/>
              <a:t>request_delete</a:t>
            </a:r>
            <a:r>
              <a:rPr lang="en-US" dirty="0"/>
              <a:t>" VALUE="#model#"&gt;&lt;/td&gt;</a:t>
            </a:r>
          </a:p>
          <a:p>
            <a:r>
              <a:rPr lang="en-US" dirty="0"/>
              <a:t>              &lt;/</a:t>
            </a:r>
            <a:r>
              <a:rPr lang="en-US" dirty="0" err="1"/>
              <a:t>tr</a:t>
            </a:r>
            <a:r>
              <a:rPr lang="en-US" dirty="0"/>
              <a:t>&gt;</a:t>
            </a:r>
          </a:p>
          <a:p>
            <a:r>
              <a:rPr lang="en-US" dirty="0"/>
              <a:t>        &lt;/</a:t>
            </a:r>
            <a:r>
              <a:rPr lang="en-US" dirty="0" err="1"/>
              <a:t>cfoutput</a:t>
            </a:r>
            <a:r>
              <a:rPr lang="en-US" dirty="0"/>
              <a:t>&gt;</a:t>
            </a:r>
          </a:p>
          <a:p>
            <a:r>
              <a:rPr lang="en-US" dirty="0"/>
              <a:t> &lt;/</a:t>
            </a:r>
            <a:r>
              <a:rPr lang="en-US" dirty="0" err="1"/>
              <a:t>tbody</a:t>
            </a:r>
            <a:r>
              <a:rPr lang="en-US" dirty="0"/>
              <a:t>&gt;&lt;/table&gt;</a:t>
            </a:r>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465295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3.6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810000"/>
          </a:xfrm>
        </p:spPr>
        <p:txBody>
          <a:bodyPr>
            <a:normAutofit fontScale="47500" lnSpcReduction="20000"/>
          </a:bodyPr>
          <a:lstStyle/>
          <a:p>
            <a:r>
              <a:rPr lang="en-US" dirty="0"/>
              <a:t> &lt;p&gt;&lt;</a:t>
            </a:r>
            <a:r>
              <a:rPr lang="en-US" dirty="0" err="1"/>
              <a:t>hr</a:t>
            </a:r>
            <a:r>
              <a:rPr lang="en-US" dirty="0"/>
              <a:t>&gt;&lt;p&gt;</a:t>
            </a:r>
          </a:p>
          <a:p>
            <a:r>
              <a:rPr lang="en-US" dirty="0"/>
              <a:t> &lt;</a:t>
            </a:r>
            <a:r>
              <a:rPr lang="en-US" dirty="0" err="1"/>
              <a:t>img</a:t>
            </a:r>
            <a:r>
              <a:rPr lang="en-US" dirty="0"/>
              <a:t> </a:t>
            </a:r>
            <a:r>
              <a:rPr lang="en-US" dirty="0" err="1"/>
              <a:t>src</a:t>
            </a:r>
            <a:r>
              <a:rPr lang="en-US" dirty="0"/>
              <a:t>="graphics/button2.jpg" width = 20&gt; &lt;a </a:t>
            </a:r>
            <a:r>
              <a:rPr lang="en-US" dirty="0" err="1"/>
              <a:t>href</a:t>
            </a:r>
            <a:r>
              <a:rPr lang="en-US" dirty="0"/>
              <a:t>="index.html"&gt;Return to Index&lt;/a&gt;</a:t>
            </a:r>
          </a:p>
          <a:p>
            <a:endParaRPr lang="en-US" dirty="0"/>
          </a:p>
          <a:p>
            <a:r>
              <a:rPr lang="en-US" dirty="0"/>
              <a:t> &lt;small&gt;</a:t>
            </a:r>
          </a:p>
          <a:p>
            <a:r>
              <a:rPr lang="en-US" dirty="0"/>
              <a:t> &lt;script language="JavaScript"&gt;</a:t>
            </a:r>
          </a:p>
          <a:p>
            <a:r>
              <a:rPr lang="en-US" dirty="0"/>
              <a:t>        // This automatically updates the last modified date for the page.</a:t>
            </a:r>
          </a:p>
          <a:p>
            <a:r>
              <a:rPr lang="en-US" dirty="0"/>
              <a:t>        //</a:t>
            </a:r>
          </a:p>
          <a:p>
            <a:r>
              <a:rPr lang="en-US" dirty="0"/>
              <a:t>        when = </a:t>
            </a:r>
            <a:r>
              <a:rPr lang="en-US" dirty="0" err="1"/>
              <a:t>document.lastModified</a:t>
            </a:r>
            <a:endParaRPr lang="en-US" dirty="0"/>
          </a:p>
          <a:p>
            <a:r>
              <a:rPr lang="en-US" dirty="0"/>
              <a:t>        </a:t>
            </a:r>
            <a:r>
              <a:rPr lang="en-US" dirty="0" err="1"/>
              <a:t>document.write</a:t>
            </a:r>
            <a:r>
              <a:rPr lang="en-US" dirty="0"/>
              <a:t>("This page was last modified on: " + when + "&lt;</a:t>
            </a:r>
            <a:r>
              <a:rPr lang="en-US" dirty="0" err="1"/>
              <a:t>br</a:t>
            </a:r>
            <a:r>
              <a:rPr lang="en-US" dirty="0"/>
              <a:t>&gt;")</a:t>
            </a:r>
          </a:p>
          <a:p>
            <a:r>
              <a:rPr lang="en-US" dirty="0"/>
              <a:t>        //</a:t>
            </a:r>
          </a:p>
          <a:p>
            <a:r>
              <a:rPr lang="en-US" dirty="0"/>
              <a:t>        // This automatically updates the location documentation on the page.</a:t>
            </a:r>
          </a:p>
          <a:p>
            <a:r>
              <a:rPr lang="en-US" dirty="0"/>
              <a:t>        where = </a:t>
            </a:r>
            <a:r>
              <a:rPr lang="en-US" dirty="0" err="1"/>
              <a:t>document.location</a:t>
            </a:r>
            <a:endParaRPr lang="en-US" dirty="0"/>
          </a:p>
          <a:p>
            <a:r>
              <a:rPr lang="en-US" dirty="0"/>
              <a:t>        </a:t>
            </a:r>
            <a:r>
              <a:rPr lang="en-US" dirty="0" err="1"/>
              <a:t>document.write</a:t>
            </a:r>
            <a:r>
              <a:rPr lang="en-US" dirty="0"/>
              <a:t>("URL: " + where)</a:t>
            </a:r>
          </a:p>
          <a:p>
            <a:r>
              <a:rPr lang="en-US" dirty="0"/>
              <a:t> &lt;/script&gt;</a:t>
            </a:r>
          </a:p>
          <a:p>
            <a:endParaRPr lang="en-US" dirty="0"/>
          </a:p>
          <a:p>
            <a:r>
              <a:rPr lang="en-US" dirty="0"/>
              <a:t> &lt;/body&gt; &lt;/html&gt; </a:t>
            </a:r>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481256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3.7</a:t>
            </a:r>
            <a:endParaRPr lang="en-US" dirty="0"/>
          </a:p>
        </p:txBody>
      </p:sp>
      <p:sp>
        <p:nvSpPr>
          <p:cNvPr id="3" name="Text Placeholder 2"/>
          <p:cNvSpPr>
            <a:spLocks noGrp="1"/>
          </p:cNvSpPr>
          <p:nvPr>
            <p:ph type="body" sz="quarter" idx="10"/>
          </p:nvPr>
        </p:nvSpPr>
        <p:spPr>
          <a:xfrm>
            <a:off x="1066800" y="1905000"/>
            <a:ext cx="7010400" cy="3733800"/>
          </a:xfrm>
        </p:spPr>
        <p:txBody>
          <a:bodyPr>
            <a:normAutofit fontScale="25000" lnSpcReduction="20000"/>
          </a:bodyPr>
          <a:lstStyle/>
          <a:p>
            <a:r>
              <a:rPr lang="en-US" sz="4800" dirty="0"/>
              <a:t>&lt;!DOCTYPE HTML PUBLIC "-     //W3C     //DTD HTML 4.0 Transitional     //EN"&gt;&lt;html&gt;&lt;head&gt;</a:t>
            </a:r>
          </a:p>
          <a:p>
            <a:r>
              <a:rPr lang="en-US" sz="4800" dirty="0"/>
              <a:t> &lt;meta name="</a:t>
            </a:r>
            <a:r>
              <a:rPr lang="en-US" sz="4800" dirty="0" err="1"/>
              <a:t>MSSmartTagsPreventParsing</a:t>
            </a:r>
            <a:r>
              <a:rPr lang="en-US" sz="4800" dirty="0"/>
              <a:t>" content="TRUE"&gt;</a:t>
            </a:r>
          </a:p>
          <a:p>
            <a:r>
              <a:rPr lang="en-US" sz="4800" dirty="0"/>
              <a:t> &lt;title&gt;JavaScript Examples&lt;/title&gt;</a:t>
            </a:r>
          </a:p>
          <a:p>
            <a:r>
              <a:rPr lang="en-US" sz="4800" dirty="0"/>
              <a:t> &lt;STYLE TYPE="text/</a:t>
            </a:r>
            <a:r>
              <a:rPr lang="en-US" sz="4800" dirty="0" err="1"/>
              <a:t>css</a:t>
            </a:r>
            <a:r>
              <a:rPr lang="en-US" sz="4800" dirty="0"/>
              <a:t>"&gt;</a:t>
            </a:r>
          </a:p>
          <a:p>
            <a:r>
              <a:rPr lang="en-US" sz="4800" dirty="0"/>
              <a:t> &lt;!--</a:t>
            </a:r>
          </a:p>
          <a:p>
            <a:r>
              <a:rPr lang="en-US" sz="4800" dirty="0"/>
              <a:t>   H1, H2, H3, H4, H5, H6 {</a:t>
            </a:r>
            <a:r>
              <a:rPr lang="en-US" sz="4800" dirty="0" err="1"/>
              <a:t>font-family:"Arial</a:t>
            </a:r>
            <a:r>
              <a:rPr lang="en-US" sz="4800" dirty="0"/>
              <a:t>"}</a:t>
            </a:r>
          </a:p>
          <a:p>
            <a:r>
              <a:rPr lang="en-US" sz="4800" dirty="0"/>
              <a:t>    td {</a:t>
            </a:r>
            <a:r>
              <a:rPr lang="en-US" sz="4800" dirty="0" err="1"/>
              <a:t>font-family:"Arial</a:t>
            </a:r>
            <a:r>
              <a:rPr lang="en-US" sz="4800" dirty="0"/>
              <a:t>"}</a:t>
            </a:r>
          </a:p>
          <a:p>
            <a:r>
              <a:rPr lang="en-US" sz="4800" dirty="0"/>
              <a:t>    td {font--size: 10pt}</a:t>
            </a:r>
          </a:p>
          <a:p>
            <a:r>
              <a:rPr lang="en-US" sz="4800" dirty="0"/>
              <a:t>    td {font-weight: bold}</a:t>
            </a:r>
          </a:p>
          <a:p>
            <a:r>
              <a:rPr lang="en-US" sz="4800" dirty="0"/>
              <a:t>    td {border-width: 2px}</a:t>
            </a:r>
          </a:p>
          <a:p>
            <a:r>
              <a:rPr lang="en-US" sz="4800" dirty="0"/>
              <a:t>    table {border-color: #8D89C7}</a:t>
            </a:r>
          </a:p>
          <a:p>
            <a:r>
              <a:rPr lang="en-US" sz="4800" dirty="0"/>
              <a:t>    body {</a:t>
            </a:r>
            <a:r>
              <a:rPr lang="en-US" sz="4800" dirty="0" err="1"/>
              <a:t>font-family:"Arial</a:t>
            </a:r>
            <a:r>
              <a:rPr lang="en-US" sz="4800" dirty="0"/>
              <a:t>"; font-size: 10pt; </a:t>
            </a:r>
            <a:r>
              <a:rPr lang="en-US" sz="4800" dirty="0" err="1"/>
              <a:t>font-weight:bold</a:t>
            </a:r>
            <a:r>
              <a:rPr lang="en-US" sz="4800" dirty="0"/>
              <a:t>}</a:t>
            </a:r>
          </a:p>
          <a:p>
            <a:r>
              <a:rPr lang="en-US" sz="4800" dirty="0"/>
              <a:t>    p {</a:t>
            </a:r>
            <a:r>
              <a:rPr lang="en-US" sz="4800" dirty="0" err="1"/>
              <a:t>font-family:"Arial</a:t>
            </a:r>
            <a:r>
              <a:rPr lang="en-US" sz="4800" dirty="0"/>
              <a:t>"; font-size: 10pt; </a:t>
            </a:r>
            <a:r>
              <a:rPr lang="en-US" sz="4800" dirty="0" err="1"/>
              <a:t>font-weight:bold</a:t>
            </a:r>
            <a:r>
              <a:rPr lang="en-US" sz="4800" dirty="0"/>
              <a:t>}</a:t>
            </a:r>
          </a:p>
          <a:p>
            <a:r>
              <a:rPr lang="en-US" sz="4800" dirty="0"/>
              <a:t>--&gt;</a:t>
            </a:r>
          </a:p>
          <a:p>
            <a:r>
              <a:rPr lang="en-US" sz="4800" dirty="0"/>
              <a:t> &lt;/STYLE&gt;</a:t>
            </a:r>
          </a:p>
          <a:p>
            <a:r>
              <a:rPr lang="en-US" sz="4800" dirty="0"/>
              <a:t> &lt;/head&gt;</a:t>
            </a:r>
          </a:p>
          <a:p>
            <a:endParaRPr lang="en-US" sz="4800" dirty="0"/>
          </a:p>
          <a:p>
            <a:r>
              <a:rPr lang="en-US" sz="4800" dirty="0"/>
              <a:t> &lt;body text="#000080" </a:t>
            </a:r>
            <a:r>
              <a:rPr lang="en-US" sz="4800" dirty="0" err="1"/>
              <a:t>vlink</a:t>
            </a:r>
            <a:r>
              <a:rPr lang="en-US" sz="4800" dirty="0"/>
              <a:t>="#000080" background="graphics/background2.gif" link="#000080"&gt;</a:t>
            </a:r>
          </a:p>
          <a:p>
            <a:r>
              <a:rPr lang="en-US" sz="4800" dirty="0"/>
              <a:t> &lt;center&gt;&lt;big&gt;Delete from Temporary Database&lt;/big&gt;&lt;/center</a:t>
            </a:r>
            <a:r>
              <a:rPr lang="en-US" sz="4800" dirty="0" smtClean="0"/>
              <a:t>&gt;</a:t>
            </a:r>
            <a:endParaRPr lang="en-US" sz="48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442947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3.7 </a:t>
            </a:r>
            <a:r>
              <a:rPr lang="en-US" dirty="0" smtClean="0"/>
              <a:t>Continued</a:t>
            </a:r>
            <a:endParaRPr lang="en-US" dirty="0"/>
          </a:p>
        </p:txBody>
      </p:sp>
      <p:sp>
        <p:nvSpPr>
          <p:cNvPr id="3" name="Text Placeholder 2"/>
          <p:cNvSpPr>
            <a:spLocks noGrp="1"/>
          </p:cNvSpPr>
          <p:nvPr>
            <p:ph type="body" sz="quarter" idx="10"/>
          </p:nvPr>
        </p:nvSpPr>
        <p:spPr>
          <a:xfrm>
            <a:off x="1066800" y="1905000"/>
            <a:ext cx="7010400" cy="3733800"/>
          </a:xfrm>
        </p:spPr>
        <p:txBody>
          <a:bodyPr>
            <a:noAutofit/>
          </a:bodyPr>
          <a:lstStyle/>
          <a:p>
            <a:r>
              <a:rPr lang="en-US" sz="1050" dirty="0" smtClean="0"/>
              <a:t>&lt;</a:t>
            </a:r>
            <a:r>
              <a:rPr lang="en-US" sz="1050" dirty="0" err="1" smtClean="0"/>
              <a:t>cfquery</a:t>
            </a:r>
            <a:r>
              <a:rPr lang="en-US" sz="1050" dirty="0" smtClean="0"/>
              <a:t> </a:t>
            </a:r>
            <a:r>
              <a:rPr lang="en-US" sz="1050" dirty="0"/>
              <a:t>name="</a:t>
            </a:r>
            <a:r>
              <a:rPr lang="en-US" sz="1050" dirty="0" err="1"/>
              <a:t>deleteautomobiles</a:t>
            </a:r>
            <a:r>
              <a:rPr lang="en-US" sz="1050" dirty="0"/>
              <a:t>" </a:t>
            </a:r>
            <a:r>
              <a:rPr lang="en-US" sz="1050" dirty="0" err="1"/>
              <a:t>datasource</a:t>
            </a:r>
            <a:r>
              <a:rPr lang="en-US" sz="1050" dirty="0"/>
              <a:t>="#</a:t>
            </a:r>
            <a:r>
              <a:rPr lang="en-US" sz="1050" dirty="0" err="1"/>
              <a:t>d_oracle</a:t>
            </a:r>
            <a:r>
              <a:rPr lang="en-US" sz="1050" dirty="0"/>
              <a:t>#" username="#</a:t>
            </a:r>
            <a:r>
              <a:rPr lang="en-US" sz="1050" dirty="0" err="1"/>
              <a:t>u_oracle</a:t>
            </a:r>
            <a:r>
              <a:rPr lang="en-US" sz="1050" dirty="0"/>
              <a:t>#" password="#</a:t>
            </a:r>
            <a:r>
              <a:rPr lang="en-US" sz="1050" dirty="0" err="1"/>
              <a:t>p_oracle</a:t>
            </a:r>
            <a:r>
              <a:rPr lang="en-US" sz="1050" dirty="0"/>
              <a:t>#" &gt;</a:t>
            </a:r>
          </a:p>
          <a:p>
            <a:r>
              <a:rPr lang="en-US" sz="1050" dirty="0"/>
              <a:t> DELETE FROM </a:t>
            </a:r>
            <a:r>
              <a:rPr lang="en-US" sz="1050" dirty="0" err="1"/>
              <a:t>possible_car</a:t>
            </a:r>
            <a:r>
              <a:rPr lang="en-US" sz="1050" dirty="0"/>
              <a:t> WHERE model='#</a:t>
            </a:r>
            <a:r>
              <a:rPr lang="en-US" sz="1050" dirty="0" err="1"/>
              <a:t>request_delete</a:t>
            </a:r>
            <a:r>
              <a:rPr lang="en-US" sz="1050" dirty="0"/>
              <a:t>#'&gt;</a:t>
            </a:r>
          </a:p>
          <a:p>
            <a:r>
              <a:rPr lang="en-US" sz="1050" dirty="0"/>
              <a:t> &lt;/</a:t>
            </a:r>
            <a:r>
              <a:rPr lang="en-US" sz="1050" dirty="0" err="1"/>
              <a:t>cfquery</a:t>
            </a:r>
            <a:r>
              <a:rPr lang="en-US" sz="1050" dirty="0"/>
              <a:t>&gt;</a:t>
            </a:r>
          </a:p>
          <a:p>
            <a:endParaRPr lang="en-US" sz="1050" dirty="0"/>
          </a:p>
          <a:p>
            <a:r>
              <a:rPr lang="en-US" sz="1050" dirty="0"/>
              <a:t>&lt;p&gt;&lt;</a:t>
            </a:r>
            <a:r>
              <a:rPr lang="en-US" sz="1050" dirty="0" err="1"/>
              <a:t>hr</a:t>
            </a:r>
            <a:r>
              <a:rPr lang="en-US" sz="1050" dirty="0"/>
              <a:t>&gt;&lt;p&gt;</a:t>
            </a:r>
          </a:p>
          <a:p>
            <a:r>
              <a:rPr lang="en-US" sz="1050" dirty="0"/>
              <a:t> &lt;</a:t>
            </a:r>
            <a:r>
              <a:rPr lang="en-US" sz="1050" dirty="0" err="1"/>
              <a:t>img</a:t>
            </a:r>
            <a:r>
              <a:rPr lang="en-US" sz="1050" dirty="0"/>
              <a:t> </a:t>
            </a:r>
            <a:r>
              <a:rPr lang="en-US" sz="1050" dirty="0" err="1"/>
              <a:t>src</a:t>
            </a:r>
            <a:r>
              <a:rPr lang="en-US" sz="1050" dirty="0"/>
              <a:t>="graphics/button2.jpg" width = 20&gt; &lt;a </a:t>
            </a:r>
            <a:r>
              <a:rPr lang="en-US" sz="1050" dirty="0" err="1"/>
              <a:t>href</a:t>
            </a:r>
            <a:r>
              <a:rPr lang="en-US" sz="1050" dirty="0"/>
              <a:t>="index.html"&gt;Return to Index&lt;/a&gt;</a:t>
            </a:r>
          </a:p>
          <a:p>
            <a:endParaRPr lang="en-US" sz="1050" dirty="0"/>
          </a:p>
          <a:p>
            <a:r>
              <a:rPr lang="en-US" sz="1050" dirty="0"/>
              <a:t>&lt;small&gt;</a:t>
            </a:r>
          </a:p>
          <a:p>
            <a:r>
              <a:rPr lang="en-US" sz="1050" dirty="0"/>
              <a:t> &lt;script language="JavaScript"&gt;</a:t>
            </a:r>
          </a:p>
          <a:p>
            <a:r>
              <a:rPr lang="en-US" sz="1050" dirty="0"/>
              <a:t> // This automatically updates the last modified date for the page.</a:t>
            </a:r>
          </a:p>
          <a:p>
            <a:r>
              <a:rPr lang="en-US" sz="1050" dirty="0"/>
              <a:t> //</a:t>
            </a:r>
          </a:p>
          <a:p>
            <a:r>
              <a:rPr lang="en-US" sz="1050" dirty="0"/>
              <a:t> when = </a:t>
            </a:r>
            <a:r>
              <a:rPr lang="en-US" sz="1050" dirty="0" err="1"/>
              <a:t>document.lastModified</a:t>
            </a:r>
            <a:endParaRPr lang="en-US" sz="1050" dirty="0"/>
          </a:p>
          <a:p>
            <a:r>
              <a:rPr lang="en-US" sz="1050" dirty="0"/>
              <a:t> </a:t>
            </a:r>
            <a:r>
              <a:rPr lang="en-US" sz="1050" dirty="0" err="1"/>
              <a:t>document.write</a:t>
            </a:r>
            <a:r>
              <a:rPr lang="en-US" sz="1050" dirty="0"/>
              <a:t>("This page was last modified on: " + when + "&lt;</a:t>
            </a:r>
            <a:r>
              <a:rPr lang="en-US" sz="1050" dirty="0" err="1"/>
              <a:t>br</a:t>
            </a:r>
            <a:r>
              <a:rPr lang="en-US" sz="1050" dirty="0"/>
              <a:t>&gt;")</a:t>
            </a:r>
          </a:p>
          <a:p>
            <a:r>
              <a:rPr lang="en-US" sz="1050" dirty="0"/>
              <a:t> //</a:t>
            </a:r>
          </a:p>
          <a:p>
            <a:r>
              <a:rPr lang="en-US" sz="1050" dirty="0"/>
              <a:t> // This automatically updates the location documentation on the page.</a:t>
            </a:r>
          </a:p>
          <a:p>
            <a:r>
              <a:rPr lang="en-US" sz="1050" dirty="0"/>
              <a:t> where = </a:t>
            </a:r>
            <a:r>
              <a:rPr lang="en-US" sz="1050" dirty="0" err="1"/>
              <a:t>document.location</a:t>
            </a:r>
            <a:endParaRPr lang="en-US" sz="1050" dirty="0"/>
          </a:p>
          <a:p>
            <a:r>
              <a:rPr lang="en-US" sz="1050" dirty="0"/>
              <a:t> </a:t>
            </a:r>
            <a:r>
              <a:rPr lang="en-US" sz="1050" dirty="0" err="1"/>
              <a:t>document.write</a:t>
            </a:r>
            <a:r>
              <a:rPr lang="en-US" sz="1050" dirty="0"/>
              <a:t>("URL: " + where)</a:t>
            </a:r>
          </a:p>
          <a:p>
            <a:r>
              <a:rPr lang="en-US" sz="1050" dirty="0"/>
              <a:t> &lt;/script&gt;</a:t>
            </a:r>
          </a:p>
          <a:p>
            <a:r>
              <a:rPr lang="en-US" sz="1050" dirty="0"/>
              <a:t>&lt;/body&gt;</a:t>
            </a:r>
          </a:p>
          <a:p>
            <a:r>
              <a:rPr lang="en-US" sz="1050" dirty="0"/>
              <a:t> &lt;/html</a:t>
            </a:r>
            <a:r>
              <a:rPr lang="en-US" sz="1050" dirty="0" smtClean="0"/>
              <a:t>&gt;</a:t>
            </a:r>
            <a:endParaRPr lang="en-US" sz="1050" dirty="0"/>
          </a:p>
        </p:txBody>
      </p:sp>
    </p:spTree>
    <p:extLst>
      <p:ext uri="{BB962C8B-B14F-4D97-AF65-F5344CB8AC3E}">
        <p14:creationId xmlns:p14="http://schemas.microsoft.com/office/powerpoint/2010/main" val="1799584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in Action</a:t>
            </a:r>
            <a:endParaRPr lang="en-US" dirty="0"/>
          </a:p>
        </p:txBody>
      </p:sp>
      <p:sp>
        <p:nvSpPr>
          <p:cNvPr id="3" name="Text Placeholder 2"/>
          <p:cNvSpPr>
            <a:spLocks noGrp="1"/>
          </p:cNvSpPr>
          <p:nvPr>
            <p:ph type="body" sz="quarter" idx="10"/>
          </p:nvPr>
        </p:nvSpPr>
        <p:spPr/>
        <p:txBody>
          <a:bodyPr>
            <a:normAutofit fontScale="32500" lnSpcReduction="20000"/>
          </a:bodyPr>
          <a:lstStyle/>
          <a:p>
            <a:r>
              <a:rPr lang="en-US" sz="3700" dirty="0"/>
              <a:t>There is little doubt that the environment is changing over time because of human activity such as fossil fuel burning and deforestation, pesticide use and over-dependence on (and over disposal of) man-made materials that do not degrade gracefully in landfills.  There is not, however, one answer to how humans can and should respond to reverse the trend. It is clear, however, that we need more data to understand exactly what is happening and what changes might mitigate future problems.</a:t>
            </a:r>
          </a:p>
          <a:p>
            <a:endParaRPr lang="en-US" sz="3700" dirty="0"/>
          </a:p>
          <a:p>
            <a:r>
              <a:rPr lang="en-US" sz="3700" dirty="0"/>
              <a:t>But, monitoring in isolation might not be enough.  The ecosystem requires a systems view for analysis and solution.  However, data are collected by a number of federal, tribal, state, local, academic and private sources.  In fact, in the U.S. alone, there are, however, over 170 monitoring programs plus 4 federal programs just for the U.S. coastal waters and their tributaries.  These groups represent various types of data collected by a variety of methods within various environmental settings and part of the water. </a:t>
            </a:r>
          </a:p>
          <a:p>
            <a:endParaRPr lang="en-US" sz="3700" dirty="0"/>
          </a:p>
          <a:p>
            <a:r>
              <a:rPr lang="en-US" sz="3700" dirty="0"/>
              <a:t>Until recently, those various groups were not coordinated in their data collection methods.  The lack of comparability made both understanding and monitoring difficult and inhibited sharing or cross fertilization of the data.</a:t>
            </a:r>
          </a:p>
          <a:p>
            <a:endParaRPr lang="en-US" sz="3700" dirty="0"/>
          </a:p>
          <a:p>
            <a:r>
              <a:rPr lang="en-US" sz="3700" dirty="0"/>
              <a:t>In 2006, the various groups joined forces to develop a National Water Quality Monitoring Network, which coordinates the data collection so the various components can be shared and we can develop a more comprehensive view of the health of the oceans and coastal ecosystems.  But, there is still more coordination needed to get the various countries to be able to share data, and the various other environmental measurement within countries to share data.  But, it is a start.</a:t>
            </a:r>
          </a:p>
          <a:p>
            <a:endParaRPr lang="en-US" dirty="0"/>
          </a:p>
        </p:txBody>
      </p:sp>
    </p:spTree>
    <p:extLst>
      <p:ext uri="{BB962C8B-B14F-4D97-AF65-F5344CB8AC3E}">
        <p14:creationId xmlns:p14="http://schemas.microsoft.com/office/powerpoint/2010/main" val="189337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77500" lnSpcReduction="20000"/>
          </a:bodyPr>
          <a:lstStyle/>
          <a:p>
            <a:r>
              <a:rPr lang="en-US" dirty="0"/>
              <a:t>Any organization that keeps data has a story about what happens when data are not reliable.  One financial organization’s data problems lead a   stock trader to sell 500 shares at $10 apiece instead of 10 shares at $500 apiece.  Similarly, the database for one state lead them to send jury summons to children.  Since these errors were significant, they were noticed.  More often unreliable data are not noticed and so are allowed to impact relationships with customers and suppliers, reduce efficiency of operations, misdirect decisions and waste money.</a:t>
            </a:r>
          </a:p>
          <a:p>
            <a:endParaRPr lang="en-US" dirty="0"/>
          </a:p>
        </p:txBody>
      </p:sp>
    </p:spTree>
    <p:extLst>
      <p:ext uri="{BB962C8B-B14F-4D97-AF65-F5344CB8AC3E}">
        <p14:creationId xmlns:p14="http://schemas.microsoft.com/office/powerpoint/2010/main" val="301041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25000" lnSpcReduction="20000"/>
          </a:bodyPr>
          <a:lstStyle/>
          <a:p>
            <a:r>
              <a:rPr lang="en-US" sz="4800" dirty="0"/>
              <a:t>More than 80% of the data kept by organizations worldwide has a location component.   By combining geographic- and location-related data with other business data, organizations can gain critical insights, make better decisions and optimize important processes and applications.  You might think that your business does not have a location component.  </a:t>
            </a:r>
          </a:p>
          <a:p>
            <a:endParaRPr lang="en-US" sz="4800" dirty="0"/>
          </a:p>
          <a:p>
            <a:r>
              <a:rPr lang="en-US" sz="4800" dirty="0"/>
              <a:t>Consider these perspectives: •  A company might use location data to study the effect of time-of-day and time-of-week purchase patterns in different regions as the basis of an advertising campaign or discount program.</a:t>
            </a:r>
          </a:p>
          <a:p>
            <a:endParaRPr lang="en-US" sz="4800" dirty="0"/>
          </a:p>
          <a:p>
            <a:r>
              <a:rPr lang="en-US" sz="4800" dirty="0"/>
              <a:t>•  A company might use location data to determine the product mix that performs best in each geographical region.</a:t>
            </a:r>
          </a:p>
          <a:p>
            <a:endParaRPr lang="en-US" sz="4800" dirty="0"/>
          </a:p>
          <a:p>
            <a:r>
              <a:rPr lang="en-US" sz="4800" dirty="0"/>
              <a:t>•  A city government might use location data to plan and develop large-scale public projects.</a:t>
            </a:r>
          </a:p>
          <a:p>
            <a:endParaRPr lang="en-US" sz="4800" dirty="0"/>
          </a:p>
          <a:p>
            <a:r>
              <a:rPr lang="en-US" sz="4800" dirty="0"/>
              <a:t>•  A state government might use location data to enhance emergency preparedness and recovery operations.</a:t>
            </a:r>
          </a:p>
          <a:p>
            <a:endParaRPr lang="en-US" sz="4800" dirty="0"/>
          </a:p>
          <a:p>
            <a:r>
              <a:rPr lang="en-US" sz="4800" dirty="0"/>
              <a:t>•  A federal army might use location data to locate insurgents to plan the best use of military resources.</a:t>
            </a:r>
          </a:p>
          <a:p>
            <a:r>
              <a:rPr lang="en-US" sz="4800" dirty="0"/>
              <a:t>In fact, even Ray Kroc, the founder of McDonald’s restaurants knew the value of location data.  Real estate value and location are, in fact, the most critical factors in predicting the success of a McDonald’s franchise.  So, understanding the location data allowed him to determine the best places for franchises.  Today, McDonald’s is the largest single owner of real estate; their real estate is valued both for the value of the land and for its proximity to significant traffic for business.</a:t>
            </a:r>
          </a:p>
          <a:p>
            <a:endParaRPr lang="en-US" dirty="0"/>
          </a:p>
        </p:txBody>
      </p:sp>
    </p:spTree>
    <p:extLst>
      <p:ext uri="{BB962C8B-B14F-4D97-AF65-F5344CB8AC3E}">
        <p14:creationId xmlns:p14="http://schemas.microsoft.com/office/powerpoint/2010/main" val="30360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32500" lnSpcReduction="20000"/>
          </a:bodyPr>
          <a:lstStyle/>
          <a:p>
            <a:r>
              <a:rPr lang="en-US" sz="3700" dirty="0"/>
              <a:t>According to an article about data warehousing, the primary causes of failure are not associated with the technology, problems with the data model, problems with storage or operating the data warehouse.  Instead, these authors found the primary problems associated with failure include political and organizational problems.  In order, they found the following contributed to the failure of data warehousing projects. </a:t>
            </a:r>
          </a:p>
          <a:p>
            <a:endParaRPr lang="en-US" sz="3700" dirty="0"/>
          </a:p>
          <a:p>
            <a:r>
              <a:rPr lang="en-US" sz="3700" dirty="0"/>
              <a:t>•  Inadequate user involvement </a:t>
            </a:r>
          </a:p>
          <a:p>
            <a:r>
              <a:rPr lang="en-US" sz="3700" dirty="0"/>
              <a:t>•  Insufficient funding </a:t>
            </a:r>
          </a:p>
          <a:p>
            <a:r>
              <a:rPr lang="en-US" sz="3700" dirty="0"/>
              <a:t>•  Organizational politics          </a:t>
            </a:r>
          </a:p>
          <a:p>
            <a:r>
              <a:rPr lang="en-US" sz="3700" dirty="0"/>
              <a:t>•  Weak sponsorship and/or management support    </a:t>
            </a:r>
          </a:p>
          <a:p>
            <a:r>
              <a:rPr lang="en-US" sz="3700" dirty="0"/>
              <a:t>•  Wrong or poorly analyzed project scope     </a:t>
            </a:r>
          </a:p>
          <a:p>
            <a:r>
              <a:rPr lang="en-US" sz="3700" dirty="0"/>
              <a:t>•  Data problems         </a:t>
            </a:r>
          </a:p>
          <a:p>
            <a:r>
              <a:rPr lang="en-US" sz="3700" dirty="0"/>
              <a:t>•  Problems with end-user access tools          </a:t>
            </a:r>
          </a:p>
          <a:p>
            <a:r>
              <a:rPr lang="en-US" sz="3700" dirty="0"/>
              <a:t>•  Poor choice of technology </a:t>
            </a:r>
          </a:p>
          <a:p>
            <a:r>
              <a:rPr lang="en-US" sz="3700" dirty="0"/>
              <a:t>•  Scope creep            </a:t>
            </a:r>
          </a:p>
          <a:p>
            <a:r>
              <a:rPr lang="en-US" sz="3700" dirty="0"/>
              <a:t>•  Turnover of organizational personnel </a:t>
            </a:r>
          </a:p>
          <a:p>
            <a:endParaRPr lang="en-US" sz="3700" dirty="0"/>
          </a:p>
          <a:p>
            <a:r>
              <a:rPr lang="en-US" sz="3700" dirty="0"/>
              <a:t>Watson, H., J. Gerard, L. Gonzalez, M. Haywood, and D. Fenton. “Data Warehousing Failures: Case Studies and Findings,” Journal of Data Warehousing, 4(1), 1999, p. 44-55.</a:t>
            </a:r>
          </a:p>
          <a:p>
            <a:endParaRPr lang="en-US" dirty="0"/>
          </a:p>
        </p:txBody>
      </p:sp>
    </p:spTree>
    <p:extLst>
      <p:ext uri="{BB962C8B-B14F-4D97-AF65-F5344CB8AC3E}">
        <p14:creationId xmlns:p14="http://schemas.microsoft.com/office/powerpoint/2010/main" val="3535499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828800"/>
            <a:ext cx="7010400" cy="3581400"/>
          </a:xfrm>
        </p:spPr>
        <p:txBody>
          <a:bodyPr>
            <a:noAutofit/>
          </a:bodyPr>
          <a:lstStyle/>
          <a:p>
            <a:r>
              <a:rPr lang="en-US" sz="1150" dirty="0"/>
              <a:t>A multi-site manufacturer has four locations, three of which are in fairly close proximity to each other. Each site has its own autonomous storeroom with inventory parts. At each site, there is a part time catalog manager responsible for all database activity. Because the plant is unionized and positions often change, the catalog manager may be replaced every few months.</a:t>
            </a:r>
          </a:p>
          <a:p>
            <a:endParaRPr lang="en-US" sz="1150" dirty="0"/>
          </a:p>
          <a:p>
            <a:r>
              <a:rPr lang="en-US" sz="1150" dirty="0"/>
              <a:t>The resulting inventory catalogs reflect this: inconsistent manufacturer naming; missing manufacturer part numbers; inconsistent use of symbols/abbreviations; spelling mistakes; incomplete descriptions and; duplicate items. System word searches are next to impossible and finding a part is a frustrating, challenging, usually unsuccessful experience.</a:t>
            </a:r>
          </a:p>
          <a:p>
            <a:endParaRPr lang="en-US" sz="1150" dirty="0"/>
          </a:p>
          <a:p>
            <a:r>
              <a:rPr lang="en-US" sz="1150" dirty="0"/>
              <a:t>Maintenance workers at all locations had long lost faith in stores; each kept a stash of parts hidden somewhere for his own use. To plan for a repair job, they would attempt to find parts through the system, but if unable to locate what they needed, they would abandon the search and just order the part directly; in the case of an emergency, they might call another location to request the loan of a part. Inventory value across the company topped $80 million.</a:t>
            </a:r>
          </a:p>
          <a:p>
            <a:endParaRPr lang="en-US" sz="1150" dirty="0"/>
          </a:p>
          <a:p>
            <a:r>
              <a:rPr lang="en-US" sz="1150" dirty="0"/>
              <a:t>After scrubbing the data, duplicates within sites were revealed to be in the 10% range. Common items across sites were identified in the 25% range. Merging the three regional stores into a central warehouse reduced overall stocking levels and allowed sites to share common critical spares. It also freed up millions in cash savings.</a:t>
            </a:r>
          </a:p>
          <a:p>
            <a:endParaRPr lang="en-US" sz="1050" dirty="0"/>
          </a:p>
          <a:p>
            <a:r>
              <a:rPr lang="en-US" sz="1050" dirty="0"/>
              <a:t>*Adapted from I.M.A. Limited, www.imaltd.com/wp_Case_For_Data_Scrubbing.asp </a:t>
            </a:r>
          </a:p>
        </p:txBody>
      </p:sp>
    </p:spTree>
    <p:extLst>
      <p:ext uri="{BB962C8B-B14F-4D97-AF65-F5344CB8AC3E}">
        <p14:creationId xmlns:p14="http://schemas.microsoft.com/office/powerpoint/2010/main" val="114793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3.1</a:t>
            </a:r>
            <a:endParaRPr lang="en-US" dirty="0"/>
          </a:p>
        </p:txBody>
      </p:sp>
      <p:sp>
        <p:nvSpPr>
          <p:cNvPr id="3" name="Text Placeholder 2"/>
          <p:cNvSpPr>
            <a:spLocks noGrp="1"/>
          </p:cNvSpPr>
          <p:nvPr>
            <p:ph type="body" sz="quarter" idx="10"/>
          </p:nvPr>
        </p:nvSpPr>
        <p:spPr>
          <a:xfrm>
            <a:off x="1066800" y="1828800"/>
            <a:ext cx="7010400" cy="3733800"/>
          </a:xfrm>
        </p:spPr>
        <p:txBody>
          <a:bodyPr>
            <a:normAutofit fontScale="25000" lnSpcReduction="20000"/>
          </a:bodyPr>
          <a:lstStyle/>
          <a:p>
            <a:r>
              <a:rPr lang="en-US" sz="4200" dirty="0"/>
              <a:t>&lt;!DOCTYPE HTML PUBLIC”-   //W3C  //DTD HTML 4.0 Transitional  //EN”&gt;</a:t>
            </a:r>
          </a:p>
          <a:p>
            <a:r>
              <a:rPr lang="en-US" sz="4200" dirty="0"/>
              <a:t>&lt;html&gt;&lt;head&gt;</a:t>
            </a:r>
          </a:p>
          <a:p>
            <a:r>
              <a:rPr lang="en-US" sz="4200" dirty="0"/>
              <a:t>&lt;meta name=“</a:t>
            </a:r>
            <a:r>
              <a:rPr lang="en-US" sz="4200" dirty="0" err="1"/>
              <a:t>MSSmartTagsPreventParsing</a:t>
            </a:r>
            <a:r>
              <a:rPr lang="en-US" sz="4200" dirty="0"/>
              <a:t>” content=“TRUE”&gt;</a:t>
            </a:r>
          </a:p>
          <a:p>
            <a:r>
              <a:rPr lang="en-US" sz="4200" dirty="0"/>
              <a:t>&lt;STYLE TYPE=“text/</a:t>
            </a:r>
            <a:r>
              <a:rPr lang="en-US" sz="4200" dirty="0" err="1"/>
              <a:t>css</a:t>
            </a:r>
            <a:r>
              <a:rPr lang="en-US" sz="4200" dirty="0"/>
              <a:t>”&gt;</a:t>
            </a:r>
          </a:p>
          <a:p>
            <a:r>
              <a:rPr lang="en-US" sz="4200" dirty="0"/>
              <a:t>&lt;!—</a:t>
            </a:r>
          </a:p>
          <a:p>
            <a:r>
              <a:rPr lang="en-US" sz="4200" dirty="0"/>
              <a:t>H1, H2, H3, H4, H5, H6 {</a:t>
            </a:r>
            <a:r>
              <a:rPr lang="en-US" sz="4200" dirty="0" err="1"/>
              <a:t>font-family:”Arial</a:t>
            </a:r>
            <a:r>
              <a:rPr lang="en-US" sz="4200" dirty="0"/>
              <a:t>”}</a:t>
            </a:r>
          </a:p>
          <a:p>
            <a:r>
              <a:rPr lang="en-US" sz="4200" dirty="0"/>
              <a:t>td {</a:t>
            </a:r>
            <a:r>
              <a:rPr lang="en-US" sz="4200" dirty="0" err="1"/>
              <a:t>font-family:”Arial</a:t>
            </a:r>
            <a:r>
              <a:rPr lang="en-US" sz="4200" dirty="0"/>
              <a:t>”}</a:t>
            </a:r>
          </a:p>
          <a:p>
            <a:r>
              <a:rPr lang="en-US" sz="4200" dirty="0"/>
              <a:t>td {font--size: 10pt}</a:t>
            </a:r>
          </a:p>
          <a:p>
            <a:r>
              <a:rPr lang="en-US" sz="4200" dirty="0"/>
              <a:t> td {font-weight: bold}</a:t>
            </a:r>
          </a:p>
          <a:p>
            <a:r>
              <a:rPr lang="en-US" sz="4200" dirty="0"/>
              <a:t> td {border-width: 2px}</a:t>
            </a:r>
          </a:p>
          <a:p>
            <a:r>
              <a:rPr lang="en-US" sz="4200" dirty="0"/>
              <a:t> table {border-color: #8D89C7}</a:t>
            </a:r>
          </a:p>
          <a:p>
            <a:r>
              <a:rPr lang="en-US" sz="4200" dirty="0"/>
              <a:t> body {</a:t>
            </a:r>
            <a:r>
              <a:rPr lang="en-US" sz="4200" dirty="0" err="1"/>
              <a:t>font-family:"Arial</a:t>
            </a:r>
            <a:r>
              <a:rPr lang="en-US" sz="4200" dirty="0"/>
              <a:t>"; font-size: 10pt; </a:t>
            </a:r>
            <a:r>
              <a:rPr lang="en-US" sz="4200" dirty="0" err="1"/>
              <a:t>font-weight:bold</a:t>
            </a:r>
            <a:r>
              <a:rPr lang="en-US" sz="4200" dirty="0"/>
              <a:t>}</a:t>
            </a:r>
          </a:p>
          <a:p>
            <a:r>
              <a:rPr lang="en-US" sz="4200" dirty="0"/>
              <a:t> p {</a:t>
            </a:r>
            <a:r>
              <a:rPr lang="en-US" sz="4200" dirty="0" err="1"/>
              <a:t>font-family:"Arial</a:t>
            </a:r>
            <a:r>
              <a:rPr lang="en-US" sz="4200" dirty="0"/>
              <a:t>"; font-size: 10pt; </a:t>
            </a:r>
            <a:r>
              <a:rPr lang="en-US" sz="4200" dirty="0" err="1"/>
              <a:t>font-weight:bold</a:t>
            </a:r>
            <a:r>
              <a:rPr lang="en-US" sz="4200" dirty="0"/>
              <a:t>}</a:t>
            </a:r>
          </a:p>
          <a:p>
            <a:r>
              <a:rPr lang="en-US" sz="4200" dirty="0"/>
              <a:t>--&gt;</a:t>
            </a:r>
          </a:p>
          <a:p>
            <a:r>
              <a:rPr lang="en-US" sz="4200" dirty="0"/>
              <a:t> &lt;/STYLE&gt;</a:t>
            </a:r>
          </a:p>
          <a:p>
            <a:r>
              <a:rPr lang="en-US" sz="4200" dirty="0"/>
              <a:t> &lt;/head&gt;</a:t>
            </a:r>
          </a:p>
          <a:p>
            <a:endParaRPr lang="en-US" sz="4200" dirty="0"/>
          </a:p>
          <a:p>
            <a:r>
              <a:rPr lang="en-US" sz="4200" dirty="0"/>
              <a:t>&lt;body text="#000080" </a:t>
            </a:r>
            <a:r>
              <a:rPr lang="en-US" sz="4200" dirty="0" err="1"/>
              <a:t>vlink</a:t>
            </a:r>
            <a:r>
              <a:rPr lang="en-US" sz="4200" dirty="0"/>
              <a:t>="#000080" background="graphics/background2.gif" link="#000080"&gt;</a:t>
            </a:r>
          </a:p>
          <a:p>
            <a:r>
              <a:rPr lang="en-US" sz="4200" dirty="0"/>
              <a:t> &lt;center&gt;&lt;big&gt;Sample Select Statement&lt;/big&gt;&lt;/center&gt;</a:t>
            </a:r>
          </a:p>
          <a:p>
            <a:endParaRPr lang="en-US" sz="4200" dirty="0"/>
          </a:p>
          <a:p>
            <a:r>
              <a:rPr lang="en-US" sz="4200" dirty="0"/>
              <a:t>            &lt;</a:t>
            </a:r>
            <a:r>
              <a:rPr lang="en-US" sz="4200" dirty="0" err="1"/>
              <a:t>cfquery</a:t>
            </a:r>
            <a:r>
              <a:rPr lang="en-US" sz="4200" dirty="0"/>
              <a:t> name="</a:t>
            </a:r>
            <a:r>
              <a:rPr lang="en-US" sz="4200" dirty="0" err="1"/>
              <a:t>possible_cars</a:t>
            </a:r>
            <a:r>
              <a:rPr lang="en-US" sz="4200" dirty="0"/>
              <a:t>" </a:t>
            </a:r>
            <a:r>
              <a:rPr lang="en-US" sz="4200" dirty="0" err="1"/>
              <a:t>datasource</a:t>
            </a:r>
            <a:r>
              <a:rPr lang="en-US" sz="4200" dirty="0"/>
              <a:t>="#</a:t>
            </a:r>
            <a:r>
              <a:rPr lang="en-US" sz="4200" dirty="0" err="1"/>
              <a:t>d_oracle</a:t>
            </a:r>
            <a:r>
              <a:rPr lang="en-US" sz="4200" dirty="0"/>
              <a:t>#" username="#</a:t>
            </a:r>
            <a:r>
              <a:rPr lang="en-US" sz="4200" dirty="0" err="1"/>
              <a:t>u_oracle</a:t>
            </a:r>
            <a:r>
              <a:rPr lang="en-US" sz="4200" dirty="0"/>
              <a:t>#" password="#</a:t>
            </a:r>
            <a:r>
              <a:rPr lang="en-US" sz="4200" dirty="0" err="1"/>
              <a:t>p_oracle</a:t>
            </a:r>
            <a:r>
              <a:rPr lang="en-US" sz="4200" dirty="0"/>
              <a:t>#" DEBUG&gt;</a:t>
            </a:r>
          </a:p>
          <a:p>
            <a:r>
              <a:rPr lang="en-US" sz="4200" dirty="0"/>
              <a:t> SELECT model FROM </a:t>
            </a:r>
            <a:r>
              <a:rPr lang="en-US" sz="4200" dirty="0" err="1"/>
              <a:t>new_cars</a:t>
            </a:r>
            <a:endParaRPr lang="en-US" sz="4200" dirty="0"/>
          </a:p>
          <a:p>
            <a:r>
              <a:rPr lang="en-US" sz="4200" dirty="0"/>
              <a:t> &lt;/</a:t>
            </a:r>
            <a:r>
              <a:rPr lang="en-US" sz="4200" dirty="0" err="1"/>
              <a:t>cfquery</a:t>
            </a:r>
            <a:r>
              <a:rPr lang="en-US" sz="4200" dirty="0"/>
              <a:t>&gt;</a:t>
            </a:r>
          </a:p>
          <a:p>
            <a:endParaRPr lang="en-US" dirty="0"/>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330036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3.1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886200"/>
          </a:xfrm>
        </p:spPr>
        <p:txBody>
          <a:bodyPr>
            <a:normAutofit fontScale="32500" lnSpcReduction="20000"/>
          </a:bodyPr>
          <a:lstStyle/>
          <a:p>
            <a:r>
              <a:rPr lang="en-US" sz="3400" dirty="0"/>
              <a:t>&lt;</a:t>
            </a:r>
            <a:r>
              <a:rPr lang="en-US" sz="3400" dirty="0" err="1"/>
              <a:t>ul</a:t>
            </a:r>
            <a:r>
              <a:rPr lang="en-US" sz="3400" dirty="0"/>
              <a:t>&gt;</a:t>
            </a:r>
          </a:p>
          <a:p>
            <a:r>
              <a:rPr lang="en-US" sz="3400" dirty="0"/>
              <a:t> &lt;</a:t>
            </a:r>
            <a:r>
              <a:rPr lang="en-US" sz="3400" dirty="0" err="1"/>
              <a:t>cfoutput</a:t>
            </a:r>
            <a:r>
              <a:rPr lang="en-US" sz="3400" dirty="0"/>
              <a:t> query="</a:t>
            </a:r>
            <a:r>
              <a:rPr lang="en-US" sz="3400" dirty="0" err="1"/>
              <a:t>possible_cars</a:t>
            </a:r>
            <a:r>
              <a:rPr lang="en-US" sz="3400" dirty="0"/>
              <a:t>"&gt;</a:t>
            </a:r>
          </a:p>
          <a:p>
            <a:r>
              <a:rPr lang="en-US" sz="3400" dirty="0"/>
              <a:t> &lt;li&gt;#model#&lt;/li&gt;</a:t>
            </a:r>
          </a:p>
          <a:p>
            <a:r>
              <a:rPr lang="en-US" sz="3400" dirty="0"/>
              <a:t> &lt;/</a:t>
            </a:r>
            <a:r>
              <a:rPr lang="en-US" sz="3400" dirty="0" err="1"/>
              <a:t>cfoutput</a:t>
            </a:r>
            <a:r>
              <a:rPr lang="en-US" sz="3400" dirty="0"/>
              <a:t>&gt;</a:t>
            </a:r>
          </a:p>
          <a:p>
            <a:r>
              <a:rPr lang="en-US" sz="3400" dirty="0"/>
              <a:t> &lt;/</a:t>
            </a:r>
            <a:r>
              <a:rPr lang="en-US" sz="3400" dirty="0" err="1"/>
              <a:t>ul</a:t>
            </a:r>
            <a:r>
              <a:rPr lang="en-US" sz="3400" dirty="0"/>
              <a:t>&gt;</a:t>
            </a:r>
          </a:p>
          <a:p>
            <a:endParaRPr lang="en-US" sz="3400" dirty="0"/>
          </a:p>
          <a:p>
            <a:r>
              <a:rPr lang="en-US" sz="3400" dirty="0"/>
              <a:t>&lt;p&gt;&lt;</a:t>
            </a:r>
            <a:r>
              <a:rPr lang="en-US" sz="3400" dirty="0" err="1"/>
              <a:t>hr</a:t>
            </a:r>
            <a:r>
              <a:rPr lang="en-US" sz="3400" dirty="0"/>
              <a:t>&gt;&lt;p&gt;</a:t>
            </a:r>
          </a:p>
          <a:p>
            <a:r>
              <a:rPr lang="en-US" sz="3400" dirty="0"/>
              <a:t> &lt;</a:t>
            </a:r>
            <a:r>
              <a:rPr lang="en-US" sz="3400" dirty="0" err="1"/>
              <a:t>img</a:t>
            </a:r>
            <a:r>
              <a:rPr lang="en-US" sz="3400" dirty="0"/>
              <a:t> </a:t>
            </a:r>
            <a:r>
              <a:rPr lang="en-US" sz="3400" dirty="0" err="1"/>
              <a:t>src</a:t>
            </a:r>
            <a:r>
              <a:rPr lang="en-US" sz="3400" dirty="0"/>
              <a:t>="graphics/button2.jpg" width = 20&gt; &lt;a </a:t>
            </a:r>
            <a:r>
              <a:rPr lang="en-US" sz="3400" dirty="0" err="1"/>
              <a:t>href</a:t>
            </a:r>
            <a:r>
              <a:rPr lang="en-US" sz="3400" dirty="0"/>
              <a:t>="index.html"&gt;Return to Index&lt;/a&gt;</a:t>
            </a:r>
          </a:p>
          <a:p>
            <a:endParaRPr lang="en-US" sz="3400" dirty="0"/>
          </a:p>
          <a:p>
            <a:r>
              <a:rPr lang="en-US" sz="3400" dirty="0"/>
              <a:t>&lt;small&gt;</a:t>
            </a:r>
          </a:p>
          <a:p>
            <a:r>
              <a:rPr lang="en-US" sz="3400" dirty="0"/>
              <a:t> &lt;script language="JavaScript"&gt;</a:t>
            </a:r>
          </a:p>
          <a:p>
            <a:r>
              <a:rPr lang="en-US" sz="3400" dirty="0"/>
              <a:t> // This automatically updates the last modified date for the page.</a:t>
            </a:r>
          </a:p>
          <a:p>
            <a:r>
              <a:rPr lang="en-US" sz="3400" dirty="0"/>
              <a:t> //</a:t>
            </a:r>
          </a:p>
          <a:p>
            <a:r>
              <a:rPr lang="en-US" sz="3400" dirty="0"/>
              <a:t> when = </a:t>
            </a:r>
            <a:r>
              <a:rPr lang="en-US" sz="3400" dirty="0" err="1"/>
              <a:t>document.lastModified</a:t>
            </a:r>
            <a:endParaRPr lang="en-US" sz="3400" dirty="0"/>
          </a:p>
          <a:p>
            <a:r>
              <a:rPr lang="en-US" sz="3400" dirty="0"/>
              <a:t> </a:t>
            </a:r>
            <a:r>
              <a:rPr lang="en-US" sz="3400" dirty="0" err="1"/>
              <a:t>document.write</a:t>
            </a:r>
            <a:r>
              <a:rPr lang="en-US" sz="3400" dirty="0"/>
              <a:t>("This page was last modified on: " + when + "&lt;</a:t>
            </a:r>
            <a:r>
              <a:rPr lang="en-US" sz="3400" dirty="0" err="1"/>
              <a:t>br</a:t>
            </a:r>
            <a:r>
              <a:rPr lang="en-US" sz="3400" dirty="0"/>
              <a:t>&gt;")</a:t>
            </a:r>
          </a:p>
          <a:p>
            <a:r>
              <a:rPr lang="en-US" sz="3400" dirty="0"/>
              <a:t> //</a:t>
            </a:r>
          </a:p>
          <a:p>
            <a:r>
              <a:rPr lang="en-US" sz="3400" dirty="0"/>
              <a:t> // This automatically updates the location documentation on the page.</a:t>
            </a:r>
          </a:p>
          <a:p>
            <a:r>
              <a:rPr lang="en-US" sz="3400" dirty="0"/>
              <a:t> where = </a:t>
            </a:r>
            <a:r>
              <a:rPr lang="en-US" sz="3400" dirty="0" err="1"/>
              <a:t>document.location</a:t>
            </a:r>
            <a:endParaRPr lang="en-US" sz="3400" dirty="0"/>
          </a:p>
          <a:p>
            <a:r>
              <a:rPr lang="en-US" sz="3400" dirty="0"/>
              <a:t> </a:t>
            </a:r>
            <a:r>
              <a:rPr lang="en-US" sz="3400" dirty="0" err="1"/>
              <a:t>document.write</a:t>
            </a:r>
            <a:r>
              <a:rPr lang="en-US" sz="3400" dirty="0"/>
              <a:t>("URL: " + where)</a:t>
            </a:r>
          </a:p>
          <a:p>
            <a:r>
              <a:rPr lang="en-US" sz="3400" dirty="0"/>
              <a:t> &lt;/script&gt;</a:t>
            </a:r>
          </a:p>
          <a:p>
            <a:r>
              <a:rPr lang="en-US" sz="3400" dirty="0"/>
              <a:t>&lt;/body&gt;</a:t>
            </a:r>
          </a:p>
          <a:p>
            <a:r>
              <a:rPr lang="en-US" sz="3400" dirty="0"/>
              <a:t> &lt;/html&gt;</a:t>
            </a:r>
          </a:p>
          <a:p>
            <a:endParaRPr lang="en-US" dirty="0"/>
          </a:p>
        </p:txBody>
      </p:sp>
    </p:spTree>
    <p:extLst>
      <p:ext uri="{BB962C8B-B14F-4D97-AF65-F5344CB8AC3E}">
        <p14:creationId xmlns:p14="http://schemas.microsoft.com/office/powerpoint/2010/main" val="2115921575"/>
      </p:ext>
    </p:extLst>
  </p:cSld>
  <p:clrMapOvr>
    <a:masterClrMapping/>
  </p:clrMapOvr>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4485</Words>
  <Application>Microsoft Office PowerPoint</Application>
  <PresentationFormat>On-screen Show (4:3)</PresentationFormat>
  <Paragraphs>454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Chapter 3 DATA COMPONENT</vt:lpstr>
      <vt:lpstr>Design Insights</vt:lpstr>
      <vt:lpstr>DSS in Action</vt:lpstr>
      <vt:lpstr>Design Insights</vt:lpstr>
      <vt:lpstr>Design Insights</vt:lpstr>
      <vt:lpstr>Design Insights</vt:lpstr>
      <vt:lpstr>Design Insights</vt:lpstr>
      <vt:lpstr>Code 3.1</vt:lpstr>
      <vt:lpstr>Code 3.1 Continued</vt:lpstr>
      <vt:lpstr>Code 3.2</vt:lpstr>
      <vt:lpstr>Code 3.2 Continued</vt:lpstr>
      <vt:lpstr>Code 3.3</vt:lpstr>
      <vt:lpstr>Code 3.3 Continued</vt:lpstr>
      <vt:lpstr>Code 3.3 Continue</vt:lpstr>
      <vt:lpstr>Code 3.4</vt:lpstr>
      <vt:lpstr>Code 3.4 Continue</vt:lpstr>
      <vt:lpstr>Code 3.5</vt:lpstr>
      <vt:lpstr>Code 3.5 Continued</vt:lpstr>
      <vt:lpstr>Code 3.5 Continued</vt:lpstr>
      <vt:lpstr>Code 3.5 Continued</vt:lpstr>
      <vt:lpstr>Code 3.5 Continued</vt:lpstr>
      <vt:lpstr>Code 3.6</vt:lpstr>
      <vt:lpstr>Code 3.6 Continued</vt:lpstr>
      <vt:lpstr>Code 3.6 Continued</vt:lpstr>
      <vt:lpstr>Code 3.7</vt:lpstr>
      <vt:lpstr>Code 3.7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35</cp:revision>
  <dcterms:created xsi:type="dcterms:W3CDTF">2012-06-25T18:36:54Z</dcterms:created>
  <dcterms:modified xsi:type="dcterms:W3CDTF">2012-08-01T17:14:04Z</dcterms:modified>
</cp:coreProperties>
</file>