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1"/>
  </p:handoutMasterIdLst>
  <p:sldIdLst>
    <p:sldId id="256" r:id="rId2"/>
    <p:sldId id="259" r:id="rId3"/>
    <p:sldId id="257" r:id="rId4"/>
    <p:sldId id="260" r:id="rId5"/>
    <p:sldId id="258"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558" y="-84"/>
      </p:cViewPr>
      <p:guideLst>
        <p:guide orient="horz" pos="2160"/>
        <p:guide pos="2880"/>
      </p:guideLst>
    </p:cSldViewPr>
  </p:slideViewPr>
  <p:notesTextViewPr>
    <p:cViewPr>
      <p:scale>
        <a:sx n="1" d="1"/>
        <a:sy n="1" d="1"/>
      </p:scale>
      <p:origin x="0" y="0"/>
    </p:cViewPr>
  </p:notesTextViewPr>
  <p:notesViewPr>
    <p:cSldViewPr>
      <p:cViewPr varScale="1">
        <p:scale>
          <a:sx n="69" d="100"/>
          <a:sy n="69" d="100"/>
        </p:scale>
        <p:origin x="-220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2A892CC-1770-4D85-B3D6-1CCB5C56CFBA}" type="datetimeFigureOut">
              <a:rPr lang="en-US" smtClean="0"/>
              <a:t>8/1/2012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C17E86-DCBE-4409-94AC-C018581F8CE5}" type="slidenum">
              <a:rPr lang="en-US" smtClean="0"/>
              <a:t>‹#›</a:t>
            </a:fld>
            <a:endParaRPr lang="en-US"/>
          </a:p>
        </p:txBody>
      </p:sp>
    </p:spTree>
    <p:extLst>
      <p:ext uri="{BB962C8B-B14F-4D97-AF65-F5344CB8AC3E}">
        <p14:creationId xmlns:p14="http://schemas.microsoft.com/office/powerpoint/2010/main" val="329950560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8F6348-EE87-4CD4-88A5-293B54D2E555}" type="datetimeFigureOut">
              <a:rPr lang="en-US" smtClean="0"/>
              <a:t>8/1/2012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BC52C-A6C1-49CE-A3D6-E970B430EEF0}" type="slidenum">
              <a:rPr lang="en-US" smtClean="0"/>
              <a:t>‹#›</a:t>
            </a:fld>
            <a:endParaRPr lang="en-US"/>
          </a:p>
        </p:txBody>
      </p:sp>
    </p:spTree>
    <p:extLst>
      <p:ext uri="{BB962C8B-B14F-4D97-AF65-F5344CB8AC3E}">
        <p14:creationId xmlns:p14="http://schemas.microsoft.com/office/powerpoint/2010/main" val="746234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318" y="10391"/>
            <a:ext cx="9240982" cy="6858000"/>
          </a:xfrm>
          <a:prstGeom prst="rect">
            <a:avLst/>
          </a:prstGeom>
        </p:spPr>
      </p:pic>
      <p:sp>
        <p:nvSpPr>
          <p:cNvPr id="12" name="Rectangle 11"/>
          <p:cNvSpPr/>
          <p:nvPr userDrawn="1"/>
        </p:nvSpPr>
        <p:spPr>
          <a:xfrm>
            <a:off x="3962399" y="6553200"/>
            <a:ext cx="5278583" cy="304800"/>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Sauter, V.L. , </a:t>
            </a:r>
            <a:r>
              <a:rPr lang="en-US" sz="1200" i="1" dirty="0" smtClean="0">
                <a:solidFill>
                  <a:schemeClr val="tx1"/>
                </a:solidFill>
              </a:rPr>
              <a:t>Decision Support Systems for Business Intelligence, </a:t>
            </a:r>
            <a:r>
              <a:rPr lang="en-US" sz="1200" dirty="0" smtClean="0">
                <a:solidFill>
                  <a:schemeClr val="tx1"/>
                </a:solidFill>
              </a:rPr>
              <a:t>John Wiley, 2010</a:t>
            </a:r>
          </a:p>
          <a:p>
            <a:pPr algn="ctr"/>
            <a:endParaRPr lang="en-US" dirty="0"/>
          </a:p>
        </p:txBody>
      </p:sp>
      <p:sp>
        <p:nvSpPr>
          <p:cNvPr id="2" name="Title 1"/>
          <p:cNvSpPr>
            <a:spLocks noGrp="1"/>
          </p:cNvSpPr>
          <p:nvPr>
            <p:ph type="title"/>
          </p:nvPr>
        </p:nvSpPr>
        <p:spPr>
          <a:xfrm>
            <a:off x="152400" y="1524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066800" y="1066800"/>
            <a:ext cx="6629400" cy="4953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Rectangle 10"/>
          <p:cNvSpPr/>
          <p:nvPr userDrawn="1"/>
        </p:nvSpPr>
        <p:spPr>
          <a:xfrm>
            <a:off x="152400" y="273627"/>
            <a:ext cx="5486400" cy="533400"/>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897082" y="914400"/>
            <a:ext cx="7010400" cy="533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76265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F6348-EE87-4CD4-88A5-293B54D2E555}" type="datetimeFigureOut">
              <a:rPr lang="en-US" smtClean="0"/>
              <a:t>8/1/2012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BC52C-A6C1-49CE-A3D6-E970B430EEF0}" type="slidenum">
              <a:rPr lang="en-US" smtClean="0"/>
              <a:t>‹#›</a:t>
            </a:fld>
            <a:endParaRPr lang="en-US"/>
          </a:p>
        </p:txBody>
      </p:sp>
    </p:spTree>
    <p:extLst>
      <p:ext uri="{BB962C8B-B14F-4D97-AF65-F5344CB8AC3E}">
        <p14:creationId xmlns:p14="http://schemas.microsoft.com/office/powerpoint/2010/main" val="3150347309"/>
      </p:ext>
    </p:extLst>
  </p:cSld>
  <p:clrMap bg1="lt1" tx1="dk1" bg2="lt2" tx2="dk2" accent1="accent1" accent2="accent2" accent3="accent3" accent4="accent4" accent5="accent5" accent6="accent6" hlink="hlink" folHlink="folHlink"/>
  <p:sldLayoutIdLst>
    <p:sldLayoutId id="2147483649" r:id="rId1"/>
    <p:sldLayoutId id="2147483657"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4198" cy="6858000"/>
          </a:xfrm>
          <a:prstGeom prst="rect">
            <a:avLst/>
          </a:prstGeom>
        </p:spPr>
      </p:pic>
      <p:sp>
        <p:nvSpPr>
          <p:cNvPr id="5" name="Rectangle 4"/>
          <p:cNvSpPr/>
          <p:nvPr/>
        </p:nvSpPr>
        <p:spPr>
          <a:xfrm>
            <a:off x="2133600" y="2209800"/>
            <a:ext cx="4648200" cy="1371600"/>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noAutofit/>
          </a:bodyPr>
          <a:lstStyle/>
          <a:p>
            <a:r>
              <a:rPr lang="en-US" sz="3200" dirty="0" smtClean="0"/>
              <a:t>Chapter 11</a:t>
            </a:r>
            <a:br>
              <a:rPr lang="en-US" sz="3200" dirty="0" smtClean="0"/>
            </a:br>
            <a:r>
              <a:rPr lang="en-US" sz="3200" dirty="0" smtClean="0"/>
              <a:t>GROUP DECISION</a:t>
            </a:r>
            <a:br>
              <a:rPr lang="en-US" sz="3200" dirty="0" smtClean="0"/>
            </a:br>
            <a:r>
              <a:rPr lang="en-US" sz="3200" dirty="0" smtClean="0"/>
              <a:t>SUPPORT SYSTEMS</a:t>
            </a:r>
            <a:endParaRPr lang="en-US" sz="3200" dirty="0"/>
          </a:p>
        </p:txBody>
      </p:sp>
      <p:sp>
        <p:nvSpPr>
          <p:cNvPr id="3" name="Subtitle 2"/>
          <p:cNvSpPr>
            <a:spLocks noGrp="1"/>
          </p:cNvSpPr>
          <p:nvPr>
            <p:ph type="subTitle" idx="1"/>
          </p:nvPr>
        </p:nvSpPr>
        <p:spPr/>
        <p:txBody>
          <a:bodyPr/>
          <a:lstStyle/>
          <a:p>
            <a:r>
              <a:rPr lang="en-US" dirty="0" smtClean="0">
                <a:solidFill>
                  <a:schemeClr val="bg1"/>
                </a:solidFill>
              </a:rPr>
              <a:t>Decision Support Systems </a:t>
            </a:r>
          </a:p>
          <a:p>
            <a:r>
              <a:rPr lang="en-US" dirty="0" smtClean="0">
                <a:solidFill>
                  <a:schemeClr val="bg1"/>
                </a:solidFill>
              </a:rPr>
              <a:t>For Business Intelligence</a:t>
            </a:r>
            <a:endParaRPr lang="en-US" dirty="0">
              <a:solidFill>
                <a:schemeClr val="bg1"/>
              </a:solidFill>
            </a:endParaRPr>
          </a:p>
        </p:txBody>
      </p:sp>
    </p:spTree>
    <p:extLst>
      <p:ext uri="{BB962C8B-B14F-4D97-AF65-F5344CB8AC3E}">
        <p14:creationId xmlns:p14="http://schemas.microsoft.com/office/powerpoint/2010/main" val="1374455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11.1:  Functionality of Groupware Products</a:t>
            </a:r>
            <a:endParaRPr lang="en-US" dirty="0"/>
          </a:p>
        </p:txBody>
      </p:sp>
      <p:sp>
        <p:nvSpPr>
          <p:cNvPr id="4" name="Rectangle 3"/>
          <p:cNvSpPr/>
          <p:nvPr/>
        </p:nvSpPr>
        <p:spPr>
          <a:xfrm>
            <a:off x="1066800" y="1028343"/>
            <a:ext cx="6629400" cy="5478423"/>
          </a:xfrm>
          <a:prstGeom prst="rect">
            <a:avLst/>
          </a:prstGeom>
        </p:spPr>
        <p:txBody>
          <a:bodyPr wrap="square" numCol="2">
            <a:spAutoFit/>
          </a:bodyPr>
          <a:lstStyle/>
          <a:p>
            <a:r>
              <a:rPr lang="en-US" sz="1550" dirty="0">
                <a:solidFill>
                  <a:schemeClr val="bg1"/>
                </a:solidFill>
              </a:rPr>
              <a:t>Enterprise needs </a:t>
            </a:r>
            <a:endParaRPr lang="en-US" sz="1550" dirty="0" smtClean="0">
              <a:solidFill>
                <a:schemeClr val="bg1"/>
              </a:solidFill>
            </a:endParaRPr>
          </a:p>
          <a:p>
            <a:endParaRPr lang="en-US" sz="1550" dirty="0" smtClean="0">
              <a:solidFill>
                <a:schemeClr val="bg1"/>
              </a:solidFill>
            </a:endParaRPr>
          </a:p>
          <a:p>
            <a:r>
              <a:rPr lang="en-US" sz="1550" dirty="0" smtClean="0">
                <a:solidFill>
                  <a:schemeClr val="bg1"/>
                </a:solidFill>
              </a:rPr>
              <a:t>•</a:t>
            </a:r>
            <a:r>
              <a:rPr lang="en-US" sz="1550" dirty="0">
                <a:solidFill>
                  <a:schemeClr val="bg1"/>
                </a:solidFill>
              </a:rPr>
              <a:t>Cross-vendor support </a:t>
            </a:r>
          </a:p>
          <a:p>
            <a:r>
              <a:rPr lang="en-US" sz="1550" dirty="0">
                <a:solidFill>
                  <a:schemeClr val="bg1"/>
                </a:solidFill>
              </a:rPr>
              <a:t>•Local and remote servers </a:t>
            </a:r>
          </a:p>
          <a:p>
            <a:r>
              <a:rPr lang="en-US" sz="1550" dirty="0">
                <a:solidFill>
                  <a:schemeClr val="bg1"/>
                </a:solidFill>
              </a:rPr>
              <a:t>•Integrated networks </a:t>
            </a:r>
          </a:p>
          <a:p>
            <a:r>
              <a:rPr lang="en-US" sz="1550" dirty="0">
                <a:solidFill>
                  <a:schemeClr val="bg1"/>
                </a:solidFill>
              </a:rPr>
              <a:t>•Executive information systems standards </a:t>
            </a:r>
          </a:p>
          <a:p>
            <a:r>
              <a:rPr lang="en-US" sz="1550" dirty="0">
                <a:solidFill>
                  <a:schemeClr val="bg1"/>
                </a:solidFill>
              </a:rPr>
              <a:t>•Network operating systems </a:t>
            </a:r>
          </a:p>
          <a:p>
            <a:r>
              <a:rPr lang="en-US" sz="1550" dirty="0">
                <a:solidFill>
                  <a:schemeClr val="bg1"/>
                </a:solidFill>
              </a:rPr>
              <a:t>•Database </a:t>
            </a:r>
          </a:p>
          <a:p>
            <a:r>
              <a:rPr lang="en-US" sz="1550" dirty="0">
                <a:solidFill>
                  <a:schemeClr val="bg1"/>
                </a:solidFill>
              </a:rPr>
              <a:t>•Document and image repository </a:t>
            </a:r>
          </a:p>
          <a:p>
            <a:r>
              <a:rPr lang="en-US" sz="1550" dirty="0">
                <a:solidFill>
                  <a:schemeClr val="bg1"/>
                </a:solidFill>
              </a:rPr>
              <a:t>•Object repository and knowledge ware </a:t>
            </a:r>
          </a:p>
          <a:p>
            <a:endParaRPr lang="en-US" sz="1550" dirty="0" smtClean="0">
              <a:solidFill>
                <a:schemeClr val="bg1"/>
              </a:solidFill>
            </a:endParaRPr>
          </a:p>
          <a:p>
            <a:r>
              <a:rPr lang="en-US" sz="1550" dirty="0" smtClean="0">
                <a:solidFill>
                  <a:schemeClr val="bg1"/>
                </a:solidFill>
              </a:rPr>
              <a:t>Group </a:t>
            </a:r>
            <a:r>
              <a:rPr lang="en-US" sz="1550" dirty="0">
                <a:solidFill>
                  <a:schemeClr val="bg1"/>
                </a:solidFill>
              </a:rPr>
              <a:t>needs </a:t>
            </a:r>
            <a:endParaRPr lang="en-US" sz="1550" dirty="0" smtClean="0">
              <a:solidFill>
                <a:schemeClr val="bg1"/>
              </a:solidFill>
            </a:endParaRPr>
          </a:p>
          <a:p>
            <a:endParaRPr lang="en-US" sz="1550" dirty="0">
              <a:solidFill>
                <a:schemeClr val="bg1"/>
              </a:solidFill>
            </a:endParaRPr>
          </a:p>
          <a:p>
            <a:r>
              <a:rPr lang="en-US" sz="1550" dirty="0" smtClean="0">
                <a:solidFill>
                  <a:schemeClr val="bg1"/>
                </a:solidFill>
              </a:rPr>
              <a:t>•</a:t>
            </a:r>
            <a:r>
              <a:rPr lang="en-US" sz="1550" dirty="0">
                <a:solidFill>
                  <a:schemeClr val="bg1"/>
                </a:solidFill>
              </a:rPr>
              <a:t>GDSS </a:t>
            </a:r>
          </a:p>
          <a:p>
            <a:r>
              <a:rPr lang="en-US" sz="1550" dirty="0">
                <a:solidFill>
                  <a:schemeClr val="bg1"/>
                </a:solidFill>
              </a:rPr>
              <a:t>•Desktop video and audio conferencing </a:t>
            </a:r>
          </a:p>
          <a:p>
            <a:r>
              <a:rPr lang="en-US" sz="1550" dirty="0">
                <a:solidFill>
                  <a:schemeClr val="bg1"/>
                </a:solidFill>
              </a:rPr>
              <a:t>•Group application </a:t>
            </a:r>
            <a:r>
              <a:rPr lang="en-US" sz="1550" dirty="0" smtClean="0">
                <a:solidFill>
                  <a:schemeClr val="bg1"/>
                </a:solidFill>
              </a:rPr>
              <a:t>development environment </a:t>
            </a:r>
            <a:endParaRPr lang="en-US" sz="1550" dirty="0">
              <a:solidFill>
                <a:schemeClr val="bg1"/>
              </a:solidFill>
            </a:endParaRPr>
          </a:p>
          <a:p>
            <a:r>
              <a:rPr lang="en-US" sz="1550" dirty="0">
                <a:solidFill>
                  <a:schemeClr val="bg1"/>
                </a:solidFill>
              </a:rPr>
              <a:t>•Group editing </a:t>
            </a:r>
          </a:p>
          <a:p>
            <a:r>
              <a:rPr lang="en-US" sz="1550" dirty="0">
                <a:solidFill>
                  <a:schemeClr val="bg1"/>
                </a:solidFill>
              </a:rPr>
              <a:t>•Workflow management </a:t>
            </a:r>
            <a:endParaRPr lang="en-US" sz="1550" dirty="0" smtClean="0">
              <a:solidFill>
                <a:schemeClr val="bg1"/>
              </a:solidFill>
            </a:endParaRPr>
          </a:p>
          <a:p>
            <a:endParaRPr lang="en-US" sz="1550" dirty="0">
              <a:solidFill>
                <a:schemeClr val="bg1"/>
              </a:solidFill>
            </a:endParaRPr>
          </a:p>
          <a:p>
            <a:endParaRPr lang="en-US" sz="1550" dirty="0" smtClean="0">
              <a:solidFill>
                <a:schemeClr val="bg1"/>
              </a:solidFill>
            </a:endParaRPr>
          </a:p>
          <a:p>
            <a:r>
              <a:rPr lang="en-US" sz="1550" dirty="0" smtClean="0">
                <a:solidFill>
                  <a:schemeClr val="bg1"/>
                </a:solidFill>
              </a:rPr>
              <a:t>Tools </a:t>
            </a:r>
          </a:p>
          <a:p>
            <a:endParaRPr lang="en-US" sz="1550" dirty="0" smtClean="0">
              <a:solidFill>
                <a:schemeClr val="bg1"/>
              </a:solidFill>
            </a:endParaRPr>
          </a:p>
          <a:p>
            <a:r>
              <a:rPr lang="en-US" sz="1550" dirty="0" smtClean="0">
                <a:solidFill>
                  <a:schemeClr val="bg1"/>
                </a:solidFill>
              </a:rPr>
              <a:t>•</a:t>
            </a:r>
            <a:r>
              <a:rPr lang="en-US" sz="1550" dirty="0">
                <a:solidFill>
                  <a:schemeClr val="bg1"/>
                </a:solidFill>
              </a:rPr>
              <a:t>Email and messaging </a:t>
            </a:r>
          </a:p>
          <a:p>
            <a:r>
              <a:rPr lang="en-US" sz="1550" dirty="0">
                <a:solidFill>
                  <a:schemeClr val="bg1"/>
                </a:solidFill>
              </a:rPr>
              <a:t>•Calendar management and scheduling </a:t>
            </a:r>
          </a:p>
          <a:p>
            <a:r>
              <a:rPr lang="en-US" sz="1550" dirty="0">
                <a:solidFill>
                  <a:schemeClr val="bg1"/>
                </a:solidFill>
              </a:rPr>
              <a:t>•Personal productivity applications </a:t>
            </a:r>
          </a:p>
          <a:p>
            <a:r>
              <a:rPr lang="en-US" sz="1550" dirty="0">
                <a:solidFill>
                  <a:schemeClr val="bg1"/>
                </a:solidFill>
              </a:rPr>
              <a:t>•Models and model management </a:t>
            </a:r>
          </a:p>
        </p:txBody>
      </p:sp>
    </p:spTree>
    <p:extLst>
      <p:ext uri="{BB962C8B-B14F-4D97-AF65-F5344CB8AC3E}">
        <p14:creationId xmlns:p14="http://schemas.microsoft.com/office/powerpoint/2010/main" val="1976138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Figure 11.1:  Voting Tools Available with Groupware</a:t>
            </a:r>
            <a:endParaRPr lang="en-US" dirty="0"/>
          </a:p>
        </p:txBody>
      </p:sp>
      <p:sp>
        <p:nvSpPr>
          <p:cNvPr id="6" name="Picture Placeholder 5"/>
          <p:cNvSpPr>
            <a:spLocks noGrp="1"/>
          </p:cNvSpPr>
          <p:nvPr>
            <p:ph type="pic" idx="1"/>
          </p:nvPr>
        </p:nvSpPr>
        <p:spPr/>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90600"/>
            <a:ext cx="67818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3010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Table 11.2:  Possible Standards for Groupware Products</a:t>
            </a:r>
            <a:endParaRPr lang="en-US" dirty="0"/>
          </a:p>
        </p:txBody>
      </p:sp>
      <p:sp>
        <p:nvSpPr>
          <p:cNvPr id="4" name="Rectangle 3"/>
          <p:cNvSpPr/>
          <p:nvPr/>
        </p:nvSpPr>
        <p:spPr>
          <a:xfrm>
            <a:off x="1066800" y="1162883"/>
            <a:ext cx="6705600" cy="4247317"/>
          </a:xfrm>
          <a:prstGeom prst="rect">
            <a:avLst/>
          </a:prstGeom>
        </p:spPr>
        <p:txBody>
          <a:bodyPr wrap="square">
            <a:spAutoFit/>
          </a:bodyPr>
          <a:lstStyle/>
          <a:p>
            <a:r>
              <a:rPr lang="en-US" sz="1400" dirty="0">
                <a:solidFill>
                  <a:schemeClr val="bg1"/>
                </a:solidFill>
              </a:rPr>
              <a:t>•  the multi-vendor scheduling standard should support transparent scheduling for all store-and-forward messaging transports, as well as via real-time network protocols</a:t>
            </a:r>
          </a:p>
          <a:p>
            <a:endParaRPr lang="en-US" sz="1400" dirty="0">
              <a:solidFill>
                <a:schemeClr val="bg1"/>
              </a:solidFill>
            </a:endParaRPr>
          </a:p>
          <a:p>
            <a:r>
              <a:rPr lang="en-US" sz="1400" dirty="0">
                <a:solidFill>
                  <a:schemeClr val="bg1"/>
                </a:solidFill>
              </a:rPr>
              <a:t>•  the standard should include hooks into shared X.500 directory services, as well as proprietary e-mail, groupware and network operating system directories</a:t>
            </a:r>
          </a:p>
          <a:p>
            <a:endParaRPr lang="en-US" sz="1400" dirty="0">
              <a:solidFill>
                <a:schemeClr val="bg1"/>
              </a:solidFill>
            </a:endParaRPr>
          </a:p>
          <a:p>
            <a:r>
              <a:rPr lang="en-US" sz="1400" dirty="0">
                <a:solidFill>
                  <a:schemeClr val="bg1"/>
                </a:solidFill>
              </a:rPr>
              <a:t>•  the standard should support the calendar synchronization policies maintained by various scheduling tools</a:t>
            </a:r>
          </a:p>
          <a:p>
            <a:endParaRPr lang="en-US" sz="1400" dirty="0">
              <a:solidFill>
                <a:schemeClr val="bg1"/>
              </a:solidFill>
            </a:endParaRPr>
          </a:p>
          <a:p>
            <a:r>
              <a:rPr lang="en-US" sz="1400" dirty="0">
                <a:solidFill>
                  <a:schemeClr val="bg1"/>
                </a:solidFill>
              </a:rPr>
              <a:t>•  the standard should support interfaces to multi-vendor network-enabled project planning and management tools</a:t>
            </a:r>
          </a:p>
          <a:p>
            <a:endParaRPr lang="en-US" sz="1400" dirty="0">
              <a:solidFill>
                <a:schemeClr val="bg1"/>
              </a:solidFill>
            </a:endParaRPr>
          </a:p>
          <a:p>
            <a:r>
              <a:rPr lang="en-US" sz="1400" dirty="0">
                <a:solidFill>
                  <a:schemeClr val="bg1"/>
                </a:solidFill>
              </a:rPr>
              <a:t>•  the standard should allow users to control who may access their personal calendars, what fields may be viewed and modified, and what types of events may be scheduled without the owner’s prior consent</a:t>
            </a:r>
          </a:p>
          <a:p>
            <a:endParaRPr lang="en-US" sz="1400" dirty="0">
              <a:solidFill>
                <a:schemeClr val="bg1"/>
              </a:solidFill>
            </a:endParaRPr>
          </a:p>
          <a:p>
            <a:r>
              <a:rPr lang="en-US" sz="1400" dirty="0">
                <a:solidFill>
                  <a:schemeClr val="bg1"/>
                </a:solidFill>
              </a:rPr>
              <a:t>•  the standard should mediate between the various techniques used by scheduling tools to request meetings, negotiate meeting times and places, and reconcile conflicting schedules</a:t>
            </a:r>
            <a:r>
              <a:rPr lang="en-US" dirty="0"/>
              <a:t>.</a:t>
            </a:r>
          </a:p>
        </p:txBody>
      </p:sp>
    </p:spTree>
    <p:extLst>
      <p:ext uri="{BB962C8B-B14F-4D97-AF65-F5344CB8AC3E}">
        <p14:creationId xmlns:p14="http://schemas.microsoft.com/office/powerpoint/2010/main" val="284116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5486400" cy="685800"/>
          </a:xfrm>
        </p:spPr>
        <p:txBody>
          <a:bodyPr>
            <a:normAutofit fontScale="90000"/>
          </a:bodyPr>
          <a:lstStyle/>
          <a:p>
            <a:r>
              <a:rPr lang="en-US" dirty="0" smtClean="0"/>
              <a:t>Figure 11.2:  Typical Decision Conferencing Configuration</a:t>
            </a: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92" b="192"/>
          <a:stretch>
            <a:fillRect/>
          </a:stretch>
        </p:blipFill>
        <p:spPr/>
      </p:pic>
    </p:spTree>
    <p:extLst>
      <p:ext uri="{BB962C8B-B14F-4D97-AF65-F5344CB8AC3E}">
        <p14:creationId xmlns:p14="http://schemas.microsoft.com/office/powerpoint/2010/main" val="1950972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5486400" cy="685800"/>
          </a:xfrm>
        </p:spPr>
        <p:txBody>
          <a:bodyPr>
            <a:normAutofit/>
          </a:bodyPr>
          <a:lstStyle/>
          <a:p>
            <a:r>
              <a:rPr lang="en-US" sz="1600" dirty="0" smtClean="0"/>
              <a:t>Figure 11.3:  GDSS and Videoconferencing Room at University of Missouri</a:t>
            </a:r>
            <a:endParaRPr lang="en-US" sz="1600" dirty="0"/>
          </a:p>
        </p:txBody>
      </p:sp>
      <p:sp>
        <p:nvSpPr>
          <p:cNvPr id="3" name="Picture Placeholder 2"/>
          <p:cNvSpPr>
            <a:spLocks noGrp="1"/>
          </p:cNvSpPr>
          <p:nvPr>
            <p:ph type="pic" idx="1"/>
          </p:nvPr>
        </p:nvSpPr>
        <p:spPr/>
      </p:sp>
      <p:pic>
        <p:nvPicPr>
          <p:cNvPr id="2051" name="Picture 3" descr="F:\Chapter11\Figure1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990600"/>
            <a:ext cx="67818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677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11.4:  Facilitating Problem Definition</a:t>
            </a:r>
            <a:endParaRPr lang="en-US" dirty="0"/>
          </a:p>
        </p:txBody>
      </p:sp>
      <p:sp>
        <p:nvSpPr>
          <p:cNvPr id="3" name="Picture Placeholder 2"/>
          <p:cNvSpPr>
            <a:spLocks noGrp="1"/>
          </p:cNvSpPr>
          <p:nvPr>
            <p:ph type="pic" idx="1"/>
          </p:nvPr>
        </p:nvSpPr>
        <p:spPr/>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90600"/>
            <a:ext cx="67818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1357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5486400" cy="685800"/>
          </a:xfrm>
        </p:spPr>
        <p:txBody>
          <a:bodyPr>
            <a:normAutofit fontScale="90000"/>
          </a:bodyPr>
          <a:lstStyle/>
          <a:p>
            <a:r>
              <a:rPr lang="en-US" dirty="0" smtClean="0"/>
              <a:t>Figure 11.5:  Definition of Multiple Criteria and Weights in Decision Making</a:t>
            </a:r>
            <a:endParaRPr lang="en-US" dirty="0"/>
          </a:p>
        </p:txBody>
      </p:sp>
      <p:sp>
        <p:nvSpPr>
          <p:cNvPr id="3" name="Picture Placeholder 2"/>
          <p:cNvSpPr>
            <a:spLocks noGrp="1"/>
          </p:cNvSpPr>
          <p:nvPr>
            <p:ph type="pic" idx="1"/>
          </p:nvPr>
        </p:nvSpPr>
        <p:spPr/>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295400"/>
            <a:ext cx="5870812"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9460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5486400" cy="685800"/>
          </a:xfrm>
        </p:spPr>
        <p:txBody>
          <a:bodyPr>
            <a:normAutofit/>
          </a:bodyPr>
          <a:lstStyle/>
          <a:p>
            <a:r>
              <a:rPr lang="en-US" sz="1600" dirty="0" smtClean="0"/>
              <a:t>Figure 11.6:  Helping Users Understand Sensitivity of Decision to Criteria and Weights</a:t>
            </a:r>
            <a:endParaRPr lang="en-US" sz="1600" dirty="0"/>
          </a:p>
        </p:txBody>
      </p:sp>
      <p:sp>
        <p:nvSpPr>
          <p:cNvPr id="3" name="Picture Placeholder 2"/>
          <p:cNvSpPr>
            <a:spLocks noGrp="1"/>
          </p:cNvSpPr>
          <p:nvPr>
            <p:ph type="pic" idx="1"/>
          </p:nvPr>
        </p:nvSpPr>
        <p:spPr/>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90600"/>
            <a:ext cx="67818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7513091"/>
      </p:ext>
    </p:extLst>
  </p:cSld>
  <p:clrMapOvr>
    <a:masterClrMapping/>
  </p:clrMapOvr>
</p:sld>
</file>

<file path=ppt/theme/theme1.xml><?xml version="1.0" encoding="utf-8"?>
<a:theme xmlns:a="http://schemas.openxmlformats.org/drawingml/2006/main" name="Office Theme">
  <a:themeElements>
    <a:clrScheme name="Custom 12">
      <a:dk1>
        <a:srgbClr val="6699FF"/>
      </a:dk1>
      <a:lt1>
        <a:sysClr val="window" lastClr="FFFFFF"/>
      </a:lt1>
      <a:dk2>
        <a:srgbClr val="6699FF"/>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293</Words>
  <Application>Microsoft Office PowerPoint</Application>
  <PresentationFormat>On-screen Show (4:3)</PresentationFormat>
  <Paragraphs>48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Chapter 11 GROUP DECISION SUPPORT SYSTEMS</vt:lpstr>
      <vt:lpstr>Table 11.1:  Functionality of Groupware Products</vt:lpstr>
      <vt:lpstr>Figure 11.1:  Voting Tools Available with Groupware</vt:lpstr>
      <vt:lpstr>Table 11.2:  Possible Standards for Groupware Products</vt:lpstr>
      <vt:lpstr>Figure 11.2:  Typical Decision Conferencing Configuration</vt:lpstr>
      <vt:lpstr>Figure 11.3:  GDSS and Videoconferencing Room at University of Missouri</vt:lpstr>
      <vt:lpstr>Figure 11.4:  Facilitating Problem Definition</vt:lpstr>
      <vt:lpstr>Figure 11.5:  Definition of Multiple Criteria and Weights in Decision Making</vt:lpstr>
      <vt:lpstr>Figure 11.6:  Helping Users Understand Sensitivity of Decision to Criteria and Weights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Sauter, Vicki L.</dc:creator>
  <cp:lastModifiedBy>Sauter, Vicki L.</cp:lastModifiedBy>
  <cp:revision>21</cp:revision>
  <dcterms:created xsi:type="dcterms:W3CDTF">2012-06-25T18:36:54Z</dcterms:created>
  <dcterms:modified xsi:type="dcterms:W3CDTF">2012-08-01T17:25:12Z</dcterms:modified>
</cp:coreProperties>
</file>