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2CC-1770-4D85-B3D6-1CCB5C56CFBA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7E86-DCBE-4409-94AC-C018581F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10391"/>
            <a:ext cx="924098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62399" y="6553200"/>
            <a:ext cx="5278583" cy="3048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Sauter, V.L. , </a:t>
            </a:r>
            <a:r>
              <a:rPr lang="en-US" sz="1200" i="1" dirty="0" smtClean="0">
                <a:solidFill>
                  <a:schemeClr val="tx1"/>
                </a:solidFill>
              </a:rPr>
              <a:t>Decision Support Systems for Business Intelligence, </a:t>
            </a:r>
            <a:r>
              <a:rPr lang="en-US" sz="1200" dirty="0" smtClean="0">
                <a:solidFill>
                  <a:schemeClr val="tx1"/>
                </a:solidFill>
              </a:rPr>
              <a:t>John Wiley, 2010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066800"/>
            <a:ext cx="66294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273627"/>
            <a:ext cx="5486400" cy="533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7082" y="914400"/>
            <a:ext cx="70104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6348-EE87-4CD4-88A5-293B54D2E555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C52C-A6C1-49CE-A3D6-E970B430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1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2209800"/>
            <a:ext cx="4648200" cy="13716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Chapter 10</a:t>
            </a:r>
            <a:br>
              <a:rPr lang="en-US" sz="3200" dirty="0" smtClean="0"/>
            </a:br>
            <a:r>
              <a:rPr lang="en-US" sz="3200" dirty="0" smtClean="0"/>
              <a:t>EXECUTIVE INFORMATION</a:t>
            </a:r>
            <a:br>
              <a:rPr lang="en-US" sz="3200" dirty="0" smtClean="0"/>
            </a:br>
            <a:r>
              <a:rPr lang="en-US" sz="3200" dirty="0" smtClean="0"/>
              <a:t>AND DASHBOARDS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Decision Support Systems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Business Intelligence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Table 10.1:  Information Needs to Be Met by a Dashboard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6629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• Timely: information needs to be available as soon as possible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 </a:t>
            </a:r>
            <a:r>
              <a:rPr lang="en-US" sz="1400" dirty="0">
                <a:solidFill>
                  <a:schemeClr val="bg1"/>
                </a:solidFill>
              </a:rPr>
              <a:t>response time should be very short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Sufficiency: information needs to be complete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 </a:t>
            </a:r>
            <a:r>
              <a:rPr lang="en-US" sz="1400" dirty="0">
                <a:solidFill>
                  <a:schemeClr val="bg1"/>
                </a:solidFill>
              </a:rPr>
              <a:t>users need extensive external data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	users </a:t>
            </a:r>
            <a:r>
              <a:rPr lang="en-US" sz="1400" dirty="0">
                <a:solidFill>
                  <a:schemeClr val="bg1"/>
                </a:solidFill>
              </a:rPr>
              <a:t>need historical data as well as most current data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Aggregation level: users need access to global information of the organization and  its </a:t>
            </a:r>
            <a:r>
              <a:rPr lang="en-US" sz="1400" dirty="0" smtClean="0">
                <a:solidFill>
                  <a:schemeClr val="bg1"/>
                </a:solidFill>
              </a:rPr>
              <a:t>	competitors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	information </a:t>
            </a:r>
            <a:r>
              <a:rPr lang="en-US" sz="1400" dirty="0">
                <a:solidFill>
                  <a:schemeClr val="bg1"/>
                </a:solidFill>
              </a:rPr>
              <a:t>should be provided in an hierarchical fashion information needs </a:t>
            </a:r>
            <a:r>
              <a:rPr lang="en-US" sz="1400" dirty="0" smtClean="0">
                <a:solidFill>
                  <a:schemeClr val="bg1"/>
                </a:solidFill>
              </a:rPr>
              <a:t>	to </a:t>
            </a:r>
            <a:r>
              <a:rPr lang="en-US" sz="1400" dirty="0">
                <a:solidFill>
                  <a:schemeClr val="bg1"/>
                </a:solidFill>
              </a:rPr>
              <a:t>be provided at various levels of detail, with “drill down” capability users </a:t>
            </a:r>
            <a:r>
              <a:rPr lang="en-US" sz="1400" dirty="0" smtClean="0">
                <a:solidFill>
                  <a:schemeClr val="bg1"/>
                </a:solidFill>
              </a:rPr>
              <a:t>	need </a:t>
            </a:r>
            <a:r>
              <a:rPr lang="en-US" sz="1400" dirty="0">
                <a:solidFill>
                  <a:schemeClr val="bg1"/>
                </a:solidFill>
              </a:rPr>
              <a:t>“exception” reports or problem “flags”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Redundancy should be minimized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Understandability:  system should save users time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 </a:t>
            </a:r>
            <a:r>
              <a:rPr lang="en-US" sz="1400" dirty="0">
                <a:solidFill>
                  <a:schemeClr val="bg1"/>
                </a:solidFill>
              </a:rPr>
              <a:t>problem indicators should be highlighted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	written </a:t>
            </a:r>
            <a:r>
              <a:rPr lang="en-US" sz="1400" dirty="0">
                <a:solidFill>
                  <a:schemeClr val="bg1"/>
                </a:solidFill>
              </a:rPr>
              <a:t>explanations should be available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	should </a:t>
            </a:r>
            <a:r>
              <a:rPr lang="en-US" sz="1400" dirty="0">
                <a:solidFill>
                  <a:schemeClr val="bg1"/>
                </a:solidFill>
              </a:rPr>
              <a:t>support open-ended problem explanation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Freedom from Bias: information must be correct and complete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Reliability:     information must be validated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	access </a:t>
            </a:r>
            <a:r>
              <a:rPr lang="en-US" sz="1400" dirty="0">
                <a:solidFill>
                  <a:schemeClr val="bg1"/>
                </a:solidFill>
              </a:rPr>
              <a:t>must be controlled but reliable for those approved to use the system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Decision Relevance: system must meet the needs of executives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Comparability:   users need trends, ratios and deviations to interpret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Appropriateness of Format: flexibility is crucial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	format </a:t>
            </a:r>
            <a:r>
              <a:rPr lang="en-US" sz="1400" dirty="0">
                <a:solidFill>
                  <a:schemeClr val="bg1"/>
                </a:solidFill>
              </a:rPr>
              <a:t>should reflect user preferences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	integrates </a:t>
            </a:r>
            <a:r>
              <a:rPr lang="en-US" sz="1400" dirty="0">
                <a:solidFill>
                  <a:schemeClr val="bg1"/>
                </a:solidFill>
              </a:rPr>
              <a:t>text and graphics appropriately</a:t>
            </a:r>
          </a:p>
        </p:txBody>
      </p:sp>
    </p:spTree>
    <p:extLst>
      <p:ext uri="{BB962C8B-B14F-4D97-AF65-F5344CB8AC3E}">
        <p14:creationId xmlns:p14="http://schemas.microsoft.com/office/powerpoint/2010/main" val="130304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10.2:  Modeling Needs to Be Met by a Dashboard/EIS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77077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extensive use of click through and drill down abilities</a:t>
            </a:r>
          </a:p>
          <a:p>
            <a:r>
              <a:rPr lang="en-US" dirty="0">
                <a:solidFill>
                  <a:schemeClr val="bg1"/>
                </a:solidFill>
              </a:rPr>
              <a:t>• easy to use ad hoc analysis</a:t>
            </a:r>
          </a:p>
          <a:p>
            <a:r>
              <a:rPr lang="en-US" dirty="0">
                <a:solidFill>
                  <a:schemeClr val="bg1"/>
                </a:solidFill>
              </a:rPr>
              <a:t>• extensive use of exception reports and facility for tracing the </a:t>
            </a:r>
            <a:r>
              <a:rPr lang="en-US" dirty="0" smtClean="0">
                <a:solidFill>
                  <a:schemeClr val="bg1"/>
                </a:solidFill>
              </a:rPr>
              <a:t>  	reason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the exceptions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models are provided appropriate to address critical success factors</a:t>
            </a:r>
          </a:p>
          <a:p>
            <a:r>
              <a:rPr lang="en-US" dirty="0">
                <a:solidFill>
                  <a:schemeClr val="bg1"/>
                </a:solidFill>
              </a:rPr>
              <a:t>• forecasting models are integrated into all components</a:t>
            </a:r>
          </a:p>
          <a:p>
            <a:r>
              <a:rPr lang="en-US" dirty="0">
                <a:solidFill>
                  <a:schemeClr val="bg1"/>
                </a:solidFill>
              </a:rPr>
              <a:t>• user has easy access to filters for data analysis</a:t>
            </a:r>
          </a:p>
          <a:p>
            <a:r>
              <a:rPr lang="en-US" dirty="0">
                <a:solidFill>
                  <a:schemeClr val="bg1"/>
                </a:solidFill>
              </a:rPr>
              <a:t>• extensive use of “what if” facility</a:t>
            </a:r>
          </a:p>
          <a:p>
            <a:r>
              <a:rPr lang="en-US" dirty="0">
                <a:solidFill>
                  <a:schemeClr val="bg1"/>
                </a:solidFill>
              </a:rPr>
              <a:t>• extensive use of planning models</a:t>
            </a:r>
          </a:p>
        </p:txBody>
      </p:sp>
    </p:spTree>
    <p:extLst>
      <p:ext uri="{BB962C8B-B14F-4D97-AF65-F5344CB8AC3E}">
        <p14:creationId xmlns:p14="http://schemas.microsoft.com/office/powerpoint/2010/main" val="288652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10.3:  User Interface Needs to Be Met by a Dashboard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670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•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interface must be user-friendly</a:t>
            </a: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• </a:t>
            </a:r>
            <a:r>
              <a:rPr lang="en-US" sz="1700" dirty="0">
                <a:solidFill>
                  <a:schemeClr val="bg1"/>
                </a:solidFill>
              </a:rPr>
              <a:t>interface must incorporate sophisticated use of graphic user </a:t>
            </a:r>
            <a:r>
              <a:rPr lang="en-US" sz="1700" dirty="0" smtClean="0">
                <a:solidFill>
                  <a:schemeClr val="bg1"/>
                </a:solidFill>
              </a:rPr>
              <a:t> 	interface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• </a:t>
            </a:r>
            <a:r>
              <a:rPr lang="en-US" sz="1700" dirty="0">
                <a:solidFill>
                  <a:schemeClr val="bg1"/>
                </a:solidFill>
              </a:rPr>
              <a:t>interface should incorporate alternative input/output devices such </a:t>
            </a:r>
            <a:r>
              <a:rPr lang="en-US" sz="1700" dirty="0" smtClean="0">
                <a:solidFill>
                  <a:schemeClr val="bg1"/>
                </a:solidFill>
              </a:rPr>
              <a:t>	as </a:t>
            </a:r>
            <a:r>
              <a:rPr lang="en-US" sz="1700" dirty="0">
                <a:solidFill>
                  <a:schemeClr val="bg1"/>
                </a:solidFill>
              </a:rPr>
              <a:t>mouse, touch pads, touch screens, etc. </a:t>
            </a: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• </a:t>
            </a:r>
            <a:r>
              <a:rPr lang="en-US" sz="1700" dirty="0">
                <a:solidFill>
                  <a:schemeClr val="bg1"/>
                </a:solidFill>
              </a:rPr>
              <a:t>system must be accessible from a variety of machines in a variety of </a:t>
            </a:r>
            <a:r>
              <a:rPr lang="en-US" sz="1700" dirty="0" smtClean="0">
                <a:solidFill>
                  <a:schemeClr val="bg1"/>
                </a:solidFill>
              </a:rPr>
              <a:t>	locations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• </a:t>
            </a:r>
            <a:r>
              <a:rPr lang="en-US" sz="1700" dirty="0" smtClean="0">
                <a:solidFill>
                  <a:schemeClr val="bg1"/>
                </a:solidFill>
              </a:rPr>
              <a:t>interface </a:t>
            </a:r>
            <a:r>
              <a:rPr lang="en-US" sz="1700" dirty="0">
                <a:solidFill>
                  <a:schemeClr val="bg1"/>
                </a:solidFill>
              </a:rPr>
              <a:t>should be intuitive</a:t>
            </a: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• </a:t>
            </a:r>
            <a:r>
              <a:rPr lang="en-US" sz="1700" dirty="0">
                <a:solidFill>
                  <a:schemeClr val="bg1"/>
                </a:solidFill>
              </a:rPr>
              <a:t>interface should be tailored to management style of individual </a:t>
            </a:r>
            <a:r>
              <a:rPr lang="en-US" sz="1700" dirty="0" smtClean="0">
                <a:solidFill>
                  <a:schemeClr val="bg1"/>
                </a:solidFill>
              </a:rPr>
              <a:t>	executives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• </a:t>
            </a:r>
            <a:r>
              <a:rPr lang="en-US" sz="1700" dirty="0">
                <a:solidFill>
                  <a:schemeClr val="bg1"/>
                </a:solidFill>
              </a:rPr>
              <a:t>interface should contain help menus for functions of the </a:t>
            </a:r>
            <a:r>
              <a:rPr lang="en-US" sz="1700" dirty="0" smtClean="0">
                <a:solidFill>
                  <a:schemeClr val="bg1"/>
                </a:solidFill>
              </a:rPr>
              <a:t>system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• </a:t>
            </a:r>
            <a:r>
              <a:rPr lang="en-US" sz="1700" dirty="0">
                <a:solidFill>
                  <a:schemeClr val="bg1"/>
                </a:solidFill>
              </a:rPr>
              <a:t>interface should contain content-sensitive help menus </a:t>
            </a:r>
          </a:p>
        </p:txBody>
      </p:sp>
    </p:spTree>
    <p:extLst>
      <p:ext uri="{BB962C8B-B14F-4D97-AF65-F5344CB8AC3E}">
        <p14:creationId xmlns:p14="http://schemas.microsoft.com/office/powerpoint/2010/main" val="318514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10.9:  Comparison of Pie Chart and Bar Chart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019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1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10.10:  Comparison of Bubble and Bar Charts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23651"/>
            <a:ext cx="464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7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10.11:  An Overpopulated Dashboard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781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9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10.12:  A Good Dashboard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0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10.4:  Design Mistakes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412081"/>
            <a:ext cx="670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Exceeding the boundaries of a single screen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bg1"/>
                </a:solidFill>
              </a:rPr>
              <a:t>Supplying inadequate context for the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Displaying excessive detail or </a:t>
            </a:r>
            <a:r>
              <a:rPr lang="en-US" dirty="0" smtClean="0">
                <a:solidFill>
                  <a:schemeClr val="bg1"/>
                </a:solidFill>
              </a:rPr>
              <a:t>precision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Choosing a deficient </a:t>
            </a:r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Choosing inappropriate display </a:t>
            </a:r>
            <a:r>
              <a:rPr lang="en-US" dirty="0" smtClean="0">
                <a:solidFill>
                  <a:schemeClr val="bg1"/>
                </a:solidFill>
              </a:rPr>
              <a:t>media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bg1"/>
                </a:solidFill>
              </a:rPr>
              <a:t>Introducing meaningless </a:t>
            </a:r>
            <a:r>
              <a:rPr lang="en-US" dirty="0" smtClean="0">
                <a:solidFill>
                  <a:schemeClr val="bg1"/>
                </a:solidFill>
              </a:rPr>
              <a:t>variety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Using poorly designed </a:t>
            </a:r>
            <a:r>
              <a:rPr lang="en-US" dirty="0" smtClean="0">
                <a:solidFill>
                  <a:schemeClr val="bg1"/>
                </a:solidFill>
              </a:rPr>
              <a:t>media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Encoding quantitative data </a:t>
            </a:r>
            <a:r>
              <a:rPr lang="en-US" dirty="0" smtClean="0">
                <a:solidFill>
                  <a:schemeClr val="bg1"/>
                </a:solidFill>
              </a:rPr>
              <a:t>inaccurately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Arranging the data </a:t>
            </a:r>
            <a:r>
              <a:rPr lang="en-US" dirty="0" smtClean="0">
                <a:solidFill>
                  <a:schemeClr val="bg1"/>
                </a:solidFill>
              </a:rPr>
              <a:t>poorly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Highlighting important data ineffectively or not at </a:t>
            </a:r>
            <a:r>
              <a:rPr lang="en-US" dirty="0" smtClean="0">
                <a:solidFill>
                  <a:schemeClr val="bg1"/>
                </a:solidFill>
              </a:rPr>
              <a:t>all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Cluttering the display with useless </a:t>
            </a:r>
            <a:r>
              <a:rPr lang="en-US" dirty="0" smtClean="0">
                <a:solidFill>
                  <a:schemeClr val="bg1"/>
                </a:solidFill>
              </a:rPr>
              <a:t>decoration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Misusing or overusing </a:t>
            </a:r>
            <a:r>
              <a:rPr lang="en-US" dirty="0" smtClean="0">
                <a:solidFill>
                  <a:schemeClr val="bg1"/>
                </a:solidFill>
              </a:rPr>
              <a:t>color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• Designing an unattractive visual display</a:t>
            </a:r>
          </a:p>
        </p:txBody>
      </p:sp>
    </p:spTree>
    <p:extLst>
      <p:ext uri="{BB962C8B-B14F-4D97-AF65-F5344CB8AC3E}">
        <p14:creationId xmlns:p14="http://schemas.microsoft.com/office/powerpoint/2010/main" val="137566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10.5:  Sample EIS Adoption Criteria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90599"/>
            <a:ext cx="670560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1.0 Ease of use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Development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Applications to be easy and quick to develop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New users to be easy and quick to add to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Suitability for quick prototyping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Display alternative output formats quickly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Learning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Learning time for developers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Learning time for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Availability of appropriate documentation and tutorials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End user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Menu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Customized menus for each user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bypass menus not required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Various modes of use (mouse, touchscreen)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Minimal number of keystrokes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Consistent use of functions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Maintenance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Easy to add and modify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maintain integrity and timeliness of data (handling of frequent updates)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Easy to add and modify screens, reports, and graphs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Availability of standard templates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copy existing screens, graphs, and so 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monitor system usage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Easy to add additional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incorporate changes to corporate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588411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3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10.5:  Sample EIS Adoption </a:t>
            </a:r>
            <a:r>
              <a:rPr lang="en-US" dirty="0" smtClean="0"/>
              <a:t>Criteria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160" y="1035586"/>
            <a:ext cx="6629400" cy="54476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2.0 Reporting capability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Reports to be presented as both graphs and tables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display graphs, tables, and text on a single screen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switch between tabular and graphic output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color code exceptions on the current screen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present a summary screen listing all exceptions throughout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Support analysis of budgeted actual and forecast figures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Effective presentation of time series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Ability to highlight variations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Support interactive user-defined variance criteria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Retrieval of historical data as required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Maintain historical data and discard after a user-defined period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Analysis of historical data and identification of trends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Built-in restrictions to protect historical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Facility for personalized queries (i.e., ability for users to scan the database according to interactively defined criteria)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Explanatory notes to be attached to reports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331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10.1:  Building a Balanced Scorecard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10234"/>
            <a:ext cx="6705600" cy="50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10.5:  Sample EIS Adoption Criteria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6477000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3.0  Graphic </a:t>
            </a:r>
            <a:r>
              <a:rPr lang="en-US" sz="1600" b="1" dirty="0" smtClean="0">
                <a:solidFill>
                  <a:schemeClr val="bg1"/>
                </a:solidFill>
              </a:rPr>
              <a:t>presentation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Quality of graphics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Speed of presentation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Effective use of default color coding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Ability to highlight areas of concern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Availability of individual color schemes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Ability to include explanatory notes for each graph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Ability to produce a variety of graphs (pie, 3D bar, line)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Automatic generation of simple, default formats which can be customized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Easy to produce executive defined graphs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Automatic scaling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Graph limitations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Automatic legends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4.0  General </a:t>
            </a:r>
            <a:r>
              <a:rPr lang="en-US" sz="1600" b="1" dirty="0" smtClean="0">
                <a:solidFill>
                  <a:schemeClr val="bg1"/>
                </a:solidFill>
              </a:rPr>
              <a:t>functionality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Drill-down </a:t>
            </a:r>
            <a:r>
              <a:rPr lang="en-US" sz="1600" dirty="0" err="1" smtClean="0">
                <a:solidFill>
                  <a:schemeClr val="bg1"/>
                </a:solidFill>
              </a:rPr>
              <a:t>cability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Built-in statistical capabilities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Lookaside</a:t>
            </a:r>
            <a:r>
              <a:rPr lang="en-US" sz="1600" dirty="0">
                <a:solidFill>
                  <a:schemeClr val="bg1"/>
                </a:solidFill>
              </a:rPr>
              <a:t> capability for interrupting a process to use another facility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Screen scrolling (horizontal and vertical)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Multiple tasks to be operating and displayed concurrently (e.g., windows, split screens)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Access to notepad facility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Integration with DSS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Import data from spreadsheets/word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Minimal screen repainting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Ability to display other languages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588424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10.5:  Sample EIS Adoption Criteria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629400" cy="57861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5.0  Data handling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Version checking to ensure all users are accessing the same version of software, applications, and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Interfaces with external databases and internal WMC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Efficient storage of time series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Stored aggregates for rapid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Built-in periodicity conversions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Efficient indexing and retrieval mechanism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Instantaneous distribution of new data among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Ability to consolidate various sources and formats of data into an EIS database via manual input or electronic data transfer from other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Ability to sort screen data according to user-defined criteria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6.0  Output options</a:t>
            </a: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Laser printer, plotter, color printer, transparencies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Large-screen presentations for meetings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lvl="1"/>
            <a:r>
              <a:rPr lang="en-US" sz="1500" b="1" dirty="0" smtClean="0">
                <a:solidFill>
                  <a:schemeClr val="bg1"/>
                </a:solidFill>
              </a:rPr>
              <a:t>7.0  Performance</a:t>
            </a: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Response times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PC-mainframe communications uploading and downloading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Efficient resource usage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Capacity issues (i.e., number of users, volume of data)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Reliability of software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Recovery facility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lvl="1"/>
            <a:r>
              <a:rPr lang="en-US" sz="1500" b="1" dirty="0" smtClean="0">
                <a:solidFill>
                  <a:schemeClr val="bg1"/>
                </a:solidFill>
              </a:rPr>
              <a:t>8.0  Electronic mail</a:t>
            </a: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Ability to run corporate mail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Ability to incorporate EIS reports and graphs into mail facility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587749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48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10.5:  Sample EIS Adoption Criteria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990600"/>
            <a:ext cx="6705600" cy="5509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9.0  Security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Restricted system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Restricted function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Add/edit/delete restrictions for applications and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10.0  Environments and hardware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Local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Across networks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Multiuser access to the same data (only 3 users tested)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Portability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PC-mainframe links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11.0  Documentation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Reference manual, introductory guide, tutorials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Overall style of documentation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Online, context-sensitive help screens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Meaningful error messages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Appropriate cross-referencing and indexing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Stand-alone chapters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12.0  Vendor support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Training courses for developers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Technical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Local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Timeliness and smoothness of initial installation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Availability of off-the-shelf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Availability of source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Hot-line support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10.2:  The Federal IT Dashboard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10.3:  First Drill-Down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3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10.4:  Second Drill-Down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10.5:  Third Drill-Down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8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10.6:  Fourth Drill-Down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105400" cy="48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1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10.7:  Analysis in a Dashboard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44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10.8:  Additional Analysis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781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5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699FF"/>
      </a:dk1>
      <a:lt1>
        <a:sysClr val="window" lastClr="FFFFFF"/>
      </a:lt1>
      <a:dk2>
        <a:srgbClr val="6699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952</Words>
  <Application>Microsoft Office PowerPoint</Application>
  <PresentationFormat>On-screen Show (4:3)</PresentationFormat>
  <Paragraphs>224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10 EXECUTIVE INFORMATION AND DASHBOARDS</vt:lpstr>
      <vt:lpstr>Figure 10.1:  Building a Balanced Scorecard</vt:lpstr>
      <vt:lpstr>Figure 10.2:  The Federal IT Dashboard</vt:lpstr>
      <vt:lpstr>Figure 10.3:  First Drill-Down</vt:lpstr>
      <vt:lpstr>Figure 10.4:  Second Drill-Down</vt:lpstr>
      <vt:lpstr>Figure 10.5:  Third Drill-Down</vt:lpstr>
      <vt:lpstr>Figure 10.6:  Fourth Drill-Down</vt:lpstr>
      <vt:lpstr>Figure 10.7:  Analysis in a Dashboard</vt:lpstr>
      <vt:lpstr>Figure 10.8:  Additional Analysis</vt:lpstr>
      <vt:lpstr>Table 10.1:  Information Needs to Be Met by a Dashboard</vt:lpstr>
      <vt:lpstr>Table 10.2:  Modeling Needs to Be Met by a Dashboard/EIS</vt:lpstr>
      <vt:lpstr>Table 10.3:  User Interface Needs to Be Met by a Dashboard</vt:lpstr>
      <vt:lpstr>Figure 10.9:  Comparison of Pie Chart and Bar Chart</vt:lpstr>
      <vt:lpstr>Figure 10.10:  Comparison of Bubble and Bar Charts</vt:lpstr>
      <vt:lpstr>Figure 10.11:  An Overpopulated Dashboard</vt:lpstr>
      <vt:lpstr>Figure 10.12:  A Good Dashboard</vt:lpstr>
      <vt:lpstr>Table 10.4:  Design Mistakes</vt:lpstr>
      <vt:lpstr>Table 10.5:  Sample EIS Adoption Criteria</vt:lpstr>
      <vt:lpstr>Table 10.5:  Sample EIS Adoption Criteria Continued</vt:lpstr>
      <vt:lpstr>Table 10.5:  Sample EIS Adoption Criteria Continued</vt:lpstr>
      <vt:lpstr>Table 10.5:  Sample EIS Adoption Criteria Continued</vt:lpstr>
      <vt:lpstr>Table 10.5:  Sample EIS Adoption Criteria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Sauter, Vicki L.</dc:creator>
  <cp:lastModifiedBy>Sauter, Vicki L.</cp:lastModifiedBy>
  <cp:revision>29</cp:revision>
  <dcterms:created xsi:type="dcterms:W3CDTF">2012-06-25T18:36:54Z</dcterms:created>
  <dcterms:modified xsi:type="dcterms:W3CDTF">2012-08-01T17:32:09Z</dcterms:modified>
</cp:coreProperties>
</file>