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70" r:id="rId2"/>
    <p:sldId id="269" r:id="rId3"/>
    <p:sldId id="271" r:id="rId4"/>
    <p:sldId id="272" r:id="rId5"/>
    <p:sldId id="273" r:id="rId6"/>
    <p:sldId id="288" r:id="rId7"/>
    <p:sldId id="290" r:id="rId8"/>
    <p:sldId id="292" r:id="rId9"/>
    <p:sldId id="294" r:id="rId10"/>
    <p:sldId id="265" r:id="rId11"/>
    <p:sldId id="275" r:id="rId12"/>
    <p:sldId id="274" r:id="rId13"/>
    <p:sldId id="296" r:id="rId14"/>
    <p:sldId id="298" r:id="rId15"/>
    <p:sldId id="300" r:id="rId16"/>
    <p:sldId id="302" r:id="rId17"/>
    <p:sldId id="304" r:id="rId18"/>
    <p:sldId id="306" r:id="rId19"/>
    <p:sldId id="276"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3256" autoAdjust="0"/>
  </p:normalViewPr>
  <p:slideViewPr>
    <p:cSldViewPr>
      <p:cViewPr varScale="1">
        <p:scale>
          <a:sx n="73" d="100"/>
          <a:sy n="73" d="100"/>
        </p:scale>
        <p:origin x="-10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6824AF-795E-4592-879A-71CE2EEF0D65}" type="datetimeFigureOut">
              <a:rPr lang="en-US" smtClean="0"/>
              <a:pPr/>
              <a:t>5/3/2010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5D2C9-2491-47CB-8780-F2101F0B43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47B38-EA02-4F8D-8B60-122BBCC5B1AF}" type="slidenum">
              <a:rPr lang="en-US" smtClean="0"/>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3F2169-E177-4425-A497-DA84C7BA1A19}"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3F2169-E177-4425-A497-DA84C7BA1A19}"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3F2169-E177-4425-A497-DA84C7BA1A19}"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3F2169-E177-4425-A497-DA84C7BA1A19}"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 are technologies that can help protect a business and its customers. Technology such as Secure Sockets Layer (SSL) and Extended Validation (EV) SSL are critical in fighting phishing and other forms of cyber crime by encrypting sensitive information and helping customers authenticate company’s site.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Support for SSL is built into all major operating systems, Web browsers, Internet applications, and server hardware. To help prevent phishing attacks from being successful and to build customer trust, companies also need a way to show customers that they are a legitimate business.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EV SSL gives Web site visitors an easy and reliable way to establish trust online by triggering high security Web browsers to display a green address bar with the name of the organization that owns the SSL Certificate and the name of the Certificate Authority that issued it. The green bar shows site visitors that the transaction is encrypted and the organization has been authenticated according to the most rigorous industry standard. </a:t>
            </a:r>
            <a:r>
              <a:rPr lang="en-US" sz="1200" kern="1200" dirty="0" err="1" smtClean="0">
                <a:solidFill>
                  <a:schemeClr val="tx1"/>
                </a:solidFill>
                <a:latin typeface="+mn-lt"/>
                <a:ea typeface="+mn-ea"/>
                <a:cs typeface="+mn-cs"/>
              </a:rPr>
              <a:t>Phishers</a:t>
            </a:r>
            <a:r>
              <a:rPr lang="en-US" sz="1200" kern="1200" dirty="0" smtClean="0">
                <a:solidFill>
                  <a:schemeClr val="tx1"/>
                </a:solidFill>
                <a:latin typeface="+mn-lt"/>
                <a:ea typeface="+mn-ea"/>
                <a:cs typeface="+mn-cs"/>
              </a:rPr>
              <a:t> can then no longer capitalize on visitors not noticing they are not on a true SSL session. While cyber criminals are becoming experts at mimicking legitimate Web sites, without the company’s EV SSL Certificate there is no way they can display its name on the address bar because the information shown there is outside of their control. And they cannot obtain the legitimate company’s EV SSL Certificates because of the stringent authentication process.</a:t>
            </a:r>
          </a:p>
          <a:p>
            <a:endParaRPr lang="en-US" dirty="0"/>
          </a:p>
        </p:txBody>
      </p:sp>
      <p:sp>
        <p:nvSpPr>
          <p:cNvPr id="4" name="Slide Number Placeholder 3"/>
          <p:cNvSpPr>
            <a:spLocks noGrp="1"/>
          </p:cNvSpPr>
          <p:nvPr>
            <p:ph type="sldNum" sz="quarter" idx="10"/>
          </p:nvPr>
        </p:nvSpPr>
        <p:spPr/>
        <p:txBody>
          <a:bodyPr/>
          <a:lstStyle/>
          <a:p>
            <a:fld id="{2AB5D2C9-2491-47CB-8780-F2101F0B4378}" type="slidenum">
              <a:rPr lang="en-US" smtClean="0"/>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outcomes of phishing attacks are dramatically increasing every day. Attacks on financial services companies have been doubling each year compared to previous years. It is very important for companies to come up with new ways to solve phishing problems because it can become a major loss to well-known companies. Also, it can cause consumers to lose confidence in doing business online, which can affect many companies with an online presence. Not any type of technology can stop phishing attacks, but there are many ways to enable </a:t>
            </a:r>
            <a:r>
              <a:rPr lang="en-US" sz="1200" kern="1200" dirty="0" err="1" smtClean="0">
                <a:solidFill>
                  <a:schemeClr val="tx1"/>
                </a:solidFill>
                <a:latin typeface="+mn-lt"/>
                <a:ea typeface="+mn-ea"/>
                <a:cs typeface="+mn-cs"/>
              </a:rPr>
              <a:t>phishers</a:t>
            </a:r>
            <a:r>
              <a:rPr lang="en-US" sz="1200" kern="1200" dirty="0" smtClean="0">
                <a:solidFill>
                  <a:schemeClr val="tx1"/>
                </a:solidFill>
                <a:latin typeface="+mn-lt"/>
                <a:ea typeface="+mn-ea"/>
                <a:cs typeface="+mn-cs"/>
              </a:rPr>
              <a:t> from accomplishing their goals. Consumer education can increase the awareness of the phishing threat and other online vulnerabilities. Lastly, biometrics should become one of the major aspects and play an important role to combat phishing because it provides different steps to authenticate users. </a:t>
            </a:r>
          </a:p>
          <a:p>
            <a:endParaRPr lang="en-US" dirty="0"/>
          </a:p>
        </p:txBody>
      </p:sp>
      <p:sp>
        <p:nvSpPr>
          <p:cNvPr id="4" name="Slide Number Placeholder 3"/>
          <p:cNvSpPr>
            <a:spLocks noGrp="1"/>
          </p:cNvSpPr>
          <p:nvPr>
            <p:ph type="sldNum" sz="quarter" idx="10"/>
          </p:nvPr>
        </p:nvSpPr>
        <p:spPr/>
        <p:txBody>
          <a:bodyPr/>
          <a:lstStyle/>
          <a:p>
            <a:fld id="{2AB5D2C9-2491-47CB-8780-F2101F0B4378}" type="slidenum">
              <a:rPr lang="en-US" smtClean="0"/>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47B38-EA02-4F8D-8B60-122BBCC5B1AF}"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47B38-EA02-4F8D-8B60-122BBCC5B1AF}"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47B38-EA02-4F8D-8B60-122BBCC5B1AF}"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there are currently no laws that deal with phishing per</a:t>
            </a:r>
            <a:r>
              <a:rPr lang="en-US" baseline="0" dirty="0" smtClean="0"/>
              <a:t> se, a person may be tried under one or more of the various criminal statutes found under the U.S codes</a:t>
            </a:r>
            <a:endParaRPr lang="en-US" dirty="0"/>
          </a:p>
        </p:txBody>
      </p:sp>
      <p:sp>
        <p:nvSpPr>
          <p:cNvPr id="4" name="Slide Number Placeholder 3"/>
          <p:cNvSpPr>
            <a:spLocks noGrp="1"/>
          </p:cNvSpPr>
          <p:nvPr>
            <p:ph type="sldNum" sz="quarter" idx="10"/>
          </p:nvPr>
        </p:nvSpPr>
        <p:spPr/>
        <p:txBody>
          <a:bodyPr/>
          <a:lstStyle/>
          <a:p>
            <a:fld id="{2AB5D2C9-2491-47CB-8780-F2101F0B4378}"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Means</a:t>
            </a:r>
            <a:r>
              <a:rPr lang="en-US" baseline="0" dirty="0" smtClean="0"/>
              <a:t> of identity includes D.O.B, SSN, acct. #’s, etc.</a:t>
            </a:r>
            <a:endParaRPr lang="en-US" dirty="0"/>
          </a:p>
        </p:txBody>
      </p:sp>
      <p:sp>
        <p:nvSpPr>
          <p:cNvPr id="4" name="Slide Number Placeholder 3"/>
          <p:cNvSpPr>
            <a:spLocks noGrp="1"/>
          </p:cNvSpPr>
          <p:nvPr>
            <p:ph type="sldNum" sz="quarter" idx="10"/>
          </p:nvPr>
        </p:nvSpPr>
        <p:spPr/>
        <p:txBody>
          <a:bodyPr/>
          <a:lstStyle/>
          <a:p>
            <a:fld id="{2AB5D2C9-2491-47CB-8780-F2101F0B4378}"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example of each of these</a:t>
            </a:r>
            <a:r>
              <a:rPr lang="en-US" baseline="0" dirty="0" smtClean="0"/>
              <a:t> crimes would be a person sending out emails to prospective victims in order to obtain money from them.</a:t>
            </a:r>
            <a:endParaRPr lang="en-US" dirty="0"/>
          </a:p>
        </p:txBody>
      </p:sp>
      <p:sp>
        <p:nvSpPr>
          <p:cNvPr id="4" name="Slide Number Placeholder 3"/>
          <p:cNvSpPr>
            <a:spLocks noGrp="1"/>
          </p:cNvSpPr>
          <p:nvPr>
            <p:ph type="sldNum" sz="quarter" idx="10"/>
          </p:nvPr>
        </p:nvSpPr>
        <p:spPr/>
        <p:txBody>
          <a:bodyPr/>
          <a:lstStyle/>
          <a:p>
            <a:fld id="{2AB5D2C9-2491-47CB-8780-F2101F0B4378}"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3F2169-E177-4425-A497-DA84C7BA1A19}"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3F2169-E177-4425-A497-DA84C7BA1A1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9CCAF97-2EE7-4430-8BB0-A41A5AED9E30}" type="datetimeFigureOut">
              <a:rPr lang="en-US" smtClean="0"/>
              <a:pPr/>
              <a:t>5/3/2010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81CB16B-F00B-4C61-AEA0-92136F29D3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CCAF97-2EE7-4430-8BB0-A41A5AED9E30}"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1CB16B-F00B-4C61-AEA0-92136F29D3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CCAF97-2EE7-4430-8BB0-A41A5AED9E30}"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1CB16B-F00B-4C61-AEA0-92136F29D3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CCAF97-2EE7-4430-8BB0-A41A5AED9E30}"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1CB16B-F00B-4C61-AEA0-92136F29D36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CCAF97-2EE7-4430-8BB0-A41A5AED9E30}"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1CB16B-F00B-4C61-AEA0-92136F29D36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CCAF97-2EE7-4430-8BB0-A41A5AED9E30}" type="datetimeFigureOut">
              <a:rPr lang="en-US" smtClean="0"/>
              <a:pPr/>
              <a:t>5/3/2010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1CB16B-F00B-4C61-AEA0-92136F29D36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CCAF97-2EE7-4430-8BB0-A41A5AED9E30}" type="datetimeFigureOut">
              <a:rPr lang="en-US" smtClean="0"/>
              <a:pPr/>
              <a:t>5/3/2010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1CB16B-F00B-4C61-AEA0-92136F29D3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9CCAF97-2EE7-4430-8BB0-A41A5AED9E30}" type="datetimeFigureOut">
              <a:rPr lang="en-US" smtClean="0"/>
              <a:pPr/>
              <a:t>5/3/2010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1CB16B-F00B-4C61-AEA0-92136F29D36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9CCAF97-2EE7-4430-8BB0-A41A5AED9E30}" type="datetimeFigureOut">
              <a:rPr lang="en-US" smtClean="0"/>
              <a:pPr/>
              <a:t>5/3/2010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1CB16B-F00B-4C61-AEA0-92136F29D3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9CCAF97-2EE7-4430-8BB0-A41A5AED9E30}" type="datetimeFigureOut">
              <a:rPr lang="en-US" smtClean="0"/>
              <a:pPr/>
              <a:t>5/3/2010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1CB16B-F00B-4C61-AEA0-92136F29D3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9CCAF97-2EE7-4430-8BB0-A41A5AED9E30}" type="datetimeFigureOut">
              <a:rPr lang="en-US" smtClean="0"/>
              <a:pPr/>
              <a:t>5/3/2010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81CB16B-F00B-4C61-AEA0-92136F29D36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CCAF97-2EE7-4430-8BB0-A41A5AED9E30}" type="datetimeFigureOut">
              <a:rPr lang="en-US" smtClean="0"/>
              <a:pPr/>
              <a:t>5/3/2010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81CB16B-F00B-4C61-AEA0-92136F29D3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ealertrack.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File:PhishingTrustedBank.p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n.wikipedia.org/wiki/File:Phishing_chart.p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latin typeface="Engravers MT" pitchFamily="18" charset="0"/>
                <a:cs typeface="AngsanaUPC" pitchFamily="18" charset="-34"/>
              </a:rPr>
              <a:t>Phishing</a:t>
            </a:r>
            <a:endParaRPr lang="en-US" sz="7200" dirty="0">
              <a:latin typeface="Engravers MT" pitchFamily="18" charset="0"/>
              <a:cs typeface="AngsanaUPC" pitchFamily="18" charset="-34"/>
            </a:endParaRPr>
          </a:p>
        </p:txBody>
      </p:sp>
      <p:sp>
        <p:nvSpPr>
          <p:cNvPr id="3" name="Subtitle 2"/>
          <p:cNvSpPr>
            <a:spLocks noGrp="1"/>
          </p:cNvSpPr>
          <p:nvPr>
            <p:ph type="subTitle" idx="1"/>
          </p:nvPr>
        </p:nvSpPr>
        <p:spPr/>
        <p:txBody>
          <a:bodyPr>
            <a:normAutofit fontScale="47500" lnSpcReduction="20000"/>
          </a:bodyPr>
          <a:lstStyle/>
          <a:p>
            <a:r>
              <a:rPr lang="en-US" dirty="0" smtClean="0">
                <a:solidFill>
                  <a:schemeClr val="tx1"/>
                </a:solidFill>
              </a:rPr>
              <a:t>Susan Krause</a:t>
            </a:r>
          </a:p>
          <a:p>
            <a:r>
              <a:rPr lang="en-US" dirty="0" smtClean="0">
                <a:solidFill>
                  <a:schemeClr val="tx1"/>
                </a:solidFill>
              </a:rPr>
              <a:t>Adam Whitaker</a:t>
            </a:r>
          </a:p>
          <a:p>
            <a:r>
              <a:rPr lang="en-US" dirty="0" err="1" smtClean="0">
                <a:solidFill>
                  <a:schemeClr val="tx1"/>
                </a:solidFill>
              </a:rPr>
              <a:t>Natallia</a:t>
            </a:r>
            <a:r>
              <a:rPr lang="en-US" dirty="0" smtClean="0">
                <a:solidFill>
                  <a:schemeClr val="tx1"/>
                </a:solidFill>
              </a:rPr>
              <a:t> </a:t>
            </a:r>
            <a:r>
              <a:rPr lang="en-US" dirty="0" err="1" smtClean="0">
                <a:solidFill>
                  <a:schemeClr val="tx1"/>
                </a:solidFill>
              </a:rPr>
              <a:t>Dziatsel</a:t>
            </a:r>
            <a:endParaRPr lang="en-US" dirty="0" smtClean="0">
              <a:solidFill>
                <a:schemeClr val="tx1"/>
              </a:solidFill>
            </a:endParaRPr>
          </a:p>
          <a:p>
            <a:r>
              <a:rPr lang="en-US" dirty="0" smtClean="0">
                <a:solidFill>
                  <a:schemeClr val="tx1"/>
                </a:solidFill>
              </a:rPr>
              <a:t>Mateusz </a:t>
            </a:r>
            <a:r>
              <a:rPr lang="en-US" dirty="0" err="1" smtClean="0">
                <a:solidFill>
                  <a:schemeClr val="tx1"/>
                </a:solidFill>
              </a:rPr>
              <a:t>Czernikiewicz</a:t>
            </a:r>
            <a:endParaRPr lang="en-US" dirty="0" smtClean="0">
              <a:solidFill>
                <a:schemeClr val="tx1"/>
              </a:solidFill>
            </a:endParaRPr>
          </a:p>
          <a:p>
            <a:r>
              <a:rPr lang="en-US" dirty="0" smtClean="0">
                <a:solidFill>
                  <a:schemeClr val="tx1"/>
                </a:solidFill>
              </a:rPr>
              <a:t>Matt Baker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US" dirty="0" smtClean="0">
                <a:latin typeface="Lucida Sans Unicode" pitchFamily="34" charset="0"/>
                <a:cs typeface="Lucida Sans Unicode" pitchFamily="34" charset="0"/>
              </a:rPr>
              <a:t>State/Local</a:t>
            </a:r>
          </a:p>
          <a:p>
            <a:pPr lvl="1">
              <a:buFont typeface="Wingdings" pitchFamily="2" charset="2"/>
              <a:buChar char="v"/>
            </a:pPr>
            <a:r>
              <a:rPr lang="en-US" dirty="0" smtClean="0">
                <a:latin typeface="Lucida Sans Unicode" pitchFamily="34" charset="0"/>
                <a:cs typeface="Lucida Sans Unicode" pitchFamily="34" charset="0"/>
              </a:rPr>
              <a:t>To date, there are no specific laws regarding phishing in Missouri</a:t>
            </a:r>
          </a:p>
          <a:p>
            <a:pPr lvl="1">
              <a:buFont typeface="Wingdings" pitchFamily="2" charset="2"/>
              <a:buChar char="v"/>
            </a:pPr>
            <a:r>
              <a:rPr lang="en-US" dirty="0" smtClean="0">
                <a:latin typeface="Lucida Sans Unicode" pitchFamily="34" charset="0"/>
                <a:cs typeface="Lucida Sans Unicode" pitchFamily="34" charset="0"/>
              </a:rPr>
              <a:t>Only 22 states have enacted laws specifically targeting phishing</a:t>
            </a:r>
          </a:p>
          <a:p>
            <a:r>
              <a:rPr lang="en-US" dirty="0" smtClean="0">
                <a:latin typeface="Lucida Sans Unicode" pitchFamily="34" charset="0"/>
                <a:cs typeface="Lucida Sans Unicode" pitchFamily="34" charset="0"/>
              </a:rPr>
              <a:t>Federal</a:t>
            </a:r>
          </a:p>
          <a:p>
            <a:pPr lvl="1">
              <a:buFont typeface="Wingdings" pitchFamily="2" charset="2"/>
              <a:buChar char="v"/>
            </a:pPr>
            <a:r>
              <a:rPr lang="en-US" dirty="0" smtClean="0">
                <a:latin typeface="Lucida Sans Unicode" pitchFamily="34" charset="0"/>
                <a:cs typeface="Lucida Sans Unicode" pitchFamily="34" charset="0"/>
              </a:rPr>
              <a:t>There are currently no federal laws that deal specifically with phishing</a:t>
            </a:r>
          </a:p>
          <a:p>
            <a:pPr lvl="1">
              <a:buFont typeface="Wingdings" pitchFamily="2" charset="2"/>
              <a:buChar char="v"/>
            </a:pPr>
            <a:r>
              <a:rPr lang="en-US" dirty="0" smtClean="0">
                <a:latin typeface="Lucida Sans Unicode" pitchFamily="34" charset="0"/>
                <a:cs typeface="Lucida Sans Unicode" pitchFamily="34" charset="0"/>
              </a:rPr>
              <a:t>Many pieces of legislation have been presented to Congress but none have been passed</a:t>
            </a:r>
          </a:p>
          <a:p>
            <a:pPr lvl="1">
              <a:buFont typeface="Wingdings" pitchFamily="2" charset="2"/>
              <a:buChar char="v"/>
            </a:pPr>
            <a:r>
              <a:rPr lang="en-US" dirty="0" smtClean="0">
                <a:latin typeface="Lucida Sans Unicode" pitchFamily="34" charset="0"/>
                <a:cs typeface="Lucida Sans Unicode" pitchFamily="34" charset="0"/>
              </a:rPr>
              <a:t>Cases may be tried as a criminal statute under Title 18 U.S.C., which deals with fraud related offenses</a:t>
            </a:r>
          </a:p>
          <a:p>
            <a:pPr lvl="1">
              <a:buNone/>
            </a:pPr>
            <a:endParaRPr lang="en-US" dirty="0" smtClean="0"/>
          </a:p>
          <a:p>
            <a:pPr lvl="1">
              <a:buNone/>
            </a:pPr>
            <a:endParaRPr lang="en-US" dirty="0" smtClean="0"/>
          </a:p>
          <a:p>
            <a:pPr lvl="1">
              <a:buNone/>
            </a:pPr>
            <a:endParaRPr lang="en-US" dirty="0" smtClean="0"/>
          </a:p>
        </p:txBody>
      </p:sp>
      <p:sp>
        <p:nvSpPr>
          <p:cNvPr id="4" name="Title 3"/>
          <p:cNvSpPr>
            <a:spLocks noGrp="1"/>
          </p:cNvSpPr>
          <p:nvPr>
            <p:ph type="title"/>
          </p:nvPr>
        </p:nvSpPr>
        <p:spPr/>
        <p:txBody>
          <a:bodyPr/>
          <a:lstStyle/>
          <a:p>
            <a:pPr algn="ctr"/>
            <a:r>
              <a:rPr lang="en-US" dirty="0" smtClean="0">
                <a:latin typeface="Lucida Sans Unicode" pitchFamily="34" charset="0"/>
                <a:cs typeface="Lucida Sans Unicode" pitchFamily="34" charset="0"/>
              </a:rPr>
              <a:t>Laws</a:t>
            </a:r>
            <a:endParaRPr lang="en-US" dirty="0">
              <a:latin typeface="Lucida Sans Unicode" pitchFamily="34" charset="0"/>
              <a:cs typeface="Lucida Sans Unicode"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876800"/>
          </a:xfrm>
        </p:spPr>
        <p:txBody>
          <a:bodyPr>
            <a:normAutofit/>
          </a:bodyPr>
          <a:lstStyle/>
          <a:p>
            <a:r>
              <a:rPr lang="en-US" dirty="0" smtClean="0"/>
              <a:t>Ch. 47 U.S.C. 1030: Computer Fraud &amp; Abuse</a:t>
            </a:r>
          </a:p>
          <a:p>
            <a:pPr lvl="1">
              <a:buFont typeface="Wingdings" pitchFamily="2" charset="2"/>
              <a:buChar char="v"/>
            </a:pPr>
            <a:r>
              <a:rPr lang="en-US" dirty="0" smtClean="0"/>
              <a:t>Accessing a computer without authorization &amp; retrieving confidential information (computer hacking)</a:t>
            </a:r>
          </a:p>
          <a:p>
            <a:pPr lvl="1">
              <a:buFont typeface="Wingdings" pitchFamily="2" charset="2"/>
              <a:buChar char="v"/>
            </a:pPr>
            <a:r>
              <a:rPr lang="en-US" dirty="0" smtClean="0"/>
              <a:t>Max. 1-5 years in prison &amp; a fine</a:t>
            </a:r>
          </a:p>
          <a:p>
            <a:pPr lvl="1">
              <a:buNone/>
            </a:pPr>
            <a:endParaRPr lang="en-US" dirty="0" smtClean="0"/>
          </a:p>
          <a:p>
            <a:r>
              <a:rPr lang="en-US" dirty="0" smtClean="0"/>
              <a:t>Ch. 47 U.S.C. 1028: Identity Theft</a:t>
            </a:r>
          </a:p>
          <a:p>
            <a:pPr lvl="1">
              <a:buFont typeface="Wingdings" pitchFamily="2" charset="2"/>
              <a:buChar char="v"/>
            </a:pPr>
            <a:r>
              <a:rPr lang="en-US" dirty="0" smtClean="0"/>
              <a:t>Knowingly using or transferring another’s “means of identity”</a:t>
            </a:r>
          </a:p>
          <a:p>
            <a:pPr lvl="1">
              <a:buFont typeface="Wingdings" pitchFamily="2" charset="2"/>
              <a:buChar char="v"/>
            </a:pPr>
            <a:r>
              <a:rPr lang="en-US" dirty="0" smtClean="0"/>
              <a:t>3-15 years imprisonment; max $250,000 fine</a:t>
            </a:r>
          </a:p>
          <a:p>
            <a:pPr lvl="1">
              <a:buFont typeface="Wingdings" pitchFamily="2" charset="2"/>
              <a:buChar char="v"/>
            </a:pPr>
            <a:endParaRPr lang="en-US" dirty="0" smtClean="0"/>
          </a:p>
          <a:p>
            <a:pPr lvl="1">
              <a:buNone/>
            </a:pPr>
            <a:endParaRPr lang="en-US" dirty="0" smtClean="0"/>
          </a:p>
          <a:p>
            <a:pPr lvl="1">
              <a:buNone/>
            </a:pPr>
            <a:endParaRPr lang="en-US" dirty="0" smtClean="0"/>
          </a:p>
          <a:p>
            <a:pPr lvl="1">
              <a:buFont typeface="Wingdings" pitchFamily="2" charset="2"/>
              <a:buChar char="v"/>
            </a:pPr>
            <a:endParaRPr lang="en-US" dirty="0" smtClean="0"/>
          </a:p>
          <a:p>
            <a:pPr lvl="1"/>
            <a:endParaRPr lang="en-US" dirty="0"/>
          </a:p>
        </p:txBody>
      </p:sp>
      <p:sp>
        <p:nvSpPr>
          <p:cNvPr id="2" name="Title 1"/>
          <p:cNvSpPr>
            <a:spLocks noGrp="1"/>
          </p:cNvSpPr>
          <p:nvPr>
            <p:ph type="title"/>
          </p:nvPr>
        </p:nvSpPr>
        <p:spPr>
          <a:xfrm>
            <a:off x="457200" y="274638"/>
            <a:ext cx="8229600" cy="1554162"/>
          </a:xfrm>
        </p:spPr>
        <p:txBody>
          <a:bodyPr>
            <a:noAutofit/>
          </a:bodyPr>
          <a:lstStyle/>
          <a:p>
            <a:pPr algn="ctr"/>
            <a:r>
              <a:rPr lang="en-US" sz="3600" dirty="0" smtClean="0"/>
              <a:t>Laws</a:t>
            </a:r>
            <a:br>
              <a:rPr lang="en-US" sz="3600" dirty="0" smtClean="0"/>
            </a:br>
            <a:r>
              <a:rPr lang="en-US" sz="3600" dirty="0" smtClean="0"/>
              <a:t>U.S</a:t>
            </a:r>
            <a:r>
              <a:rPr lang="en-US" sz="3600" dirty="0" smtClean="0"/>
              <a:t>. Code Title 18:</a:t>
            </a:r>
            <a:br>
              <a:rPr lang="en-US" sz="3600" dirty="0" smtClean="0"/>
            </a:br>
            <a:r>
              <a:rPr lang="en-US" sz="3600" dirty="0" smtClean="0"/>
              <a:t>Crimes &amp; Criminal Procedure</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2037"/>
            <a:ext cx="8229600" cy="4525963"/>
          </a:xfrm>
        </p:spPr>
        <p:txBody>
          <a:bodyPr/>
          <a:lstStyle/>
          <a:p>
            <a:r>
              <a:rPr lang="en-US" dirty="0" smtClean="0"/>
              <a:t>Ch. 63 U.S.C. 1344: Bank Fraud</a:t>
            </a:r>
          </a:p>
          <a:p>
            <a:pPr lvl="1">
              <a:buFont typeface="Wingdings" pitchFamily="2" charset="2"/>
              <a:buChar char="v"/>
            </a:pPr>
            <a:r>
              <a:rPr lang="en-US" dirty="0" smtClean="0"/>
              <a:t>Obtaining money from a financial institution by means of false representation</a:t>
            </a:r>
          </a:p>
          <a:p>
            <a:pPr lvl="1">
              <a:buFont typeface="Wingdings" pitchFamily="2" charset="2"/>
              <a:buChar char="v"/>
            </a:pPr>
            <a:r>
              <a:rPr lang="en-US" dirty="0" smtClean="0"/>
              <a:t>Max. 30 years in prison; $250,000 fine</a:t>
            </a:r>
          </a:p>
          <a:p>
            <a:endParaRPr lang="en-US" dirty="0" smtClean="0"/>
          </a:p>
          <a:p>
            <a:r>
              <a:rPr lang="en-US" dirty="0" smtClean="0"/>
              <a:t>Ch. 63 U.S.C. 1343: Wire Fraud</a:t>
            </a:r>
          </a:p>
          <a:p>
            <a:pPr lvl="1">
              <a:buFont typeface="Wingdings" pitchFamily="2" charset="2"/>
              <a:buChar char="v"/>
            </a:pPr>
            <a:r>
              <a:rPr lang="en-US" dirty="0" smtClean="0"/>
              <a:t>A scheme to defraud, by means of false pretenses, for the purpose of retrieving money or property</a:t>
            </a:r>
          </a:p>
          <a:p>
            <a:pPr lvl="1">
              <a:buFont typeface="Wingdings" pitchFamily="2" charset="2"/>
              <a:buChar char="v"/>
            </a:pPr>
            <a:r>
              <a:rPr lang="en-US" dirty="0" smtClean="0"/>
              <a:t>20-30 years in prison; $250,000 fine</a:t>
            </a:r>
          </a:p>
          <a:p>
            <a:pPr lvl="1">
              <a:buFont typeface="Wingdings" pitchFamily="2" charset="2"/>
              <a:buChar char="v"/>
            </a:pPr>
            <a:endParaRPr lang="en-US" dirty="0" smtClean="0"/>
          </a:p>
          <a:p>
            <a:pPr lvl="1">
              <a:buFont typeface="Wingdings" pitchFamily="2" charset="2"/>
              <a:buChar char="v"/>
            </a:pPr>
            <a:endParaRPr lang="en-US" dirty="0" smtClean="0"/>
          </a:p>
          <a:p>
            <a:pPr lvl="1">
              <a:buFont typeface="Wingdings" pitchFamily="2" charset="2"/>
              <a:buChar char="v"/>
            </a:pPr>
            <a:endParaRPr lang="en-US" dirty="0"/>
          </a:p>
        </p:txBody>
      </p:sp>
      <p:sp>
        <p:nvSpPr>
          <p:cNvPr id="2" name="Title 1"/>
          <p:cNvSpPr>
            <a:spLocks noGrp="1"/>
          </p:cNvSpPr>
          <p:nvPr>
            <p:ph type="title"/>
          </p:nvPr>
        </p:nvSpPr>
        <p:spPr>
          <a:xfrm>
            <a:off x="457200" y="274638"/>
            <a:ext cx="8229600" cy="1477962"/>
          </a:xfrm>
        </p:spPr>
        <p:txBody>
          <a:bodyPr>
            <a:noAutofit/>
          </a:bodyPr>
          <a:lstStyle/>
          <a:p>
            <a:pPr algn="ctr"/>
            <a:r>
              <a:rPr lang="en-US" sz="4000" dirty="0" smtClean="0"/>
              <a:t>Laws</a:t>
            </a:r>
            <a:br>
              <a:rPr lang="en-US" sz="4000" dirty="0" smtClean="0"/>
            </a:br>
            <a:r>
              <a:rPr lang="en-US" sz="4000" dirty="0" smtClean="0"/>
              <a:t>U.S</a:t>
            </a:r>
            <a:r>
              <a:rPr lang="en-US" sz="4000" dirty="0" smtClean="0"/>
              <a:t>. Code Title 18: Crimes &amp; Criminal Procedure</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pPr>
              <a:lnSpc>
                <a:spcPct val="90000"/>
              </a:lnSpc>
            </a:pPr>
            <a:r>
              <a:rPr lang="en-US" b="1" dirty="0" smtClean="0"/>
              <a:t>Recent Cases</a:t>
            </a:r>
            <a:br>
              <a:rPr lang="en-US" b="1" dirty="0" smtClean="0"/>
            </a:br>
            <a:r>
              <a:rPr lang="en-US" b="1" dirty="0" smtClean="0"/>
              <a:t>United </a:t>
            </a:r>
            <a:r>
              <a:rPr lang="en-US" b="1" dirty="0" smtClean="0"/>
              <a:t>States v. </a:t>
            </a:r>
            <a:r>
              <a:rPr lang="en-US" b="1" dirty="0" err="1" smtClean="0"/>
              <a:t>Forcellina</a:t>
            </a:r>
            <a:r>
              <a:rPr lang="en-US" b="1" dirty="0" smtClean="0"/>
              <a:t/>
            </a:r>
            <a:br>
              <a:rPr lang="en-US" b="1" dirty="0" smtClean="0"/>
            </a:br>
            <a:r>
              <a:rPr lang="en-US" sz="1800" b="1" dirty="0" smtClean="0"/>
              <a:t>(District Court of Connecticut, sentenced April 30 and June 18, 2004)</a:t>
            </a:r>
            <a:endParaRPr lang="en-US" sz="1800" b="1" dirty="0"/>
          </a:p>
        </p:txBody>
      </p:sp>
      <p:sp>
        <p:nvSpPr>
          <p:cNvPr id="65539" name="Rectangle 3"/>
          <p:cNvSpPr>
            <a:spLocks noGrp="1" noChangeArrowheads="1"/>
          </p:cNvSpPr>
          <p:nvPr>
            <p:ph type="body" idx="1"/>
          </p:nvPr>
        </p:nvSpPr>
        <p:spPr>
          <a:xfrm>
            <a:off x="457200" y="1828800"/>
            <a:ext cx="8229600" cy="4525963"/>
          </a:xfrm>
        </p:spPr>
        <p:txBody>
          <a:bodyPr>
            <a:normAutofit lnSpcReduction="10000"/>
          </a:bodyPr>
          <a:lstStyle/>
          <a:p>
            <a:pPr>
              <a:lnSpc>
                <a:spcPct val="90000"/>
              </a:lnSpc>
            </a:pPr>
            <a:r>
              <a:rPr lang="en-US" sz="2300" dirty="0" smtClean="0">
                <a:latin typeface="+mj-lt"/>
              </a:rPr>
              <a:t>Mr. </a:t>
            </a:r>
            <a:r>
              <a:rPr lang="en-US" sz="2300" dirty="0" err="1" smtClean="0">
                <a:latin typeface="+mj-lt"/>
              </a:rPr>
              <a:t>Forcellina</a:t>
            </a:r>
            <a:r>
              <a:rPr lang="en-US" sz="2300" dirty="0" smtClean="0">
                <a:latin typeface="+mj-lt"/>
              </a:rPr>
              <a:t> gathered usernames of chat room participants</a:t>
            </a:r>
          </a:p>
          <a:p>
            <a:pPr>
              <a:lnSpc>
                <a:spcPct val="90000"/>
              </a:lnSpc>
            </a:pPr>
            <a:r>
              <a:rPr lang="en-US" sz="2300" dirty="0" smtClean="0">
                <a:latin typeface="+mj-lt"/>
              </a:rPr>
              <a:t>Next he sent emails that appeared to be from the user’s ISP, requesting correct </a:t>
            </a:r>
            <a:r>
              <a:rPr lang="en-US" sz="2300" dirty="0">
                <a:latin typeface="+mj-lt"/>
              </a:rPr>
              <a:t>billing information, including current </a:t>
            </a:r>
            <a:r>
              <a:rPr lang="en-US" sz="2300" dirty="0" smtClean="0">
                <a:latin typeface="+mj-lt"/>
              </a:rPr>
              <a:t>credit card numbers</a:t>
            </a:r>
            <a:endParaRPr lang="en-US" sz="2300" dirty="0">
              <a:latin typeface="+mj-lt"/>
            </a:endParaRPr>
          </a:p>
          <a:p>
            <a:pPr>
              <a:lnSpc>
                <a:spcPct val="90000"/>
              </a:lnSpc>
            </a:pPr>
            <a:r>
              <a:rPr lang="en-US" sz="2300" dirty="0" smtClean="0">
                <a:latin typeface="+mj-lt"/>
              </a:rPr>
              <a:t>He then used the credit card numbers and other personal data he had obtained </a:t>
            </a:r>
            <a:r>
              <a:rPr lang="en-US" sz="2300" dirty="0">
                <a:latin typeface="+mj-lt"/>
              </a:rPr>
              <a:t>to arrange for wire transfers of funds via Western </a:t>
            </a:r>
            <a:r>
              <a:rPr lang="en-US" sz="2300" dirty="0" smtClean="0">
                <a:latin typeface="+mj-lt"/>
              </a:rPr>
              <a:t>Union</a:t>
            </a:r>
          </a:p>
          <a:p>
            <a:pPr lvl="1">
              <a:lnSpc>
                <a:spcPct val="90000"/>
              </a:lnSpc>
            </a:pPr>
            <a:r>
              <a:rPr lang="en-US" sz="2100" dirty="0" smtClean="0">
                <a:latin typeface="+mj-lt"/>
              </a:rPr>
              <a:t>He had other conspirators pick up the funds for him</a:t>
            </a:r>
            <a:endParaRPr lang="en-US" sz="2100" dirty="0">
              <a:latin typeface="+mj-lt"/>
            </a:endParaRPr>
          </a:p>
          <a:p>
            <a:pPr>
              <a:lnSpc>
                <a:spcPct val="90000"/>
              </a:lnSpc>
            </a:pPr>
            <a:r>
              <a:rPr lang="en-US" sz="2300" dirty="0" smtClean="0">
                <a:latin typeface="+mj-lt"/>
              </a:rPr>
              <a:t>Mr. </a:t>
            </a:r>
            <a:r>
              <a:rPr lang="en-US" sz="2300" dirty="0" err="1" smtClean="0">
                <a:latin typeface="+mj-lt"/>
              </a:rPr>
              <a:t>Forcellina</a:t>
            </a:r>
            <a:r>
              <a:rPr lang="en-US" sz="2300" dirty="0" smtClean="0">
                <a:latin typeface="+mj-lt"/>
              </a:rPr>
              <a:t> and his wife pleaded </a:t>
            </a:r>
            <a:r>
              <a:rPr lang="en-US" sz="2300" dirty="0">
                <a:latin typeface="+mj-lt"/>
              </a:rPr>
              <a:t>guilty to conspiracy to commit access device fraud</a:t>
            </a:r>
          </a:p>
          <a:p>
            <a:pPr>
              <a:lnSpc>
                <a:spcPct val="90000"/>
              </a:lnSpc>
            </a:pPr>
            <a:r>
              <a:rPr lang="en-US" sz="2300" dirty="0" smtClean="0">
                <a:latin typeface="+mj-lt"/>
              </a:rPr>
              <a:t>He was sentenced </a:t>
            </a:r>
            <a:r>
              <a:rPr lang="en-US" sz="2300" dirty="0">
                <a:latin typeface="+mj-lt"/>
              </a:rPr>
              <a:t>to 18 months </a:t>
            </a:r>
            <a:r>
              <a:rPr lang="en-US" sz="2300" dirty="0" smtClean="0">
                <a:latin typeface="+mj-lt"/>
              </a:rPr>
              <a:t>imprisonment</a:t>
            </a:r>
          </a:p>
          <a:p>
            <a:pPr>
              <a:lnSpc>
                <a:spcPct val="90000"/>
              </a:lnSpc>
            </a:pPr>
            <a:r>
              <a:rPr lang="en-US" sz="2300" dirty="0" smtClean="0">
                <a:latin typeface="+mj-lt"/>
              </a:rPr>
              <a:t>Mrs. </a:t>
            </a:r>
            <a:r>
              <a:rPr lang="en-US" sz="2300" dirty="0" err="1" smtClean="0">
                <a:latin typeface="+mj-lt"/>
              </a:rPr>
              <a:t>Forcellina</a:t>
            </a:r>
            <a:r>
              <a:rPr lang="en-US" sz="2300" dirty="0" smtClean="0">
                <a:latin typeface="+mj-lt"/>
              </a:rPr>
              <a:t> was sentenced </a:t>
            </a:r>
            <a:r>
              <a:rPr lang="en-US" sz="2300" dirty="0">
                <a:latin typeface="+mj-lt"/>
              </a:rPr>
              <a:t>to 6 months home confinement</a:t>
            </a:r>
          </a:p>
          <a:p>
            <a:pPr lvl="1">
              <a:lnSpc>
                <a:spcPct val="90000"/>
              </a:lnSpc>
            </a:pPr>
            <a:endParaRPr lang="en-US" sz="2100"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704088"/>
            <a:ext cx="8229600" cy="2191512"/>
          </a:xfrm>
        </p:spPr>
        <p:txBody>
          <a:bodyPr>
            <a:normAutofit/>
          </a:bodyPr>
          <a:lstStyle/>
          <a:p>
            <a:pPr>
              <a:lnSpc>
                <a:spcPct val="90000"/>
              </a:lnSpc>
            </a:pPr>
            <a:r>
              <a:rPr lang="en-US" b="1" dirty="0" smtClean="0"/>
              <a:t>United </a:t>
            </a:r>
            <a:r>
              <a:rPr lang="en-US" b="1" dirty="0" smtClean="0"/>
              <a:t>States v. Hill</a:t>
            </a:r>
            <a:br>
              <a:rPr lang="en-US" b="1" dirty="0" smtClean="0"/>
            </a:br>
            <a:r>
              <a:rPr lang="en-US" sz="1800" b="1" dirty="0" smtClean="0"/>
              <a:t>(</a:t>
            </a:r>
            <a:r>
              <a:rPr lang="en-US" sz="2000" b="1" dirty="0" smtClean="0"/>
              <a:t>Southern District Court of Texas, sentenced May 2004)</a:t>
            </a:r>
            <a:r>
              <a:rPr lang="en-US" b="1" dirty="0" smtClean="0"/>
              <a:t/>
            </a:r>
            <a:br>
              <a:rPr lang="en-US" b="1" dirty="0" smtClean="0"/>
            </a:br>
            <a:r>
              <a:rPr lang="en-US" b="1" dirty="0" smtClean="0"/>
              <a:t>FTC v. Hill</a:t>
            </a:r>
            <a:br>
              <a:rPr lang="en-US" b="1" dirty="0" smtClean="0"/>
            </a:br>
            <a:r>
              <a:rPr lang="en-US" sz="2000" b="1" dirty="0" smtClean="0"/>
              <a:t>(Southern District Court of Texas, preliminary injunction December 2003)</a:t>
            </a:r>
            <a:endParaRPr lang="en-US" sz="2000" b="1" dirty="0"/>
          </a:p>
        </p:txBody>
      </p:sp>
      <p:sp>
        <p:nvSpPr>
          <p:cNvPr id="79875" name="Rectangle 3"/>
          <p:cNvSpPr>
            <a:spLocks noGrp="1" noChangeArrowheads="1"/>
          </p:cNvSpPr>
          <p:nvPr>
            <p:ph type="body" idx="1"/>
          </p:nvPr>
        </p:nvSpPr>
        <p:spPr>
          <a:xfrm>
            <a:off x="457200" y="3276600"/>
            <a:ext cx="8229600" cy="3048000"/>
          </a:xfrm>
        </p:spPr>
        <p:txBody>
          <a:bodyPr/>
          <a:lstStyle/>
          <a:p>
            <a:pPr>
              <a:lnSpc>
                <a:spcPct val="90000"/>
              </a:lnSpc>
            </a:pPr>
            <a:r>
              <a:rPr lang="en-US" dirty="0" smtClean="0">
                <a:latin typeface="+mj-lt"/>
              </a:rPr>
              <a:t>Hill operated a phishing scheme that used AOL and PayPal to fraudulently obtain credit card numbers, which he then used to buy $47000 worth of goods and services</a:t>
            </a:r>
            <a:endParaRPr lang="en-US" dirty="0">
              <a:latin typeface="+mj-lt"/>
            </a:endParaRPr>
          </a:p>
          <a:p>
            <a:pPr>
              <a:lnSpc>
                <a:spcPct val="90000"/>
              </a:lnSpc>
            </a:pPr>
            <a:r>
              <a:rPr lang="en-US" dirty="0" smtClean="0">
                <a:latin typeface="+mj-lt"/>
              </a:rPr>
              <a:t>Hill pleaded </a:t>
            </a:r>
            <a:r>
              <a:rPr lang="en-US" dirty="0">
                <a:latin typeface="+mj-lt"/>
              </a:rPr>
              <a:t>guilty in February 2004 to possession and use of access devices</a:t>
            </a:r>
          </a:p>
          <a:p>
            <a:pPr>
              <a:lnSpc>
                <a:spcPct val="90000"/>
              </a:lnSpc>
            </a:pPr>
            <a:r>
              <a:rPr lang="en-US" dirty="0">
                <a:latin typeface="+mj-lt"/>
              </a:rPr>
              <a:t>Sentenced to 46 months imprisonment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a:lnSpc>
                <a:spcPct val="90000"/>
              </a:lnSpc>
            </a:pPr>
            <a:r>
              <a:rPr lang="en-US" b="1" dirty="0" smtClean="0"/>
              <a:t>United States v. </a:t>
            </a:r>
            <a:r>
              <a:rPr lang="en-US" b="1" dirty="0" smtClean="0"/>
              <a:t>Carr</a:t>
            </a:r>
            <a:r>
              <a:rPr lang="en-US" sz="5400" b="1" dirty="0" smtClean="0"/>
              <a:t/>
            </a:r>
            <a:br>
              <a:rPr lang="en-US" sz="5400" b="1" dirty="0" smtClean="0"/>
            </a:br>
            <a:r>
              <a:rPr lang="en-US" sz="2000" b="1" dirty="0" smtClean="0"/>
              <a:t>(Eastern District Court of Virginia 2003)</a:t>
            </a:r>
            <a:endParaRPr lang="en-US" sz="2000" b="1" dirty="0"/>
          </a:p>
        </p:txBody>
      </p:sp>
      <p:sp>
        <p:nvSpPr>
          <p:cNvPr id="36867" name="Rectangle 3"/>
          <p:cNvSpPr>
            <a:spLocks noGrp="1" noChangeArrowheads="1"/>
          </p:cNvSpPr>
          <p:nvPr>
            <p:ph type="body" idx="1"/>
          </p:nvPr>
        </p:nvSpPr>
        <p:spPr>
          <a:xfrm>
            <a:off x="381000" y="1676400"/>
            <a:ext cx="8229600" cy="4267200"/>
          </a:xfrm>
        </p:spPr>
        <p:txBody>
          <a:bodyPr>
            <a:normAutofit lnSpcReduction="10000"/>
          </a:bodyPr>
          <a:lstStyle/>
          <a:p>
            <a:pPr>
              <a:lnSpc>
                <a:spcPct val="90000"/>
              </a:lnSpc>
            </a:pPr>
            <a:r>
              <a:rPr lang="en-US" sz="2500" dirty="0" smtClean="0">
                <a:latin typeface="+mj-lt"/>
              </a:rPr>
              <a:t>Helen Carr </a:t>
            </a:r>
            <a:r>
              <a:rPr lang="en-US" sz="2500" dirty="0">
                <a:latin typeface="+mj-lt"/>
              </a:rPr>
              <a:t>sent fake e-mail messages to AOL customers </a:t>
            </a:r>
            <a:r>
              <a:rPr lang="en-US" sz="2500" dirty="0" smtClean="0">
                <a:latin typeface="+mj-lt"/>
              </a:rPr>
              <a:t>in the </a:t>
            </a:r>
            <a:r>
              <a:rPr lang="en-US" sz="2500" dirty="0">
                <a:latin typeface="+mj-lt"/>
              </a:rPr>
              <a:t>United States and several foreign </a:t>
            </a:r>
            <a:r>
              <a:rPr lang="en-US" sz="2500" dirty="0" smtClean="0">
                <a:latin typeface="+mj-lt"/>
              </a:rPr>
              <a:t>countries, advising them that t</a:t>
            </a:r>
            <a:r>
              <a:rPr lang="en-US" sz="2400" dirty="0" smtClean="0">
                <a:latin typeface="+mj-lt"/>
              </a:rPr>
              <a:t>hey must update their credit card and personal information on file with AOL to maintain their accounts</a:t>
            </a:r>
          </a:p>
          <a:p>
            <a:pPr>
              <a:lnSpc>
                <a:spcPct val="90000"/>
              </a:lnSpc>
            </a:pPr>
            <a:r>
              <a:rPr lang="en-US" sz="2500" dirty="0" smtClean="0">
                <a:latin typeface="+mj-lt"/>
              </a:rPr>
              <a:t>Pleaded guilty in October </a:t>
            </a:r>
            <a:r>
              <a:rPr lang="en-US" sz="2500" dirty="0">
                <a:latin typeface="+mj-lt"/>
              </a:rPr>
              <a:t>2003 to conspiracy to possess unauthorized access devices</a:t>
            </a:r>
          </a:p>
          <a:p>
            <a:pPr>
              <a:lnSpc>
                <a:spcPct val="90000"/>
              </a:lnSpc>
            </a:pPr>
            <a:r>
              <a:rPr lang="en-US" sz="2500" dirty="0">
                <a:latin typeface="+mj-lt"/>
              </a:rPr>
              <a:t>Sentenced in January 2004 to 46 months imprisonment</a:t>
            </a:r>
          </a:p>
          <a:p>
            <a:pPr>
              <a:lnSpc>
                <a:spcPct val="90000"/>
              </a:lnSpc>
            </a:pPr>
            <a:r>
              <a:rPr lang="en-US" sz="2500" dirty="0">
                <a:latin typeface="+mj-lt"/>
              </a:rPr>
              <a:t>George Patterson, a co-conspirator, previously pleaded guilty to the same charge and was sentenced in July 2003 to 37 months imprisonment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a:lnSpc>
                <a:spcPct val="90000"/>
              </a:lnSpc>
            </a:pPr>
            <a:r>
              <a:rPr lang="en-US" b="1" dirty="0" smtClean="0"/>
              <a:t>United States v. Guevara</a:t>
            </a:r>
            <a:r>
              <a:rPr lang="en-US" sz="5400" b="1" dirty="0" smtClean="0"/>
              <a:t/>
            </a:r>
            <a:br>
              <a:rPr lang="en-US" sz="5400" b="1" dirty="0" smtClean="0"/>
            </a:br>
            <a:r>
              <a:rPr lang="en-US" sz="2000" b="1" dirty="0" smtClean="0"/>
              <a:t>(Western District Court of Washington, 2003)</a:t>
            </a:r>
            <a:endParaRPr lang="en-US" sz="2000" b="1" dirty="0"/>
          </a:p>
        </p:txBody>
      </p:sp>
      <p:sp>
        <p:nvSpPr>
          <p:cNvPr id="37891" name="Rectangle 3"/>
          <p:cNvSpPr>
            <a:spLocks noGrp="1" noChangeArrowheads="1"/>
          </p:cNvSpPr>
          <p:nvPr>
            <p:ph type="body" idx="1"/>
          </p:nvPr>
        </p:nvSpPr>
        <p:spPr>
          <a:xfrm>
            <a:off x="457200" y="1676400"/>
            <a:ext cx="8229600" cy="4419600"/>
          </a:xfrm>
        </p:spPr>
        <p:txBody>
          <a:bodyPr>
            <a:normAutofit fontScale="92500"/>
          </a:bodyPr>
          <a:lstStyle/>
          <a:p>
            <a:pPr>
              <a:lnSpc>
                <a:spcPct val="90000"/>
              </a:lnSpc>
            </a:pPr>
            <a:r>
              <a:rPr lang="en-US" sz="2200" dirty="0" smtClean="0">
                <a:latin typeface="+mj-lt"/>
              </a:rPr>
              <a:t>Matthew Guevara </a:t>
            </a:r>
            <a:r>
              <a:rPr lang="en-US" sz="2200" dirty="0">
                <a:latin typeface="+mj-lt"/>
              </a:rPr>
              <a:t>created false e-mail accounts with Hotmail and </a:t>
            </a:r>
            <a:r>
              <a:rPr lang="en-US" sz="2200" dirty="0" smtClean="0">
                <a:latin typeface="+mj-lt"/>
              </a:rPr>
              <a:t>an unauthorized </a:t>
            </a:r>
            <a:r>
              <a:rPr lang="en-US" sz="2200" dirty="0">
                <a:latin typeface="+mj-lt"/>
              </a:rPr>
              <a:t>website with the address www.msnbilling.com through Yahoo!</a:t>
            </a:r>
          </a:p>
          <a:p>
            <a:pPr>
              <a:lnSpc>
                <a:spcPct val="90000"/>
              </a:lnSpc>
            </a:pPr>
            <a:r>
              <a:rPr lang="en-US" sz="2200" dirty="0" smtClean="0">
                <a:latin typeface="+mj-lt"/>
              </a:rPr>
              <a:t>He then </a:t>
            </a:r>
            <a:r>
              <a:rPr lang="en-US" sz="2200" dirty="0">
                <a:latin typeface="+mj-lt"/>
              </a:rPr>
              <a:t>sent MSN customers e-mail </a:t>
            </a:r>
            <a:r>
              <a:rPr lang="en-US" sz="2200" dirty="0" smtClean="0">
                <a:latin typeface="+mj-lt"/>
              </a:rPr>
              <a:t>messages </a:t>
            </a:r>
            <a:r>
              <a:rPr lang="en-US" sz="2200" dirty="0">
                <a:latin typeface="+mj-lt"/>
              </a:rPr>
              <a:t>that directed customers to </a:t>
            </a:r>
            <a:r>
              <a:rPr lang="en-US" sz="2200" dirty="0" smtClean="0">
                <a:latin typeface="+mj-lt"/>
              </a:rPr>
              <a:t>his </a:t>
            </a:r>
            <a:r>
              <a:rPr lang="en-US" sz="2200" dirty="0">
                <a:latin typeface="+mj-lt"/>
              </a:rPr>
              <a:t>www.msnbilling.com website and asked them to verify their accounts by providing name, MSN account, and credit card data</a:t>
            </a:r>
          </a:p>
          <a:p>
            <a:pPr>
              <a:lnSpc>
                <a:spcPct val="90000"/>
              </a:lnSpc>
            </a:pPr>
            <a:r>
              <a:rPr lang="en-US" sz="2200" dirty="0" smtClean="0">
                <a:latin typeface="+mj-lt"/>
              </a:rPr>
              <a:t>The website was designed to </a:t>
            </a:r>
            <a:r>
              <a:rPr lang="en-US" sz="2200" dirty="0">
                <a:latin typeface="+mj-lt"/>
              </a:rPr>
              <a:t>automatically </a:t>
            </a:r>
            <a:r>
              <a:rPr lang="en-US" sz="2200" dirty="0" smtClean="0">
                <a:latin typeface="+mj-lt"/>
              </a:rPr>
              <a:t>forward </a:t>
            </a:r>
            <a:r>
              <a:rPr lang="en-US" sz="2200" dirty="0">
                <a:latin typeface="+mj-lt"/>
              </a:rPr>
              <a:t>each customer’s data to one of Guevara's false Hotmail </a:t>
            </a:r>
            <a:r>
              <a:rPr lang="en-US" sz="2200" dirty="0" smtClean="0">
                <a:latin typeface="+mj-lt"/>
              </a:rPr>
              <a:t>accounts</a:t>
            </a:r>
          </a:p>
          <a:p>
            <a:pPr>
              <a:lnSpc>
                <a:spcPct val="90000"/>
              </a:lnSpc>
            </a:pPr>
            <a:r>
              <a:rPr lang="en-US" sz="2200" dirty="0" smtClean="0">
                <a:latin typeface="+mj-lt"/>
              </a:rPr>
              <a:t>Guevara </a:t>
            </a:r>
            <a:r>
              <a:rPr lang="en-US" sz="2200" dirty="0">
                <a:latin typeface="+mj-lt"/>
              </a:rPr>
              <a:t>used stolen credit card information himself and provided it to another person as well</a:t>
            </a:r>
          </a:p>
          <a:p>
            <a:pPr>
              <a:lnSpc>
                <a:spcPct val="90000"/>
              </a:lnSpc>
            </a:pPr>
            <a:r>
              <a:rPr lang="en-US" sz="2400" dirty="0" smtClean="0">
                <a:latin typeface="+mj-lt"/>
              </a:rPr>
              <a:t>Pled guilty </a:t>
            </a:r>
            <a:r>
              <a:rPr lang="en-US" sz="2400" dirty="0">
                <a:latin typeface="+mj-lt"/>
              </a:rPr>
              <a:t>in September 2003 to wire fraud</a:t>
            </a:r>
          </a:p>
          <a:p>
            <a:pPr>
              <a:lnSpc>
                <a:spcPct val="90000"/>
              </a:lnSpc>
            </a:pPr>
            <a:r>
              <a:rPr lang="en-US" sz="2400" dirty="0">
                <a:latin typeface="+mj-lt"/>
              </a:rPr>
              <a:t>Sentenced January 2004 to 5 years probation, 6 months home confinement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533400"/>
            <a:ext cx="8229600" cy="1124712"/>
          </a:xfrm>
        </p:spPr>
        <p:txBody>
          <a:bodyPr>
            <a:noAutofit/>
          </a:bodyPr>
          <a:lstStyle/>
          <a:p>
            <a:pPr>
              <a:lnSpc>
                <a:spcPct val="80000"/>
              </a:lnSpc>
            </a:pPr>
            <a:r>
              <a:rPr lang="en-US" b="1" dirty="0" smtClean="0"/>
              <a:t>United States v. </a:t>
            </a:r>
            <a:r>
              <a:rPr lang="en-US" b="1" dirty="0" err="1" smtClean="0"/>
              <a:t>Gebrezihir</a:t>
            </a:r>
            <a:r>
              <a:rPr lang="en-US" b="1" dirty="0" smtClean="0"/>
              <a:t/>
            </a:r>
            <a:br>
              <a:rPr lang="en-US" b="1" dirty="0" smtClean="0"/>
            </a:br>
            <a:r>
              <a:rPr lang="en-US" sz="1800" b="1" dirty="0" smtClean="0"/>
              <a:t>(</a:t>
            </a:r>
            <a:r>
              <a:rPr lang="en-US" sz="2000" b="1" dirty="0" smtClean="0"/>
              <a:t>Southern District Court of New York, 2003)</a:t>
            </a:r>
            <a:endParaRPr lang="en-US" sz="2000" b="1" dirty="0"/>
          </a:p>
        </p:txBody>
      </p:sp>
      <p:sp>
        <p:nvSpPr>
          <p:cNvPr id="47107" name="Rectangle 3"/>
          <p:cNvSpPr>
            <a:spLocks noGrp="1" noChangeArrowheads="1"/>
          </p:cNvSpPr>
          <p:nvPr>
            <p:ph type="body" idx="1"/>
          </p:nvPr>
        </p:nvSpPr>
        <p:spPr>
          <a:xfrm>
            <a:off x="457200" y="1524000"/>
            <a:ext cx="8229600" cy="5029200"/>
          </a:xfrm>
        </p:spPr>
        <p:txBody>
          <a:bodyPr>
            <a:normAutofit lnSpcReduction="10000"/>
          </a:bodyPr>
          <a:lstStyle/>
          <a:p>
            <a:r>
              <a:rPr lang="en-US" sz="2000" dirty="0" smtClean="0">
                <a:latin typeface="+mj-lt"/>
              </a:rPr>
              <a:t>Isaac </a:t>
            </a:r>
            <a:r>
              <a:rPr lang="en-US" sz="2000" dirty="0" err="1" smtClean="0">
                <a:latin typeface="+mj-lt"/>
              </a:rPr>
              <a:t>Gebrezihir</a:t>
            </a:r>
            <a:r>
              <a:rPr lang="en-US" sz="2000" dirty="0" smtClean="0">
                <a:latin typeface="+mj-lt"/>
              </a:rPr>
              <a:t> allegedly involved with a scheme to send fraudulent letters on bank letterhead, along with altered or counterfeit IRS forms, to victims requesting personal information concerning victim and victim’s bank account</a:t>
            </a:r>
          </a:p>
          <a:p>
            <a:pPr lvl="1"/>
            <a:r>
              <a:rPr lang="en-US" sz="1900" dirty="0" smtClean="0">
                <a:latin typeface="+mj-lt"/>
              </a:rPr>
              <a:t>Forms look almost exactly like the forms IRS would send</a:t>
            </a:r>
            <a:endParaRPr lang="en-US" sz="1900" dirty="0">
              <a:latin typeface="+mj-lt"/>
            </a:endParaRPr>
          </a:p>
          <a:p>
            <a:r>
              <a:rPr lang="en-US" sz="2000" dirty="0" smtClean="0">
                <a:latin typeface="+mj-lt"/>
              </a:rPr>
              <a:t>Fraudulent </a:t>
            </a:r>
            <a:r>
              <a:rPr lang="en-US" sz="2000" dirty="0">
                <a:latin typeface="+mj-lt"/>
              </a:rPr>
              <a:t>bank letter instructs victim to fill out fraudulent IRS form and then fax completed </a:t>
            </a:r>
            <a:r>
              <a:rPr lang="en-US" sz="2000" dirty="0" smtClean="0">
                <a:latin typeface="+mj-lt"/>
              </a:rPr>
              <a:t>form, apparently </a:t>
            </a:r>
            <a:r>
              <a:rPr lang="en-US" sz="2000" dirty="0">
                <a:latin typeface="+mj-lt"/>
              </a:rPr>
              <a:t>to the IRS or to the bank</a:t>
            </a:r>
          </a:p>
          <a:p>
            <a:pPr lvl="1"/>
            <a:r>
              <a:rPr lang="en-US" sz="1900" dirty="0" smtClean="0">
                <a:latin typeface="+mj-lt"/>
              </a:rPr>
              <a:t>In reality, the fax numbers provided are Internet-based </a:t>
            </a:r>
            <a:r>
              <a:rPr lang="en-US" sz="1900" dirty="0">
                <a:latin typeface="+mj-lt"/>
              </a:rPr>
              <a:t>fax numbers that convert all incoming faxes to e-mail attachments and then forward attachments to free e-mail accounts</a:t>
            </a:r>
          </a:p>
          <a:p>
            <a:r>
              <a:rPr lang="en-US" sz="2000" dirty="0">
                <a:latin typeface="+mj-lt"/>
              </a:rPr>
              <a:t>Wire transfer instructions </a:t>
            </a:r>
            <a:r>
              <a:rPr lang="en-US" sz="2000" dirty="0" smtClean="0">
                <a:latin typeface="+mj-lt"/>
              </a:rPr>
              <a:t>are then </a:t>
            </a:r>
            <a:r>
              <a:rPr lang="en-US" sz="2000" dirty="0">
                <a:latin typeface="+mj-lt"/>
              </a:rPr>
              <a:t>sent to banks </a:t>
            </a:r>
            <a:r>
              <a:rPr lang="en-US" sz="2000" dirty="0" smtClean="0">
                <a:latin typeface="+mj-lt"/>
              </a:rPr>
              <a:t>and </a:t>
            </a:r>
            <a:r>
              <a:rPr lang="en-US" sz="2000" dirty="0">
                <a:latin typeface="+mj-lt"/>
              </a:rPr>
              <a:t>large amounts of money are transferred </a:t>
            </a:r>
            <a:r>
              <a:rPr lang="en-US" sz="2000" dirty="0" smtClean="0">
                <a:latin typeface="+mj-lt"/>
              </a:rPr>
              <a:t>from the </a:t>
            </a:r>
            <a:r>
              <a:rPr lang="en-US" sz="2000" dirty="0">
                <a:latin typeface="+mj-lt"/>
              </a:rPr>
              <a:t>victims’ accounts, usually to overseas accounts</a:t>
            </a:r>
          </a:p>
          <a:p>
            <a:pPr lvl="1"/>
            <a:r>
              <a:rPr lang="en-US" sz="1800" dirty="0">
                <a:latin typeface="+mj-lt"/>
              </a:rPr>
              <a:t>Overall investigation has identified more than $700,000 in losses</a:t>
            </a:r>
          </a:p>
          <a:p>
            <a:r>
              <a:rPr lang="en-US" sz="2000" dirty="0">
                <a:latin typeface="+mj-lt"/>
              </a:rPr>
              <a:t>Indicted Nov. 2003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304800"/>
            <a:ext cx="8229600" cy="1143000"/>
          </a:xfrm>
        </p:spPr>
        <p:txBody>
          <a:bodyPr>
            <a:normAutofit/>
          </a:bodyPr>
          <a:lstStyle/>
          <a:p>
            <a:pPr>
              <a:lnSpc>
                <a:spcPct val="80000"/>
              </a:lnSpc>
            </a:pPr>
            <a:r>
              <a:rPr lang="en-US" b="1" dirty="0" smtClean="0"/>
              <a:t>United States v. </a:t>
            </a:r>
            <a:r>
              <a:rPr lang="en-US" b="1" dirty="0" err="1" smtClean="0"/>
              <a:t>Kalin</a:t>
            </a:r>
            <a:r>
              <a:rPr lang="en-US" sz="5400" b="1" dirty="0" smtClean="0"/>
              <a:t/>
            </a:r>
            <a:br>
              <a:rPr lang="en-US" sz="5400" b="1" dirty="0" smtClean="0"/>
            </a:br>
            <a:r>
              <a:rPr lang="en-US" sz="2000" b="1" dirty="0" smtClean="0"/>
              <a:t>(District Court of New Jersey, Nov. 2003)</a:t>
            </a:r>
            <a:endParaRPr lang="en-US" sz="2000" b="1" dirty="0"/>
          </a:p>
        </p:txBody>
      </p:sp>
      <p:sp>
        <p:nvSpPr>
          <p:cNvPr id="45059" name="Rectangle 3"/>
          <p:cNvSpPr>
            <a:spLocks noGrp="1" noChangeArrowheads="1"/>
          </p:cNvSpPr>
          <p:nvPr>
            <p:ph type="body" idx="1"/>
          </p:nvPr>
        </p:nvSpPr>
        <p:spPr>
          <a:xfrm>
            <a:off x="457200" y="1447800"/>
            <a:ext cx="8229600" cy="5410200"/>
          </a:xfrm>
        </p:spPr>
        <p:txBody>
          <a:bodyPr anchor="t">
            <a:normAutofit/>
          </a:bodyPr>
          <a:lstStyle/>
          <a:p>
            <a:r>
              <a:rPr lang="en-US" sz="2000" dirty="0" smtClean="0">
                <a:latin typeface="+mj-lt"/>
              </a:rPr>
              <a:t>Shawn </a:t>
            </a:r>
            <a:r>
              <a:rPr lang="en-US" sz="2000" dirty="0" err="1">
                <a:latin typeface="+mj-lt"/>
              </a:rPr>
              <a:t>Kalin</a:t>
            </a:r>
            <a:r>
              <a:rPr lang="en-US" sz="2000" dirty="0">
                <a:latin typeface="+mj-lt"/>
              </a:rPr>
              <a:t> </a:t>
            </a:r>
            <a:r>
              <a:rPr lang="en-US" sz="2000" dirty="0" smtClean="0">
                <a:latin typeface="+mj-lt"/>
              </a:rPr>
              <a:t>allegedly </a:t>
            </a:r>
            <a:r>
              <a:rPr lang="en-US" sz="2000" dirty="0">
                <a:latin typeface="+mj-lt"/>
              </a:rPr>
              <a:t>registered four websites with domain names deceptively similar to website operated by </a:t>
            </a:r>
            <a:r>
              <a:rPr lang="en-US" sz="2000" dirty="0" err="1">
                <a:latin typeface="+mj-lt"/>
              </a:rPr>
              <a:t>DealerTrack</a:t>
            </a:r>
            <a:r>
              <a:rPr lang="en-US" sz="2000" dirty="0">
                <a:latin typeface="+mj-lt"/>
              </a:rPr>
              <a:t>, Inc.</a:t>
            </a:r>
          </a:p>
          <a:p>
            <a:pPr lvl="1"/>
            <a:r>
              <a:rPr lang="en-US" sz="2000" dirty="0" err="1">
                <a:latin typeface="+mj-lt"/>
              </a:rPr>
              <a:t>DealerTrack</a:t>
            </a:r>
            <a:r>
              <a:rPr lang="en-US" sz="2000" dirty="0">
                <a:latin typeface="+mj-lt"/>
              </a:rPr>
              <a:t> provides services via the Internet to auto dealerships located throughout the United States, </a:t>
            </a:r>
            <a:r>
              <a:rPr lang="en-US" sz="2000" dirty="0" smtClean="0">
                <a:latin typeface="+mj-lt"/>
              </a:rPr>
              <a:t>including credit </a:t>
            </a:r>
            <a:r>
              <a:rPr lang="en-US" sz="2000" dirty="0">
                <a:latin typeface="+mj-lt"/>
              </a:rPr>
              <a:t>reports on prospective automobile buyers</a:t>
            </a:r>
          </a:p>
          <a:p>
            <a:pPr lvl="1"/>
            <a:r>
              <a:rPr lang="en-US" sz="2000" dirty="0">
                <a:latin typeface="+mj-lt"/>
              </a:rPr>
              <a:t>Because </a:t>
            </a:r>
            <a:r>
              <a:rPr lang="en-US" sz="2000" dirty="0" err="1">
                <a:latin typeface="+mj-lt"/>
              </a:rPr>
              <a:t>Kalin’s</a:t>
            </a:r>
            <a:r>
              <a:rPr lang="en-US" sz="2000" dirty="0">
                <a:latin typeface="+mj-lt"/>
              </a:rPr>
              <a:t> websites designed to be almost identical to main page of the </a:t>
            </a:r>
            <a:r>
              <a:rPr lang="en-US" sz="2000" dirty="0" smtClean="0">
                <a:latin typeface="+mj-lt"/>
                <a:hlinkClick r:id="rId3"/>
              </a:rPr>
              <a:t>www.dealertrack.com</a:t>
            </a:r>
            <a:r>
              <a:rPr lang="en-US" sz="2000" dirty="0" smtClean="0">
                <a:latin typeface="+mj-lt"/>
              </a:rPr>
              <a:t> website, a </a:t>
            </a:r>
            <a:r>
              <a:rPr lang="en-US" sz="2000" dirty="0">
                <a:latin typeface="+mj-lt"/>
              </a:rPr>
              <a:t>number of dealership employees mistakenly </a:t>
            </a:r>
            <a:r>
              <a:rPr lang="en-US" sz="2000" dirty="0" smtClean="0">
                <a:latin typeface="+mj-lt"/>
              </a:rPr>
              <a:t>entered usernames </a:t>
            </a:r>
            <a:r>
              <a:rPr lang="en-US" sz="2000" dirty="0">
                <a:latin typeface="+mj-lt"/>
              </a:rPr>
              <a:t>and passwords at his sites</a:t>
            </a:r>
          </a:p>
          <a:p>
            <a:pPr lvl="1"/>
            <a:r>
              <a:rPr lang="en-US" sz="2000" dirty="0" smtClean="0">
                <a:latin typeface="+mj-lt"/>
              </a:rPr>
              <a:t>He could then use this information to obtain </a:t>
            </a:r>
            <a:r>
              <a:rPr lang="en-US" sz="2000" dirty="0">
                <a:latin typeface="+mj-lt"/>
              </a:rPr>
              <a:t>unauthorized access to </a:t>
            </a:r>
            <a:r>
              <a:rPr lang="en-US" sz="2000" dirty="0" err="1">
                <a:latin typeface="+mj-lt"/>
              </a:rPr>
              <a:t>DealerTrack</a:t>
            </a:r>
            <a:r>
              <a:rPr lang="en-US" sz="2000" dirty="0">
                <a:latin typeface="+mj-lt"/>
              </a:rPr>
              <a:t> for personal data</a:t>
            </a:r>
          </a:p>
          <a:p>
            <a:r>
              <a:rPr lang="en-US" sz="2000" dirty="0" err="1">
                <a:latin typeface="+mj-lt"/>
              </a:rPr>
              <a:t>Kalin</a:t>
            </a:r>
            <a:r>
              <a:rPr lang="en-US" sz="2000" dirty="0">
                <a:latin typeface="+mj-lt"/>
              </a:rPr>
              <a:t> </a:t>
            </a:r>
            <a:r>
              <a:rPr lang="en-US" sz="2000" dirty="0" smtClean="0">
                <a:latin typeface="+mj-lt"/>
              </a:rPr>
              <a:t>was charged </a:t>
            </a:r>
            <a:r>
              <a:rPr lang="en-US" sz="2000" dirty="0">
                <a:latin typeface="+mj-lt"/>
              </a:rPr>
              <a:t>in </a:t>
            </a:r>
            <a:r>
              <a:rPr lang="en-US" sz="2000" dirty="0" smtClean="0">
                <a:latin typeface="+mj-lt"/>
              </a:rPr>
              <a:t>a criminal </a:t>
            </a:r>
            <a:r>
              <a:rPr lang="en-US" sz="2000" dirty="0">
                <a:latin typeface="+mj-lt"/>
              </a:rPr>
              <a:t>complaint Nov. </a:t>
            </a:r>
            <a:r>
              <a:rPr lang="en-US" sz="2000" dirty="0" smtClean="0">
                <a:latin typeface="+mj-lt"/>
              </a:rPr>
              <a:t>2003</a:t>
            </a:r>
            <a:endParaRPr lang="en-US" sz="2000"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endParaRPr lang="en-US" dirty="0" smtClean="0"/>
          </a:p>
          <a:p>
            <a:pPr lvl="0"/>
            <a:r>
              <a:rPr lang="en-US" dirty="0" smtClean="0"/>
              <a:t>Phishing has been growing rapidly, approximately 8 million daily phishing attempts worldwide.</a:t>
            </a:r>
          </a:p>
          <a:p>
            <a:pPr lvl="0"/>
            <a:r>
              <a:rPr lang="en-US" dirty="0" smtClean="0"/>
              <a:t>The Anti-Phishing Working Group (APWG) reported that unique phishing attacks rose 13% during the second quarter of 2008 to more than 28,000. </a:t>
            </a:r>
          </a:p>
          <a:p>
            <a:pPr lvl="0"/>
            <a:r>
              <a:rPr lang="en-US" dirty="0" smtClean="0"/>
              <a:t>Number of malware-spreading URLs infecting PCs with password-stealing code rose to more than 9,500 sites - a 258% increase compared with the same quarter in 2007.</a:t>
            </a:r>
          </a:p>
          <a:p>
            <a:pPr lvl="0"/>
            <a:r>
              <a:rPr lang="en-US" dirty="0" smtClean="0"/>
              <a:t>Damage caused by cyber crime is estimated at $100 billion annually according to the Organization for Security and Cooperation in Europe.</a:t>
            </a:r>
          </a:p>
          <a:p>
            <a:pPr>
              <a:buNone/>
            </a:pPr>
            <a:endParaRPr lang="en-US" dirty="0"/>
          </a:p>
        </p:txBody>
      </p:sp>
      <p:sp>
        <p:nvSpPr>
          <p:cNvPr id="3" name="Title 2"/>
          <p:cNvSpPr>
            <a:spLocks noGrp="1"/>
          </p:cNvSpPr>
          <p:nvPr>
            <p:ph type="title"/>
          </p:nvPr>
        </p:nvSpPr>
        <p:spPr/>
        <p:txBody>
          <a:bodyPr/>
          <a:lstStyle/>
          <a:p>
            <a:pPr algn="ctr"/>
            <a:r>
              <a:rPr lang="en-US" dirty="0" smtClean="0"/>
              <a:t>Summary: Statistics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use of electronic communication, mainly email, to trick someone into providing sensitive passwords that will allow access to bank accounts, credit card information, and related data</a:t>
            </a:r>
            <a:endParaRPr lang="en-US" dirty="0"/>
          </a:p>
        </p:txBody>
      </p:sp>
      <p:sp>
        <p:nvSpPr>
          <p:cNvPr id="3" name="Title 2"/>
          <p:cNvSpPr>
            <a:spLocks noGrp="1"/>
          </p:cNvSpPr>
          <p:nvPr>
            <p:ph type="title"/>
          </p:nvPr>
        </p:nvSpPr>
        <p:spPr/>
        <p:txBody>
          <a:bodyPr>
            <a:noAutofit/>
          </a:bodyPr>
          <a:lstStyle/>
          <a:p>
            <a:pPr algn="ctr"/>
            <a:r>
              <a:rPr lang="en-US" sz="7200" dirty="0" smtClean="0"/>
              <a:t>Definition</a:t>
            </a:r>
            <a:endParaRPr lang="en-US" sz="7200" dirty="0"/>
          </a:p>
        </p:txBody>
      </p:sp>
      <p:pic>
        <p:nvPicPr>
          <p:cNvPr id="1026" name="Picture 2" descr="http://upload.wikimedia.org/wikipedia/commons/thumb/d/d0/PhishingTrustedBank.png/300px-PhishingTrustedBank.png">
            <a:hlinkClick r:id="rId2"/>
          </p:cNvPr>
          <p:cNvPicPr>
            <a:picLocks noChangeAspect="1" noChangeArrowheads="1"/>
          </p:cNvPicPr>
          <p:nvPr/>
        </p:nvPicPr>
        <p:blipFill>
          <a:blip r:embed="rId3" cstate="print"/>
          <a:srcRect/>
          <a:stretch>
            <a:fillRect/>
          </a:stretch>
        </p:blipFill>
        <p:spPr bwMode="auto">
          <a:xfrm>
            <a:off x="2514600" y="3761669"/>
            <a:ext cx="3719563" cy="233433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graph below shows one area of phishing - spear phishing - and its growth over a 16-month period.</a:t>
            </a:r>
          </a:p>
          <a:p>
            <a:pPr>
              <a:buNone/>
            </a:pPr>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Summary: Spear Phishing</a:t>
            </a:r>
            <a:endParaRPr lang="en-US" dirty="0"/>
          </a:p>
        </p:txBody>
      </p:sp>
      <p:pic>
        <p:nvPicPr>
          <p:cNvPr id="5" name="Picture 4" descr="untitled.JPG"/>
          <p:cNvPicPr>
            <a:picLocks noChangeAspect="1"/>
          </p:cNvPicPr>
          <p:nvPr/>
        </p:nvPicPr>
        <p:blipFill>
          <a:blip r:embed="rId2" cstate="print"/>
          <a:stretch>
            <a:fillRect/>
          </a:stretch>
        </p:blipFill>
        <p:spPr>
          <a:xfrm>
            <a:off x="2667000" y="2743200"/>
            <a:ext cx="4435893" cy="38862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While the financial industry continues to be a primary target for </a:t>
            </a:r>
            <a:r>
              <a:rPr lang="en-US" dirty="0" err="1" smtClean="0"/>
              <a:t>phishers</a:t>
            </a:r>
            <a:r>
              <a:rPr lang="en-US" dirty="0" smtClean="0"/>
              <a:t>, it’s certainly not the only sector vulnerable to attack. Auction sites, payment services, retail, and social networking sites are also frequent targets. </a:t>
            </a:r>
          </a:p>
          <a:p>
            <a:pPr>
              <a:buNone/>
            </a:pPr>
            <a:r>
              <a:rPr lang="en-US" dirty="0" smtClean="0"/>
              <a:t>	The APWG also reports a massive increase in attacks aimed at cell phone providers and manufacturers. In short, no business or brand is inherently safe</a:t>
            </a:r>
            <a:endParaRPr lang="en-US" dirty="0"/>
          </a:p>
        </p:txBody>
      </p:sp>
      <p:sp>
        <p:nvSpPr>
          <p:cNvPr id="3" name="Title 2"/>
          <p:cNvSpPr>
            <a:spLocks noGrp="1"/>
          </p:cNvSpPr>
          <p:nvPr>
            <p:ph type="title"/>
          </p:nvPr>
        </p:nvSpPr>
        <p:spPr/>
        <p:txBody>
          <a:bodyPr/>
          <a:lstStyle/>
          <a:p>
            <a:pPr algn="ctr"/>
            <a:r>
              <a:rPr lang="en-US" dirty="0" smtClean="0"/>
              <a:t>Summary: Industries Effected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 Industries Effected</a:t>
            </a:r>
            <a:endParaRPr lang="en-US" dirty="0"/>
          </a:p>
        </p:txBody>
      </p:sp>
      <p:pic>
        <p:nvPicPr>
          <p:cNvPr id="1026" name="Picture 1" descr="fishing.JPG"/>
          <p:cNvPicPr>
            <a:picLocks noGrp="1" noChangeAspect="1" noChangeArrowheads="1"/>
          </p:cNvPicPr>
          <p:nvPr>
            <p:ph idx="1"/>
          </p:nvPr>
        </p:nvPicPr>
        <p:blipFill>
          <a:blip r:embed="rId2" cstate="print"/>
          <a:srcRect/>
          <a:stretch>
            <a:fillRect/>
          </a:stretch>
        </p:blipFill>
        <p:spPr bwMode="auto">
          <a:xfrm>
            <a:off x="709612" y="1634331"/>
            <a:ext cx="7724775" cy="421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47500" lnSpcReduction="20000"/>
          </a:bodyPr>
          <a:lstStyle/>
          <a:p>
            <a:pPr lvl="0">
              <a:buNone/>
            </a:pPr>
            <a:r>
              <a:rPr lang="en-US" sz="4200" dirty="0" smtClean="0"/>
              <a:t>	Phishing attacks:</a:t>
            </a:r>
          </a:p>
          <a:p>
            <a:pPr lvl="0"/>
            <a:r>
              <a:rPr lang="en-US" sz="4200" dirty="0" smtClean="0"/>
              <a:t>Diminish the company’s online brand </a:t>
            </a:r>
          </a:p>
          <a:p>
            <a:pPr lvl="0"/>
            <a:r>
              <a:rPr lang="en-US" sz="4200" dirty="0" smtClean="0"/>
              <a:t>Deter customers from using the actual Web site out of fear of becoming a fraud victim. </a:t>
            </a:r>
          </a:p>
          <a:p>
            <a:pPr lvl="0"/>
            <a:r>
              <a:rPr lang="en-US" sz="4200" dirty="0" smtClean="0"/>
              <a:t>Huge costs of fraud losses</a:t>
            </a:r>
          </a:p>
          <a:p>
            <a:pPr>
              <a:buNone/>
            </a:pPr>
            <a:endParaRPr lang="en-US" sz="4200" dirty="0" smtClean="0"/>
          </a:p>
          <a:p>
            <a:pPr>
              <a:buNone/>
            </a:pPr>
            <a:r>
              <a:rPr lang="en-US" sz="4200" dirty="0" smtClean="0"/>
              <a:t>	Businesses whose customers fall victim to a phishing scam also risk:</a:t>
            </a:r>
          </a:p>
          <a:p>
            <a:pPr>
              <a:buNone/>
            </a:pPr>
            <a:r>
              <a:rPr lang="en-US" sz="4200" dirty="0" smtClean="0"/>
              <a:t> </a:t>
            </a:r>
          </a:p>
          <a:p>
            <a:r>
              <a:rPr lang="en-US" sz="4200" dirty="0" smtClean="0"/>
              <a:t>A drop in online revenues and/or usage due to decreased customer trust</a:t>
            </a:r>
          </a:p>
          <a:p>
            <a:r>
              <a:rPr lang="en-US" sz="4200" dirty="0" smtClean="0"/>
              <a:t>Potential non-compliance fines if customer data is compromised</a:t>
            </a:r>
          </a:p>
          <a:p>
            <a:pPr>
              <a:buNone/>
            </a:pPr>
            <a:r>
              <a:rPr lang="en-US" sz="4200" dirty="0" smtClean="0"/>
              <a:t> </a:t>
            </a:r>
          </a:p>
          <a:p>
            <a:pPr>
              <a:buNone/>
            </a:pPr>
            <a:r>
              <a:rPr lang="en-US" sz="4200" dirty="0" smtClean="0"/>
              <a:t>	Even phishing scams aimed at other brands can impact a business. The resulting fear caused by phishing can cause consumers to stop  transacting with anyone they can’t trust.</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Summary: Effects on Business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SSL, the world standard for Web security, is the technology used to encrypt and protect information transmitted over the Web with the HTTPS protocol. SSL protects data in motion which can be intercepted and tampered with if sent unencrypted. </a:t>
            </a:r>
          </a:p>
          <a:p>
            <a:r>
              <a:rPr lang="en-US" dirty="0" smtClean="0"/>
              <a:t>Extended Validation (EV) SSL Certificates offer the highest level of authentication available with an SSL Certificate and providing tangible proof to online users that the site is indeed a legitimate business. </a:t>
            </a:r>
          </a:p>
          <a:p>
            <a:endParaRPr lang="en-US" dirty="0"/>
          </a:p>
        </p:txBody>
      </p:sp>
      <p:sp>
        <p:nvSpPr>
          <p:cNvPr id="3" name="Title 2"/>
          <p:cNvSpPr>
            <a:spLocks noGrp="1"/>
          </p:cNvSpPr>
          <p:nvPr>
            <p:ph type="title"/>
          </p:nvPr>
        </p:nvSpPr>
        <p:spPr/>
        <p:txBody>
          <a:bodyPr/>
          <a:lstStyle/>
          <a:p>
            <a:r>
              <a:rPr lang="en-US" dirty="0" smtClean="0"/>
              <a:t>Summary: Protection Tools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85000" lnSpcReduction="20000"/>
          </a:bodyPr>
          <a:lstStyle/>
          <a:p>
            <a:pPr>
              <a:buNone/>
            </a:pPr>
            <a:r>
              <a:rPr lang="en-US" dirty="0" smtClean="0"/>
              <a:t>	It is important to educate  employees and customers how to recognize the signs of a phishing attempt such as: misspellings, generic greetings instead of being personalized, urgent calls-to-action, account status threats, requests for personal information, and fake domain names/links.</a:t>
            </a:r>
          </a:p>
          <a:p>
            <a:endParaRPr lang="en-US" dirty="0" smtClean="0"/>
          </a:p>
          <a:p>
            <a:pPr>
              <a:buNone/>
            </a:pPr>
            <a:r>
              <a:rPr lang="en-US" dirty="0" smtClean="0"/>
              <a:t>	Also it is important to educate customers and employees on how to recognize a valid, secure Web site before they provide any personal or sensitive information by:</a:t>
            </a:r>
          </a:p>
          <a:p>
            <a:r>
              <a:rPr lang="en-US" dirty="0" smtClean="0"/>
              <a:t>Looking for the green bar</a:t>
            </a:r>
          </a:p>
          <a:p>
            <a:r>
              <a:rPr lang="en-US" dirty="0" smtClean="0"/>
              <a:t>Making sure the URL is HTTPS</a:t>
            </a:r>
          </a:p>
          <a:p>
            <a:r>
              <a:rPr lang="en-US" dirty="0" smtClean="0"/>
              <a:t>Clicking on the padlock to match the certificate information with the Web site they intended to go to.</a:t>
            </a:r>
          </a:p>
          <a:p>
            <a:endParaRPr lang="en-US" dirty="0"/>
          </a:p>
        </p:txBody>
      </p:sp>
      <p:sp>
        <p:nvSpPr>
          <p:cNvPr id="3" name="Title 2"/>
          <p:cNvSpPr>
            <a:spLocks noGrp="1"/>
          </p:cNvSpPr>
          <p:nvPr>
            <p:ph type="title"/>
          </p:nvPr>
        </p:nvSpPr>
        <p:spPr/>
        <p:txBody>
          <a:bodyPr>
            <a:normAutofit fontScale="90000"/>
          </a:bodyPr>
          <a:lstStyle/>
          <a:p>
            <a:pPr algn="ctr"/>
            <a:r>
              <a:rPr lang="en-US" dirty="0" smtClean="0"/>
              <a:t>Summary: Consumer and Employee Education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a:bodyPr>
          <a:lstStyle/>
          <a:p>
            <a:pPr lvl="0"/>
            <a:r>
              <a:rPr lang="en-US" sz="2200" dirty="0" smtClean="0"/>
              <a:t>Update your operating system with the latest patches as soon as they appear.</a:t>
            </a:r>
          </a:p>
          <a:p>
            <a:pPr lvl="0"/>
            <a:r>
              <a:rPr lang="en-US" sz="2200" dirty="0" smtClean="0"/>
              <a:t>Alternate Internet Explorer with other browsers.</a:t>
            </a:r>
          </a:p>
          <a:p>
            <a:pPr lvl="0"/>
            <a:r>
              <a:rPr lang="en-US" sz="2200" dirty="0" smtClean="0"/>
              <a:t>Use antivirus and firewall solutions and keep them permanently up-to-date.</a:t>
            </a:r>
          </a:p>
          <a:p>
            <a:pPr lvl="0"/>
            <a:r>
              <a:rPr lang="en-US" sz="2200" dirty="0" smtClean="0"/>
              <a:t>Always type the URL yourself instead of following a link. Don't use the links in an email, instant message, or chat to get to any web page if you suspect the message might not be authentic or you don't know the sender or user's handle </a:t>
            </a:r>
          </a:p>
          <a:p>
            <a:pPr lvl="0"/>
            <a:r>
              <a:rPr lang="en-US" sz="2200" dirty="0" smtClean="0"/>
              <a:t>Regularly check your accounts and statements and immediately report any abuse.</a:t>
            </a:r>
          </a:p>
          <a:p>
            <a:pPr lvl="0"/>
            <a:r>
              <a:rPr lang="en-US" sz="2200" dirty="0" smtClean="0"/>
              <a:t>Report suspicious emails to security companies and authorities.</a:t>
            </a:r>
          </a:p>
          <a:p>
            <a:pPr>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Summary: Consumer and Employee Education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Autofit/>
          </a:bodyPr>
          <a:lstStyle/>
          <a:p>
            <a:pPr lvl="0"/>
            <a:r>
              <a:rPr lang="en-US" sz="2000" dirty="0" smtClean="0"/>
              <a:t>Avoid filling out forms in email messages that ask for personal financial information </a:t>
            </a:r>
          </a:p>
          <a:p>
            <a:pPr lvl="0"/>
            <a:r>
              <a:rPr lang="en-US" sz="2000" dirty="0" smtClean="0"/>
              <a:t>Always ensure that you're using a secure website when submitting credit card or other sensitive information via your Web browser </a:t>
            </a:r>
          </a:p>
          <a:p>
            <a:pPr lvl="0"/>
            <a:r>
              <a:rPr lang="en-US" sz="2000" dirty="0" smtClean="0"/>
              <a:t>Remember not all scam sites will try to show the "https://" and/or the security lock. Get in the habit of looking at the address line, too. Were you directed to PayPal? Does the address line display something different like http://www.gotyouscammed.com/paypal/login.htm?" Be aware of where you are going. </a:t>
            </a:r>
          </a:p>
          <a:p>
            <a:pPr lvl="0"/>
            <a:r>
              <a:rPr lang="en-US" sz="2000" dirty="0" smtClean="0"/>
              <a:t>Consider installing a Web browser tool bar to help protect you from known fraudulent websites. These toolbars match where you are going with lists of known </a:t>
            </a:r>
            <a:r>
              <a:rPr lang="en-US" sz="2000" dirty="0" err="1" smtClean="0"/>
              <a:t>phisher</a:t>
            </a:r>
            <a:r>
              <a:rPr lang="en-US" sz="2000" dirty="0" smtClean="0"/>
              <a:t> Web sites and will alert you. </a:t>
            </a:r>
          </a:p>
          <a:p>
            <a:pPr>
              <a:buNone/>
            </a:pPr>
            <a:endParaRPr lang="en-US" sz="2200" dirty="0"/>
          </a:p>
        </p:txBody>
      </p:sp>
      <p:sp>
        <p:nvSpPr>
          <p:cNvPr id="3" name="Title 2"/>
          <p:cNvSpPr>
            <a:spLocks noGrp="1"/>
          </p:cNvSpPr>
          <p:nvPr>
            <p:ph type="title"/>
          </p:nvPr>
        </p:nvSpPr>
        <p:spPr/>
        <p:txBody>
          <a:bodyPr>
            <a:normAutofit fontScale="90000"/>
          </a:bodyPr>
          <a:lstStyle/>
          <a:p>
            <a:pPr algn="ctr"/>
            <a:r>
              <a:rPr lang="en-US" dirty="0" smtClean="0"/>
              <a:t>Summary: Consumer and Employee Education</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Phishing will continue to evolve into new forms, while attempting to take advantage of human behaviors such as compassion, trust, or curiosity. Protecting a brand and a business from phishing requires constant diligence, but pays rewards beyond reduced fraud losses.</a:t>
            </a:r>
          </a:p>
          <a:p>
            <a:endParaRPr lang="en-US" dirty="0" smtClean="0"/>
          </a:p>
          <a:p>
            <a:pPr>
              <a:buNone/>
            </a:pPr>
            <a:r>
              <a:rPr lang="en-US" dirty="0" smtClean="0"/>
              <a:t>	By educating and protecting the customers with the highest levels of protection provided by EV SSL Certificates, a business can ensure customers have greater confidence in online services. By demonstrating leadership in online security, a business can broaden its market appeal and in doing so, generate new revenue streams. </a:t>
            </a:r>
          </a:p>
          <a:p>
            <a:endParaRPr lang="en-US" dirty="0"/>
          </a:p>
        </p:txBody>
      </p:sp>
      <p:sp>
        <p:nvSpPr>
          <p:cNvPr id="3" name="Title 2"/>
          <p:cNvSpPr>
            <a:spLocks noGrp="1"/>
          </p:cNvSpPr>
          <p:nvPr>
            <p:ph type="title"/>
          </p:nvPr>
        </p:nvSpPr>
        <p:spPr/>
        <p:txBody>
          <a:bodyPr/>
          <a:lstStyle/>
          <a:p>
            <a:pPr algn="ctr"/>
            <a:r>
              <a:rPr lang="en-US" dirty="0" smtClean="0"/>
              <a:t>Conclusion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Term first used in 1996 on then widely used AOL</a:t>
            </a:r>
          </a:p>
          <a:p>
            <a:r>
              <a:rPr lang="en-US" dirty="0" smtClean="0"/>
              <a:t>Efforts to stop the creation of accounts with false credit card numbers led to the practice of phishing</a:t>
            </a:r>
          </a:p>
          <a:p>
            <a:r>
              <a:rPr lang="en-US" dirty="0" err="1" smtClean="0"/>
              <a:t>Phishers</a:t>
            </a:r>
            <a:r>
              <a:rPr lang="en-US" dirty="0" smtClean="0"/>
              <a:t> began targeting financial institutions at the beginning of the century</a:t>
            </a:r>
            <a:endParaRPr lang="en-US" dirty="0"/>
          </a:p>
        </p:txBody>
      </p:sp>
      <p:sp>
        <p:nvSpPr>
          <p:cNvPr id="3" name="Title 2"/>
          <p:cNvSpPr>
            <a:spLocks noGrp="1"/>
          </p:cNvSpPr>
          <p:nvPr>
            <p:ph type="title"/>
          </p:nvPr>
        </p:nvSpPr>
        <p:spPr/>
        <p:txBody>
          <a:bodyPr>
            <a:normAutofit fontScale="90000"/>
          </a:bodyPr>
          <a:lstStyle/>
          <a:p>
            <a:pPr algn="ctr"/>
            <a:r>
              <a:rPr lang="en-US" sz="7200" dirty="0" smtClean="0"/>
              <a:t>History</a:t>
            </a:r>
            <a:endParaRPr lang="en-US"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Phishers</a:t>
            </a:r>
            <a:r>
              <a:rPr lang="en-US" dirty="0" smtClean="0"/>
              <a:t> began using fake websites to trick consumers into providing valuable information</a:t>
            </a:r>
          </a:p>
          <a:p>
            <a:r>
              <a:rPr lang="en-US" dirty="0" err="1" smtClean="0"/>
              <a:t>Paypal</a:t>
            </a:r>
            <a:r>
              <a:rPr lang="en-US" dirty="0" smtClean="0"/>
              <a:t> was hit in 2006</a:t>
            </a:r>
          </a:p>
        </p:txBody>
      </p:sp>
      <p:sp>
        <p:nvSpPr>
          <p:cNvPr id="3" name="Title 2"/>
          <p:cNvSpPr>
            <a:spLocks noGrp="1"/>
          </p:cNvSpPr>
          <p:nvPr>
            <p:ph type="title"/>
          </p:nvPr>
        </p:nvSpPr>
        <p:spPr/>
        <p:txBody>
          <a:bodyPr>
            <a:noAutofit/>
          </a:bodyPr>
          <a:lstStyle/>
          <a:p>
            <a:pPr algn="ctr"/>
            <a:r>
              <a:rPr lang="en-US" sz="7200" dirty="0" smtClean="0"/>
              <a:t>History</a:t>
            </a:r>
            <a:endParaRPr lang="en-US" sz="7200" dirty="0"/>
          </a:p>
        </p:txBody>
      </p:sp>
      <p:pic>
        <p:nvPicPr>
          <p:cNvPr id="4" name="Picture 3" descr="phishing-1.jpg"/>
          <p:cNvPicPr>
            <a:picLocks noChangeAspect="1"/>
          </p:cNvPicPr>
          <p:nvPr/>
        </p:nvPicPr>
        <p:blipFill>
          <a:blip r:embed="rId2" cstate="print"/>
          <a:stretch>
            <a:fillRect/>
          </a:stretch>
        </p:blipFill>
        <p:spPr>
          <a:xfrm>
            <a:off x="3429000" y="4191000"/>
            <a:ext cx="3336636" cy="2286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Creativity by </a:t>
            </a:r>
            <a:r>
              <a:rPr lang="en-US" dirty="0" err="1" smtClean="0"/>
              <a:t>phishers</a:t>
            </a:r>
            <a:r>
              <a:rPr lang="en-US" dirty="0" smtClean="0"/>
              <a:t> and a lack of consumer common sense has caused phishing to increase dramatically</a:t>
            </a:r>
            <a:endParaRPr lang="en-US" dirty="0"/>
          </a:p>
        </p:txBody>
      </p:sp>
      <p:sp>
        <p:nvSpPr>
          <p:cNvPr id="3" name="Title 2"/>
          <p:cNvSpPr>
            <a:spLocks noGrp="1"/>
          </p:cNvSpPr>
          <p:nvPr>
            <p:ph type="title"/>
          </p:nvPr>
        </p:nvSpPr>
        <p:spPr/>
        <p:txBody>
          <a:bodyPr>
            <a:noAutofit/>
          </a:bodyPr>
          <a:lstStyle/>
          <a:p>
            <a:pPr algn="ctr"/>
            <a:r>
              <a:rPr lang="en-US" sz="7200" dirty="0" smtClean="0"/>
              <a:t>Dramatic Increase</a:t>
            </a:r>
            <a:endParaRPr lang="en-US" sz="7200" dirty="0"/>
          </a:p>
        </p:txBody>
      </p:sp>
      <p:pic>
        <p:nvPicPr>
          <p:cNvPr id="30722" name="Picture 2" descr="http://upload.wikimedia.org/wikipedia/commons/thumb/b/b5/Phishing_chart.png/220px-Phishing_chart.png">
            <a:hlinkClick r:id="rId2"/>
          </p:cNvPr>
          <p:cNvPicPr>
            <a:picLocks noChangeAspect="1" noChangeArrowheads="1"/>
          </p:cNvPicPr>
          <p:nvPr/>
        </p:nvPicPr>
        <p:blipFill>
          <a:blip r:embed="rId3" cstate="print"/>
          <a:srcRect/>
          <a:stretch>
            <a:fillRect/>
          </a:stretch>
        </p:blipFill>
        <p:spPr bwMode="auto">
          <a:xfrm>
            <a:off x="2404533" y="3348039"/>
            <a:ext cx="3936998" cy="221456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Deceptive Phishing</a:t>
            </a:r>
          </a:p>
          <a:p>
            <a:pPr lvl="1"/>
            <a:r>
              <a:rPr lang="en-US" dirty="0" smtClean="0"/>
              <a:t>Uses deceptive emails to get vital information</a:t>
            </a:r>
          </a:p>
          <a:p>
            <a:endParaRPr lang="en-US" dirty="0" smtClean="0"/>
          </a:p>
          <a:p>
            <a:r>
              <a:rPr lang="en-US" dirty="0" smtClean="0"/>
              <a:t>Malware Based Phishing</a:t>
            </a:r>
          </a:p>
          <a:p>
            <a:pPr lvl="1"/>
            <a:r>
              <a:rPr lang="en-US" dirty="0" smtClean="0"/>
              <a:t>Runs malicious software on a user’s PC</a:t>
            </a:r>
          </a:p>
          <a:p>
            <a:pPr lvl="1"/>
            <a:endParaRPr lang="en-US" dirty="0" smtClean="0"/>
          </a:p>
          <a:p>
            <a:r>
              <a:rPr lang="en-US" dirty="0" err="1" smtClean="0"/>
              <a:t>Keyloggers</a:t>
            </a:r>
            <a:r>
              <a:rPr lang="en-US" dirty="0" smtClean="0"/>
              <a:t> or </a:t>
            </a:r>
            <a:r>
              <a:rPr lang="en-US" dirty="0" err="1" smtClean="0"/>
              <a:t>Screenloggers</a:t>
            </a:r>
            <a:endParaRPr lang="en-US" dirty="0" smtClean="0"/>
          </a:p>
          <a:p>
            <a:pPr lvl="1"/>
            <a:r>
              <a:rPr lang="en-US" dirty="0" smtClean="0"/>
              <a:t>Type of Malware that tracks keyboard input and sends information to the hacker over the internet</a:t>
            </a:r>
          </a:p>
        </p:txBody>
      </p:sp>
      <p:sp>
        <p:nvSpPr>
          <p:cNvPr id="3" name="Title 2"/>
          <p:cNvSpPr>
            <a:spLocks noGrp="1"/>
          </p:cNvSpPr>
          <p:nvPr>
            <p:ph type="title"/>
          </p:nvPr>
        </p:nvSpPr>
        <p:spPr/>
        <p:txBody>
          <a:bodyPr>
            <a:normAutofit/>
          </a:bodyPr>
          <a:lstStyle/>
          <a:p>
            <a:pPr algn="ctr"/>
            <a:r>
              <a:rPr lang="en-US" dirty="0" smtClean="0"/>
              <a:t>TYPES OF PHISHING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Session Hijacking</a:t>
            </a:r>
          </a:p>
          <a:p>
            <a:pPr lvl="1"/>
            <a:r>
              <a:rPr lang="en-US" dirty="0" smtClean="0"/>
              <a:t>Monitors a users actions until they sign into a targeted account then malicious software will undertake unauthorized actions.</a:t>
            </a:r>
          </a:p>
          <a:p>
            <a:endParaRPr lang="en-US" dirty="0" smtClean="0"/>
          </a:p>
          <a:p>
            <a:r>
              <a:rPr lang="en-US" dirty="0" smtClean="0"/>
              <a:t>Web Trojans </a:t>
            </a:r>
          </a:p>
          <a:p>
            <a:pPr lvl="1"/>
            <a:r>
              <a:rPr lang="en-US" dirty="0" smtClean="0"/>
              <a:t>Invisible pop ups that collect credentials locally and sends them to the </a:t>
            </a:r>
            <a:r>
              <a:rPr lang="en-US" dirty="0" err="1" smtClean="0"/>
              <a:t>phisher</a:t>
            </a:r>
            <a:r>
              <a:rPr lang="en-US" dirty="0" smtClean="0"/>
              <a:t>.</a:t>
            </a:r>
          </a:p>
          <a:p>
            <a:endParaRPr lang="en-US" dirty="0" smtClean="0"/>
          </a:p>
          <a:p>
            <a:r>
              <a:rPr lang="en-US" dirty="0" smtClean="0"/>
              <a:t>Host File Poisoning</a:t>
            </a:r>
          </a:p>
          <a:p>
            <a:pPr lvl="1"/>
            <a:r>
              <a:rPr lang="en-US" dirty="0" smtClean="0"/>
              <a:t>Poisons host files to take users to a “look alike” website where information can be stolen.</a:t>
            </a:r>
          </a:p>
        </p:txBody>
      </p:sp>
      <p:sp>
        <p:nvSpPr>
          <p:cNvPr id="3" name="Title 2"/>
          <p:cNvSpPr>
            <a:spLocks noGrp="1"/>
          </p:cNvSpPr>
          <p:nvPr>
            <p:ph type="title"/>
          </p:nvPr>
        </p:nvSpPr>
        <p:spPr/>
        <p:txBody>
          <a:bodyPr/>
          <a:lstStyle/>
          <a:p>
            <a:pPr algn="ctr"/>
            <a:r>
              <a:rPr lang="en-US" dirty="0" smtClean="0"/>
              <a:t>TYPES OF PHISHING CONT.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System Reconfiguration Attacks</a:t>
            </a:r>
          </a:p>
          <a:p>
            <a:pPr lvl="1"/>
            <a:r>
              <a:rPr lang="en-US" dirty="0" smtClean="0"/>
              <a:t>Modifies settings on a users PC for malicious purposes.</a:t>
            </a:r>
          </a:p>
          <a:p>
            <a:endParaRPr lang="en-US" dirty="0" smtClean="0"/>
          </a:p>
          <a:p>
            <a:r>
              <a:rPr lang="en-US" dirty="0" smtClean="0"/>
              <a:t>Data Theft</a:t>
            </a:r>
          </a:p>
          <a:p>
            <a:pPr lvl="1"/>
            <a:r>
              <a:rPr lang="en-US" dirty="0" smtClean="0"/>
              <a:t>Stealing confidential information from a secured server and selling it to those that will damage that person or business.</a:t>
            </a:r>
          </a:p>
          <a:p>
            <a:pPr lvl="1"/>
            <a:endParaRPr lang="en-US" dirty="0" smtClean="0"/>
          </a:p>
          <a:p>
            <a:r>
              <a:rPr lang="en-US" dirty="0" smtClean="0"/>
              <a:t>DNS-Based Phishing (</a:t>
            </a:r>
            <a:r>
              <a:rPr lang="en-US" dirty="0" err="1" smtClean="0"/>
              <a:t>Pharming</a:t>
            </a:r>
            <a:r>
              <a:rPr lang="en-US" dirty="0" smtClean="0"/>
              <a:t>)</a:t>
            </a:r>
          </a:p>
          <a:p>
            <a:pPr lvl="1"/>
            <a:r>
              <a:rPr lang="en-US" dirty="0" smtClean="0"/>
              <a:t>Hacker’s tamper with a companies host files or domain name system to direct communications to a fake site.</a:t>
            </a:r>
            <a:endParaRPr lang="en-US" dirty="0"/>
          </a:p>
        </p:txBody>
      </p:sp>
      <p:sp>
        <p:nvSpPr>
          <p:cNvPr id="3" name="Title 2"/>
          <p:cNvSpPr>
            <a:spLocks noGrp="1"/>
          </p:cNvSpPr>
          <p:nvPr>
            <p:ph type="title"/>
          </p:nvPr>
        </p:nvSpPr>
        <p:spPr/>
        <p:txBody>
          <a:bodyPr/>
          <a:lstStyle/>
          <a:p>
            <a:pPr algn="ctr"/>
            <a:r>
              <a:rPr lang="en-US" dirty="0" smtClean="0"/>
              <a:t>TYPES OF PHISHING CONT.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Content-Injection Phishing</a:t>
            </a:r>
          </a:p>
          <a:p>
            <a:pPr lvl="1"/>
            <a:r>
              <a:rPr lang="en-US" dirty="0" smtClean="0"/>
              <a:t>Hackers replace false content on a legitimate website to mislead the user into giving up confidential information.</a:t>
            </a:r>
          </a:p>
          <a:p>
            <a:pPr lvl="1"/>
            <a:endParaRPr lang="en-US" dirty="0" smtClean="0"/>
          </a:p>
          <a:p>
            <a:r>
              <a:rPr lang="en-US" dirty="0" smtClean="0"/>
              <a:t>Man-in-the-Middle Phishing</a:t>
            </a:r>
          </a:p>
          <a:p>
            <a:pPr lvl="1"/>
            <a:r>
              <a:rPr lang="en-US" dirty="0" smtClean="0"/>
              <a:t>Hackers place themselves in between the user and a website and record information that the user enters on the website</a:t>
            </a:r>
          </a:p>
          <a:p>
            <a:endParaRPr lang="en-US" dirty="0" smtClean="0"/>
          </a:p>
          <a:p>
            <a:r>
              <a:rPr lang="en-US" dirty="0" smtClean="0"/>
              <a:t>Search Engine Phishing</a:t>
            </a:r>
          </a:p>
          <a:p>
            <a:pPr lvl="1"/>
            <a:r>
              <a:rPr lang="en-US" dirty="0" err="1" smtClean="0"/>
              <a:t>Phishers</a:t>
            </a:r>
            <a:r>
              <a:rPr lang="en-US" dirty="0" smtClean="0"/>
              <a:t> create websites with “to good to be true” deals and legitimately index them with </a:t>
            </a:r>
            <a:r>
              <a:rPr lang="en-US" smtClean="0"/>
              <a:t>search engines.</a:t>
            </a:r>
          </a:p>
        </p:txBody>
      </p:sp>
      <p:sp>
        <p:nvSpPr>
          <p:cNvPr id="3" name="Title 2"/>
          <p:cNvSpPr>
            <a:spLocks noGrp="1"/>
          </p:cNvSpPr>
          <p:nvPr>
            <p:ph type="title"/>
          </p:nvPr>
        </p:nvSpPr>
        <p:spPr/>
        <p:txBody>
          <a:bodyPr/>
          <a:lstStyle/>
          <a:p>
            <a:pPr algn="ctr"/>
            <a:r>
              <a:rPr lang="en-US" dirty="0" smtClean="0"/>
              <a:t>TYPES OF PHISHING CONT.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144</TotalTime>
  <Words>2080</Words>
  <Application>Microsoft Office PowerPoint</Application>
  <PresentationFormat>On-screen Show (4:3)</PresentationFormat>
  <Paragraphs>192</Paragraphs>
  <Slides>28</Slides>
  <Notes>15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Phishing</vt:lpstr>
      <vt:lpstr>Definition</vt:lpstr>
      <vt:lpstr>History</vt:lpstr>
      <vt:lpstr>History</vt:lpstr>
      <vt:lpstr>Dramatic Increase</vt:lpstr>
      <vt:lpstr>TYPES OF PHISHING</vt:lpstr>
      <vt:lpstr>TYPES OF PHISHING CONT.</vt:lpstr>
      <vt:lpstr>TYPES OF PHISHING CONT.</vt:lpstr>
      <vt:lpstr>TYPES OF PHISHING CONT.</vt:lpstr>
      <vt:lpstr>Laws</vt:lpstr>
      <vt:lpstr>Laws U.S. Code Title 18: Crimes &amp; Criminal Procedure</vt:lpstr>
      <vt:lpstr>Laws U.S. Code Title 18: Crimes &amp; Criminal Procedure</vt:lpstr>
      <vt:lpstr>Recent Cases United States v. Forcellina (District Court of Connecticut, sentenced April 30 and June 18, 2004)</vt:lpstr>
      <vt:lpstr>United States v. Hill (Southern District Court of Texas, sentenced May 2004) FTC v. Hill (Southern District Court of Texas, preliminary injunction December 2003)</vt:lpstr>
      <vt:lpstr>United States v. Carr (Eastern District Court of Virginia 2003)</vt:lpstr>
      <vt:lpstr>United States v. Guevara (Western District Court of Washington, 2003)</vt:lpstr>
      <vt:lpstr>United States v. Gebrezihir (Southern District Court of New York, 2003)</vt:lpstr>
      <vt:lpstr>United States v. Kalin (District Court of New Jersey, Nov. 2003)</vt:lpstr>
      <vt:lpstr>Summary: Statistics</vt:lpstr>
      <vt:lpstr>Summary: Spear Phishing</vt:lpstr>
      <vt:lpstr>Summary: Industries Effected</vt:lpstr>
      <vt:lpstr>Summary: Industries Effected</vt:lpstr>
      <vt:lpstr>Summary: Effects on Business</vt:lpstr>
      <vt:lpstr>Summary: Protection Tools</vt:lpstr>
      <vt:lpstr>Summary: Consumer and Employee Education</vt:lpstr>
      <vt:lpstr>Summary: Consumer and Employee Education</vt:lpstr>
      <vt:lpstr>Summary: Consumer and Employee Education</vt:lpstr>
      <vt:lpstr>Conclusion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Laws</dc:title>
  <dc:creator>owner</dc:creator>
  <cp:lastModifiedBy>owner</cp:lastModifiedBy>
  <cp:revision>16</cp:revision>
  <dcterms:created xsi:type="dcterms:W3CDTF">2010-04-27T19:09:48Z</dcterms:created>
  <dcterms:modified xsi:type="dcterms:W3CDTF">2010-05-03T17:10:35Z</dcterms:modified>
</cp:coreProperties>
</file>