
<file path=[Content_Types].xml><?xml version="1.0" encoding="utf-8"?>
<Types xmlns="http://schemas.openxmlformats.org/package/2006/content-types">
  <Override PartName="/ppt/notesSlides/notesSlide24.xml" ContentType="application/vnd.openxmlformats-officedocument.presentationml.notesSlide+xml"/>
  <Default Extension="rels" ContentType="application/vnd.openxmlformats-package.relationships+xml"/>
  <Override PartName="/ppt/slides/slide14.xml" ContentType="application/vnd.openxmlformats-officedocument.presentationml.slide+xml"/>
  <Override PartName="/ppt/notesSlides/notesSlide16.xml" ContentType="application/vnd.openxmlformats-officedocument.presentationml.notesSlide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notesSlides/notesSlide23.xml" ContentType="application/vnd.openxmlformats-officedocument.presentationml.notesSlide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ppt/notesSlides/notesSlide7.xml" ContentType="application/vnd.openxmlformats-officedocument.presentationml.notesSlide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27.xml" ContentType="application/vnd.openxmlformats-officedocument.presentationml.slide+xml"/>
  <Override PartName="/ppt/slides/slide20.xml" ContentType="application/vnd.openxmlformats-officedocument.presentationml.slide+xml"/>
  <Override PartName="/ppt/slides/slide36.xml" ContentType="application/vnd.openxmlformats-officedocument.presentationml.slide+xml"/>
  <Override PartName="/ppt/notesSlides/notesSlide22.xml" ContentType="application/vnd.openxmlformats-officedocument.presentationml.notes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notesSlides/notesSlide8.xml" ContentType="application/vnd.openxmlformats-officedocument.presentationml.notesSlide+xml"/>
  <Default Extension="png" ContentType="image/png"/>
  <Override PartName="/ppt/slideLayouts/slideLayout4.xml" ContentType="application/vnd.openxmlformats-officedocument.presentationml.slideLayout+xml"/>
  <Override PartName="/ppt/slides/slide12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slides/slide26.xml" ContentType="application/vnd.openxmlformats-officedocument.presentationml.slide+xml"/>
  <Override PartName="/ppt/slides/slide35.xml" ContentType="application/vnd.openxmlformats-officedocument.presentationml.slide+xml"/>
  <Override PartName="/ppt/notesSlides/notesSlide21.xml" ContentType="application/vnd.openxmlformats-officedocument.presentationml.notes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slides/slide49.xml" ContentType="application/vnd.openxmlformats-officedocument.presentationml.slide+xml"/>
  <Override PartName="/ppt/notesSlides/notesSlide5.xml" ContentType="application/vnd.openxmlformats-officedocument.presentationml.notesSlide+xml"/>
  <Override PartName="/ppt/slides/slide42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notesSlides/notesSlide20.xml" ContentType="application/vnd.openxmlformats-officedocument.presentationml.notes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Override PartName="/ppt/slides/slide4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41.xml" ContentType="application/vnd.openxmlformats-officedocument.presentationml.slide+xml"/>
  <Override PartName="/ppt/theme/theme3.xml" ContentType="application/vnd.openxmlformats-officedocument.theme+xml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notesSlides/notesSlide18.xml" ContentType="application/vnd.openxmlformats-officedocument.presentationml.notesSlide+xml"/>
  <Default Extension="jpeg" ContentType="image/jpeg"/>
  <Override PartName="/ppt/viewProps.xml" ContentType="application/vnd.openxmlformats-officedocument.presentationml.viewProps+xml"/>
  <Override PartName="/ppt/notesSlides/notesSlide11.xml" ContentType="application/vnd.openxmlformats-officedocument.presentationml.notesSlide+xml"/>
  <Override PartName="/ppt/slides/slide4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notesSlides/notesSlide25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notesSlides/notesSlide17.xml" ContentType="application/vnd.openxmlformats-officedocument.presentationml.notesSlide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Override PartName="/ppt/presentation.xml" ContentType="application/vnd.openxmlformats-officedocument.presentationml.presentation.main+xml"/>
  <Override PartName="/ppt/slides/slide6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Default Extension="bin" ContentType="application/vnd.openxmlformats-officedocument.presentationml.printerSettings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firstSlideNum="0" strictFirstAndLastChars="0" saveSubsetFonts="1" autoCompressPictures="0">
  <p:sldMasterIdLst>
    <p:sldMasterId id="2147483651" r:id="rId1"/>
  </p:sldMasterIdLst>
  <p:notesMasterIdLst>
    <p:notesMasterId r:id="rId51"/>
  </p:notesMasterIdLst>
  <p:handoutMasterIdLst>
    <p:handoutMasterId r:id="rId52"/>
  </p:handoutMasterIdLst>
  <p:sldIdLst>
    <p:sldId id="291" r:id="rId2"/>
    <p:sldId id="360" r:id="rId3"/>
    <p:sldId id="376" r:id="rId4"/>
    <p:sldId id="377" r:id="rId5"/>
    <p:sldId id="368" r:id="rId6"/>
    <p:sldId id="292" r:id="rId7"/>
    <p:sldId id="293" r:id="rId8"/>
    <p:sldId id="370" r:id="rId9"/>
    <p:sldId id="361" r:id="rId10"/>
    <p:sldId id="364" r:id="rId11"/>
    <p:sldId id="279" r:id="rId12"/>
    <p:sldId id="362" r:id="rId13"/>
    <p:sldId id="330" r:id="rId14"/>
    <p:sldId id="277" r:id="rId15"/>
    <p:sldId id="328" r:id="rId16"/>
    <p:sldId id="329" r:id="rId17"/>
    <p:sldId id="358" r:id="rId18"/>
    <p:sldId id="332" r:id="rId19"/>
    <p:sldId id="340" r:id="rId20"/>
    <p:sldId id="341" r:id="rId21"/>
    <p:sldId id="342" r:id="rId22"/>
    <p:sldId id="343" r:id="rId23"/>
    <p:sldId id="344" r:id="rId24"/>
    <p:sldId id="346" r:id="rId25"/>
    <p:sldId id="347" r:id="rId26"/>
    <p:sldId id="369" r:id="rId27"/>
    <p:sldId id="355" r:id="rId28"/>
    <p:sldId id="350" r:id="rId29"/>
    <p:sldId id="348" r:id="rId30"/>
    <p:sldId id="356" r:id="rId31"/>
    <p:sldId id="351" r:id="rId32"/>
    <p:sldId id="353" r:id="rId33"/>
    <p:sldId id="354" r:id="rId34"/>
    <p:sldId id="357" r:id="rId35"/>
    <p:sldId id="363" r:id="rId36"/>
    <p:sldId id="284" r:id="rId37"/>
    <p:sldId id="312" r:id="rId38"/>
    <p:sldId id="334" r:id="rId39"/>
    <p:sldId id="336" r:id="rId40"/>
    <p:sldId id="365" r:id="rId41"/>
    <p:sldId id="337" r:id="rId42"/>
    <p:sldId id="338" r:id="rId43"/>
    <p:sldId id="375" r:id="rId44"/>
    <p:sldId id="371" r:id="rId45"/>
    <p:sldId id="372" r:id="rId46"/>
    <p:sldId id="373" r:id="rId47"/>
    <p:sldId id="374" r:id="rId48"/>
    <p:sldId id="339" r:id="rId49"/>
    <p:sldId id="281" r:id="rId5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5pPr>
    <a:lvl6pPr marL="2286000" algn="l" defTabSz="457200" rtl="0" eaLnBrk="1" latinLnBrk="0" hangingPunct="1">
      <a:defRPr sz="2400" b="1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6pPr>
    <a:lvl7pPr marL="2743200" algn="l" defTabSz="457200" rtl="0" eaLnBrk="1" latinLnBrk="0" hangingPunct="1">
      <a:defRPr sz="2400" b="1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7pPr>
    <a:lvl8pPr marL="3200400" algn="l" defTabSz="457200" rtl="0" eaLnBrk="1" latinLnBrk="0" hangingPunct="1">
      <a:defRPr sz="2400" b="1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8pPr>
    <a:lvl9pPr marL="3657600" algn="l" defTabSz="457200" rtl="0" eaLnBrk="1" latinLnBrk="0" hangingPunct="1">
      <a:defRPr sz="2400" b="1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FF0000"/>
    <a:srgbClr val="FFFF00"/>
    <a:srgbClr val="A0925E"/>
    <a:srgbClr val="B6AB82"/>
  </p:clrMru>
</p:presentationPr>
</file>

<file path=ppt/tableStyles.xml><?xml version="1.0" encoding="utf-8"?>
<a:tblStyleLst xmlns:a="http://schemas.openxmlformats.org/drawingml/2006/main" def="{5C22544A-7EE6-4342-B048-85BDC9FD1C3A}"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-728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8464"/>
    </p:cViewPr>
  </p:sorterViewPr>
  <p:notesViewPr>
    <p:cSldViewPr>
      <p:cViewPr varScale="1">
        <p:scale>
          <a:sx n="84" d="100"/>
          <a:sy n="84" d="100"/>
        </p:scale>
        <p:origin x="-2232" y="-104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397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fld id="{F5645356-5FCA-894F-AA6A-3580CA55CC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fld id="{69F1C0D3-A296-E64C-8F6B-01EFD9DF76A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ＭＳ Ｐゴシック" pitchFamily="-10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05" charset="0"/>
        <a:ea typeface="ＭＳ Ｐゴシック" pitchFamily="-10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0E2915-EA3E-8E45-9FF2-6CBD8358D210}" type="slidenum">
              <a:rPr lang="en-US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0</a:t>
            </a:fld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1843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E1F42ED-B0A9-924E-9B8E-7DEADEE439E3}" type="slidenum">
              <a:rPr lang="en-US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15</a:t>
            </a:fld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</a:t>
            </a:r>
            <a:r>
              <a:rPr lang="en-US" smtClean="0"/>
              <a:t>://www.chinasofti.com/cms/cms/website/CSI/csi/index.jsp?siteId=1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9F1C0D3-A296-E64C-8F6B-01EFD9DF76A3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129263-02A2-9942-BFD9-72671EE6D114}" type="slidenum">
              <a:rPr lang="en-US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17</a:t>
            </a:fld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International Finance Conference Center Dalian China</a:t>
            </a:r>
          </a:p>
          <a:p>
            <a:pPr eaLnBrk="1" hangingPunct="1"/>
            <a:endParaRPr lang="en-US" dirty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eaLnBrk="1" hangingPunct="1"/>
            <a:r>
              <a:rPr lang="en-US" dirty="0"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It is within the Dalian Special Economic Zone that Intel has chosen to invest $2.5 billion in a new nano chip manufacturing plant.  This represents the largest investment to date in Dalian and will house 2,000 people of which 1,500 will be from Dalian. </a:t>
            </a:r>
            <a:endParaRPr lang="en-US" dirty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eaLnBrk="1" hangingPunct="1"/>
            <a:endParaRPr lang="en-US" dirty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eaLnBrk="1" hangingPunct="1"/>
            <a:endParaRPr lang="en-US" dirty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34D97B6-9C7C-D94D-AEC2-A964794F940B}" type="slidenum">
              <a:rPr lang="en-US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35</a:t>
            </a:fld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z="1200" kern="1200" smtClean="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National Association of Software and Service Companies</a:t>
            </a: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E53A94-302E-3146-BBBA-4DBC75FB6A3E}" type="slidenum">
              <a:rPr lang="en-US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36</a:t>
            </a:fld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Note: </a:t>
            </a:r>
            <a:r>
              <a:rPr lang="en-US" b="1" dirty="0" smtClean="0"/>
              <a:t>China Software Industry Association might be the one! http://en.wikipedia.org/wiki/China_Software_Industry_Association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b="1" dirty="0" smtClean="0"/>
          </a:p>
          <a:p>
            <a:pPr eaLnBrk="1" hangingPunct="1"/>
            <a:endParaRPr lang="en-US" dirty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315EFC-6EB7-C945-BDB8-B82BAB0AAF07}" type="slidenum">
              <a:rPr lang="en-US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37</a:t>
            </a:fld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82CDD8-0111-3C43-94CC-A035EBFCF2E8}" type="slidenum">
              <a:rPr lang="en-US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38</a:t>
            </a:fld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During the Eleven Five-Year Plan period, efforts shall be made to develop 10 base cities of service outsourcing with international competitiveness, promote 100 well-known transnational corporations to transfer their service outsourcing businesses to China and cultivate 1000 large and medium-sized service outsourcing enterprises with international qualification. Favorable conditions will be created to accept international offshore service outsourcing businesses in an all-round way, increase the value of service and quadruple the export volume of service outsourcing of the year 2005 by 2010. http://www.chnsourcing.com/article/thousand/policies/143820070627094628.html</a:t>
            </a:r>
          </a:p>
          <a:p>
            <a:pPr eaLnBrk="1" hangingPunct="1"/>
            <a:endParaRPr lang="en-US" dirty="0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782CDD8-0111-3C43-94CC-A035EBFCF2E8}" type="slidenum">
              <a:rPr lang="en-US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39</a:t>
            </a:fld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B1C8AA-F842-7A49-9E83-4B64145D0B6E}" type="slidenum">
              <a:rPr lang="en-US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40</a:t>
            </a:fld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EB3065-5E7F-1742-98F9-AD604E4A06FB}" type="slidenum">
              <a:rPr lang="en-US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41</a:t>
            </a:fld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CFA7EB-EB43-F443-8F46-D21FC7BB3A2B}" type="slidenum">
              <a:rPr lang="en-US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rPr>
              <a:pPr/>
              <a:t>4</a:t>
            </a:fld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D9A04D-97F0-8C40-B3CD-C7A7D6FDC0E3}" type="slidenum">
              <a:rPr lang="en-US"/>
              <a:pPr/>
              <a:t>43</a:t>
            </a:fld>
            <a:endParaRPr lang="en-US" dirty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6C0607-CDF0-BE4F-B2F5-F0780D06505C}" type="slidenum">
              <a:rPr lang="en-US"/>
              <a:pPr/>
              <a:t>44</a:t>
            </a:fld>
            <a:endParaRPr lang="en-US" dirty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33A5EB-98D7-7446-B05B-0F520CEEDB0B}" type="slidenum">
              <a:rPr lang="en-US"/>
              <a:pPr/>
              <a:t>45</a:t>
            </a:fld>
            <a:endParaRPr lang="en-US" dirty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4A1B87-E8DC-A34F-9AF5-BCB3781D46C4}" type="slidenum">
              <a:rPr lang="en-US"/>
              <a:pPr/>
              <a:t>46</a:t>
            </a:fld>
            <a:endParaRPr lang="en-US" dirty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528286-9A68-E04F-8BF8-27C0599D1C1A}" type="slidenum">
              <a:rPr lang="en-US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47</a:t>
            </a:fld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451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77D1AD-79BE-4F4A-BEED-522DE4A0DD7F}" type="slidenum">
              <a:rPr lang="en-US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48</a:t>
            </a:fld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5530E44-0DEB-344B-B9DF-8431104B7BA8}" type="slidenum">
              <a:rPr lang="en-US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5</a:t>
            </a:fld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F1CDCC-0AE1-F649-B919-B4A33B382E8E}" type="slidenum">
              <a:rPr lang="en-US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6</a:t>
            </a:fld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66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7C67B03-1543-B44F-85DD-03FD0E41520D}" type="slidenum">
              <a:rPr lang="en-US"/>
              <a:pPr/>
              <a:t>7</a:t>
            </a:fld>
            <a:endParaRPr lang="en-US" dirty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9A4281-A69B-CD42-9F1A-922D5A966B1B}" type="slidenum">
              <a:rPr lang="en-US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10</a:t>
            </a:fld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smtClean="0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Note: ICSS = </a:t>
            </a:r>
            <a:r>
              <a:rPr lang="en-US" sz="1200" b="1" kern="1200" smtClean="0">
                <a:solidFill>
                  <a:schemeClr val="tx1"/>
                </a:solidFill>
                <a:latin typeface="Arial" pitchFamily="-105" charset="0"/>
                <a:ea typeface="ＭＳ Ｐゴシック" pitchFamily="-105" charset="-128"/>
                <a:cs typeface="ＭＳ Ｐゴシック" pitchFamily="-105" charset="-128"/>
              </a:rPr>
              <a:t>ChinaSoft International Information Technology Ltd</a:t>
            </a:r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5378DD-70A2-D14F-B7F4-E25325F32BF9}" type="slidenum">
              <a:rPr lang="en-US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12</a:t>
            </a:fld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8675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6" name="Rectangle 1027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06B2DFE-371D-6C4D-880E-6F39C0C54118}" type="slidenum">
              <a:rPr lang="en-US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13</a:t>
            </a:fld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t>27 years at IBM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2A6642-79C6-6F48-9351-15B720797D51}" type="slidenum">
              <a:rPr lang="en-US">
                <a:latin typeface="Arial" pitchFamily="-65" charset="0"/>
                <a:ea typeface="ＭＳ Ｐゴシック" pitchFamily="-65" charset="-128"/>
                <a:cs typeface="ＭＳ Ｐゴシック" pitchFamily="-65" charset="-128"/>
              </a:rPr>
              <a:pPr/>
              <a:t>14</a:t>
            </a:fld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-19050"/>
            <a:ext cx="9144000" cy="6877050"/>
            <a:chOff x="0" y="-12"/>
            <a:chExt cx="5760" cy="4332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hidden">
            <a:xfrm>
              <a:off x="1104" y="1008"/>
              <a:ext cx="4656" cy="331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-1261" y="-157"/>
              <a:ext cx="7021" cy="1190"/>
              <a:chOff x="-1261" y="-154"/>
              <a:chExt cx="7021" cy="1190"/>
            </a:xfrm>
          </p:grpSpPr>
          <p:sp>
            <p:nvSpPr>
              <p:cNvPr id="7" name="Freeform 5"/>
              <p:cNvSpPr>
                <a:spLocks/>
              </p:cNvSpPr>
              <p:nvPr/>
            </p:nvSpPr>
            <p:spPr bwMode="ltGray">
              <a:xfrm>
                <a:off x="0" y="4"/>
                <a:ext cx="5760" cy="1032"/>
              </a:xfrm>
              <a:custGeom>
                <a:avLst/>
                <a:gdLst/>
                <a:ahLst/>
                <a:cxnLst>
                  <a:cxn ang="0">
                    <a:pos x="4848" y="432"/>
                  </a:cxn>
                  <a:cxn ang="0">
                    <a:pos x="0" y="432"/>
                  </a:cxn>
                  <a:cxn ang="0">
                    <a:pos x="0" y="0"/>
                  </a:cxn>
                  <a:cxn ang="0">
                    <a:pos x="4848" y="0"/>
                  </a:cxn>
                  <a:cxn ang="0">
                    <a:pos x="4848" y="432"/>
                  </a:cxn>
                </a:cxnLst>
                <a:rect l="0" t="0" r="r" b="b"/>
                <a:pathLst>
                  <a:path w="4848" h="432">
                    <a:moveTo>
                      <a:pt x="4848" y="432"/>
                    </a:moveTo>
                    <a:lnTo>
                      <a:pt x="0" y="432"/>
                    </a:lnTo>
                    <a:lnTo>
                      <a:pt x="0" y="0"/>
                    </a:lnTo>
                    <a:lnTo>
                      <a:pt x="4848" y="0"/>
                    </a:lnTo>
                    <a:lnTo>
                      <a:pt x="4848" y="432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grpSp>
            <p:nvGrpSpPr>
              <p:cNvPr id="8" name="Group 6"/>
              <p:cNvGrpSpPr>
                <a:grpSpLocks/>
              </p:cNvGrpSpPr>
              <p:nvPr userDrawn="1"/>
            </p:nvGrpSpPr>
            <p:grpSpPr bwMode="auto">
              <a:xfrm>
                <a:off x="333" y="-9"/>
                <a:ext cx="5176" cy="1044"/>
                <a:chOff x="333" y="-9"/>
                <a:chExt cx="5176" cy="1044"/>
              </a:xfrm>
            </p:grpSpPr>
            <p:sp>
              <p:nvSpPr>
                <p:cNvPr id="37" name="Freeform 7"/>
                <p:cNvSpPr>
                  <a:spLocks/>
                </p:cNvSpPr>
                <p:nvPr/>
              </p:nvSpPr>
              <p:spPr bwMode="ltGray">
                <a:xfrm>
                  <a:off x="3230" y="949"/>
                  <a:ext cx="17" cy="20"/>
                </a:xfrm>
                <a:custGeom>
                  <a:avLst/>
                  <a:gdLst/>
                  <a:ahLst/>
                  <a:cxnLst>
                    <a:cxn ang="0">
                      <a:pos x="5" y="11"/>
                    </a:cxn>
                    <a:cxn ang="0">
                      <a:pos x="15" y="5"/>
                    </a:cxn>
                    <a:cxn ang="0">
                      <a:pos x="13" y="17"/>
                    </a:cxn>
                    <a:cxn ang="0">
                      <a:pos x="5" y="11"/>
                    </a:cxn>
                  </a:cxnLst>
                  <a:rect l="0" t="0" r="r" b="b"/>
                  <a:pathLst>
                    <a:path w="15" h="23">
                      <a:moveTo>
                        <a:pt x="5" y="11"/>
                      </a:moveTo>
                      <a:cubicBezTo>
                        <a:pt x="2" y="1"/>
                        <a:pt x="7" y="0"/>
                        <a:pt x="15" y="5"/>
                      </a:cubicBezTo>
                      <a:cubicBezTo>
                        <a:pt x="14" y="9"/>
                        <a:pt x="15" y="13"/>
                        <a:pt x="13" y="17"/>
                      </a:cubicBezTo>
                      <a:cubicBezTo>
                        <a:pt x="9" y="23"/>
                        <a:pt x="0" y="16"/>
                        <a:pt x="5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38" name="Freeform 8"/>
                <p:cNvSpPr>
                  <a:spLocks/>
                </p:cNvSpPr>
                <p:nvPr/>
              </p:nvSpPr>
              <p:spPr bwMode="ltGray">
                <a:xfrm>
                  <a:off x="3406" y="1015"/>
                  <a:ext cx="21" cy="20"/>
                </a:xfrm>
                <a:custGeom>
                  <a:avLst/>
                  <a:gdLst/>
                  <a:ahLst/>
                  <a:cxnLst>
                    <a:cxn ang="0">
                      <a:pos x="3" y="13"/>
                    </a:cxn>
                    <a:cxn ang="0">
                      <a:pos x="11" y="3"/>
                    </a:cxn>
                    <a:cxn ang="0">
                      <a:pos x="7" y="19"/>
                    </a:cxn>
                    <a:cxn ang="0">
                      <a:pos x="3" y="13"/>
                    </a:cxn>
                  </a:cxnLst>
                  <a:rect l="0" t="0" r="r" b="b"/>
                  <a:pathLst>
                    <a:path w="20" h="23">
                      <a:moveTo>
                        <a:pt x="3" y="13"/>
                      </a:moveTo>
                      <a:cubicBezTo>
                        <a:pt x="0" y="5"/>
                        <a:pt x="2" y="0"/>
                        <a:pt x="11" y="3"/>
                      </a:cubicBezTo>
                      <a:cubicBezTo>
                        <a:pt x="16" y="10"/>
                        <a:pt x="20" y="23"/>
                        <a:pt x="7" y="19"/>
                      </a:cubicBezTo>
                      <a:cubicBezTo>
                        <a:pt x="6" y="17"/>
                        <a:pt x="3" y="13"/>
                        <a:pt x="3" y="1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39" name="Freeform 9"/>
                <p:cNvSpPr>
                  <a:spLocks/>
                </p:cNvSpPr>
                <p:nvPr/>
              </p:nvSpPr>
              <p:spPr bwMode="ltGray">
                <a:xfrm>
                  <a:off x="2909" y="908"/>
                  <a:ext cx="31" cy="34"/>
                </a:xfrm>
                <a:custGeom>
                  <a:avLst/>
                  <a:gdLst/>
                  <a:ahLst/>
                  <a:cxnLst>
                    <a:cxn ang="0">
                      <a:pos x="16" y="33"/>
                    </a:cxn>
                    <a:cxn ang="0">
                      <a:pos x="8" y="21"/>
                    </a:cxn>
                    <a:cxn ang="0">
                      <a:pos x="0" y="9"/>
                    </a:cxn>
                    <a:cxn ang="0">
                      <a:pos x="16" y="3"/>
                    </a:cxn>
                    <a:cxn ang="0">
                      <a:pos x="30" y="23"/>
                    </a:cxn>
                    <a:cxn ang="0">
                      <a:pos x="28" y="31"/>
                    </a:cxn>
                    <a:cxn ang="0">
                      <a:pos x="16" y="33"/>
                    </a:cxn>
                  </a:cxnLst>
                  <a:rect l="0" t="0" r="r" b="b"/>
                  <a:pathLst>
                    <a:path w="30" h="42">
                      <a:moveTo>
                        <a:pt x="16" y="33"/>
                      </a:moveTo>
                      <a:cubicBezTo>
                        <a:pt x="3" y="20"/>
                        <a:pt x="15" y="34"/>
                        <a:pt x="8" y="21"/>
                      </a:cubicBezTo>
                      <a:cubicBezTo>
                        <a:pt x="6" y="17"/>
                        <a:pt x="0" y="9"/>
                        <a:pt x="0" y="9"/>
                      </a:cubicBezTo>
                      <a:cubicBezTo>
                        <a:pt x="5" y="1"/>
                        <a:pt x="7" y="0"/>
                        <a:pt x="16" y="3"/>
                      </a:cubicBezTo>
                      <a:cubicBezTo>
                        <a:pt x="25" y="16"/>
                        <a:pt x="10" y="16"/>
                        <a:pt x="30" y="23"/>
                      </a:cubicBezTo>
                      <a:cubicBezTo>
                        <a:pt x="29" y="26"/>
                        <a:pt x="30" y="29"/>
                        <a:pt x="28" y="31"/>
                      </a:cubicBezTo>
                      <a:cubicBezTo>
                        <a:pt x="15" y="42"/>
                        <a:pt x="16" y="38"/>
                        <a:pt x="16" y="3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40" name="Freeform 10"/>
                <p:cNvSpPr>
                  <a:spLocks/>
                </p:cNvSpPr>
                <p:nvPr/>
              </p:nvSpPr>
              <p:spPr bwMode="ltGray">
                <a:xfrm>
                  <a:off x="2551" y="940"/>
                  <a:ext cx="25" cy="12"/>
                </a:xfrm>
                <a:custGeom>
                  <a:avLst/>
                  <a:gdLst/>
                  <a:ahLst/>
                  <a:cxnLst>
                    <a:cxn ang="0">
                      <a:pos x="15" y="16"/>
                    </a:cxn>
                    <a:cxn ang="0">
                      <a:pos x="3" y="8"/>
                    </a:cxn>
                    <a:cxn ang="0">
                      <a:pos x="15" y="0"/>
                    </a:cxn>
                    <a:cxn ang="0">
                      <a:pos x="15" y="16"/>
                    </a:cxn>
                  </a:cxnLst>
                  <a:rect l="0" t="0" r="r" b="b"/>
                  <a:pathLst>
                    <a:path w="25" h="16">
                      <a:moveTo>
                        <a:pt x="15" y="16"/>
                      </a:moveTo>
                      <a:cubicBezTo>
                        <a:pt x="10" y="15"/>
                        <a:pt x="0" y="12"/>
                        <a:pt x="3" y="8"/>
                      </a:cubicBezTo>
                      <a:cubicBezTo>
                        <a:pt x="6" y="4"/>
                        <a:pt x="15" y="0"/>
                        <a:pt x="15" y="0"/>
                      </a:cubicBezTo>
                      <a:cubicBezTo>
                        <a:pt x="17" y="3"/>
                        <a:pt x="25" y="16"/>
                        <a:pt x="15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41" name="Freeform 11"/>
                <p:cNvSpPr>
                  <a:spLocks/>
                </p:cNvSpPr>
                <p:nvPr/>
              </p:nvSpPr>
              <p:spPr bwMode="ltGray">
                <a:xfrm>
                  <a:off x="2443" y="954"/>
                  <a:ext cx="65" cy="39"/>
                </a:xfrm>
                <a:custGeom>
                  <a:avLst/>
                  <a:gdLst/>
                  <a:ahLst/>
                  <a:cxnLst>
                    <a:cxn ang="0">
                      <a:pos x="14" y="24"/>
                    </a:cxn>
                    <a:cxn ang="0">
                      <a:pos x="30" y="4"/>
                    </a:cxn>
                    <a:cxn ang="0">
                      <a:pos x="42" y="0"/>
                    </a:cxn>
                    <a:cxn ang="0">
                      <a:pos x="58" y="12"/>
                    </a:cxn>
                    <a:cxn ang="0">
                      <a:pos x="32" y="26"/>
                    </a:cxn>
                    <a:cxn ang="0">
                      <a:pos x="12" y="46"/>
                    </a:cxn>
                    <a:cxn ang="0">
                      <a:pos x="8" y="20"/>
                    </a:cxn>
                    <a:cxn ang="0">
                      <a:pos x="12" y="14"/>
                    </a:cxn>
                    <a:cxn ang="0">
                      <a:pos x="14" y="24"/>
                    </a:cxn>
                  </a:cxnLst>
                  <a:rect l="0" t="0" r="r" b="b"/>
                  <a:pathLst>
                    <a:path w="65" h="46">
                      <a:moveTo>
                        <a:pt x="14" y="24"/>
                      </a:moveTo>
                      <a:cubicBezTo>
                        <a:pt x="18" y="13"/>
                        <a:pt x="16" y="9"/>
                        <a:pt x="30" y="4"/>
                      </a:cubicBezTo>
                      <a:cubicBezTo>
                        <a:pt x="34" y="3"/>
                        <a:pt x="42" y="0"/>
                        <a:pt x="42" y="0"/>
                      </a:cubicBezTo>
                      <a:cubicBezTo>
                        <a:pt x="50" y="1"/>
                        <a:pt x="65" y="0"/>
                        <a:pt x="58" y="12"/>
                      </a:cubicBezTo>
                      <a:cubicBezTo>
                        <a:pt x="53" y="21"/>
                        <a:pt x="40" y="21"/>
                        <a:pt x="32" y="26"/>
                      </a:cubicBezTo>
                      <a:cubicBezTo>
                        <a:pt x="26" y="35"/>
                        <a:pt x="23" y="42"/>
                        <a:pt x="12" y="46"/>
                      </a:cubicBezTo>
                      <a:cubicBezTo>
                        <a:pt x="0" y="42"/>
                        <a:pt x="5" y="30"/>
                        <a:pt x="8" y="20"/>
                      </a:cubicBezTo>
                      <a:cubicBezTo>
                        <a:pt x="9" y="18"/>
                        <a:pt x="10" y="13"/>
                        <a:pt x="12" y="14"/>
                      </a:cubicBezTo>
                      <a:cubicBezTo>
                        <a:pt x="15" y="16"/>
                        <a:pt x="13" y="21"/>
                        <a:pt x="14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42" name="Freeform 12"/>
                <p:cNvSpPr>
                  <a:spLocks/>
                </p:cNvSpPr>
                <p:nvPr/>
              </p:nvSpPr>
              <p:spPr bwMode="ltGray">
                <a:xfrm>
                  <a:off x="2375" y="952"/>
                  <a:ext cx="68" cy="39"/>
                </a:xfrm>
                <a:custGeom>
                  <a:avLst/>
                  <a:gdLst/>
                  <a:ahLst/>
                  <a:cxnLst>
                    <a:cxn ang="0">
                      <a:pos x="0" y="31"/>
                    </a:cxn>
                    <a:cxn ang="0">
                      <a:pos x="18" y="25"/>
                    </a:cxn>
                    <a:cxn ang="0">
                      <a:pos x="52" y="1"/>
                    </a:cxn>
                    <a:cxn ang="0">
                      <a:pos x="64" y="3"/>
                    </a:cxn>
                    <a:cxn ang="0">
                      <a:pos x="50" y="19"/>
                    </a:cxn>
                    <a:cxn ang="0">
                      <a:pos x="28" y="33"/>
                    </a:cxn>
                    <a:cxn ang="0">
                      <a:pos x="22" y="47"/>
                    </a:cxn>
                    <a:cxn ang="0">
                      <a:pos x="16" y="45"/>
                    </a:cxn>
                    <a:cxn ang="0">
                      <a:pos x="12" y="39"/>
                    </a:cxn>
                    <a:cxn ang="0">
                      <a:pos x="0" y="35"/>
                    </a:cxn>
                    <a:cxn ang="0">
                      <a:pos x="0" y="31"/>
                    </a:cxn>
                  </a:cxnLst>
                  <a:rect l="0" t="0" r="r" b="b"/>
                  <a:pathLst>
                    <a:path w="69" h="47">
                      <a:moveTo>
                        <a:pt x="0" y="31"/>
                      </a:moveTo>
                      <a:cubicBezTo>
                        <a:pt x="7" y="24"/>
                        <a:pt x="9" y="22"/>
                        <a:pt x="18" y="25"/>
                      </a:cubicBezTo>
                      <a:cubicBezTo>
                        <a:pt x="25" y="4"/>
                        <a:pt x="36" y="12"/>
                        <a:pt x="52" y="1"/>
                      </a:cubicBezTo>
                      <a:cubicBezTo>
                        <a:pt x="56" y="2"/>
                        <a:pt x="61" y="0"/>
                        <a:pt x="64" y="3"/>
                      </a:cubicBezTo>
                      <a:cubicBezTo>
                        <a:pt x="69" y="8"/>
                        <a:pt x="50" y="19"/>
                        <a:pt x="50" y="19"/>
                      </a:cubicBezTo>
                      <a:cubicBezTo>
                        <a:pt x="46" y="31"/>
                        <a:pt x="35" y="22"/>
                        <a:pt x="28" y="33"/>
                      </a:cubicBezTo>
                      <a:cubicBezTo>
                        <a:pt x="31" y="41"/>
                        <a:pt x="31" y="44"/>
                        <a:pt x="22" y="47"/>
                      </a:cubicBezTo>
                      <a:cubicBezTo>
                        <a:pt x="20" y="46"/>
                        <a:pt x="18" y="46"/>
                        <a:pt x="16" y="45"/>
                      </a:cubicBezTo>
                      <a:cubicBezTo>
                        <a:pt x="14" y="43"/>
                        <a:pt x="14" y="40"/>
                        <a:pt x="12" y="39"/>
                      </a:cubicBezTo>
                      <a:cubicBezTo>
                        <a:pt x="8" y="37"/>
                        <a:pt x="0" y="35"/>
                        <a:pt x="0" y="35"/>
                      </a:cubicBezTo>
                      <a:cubicBezTo>
                        <a:pt x="2" y="26"/>
                        <a:pt x="3" y="25"/>
                        <a:pt x="0" y="3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43" name="Freeform 13"/>
                <p:cNvSpPr>
                  <a:spLocks/>
                </p:cNvSpPr>
                <p:nvPr/>
              </p:nvSpPr>
              <p:spPr bwMode="ltGray">
                <a:xfrm>
                  <a:off x="2007" y="739"/>
                  <a:ext cx="354" cy="228"/>
                </a:xfrm>
                <a:custGeom>
                  <a:avLst/>
                  <a:gdLst/>
                  <a:ahLst/>
                  <a:cxnLst>
                    <a:cxn ang="0">
                      <a:pos x="10" y="4"/>
                    </a:cxn>
                    <a:cxn ang="0">
                      <a:pos x="36" y="18"/>
                    </a:cxn>
                    <a:cxn ang="0">
                      <a:pos x="46" y="30"/>
                    </a:cxn>
                    <a:cxn ang="0">
                      <a:pos x="76" y="52"/>
                    </a:cxn>
                    <a:cxn ang="0">
                      <a:pos x="92" y="66"/>
                    </a:cxn>
                    <a:cxn ang="0">
                      <a:pos x="122" y="98"/>
                    </a:cxn>
                    <a:cxn ang="0">
                      <a:pos x="136" y="128"/>
                    </a:cxn>
                    <a:cxn ang="0">
                      <a:pos x="148" y="132"/>
                    </a:cxn>
                    <a:cxn ang="0">
                      <a:pos x="154" y="150"/>
                    </a:cxn>
                    <a:cxn ang="0">
                      <a:pos x="176" y="152"/>
                    </a:cxn>
                    <a:cxn ang="0">
                      <a:pos x="170" y="196"/>
                    </a:cxn>
                    <a:cxn ang="0">
                      <a:pos x="180" y="224"/>
                    </a:cxn>
                    <a:cxn ang="0">
                      <a:pos x="198" y="232"/>
                    </a:cxn>
                    <a:cxn ang="0">
                      <a:pos x="216" y="234"/>
                    </a:cxn>
                    <a:cxn ang="0">
                      <a:pos x="236" y="242"/>
                    </a:cxn>
                    <a:cxn ang="0">
                      <a:pos x="254" y="236"/>
                    </a:cxn>
                    <a:cxn ang="0">
                      <a:pos x="272" y="248"/>
                    </a:cxn>
                    <a:cxn ang="0">
                      <a:pos x="296" y="256"/>
                    </a:cxn>
                    <a:cxn ang="0">
                      <a:pos x="314" y="264"/>
                    </a:cxn>
                    <a:cxn ang="0">
                      <a:pos x="352" y="266"/>
                    </a:cxn>
                    <a:cxn ang="0">
                      <a:pos x="342" y="274"/>
                    </a:cxn>
                    <a:cxn ang="0">
                      <a:pos x="322" y="272"/>
                    </a:cxn>
                    <a:cxn ang="0">
                      <a:pos x="300" y="270"/>
                    </a:cxn>
                    <a:cxn ang="0">
                      <a:pos x="288" y="266"/>
                    </a:cxn>
                    <a:cxn ang="0">
                      <a:pos x="252" y="264"/>
                    </a:cxn>
                    <a:cxn ang="0">
                      <a:pos x="234" y="260"/>
                    </a:cxn>
                    <a:cxn ang="0">
                      <a:pos x="172" y="242"/>
                    </a:cxn>
                    <a:cxn ang="0">
                      <a:pos x="160" y="216"/>
                    </a:cxn>
                    <a:cxn ang="0">
                      <a:pos x="126" y="200"/>
                    </a:cxn>
                    <a:cxn ang="0">
                      <a:pos x="108" y="186"/>
                    </a:cxn>
                    <a:cxn ang="0">
                      <a:pos x="94" y="158"/>
                    </a:cxn>
                    <a:cxn ang="0">
                      <a:pos x="68" y="108"/>
                    </a:cxn>
                    <a:cxn ang="0">
                      <a:pos x="64" y="102"/>
                    </a:cxn>
                    <a:cxn ang="0">
                      <a:pos x="58" y="100"/>
                    </a:cxn>
                    <a:cxn ang="0">
                      <a:pos x="54" y="88"/>
                    </a:cxn>
                    <a:cxn ang="0">
                      <a:pos x="38" y="58"/>
                    </a:cxn>
                    <a:cxn ang="0">
                      <a:pos x="20" y="40"/>
                    </a:cxn>
                    <a:cxn ang="0">
                      <a:pos x="4" y="22"/>
                    </a:cxn>
                    <a:cxn ang="0">
                      <a:pos x="10" y="2"/>
                    </a:cxn>
                    <a:cxn ang="0">
                      <a:pos x="10" y="4"/>
                    </a:cxn>
                  </a:cxnLst>
                  <a:rect l="0" t="0" r="r" b="b"/>
                  <a:pathLst>
                    <a:path w="355" h="277">
                      <a:moveTo>
                        <a:pt x="10" y="4"/>
                      </a:moveTo>
                      <a:cubicBezTo>
                        <a:pt x="22" y="0"/>
                        <a:pt x="24" y="14"/>
                        <a:pt x="36" y="18"/>
                      </a:cubicBezTo>
                      <a:cubicBezTo>
                        <a:pt x="37" y="19"/>
                        <a:pt x="45" y="29"/>
                        <a:pt x="46" y="30"/>
                      </a:cubicBezTo>
                      <a:cubicBezTo>
                        <a:pt x="56" y="40"/>
                        <a:pt x="67" y="38"/>
                        <a:pt x="76" y="52"/>
                      </a:cubicBezTo>
                      <a:cubicBezTo>
                        <a:pt x="80" y="58"/>
                        <a:pt x="92" y="66"/>
                        <a:pt x="92" y="66"/>
                      </a:cubicBezTo>
                      <a:cubicBezTo>
                        <a:pt x="96" y="79"/>
                        <a:pt x="112" y="88"/>
                        <a:pt x="122" y="98"/>
                      </a:cubicBezTo>
                      <a:cubicBezTo>
                        <a:pt x="124" y="105"/>
                        <a:pt x="130" y="124"/>
                        <a:pt x="136" y="128"/>
                      </a:cubicBezTo>
                      <a:cubicBezTo>
                        <a:pt x="140" y="130"/>
                        <a:pt x="148" y="132"/>
                        <a:pt x="148" y="132"/>
                      </a:cubicBezTo>
                      <a:cubicBezTo>
                        <a:pt x="150" y="138"/>
                        <a:pt x="154" y="150"/>
                        <a:pt x="154" y="150"/>
                      </a:cubicBezTo>
                      <a:cubicBezTo>
                        <a:pt x="161" y="139"/>
                        <a:pt x="168" y="144"/>
                        <a:pt x="176" y="152"/>
                      </a:cubicBezTo>
                      <a:cubicBezTo>
                        <a:pt x="174" y="167"/>
                        <a:pt x="173" y="181"/>
                        <a:pt x="170" y="196"/>
                      </a:cubicBezTo>
                      <a:cubicBezTo>
                        <a:pt x="171" y="202"/>
                        <a:pt x="174" y="220"/>
                        <a:pt x="180" y="224"/>
                      </a:cubicBezTo>
                      <a:cubicBezTo>
                        <a:pt x="185" y="228"/>
                        <a:pt x="193" y="228"/>
                        <a:pt x="198" y="232"/>
                      </a:cubicBezTo>
                      <a:cubicBezTo>
                        <a:pt x="204" y="230"/>
                        <a:pt x="216" y="234"/>
                        <a:pt x="216" y="234"/>
                      </a:cubicBezTo>
                      <a:cubicBezTo>
                        <a:pt x="223" y="241"/>
                        <a:pt x="225" y="245"/>
                        <a:pt x="236" y="242"/>
                      </a:cubicBezTo>
                      <a:cubicBezTo>
                        <a:pt x="242" y="240"/>
                        <a:pt x="254" y="236"/>
                        <a:pt x="254" y="236"/>
                      </a:cubicBezTo>
                      <a:cubicBezTo>
                        <a:pt x="260" y="240"/>
                        <a:pt x="265" y="246"/>
                        <a:pt x="272" y="248"/>
                      </a:cubicBezTo>
                      <a:cubicBezTo>
                        <a:pt x="277" y="250"/>
                        <a:pt x="291" y="252"/>
                        <a:pt x="296" y="256"/>
                      </a:cubicBezTo>
                      <a:cubicBezTo>
                        <a:pt x="301" y="260"/>
                        <a:pt x="314" y="264"/>
                        <a:pt x="314" y="264"/>
                      </a:cubicBezTo>
                      <a:cubicBezTo>
                        <a:pt x="330" y="263"/>
                        <a:pt x="338" y="261"/>
                        <a:pt x="352" y="266"/>
                      </a:cubicBezTo>
                      <a:cubicBezTo>
                        <a:pt x="355" y="275"/>
                        <a:pt x="350" y="277"/>
                        <a:pt x="342" y="274"/>
                      </a:cubicBezTo>
                      <a:cubicBezTo>
                        <a:pt x="336" y="276"/>
                        <a:pt x="322" y="272"/>
                        <a:pt x="322" y="272"/>
                      </a:cubicBezTo>
                      <a:cubicBezTo>
                        <a:pt x="314" y="275"/>
                        <a:pt x="308" y="272"/>
                        <a:pt x="300" y="270"/>
                      </a:cubicBezTo>
                      <a:cubicBezTo>
                        <a:pt x="296" y="269"/>
                        <a:pt x="288" y="266"/>
                        <a:pt x="288" y="266"/>
                      </a:cubicBezTo>
                      <a:cubicBezTo>
                        <a:pt x="276" y="270"/>
                        <a:pt x="264" y="266"/>
                        <a:pt x="252" y="264"/>
                      </a:cubicBezTo>
                      <a:cubicBezTo>
                        <a:pt x="245" y="259"/>
                        <a:pt x="242" y="257"/>
                        <a:pt x="234" y="260"/>
                      </a:cubicBezTo>
                      <a:cubicBezTo>
                        <a:pt x="211" y="252"/>
                        <a:pt x="192" y="256"/>
                        <a:pt x="172" y="242"/>
                      </a:cubicBezTo>
                      <a:cubicBezTo>
                        <a:pt x="165" y="231"/>
                        <a:pt x="176" y="221"/>
                        <a:pt x="160" y="216"/>
                      </a:cubicBezTo>
                      <a:cubicBezTo>
                        <a:pt x="154" y="233"/>
                        <a:pt x="136" y="203"/>
                        <a:pt x="126" y="200"/>
                      </a:cubicBezTo>
                      <a:cubicBezTo>
                        <a:pt x="120" y="196"/>
                        <a:pt x="114" y="190"/>
                        <a:pt x="108" y="186"/>
                      </a:cubicBezTo>
                      <a:cubicBezTo>
                        <a:pt x="104" y="175"/>
                        <a:pt x="104" y="165"/>
                        <a:pt x="94" y="158"/>
                      </a:cubicBezTo>
                      <a:cubicBezTo>
                        <a:pt x="83" y="142"/>
                        <a:pt x="85" y="119"/>
                        <a:pt x="68" y="108"/>
                      </a:cubicBezTo>
                      <a:cubicBezTo>
                        <a:pt x="67" y="106"/>
                        <a:pt x="66" y="104"/>
                        <a:pt x="64" y="102"/>
                      </a:cubicBezTo>
                      <a:cubicBezTo>
                        <a:pt x="62" y="101"/>
                        <a:pt x="59" y="102"/>
                        <a:pt x="58" y="100"/>
                      </a:cubicBezTo>
                      <a:cubicBezTo>
                        <a:pt x="56" y="97"/>
                        <a:pt x="54" y="88"/>
                        <a:pt x="54" y="88"/>
                      </a:cubicBezTo>
                      <a:cubicBezTo>
                        <a:pt x="59" y="73"/>
                        <a:pt x="52" y="61"/>
                        <a:pt x="38" y="58"/>
                      </a:cubicBezTo>
                      <a:cubicBezTo>
                        <a:pt x="32" y="49"/>
                        <a:pt x="31" y="44"/>
                        <a:pt x="20" y="40"/>
                      </a:cubicBezTo>
                      <a:cubicBezTo>
                        <a:pt x="16" y="27"/>
                        <a:pt x="16" y="26"/>
                        <a:pt x="4" y="22"/>
                      </a:cubicBezTo>
                      <a:cubicBezTo>
                        <a:pt x="1" y="13"/>
                        <a:pt x="0" y="5"/>
                        <a:pt x="10" y="2"/>
                      </a:cubicBezTo>
                      <a:cubicBezTo>
                        <a:pt x="18" y="5"/>
                        <a:pt x="18" y="4"/>
                        <a:pt x="10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44" name="Freeform 14"/>
                <p:cNvSpPr>
                  <a:spLocks/>
                </p:cNvSpPr>
                <p:nvPr/>
              </p:nvSpPr>
              <p:spPr bwMode="ltGray">
                <a:xfrm>
                  <a:off x="2222" y="724"/>
                  <a:ext cx="157" cy="167"/>
                </a:xfrm>
                <a:custGeom>
                  <a:avLst/>
                  <a:gdLst/>
                  <a:ahLst/>
                  <a:cxnLst>
                    <a:cxn ang="0">
                      <a:pos x="54" y="66"/>
                    </a:cxn>
                    <a:cxn ang="0">
                      <a:pos x="66" y="58"/>
                    </a:cxn>
                    <a:cxn ang="0">
                      <a:pos x="68" y="52"/>
                    </a:cxn>
                    <a:cxn ang="0">
                      <a:pos x="80" y="44"/>
                    </a:cxn>
                    <a:cxn ang="0">
                      <a:pos x="106" y="22"/>
                    </a:cxn>
                    <a:cxn ang="0">
                      <a:pos x="112" y="4"/>
                    </a:cxn>
                    <a:cxn ang="0">
                      <a:pos x="124" y="0"/>
                    </a:cxn>
                    <a:cxn ang="0">
                      <a:pos x="150" y="28"/>
                    </a:cxn>
                    <a:cxn ang="0">
                      <a:pos x="146" y="44"/>
                    </a:cxn>
                    <a:cxn ang="0">
                      <a:pos x="126" y="64"/>
                    </a:cxn>
                    <a:cxn ang="0">
                      <a:pos x="132" y="94"/>
                    </a:cxn>
                    <a:cxn ang="0">
                      <a:pos x="142" y="110"/>
                    </a:cxn>
                    <a:cxn ang="0">
                      <a:pos x="146" y="128"/>
                    </a:cxn>
                    <a:cxn ang="0">
                      <a:pos x="128" y="128"/>
                    </a:cxn>
                    <a:cxn ang="0">
                      <a:pos x="116" y="146"/>
                    </a:cxn>
                    <a:cxn ang="0">
                      <a:pos x="104" y="156"/>
                    </a:cxn>
                    <a:cxn ang="0">
                      <a:pos x="100" y="198"/>
                    </a:cxn>
                    <a:cxn ang="0">
                      <a:pos x="88" y="202"/>
                    </a:cxn>
                    <a:cxn ang="0">
                      <a:pos x="82" y="206"/>
                    </a:cxn>
                    <a:cxn ang="0">
                      <a:pos x="76" y="202"/>
                    </a:cxn>
                    <a:cxn ang="0">
                      <a:pos x="72" y="190"/>
                    </a:cxn>
                    <a:cxn ang="0">
                      <a:pos x="60" y="186"/>
                    </a:cxn>
                    <a:cxn ang="0">
                      <a:pos x="42" y="194"/>
                    </a:cxn>
                    <a:cxn ang="0">
                      <a:pos x="28" y="186"/>
                    </a:cxn>
                    <a:cxn ang="0">
                      <a:pos x="10" y="148"/>
                    </a:cxn>
                    <a:cxn ang="0">
                      <a:pos x="4" y="130"/>
                    </a:cxn>
                    <a:cxn ang="0">
                      <a:pos x="0" y="118"/>
                    </a:cxn>
                    <a:cxn ang="0">
                      <a:pos x="20" y="96"/>
                    </a:cxn>
                    <a:cxn ang="0">
                      <a:pos x="32" y="104"/>
                    </a:cxn>
                    <a:cxn ang="0">
                      <a:pos x="34" y="80"/>
                    </a:cxn>
                    <a:cxn ang="0">
                      <a:pos x="52" y="70"/>
                    </a:cxn>
                    <a:cxn ang="0">
                      <a:pos x="54" y="66"/>
                    </a:cxn>
                  </a:cxnLst>
                  <a:rect l="0" t="0" r="r" b="b"/>
                  <a:pathLst>
                    <a:path w="156" h="206">
                      <a:moveTo>
                        <a:pt x="54" y="66"/>
                      </a:moveTo>
                      <a:cubicBezTo>
                        <a:pt x="58" y="63"/>
                        <a:pt x="64" y="63"/>
                        <a:pt x="66" y="58"/>
                      </a:cubicBezTo>
                      <a:cubicBezTo>
                        <a:pt x="67" y="56"/>
                        <a:pt x="67" y="53"/>
                        <a:pt x="68" y="52"/>
                      </a:cubicBezTo>
                      <a:cubicBezTo>
                        <a:pt x="71" y="49"/>
                        <a:pt x="80" y="44"/>
                        <a:pt x="80" y="44"/>
                      </a:cubicBezTo>
                      <a:cubicBezTo>
                        <a:pt x="113" y="55"/>
                        <a:pt x="85" y="29"/>
                        <a:pt x="106" y="22"/>
                      </a:cubicBezTo>
                      <a:cubicBezTo>
                        <a:pt x="110" y="17"/>
                        <a:pt x="108" y="9"/>
                        <a:pt x="112" y="4"/>
                      </a:cubicBezTo>
                      <a:cubicBezTo>
                        <a:pt x="115" y="1"/>
                        <a:pt x="124" y="0"/>
                        <a:pt x="124" y="0"/>
                      </a:cubicBezTo>
                      <a:cubicBezTo>
                        <a:pt x="138" y="14"/>
                        <a:pt x="126" y="23"/>
                        <a:pt x="150" y="28"/>
                      </a:cubicBezTo>
                      <a:cubicBezTo>
                        <a:pt x="156" y="36"/>
                        <a:pt x="154" y="39"/>
                        <a:pt x="146" y="44"/>
                      </a:cubicBezTo>
                      <a:cubicBezTo>
                        <a:pt x="141" y="52"/>
                        <a:pt x="135" y="61"/>
                        <a:pt x="126" y="64"/>
                      </a:cubicBezTo>
                      <a:cubicBezTo>
                        <a:pt x="118" y="75"/>
                        <a:pt x="128" y="83"/>
                        <a:pt x="132" y="94"/>
                      </a:cubicBezTo>
                      <a:cubicBezTo>
                        <a:pt x="129" y="103"/>
                        <a:pt x="135" y="105"/>
                        <a:pt x="142" y="110"/>
                      </a:cubicBezTo>
                      <a:cubicBezTo>
                        <a:pt x="145" y="119"/>
                        <a:pt x="141" y="120"/>
                        <a:pt x="146" y="128"/>
                      </a:cubicBezTo>
                      <a:cubicBezTo>
                        <a:pt x="142" y="139"/>
                        <a:pt x="135" y="133"/>
                        <a:pt x="128" y="128"/>
                      </a:cubicBezTo>
                      <a:cubicBezTo>
                        <a:pt x="116" y="132"/>
                        <a:pt x="122" y="136"/>
                        <a:pt x="116" y="146"/>
                      </a:cubicBezTo>
                      <a:cubicBezTo>
                        <a:pt x="113" y="151"/>
                        <a:pt x="108" y="152"/>
                        <a:pt x="104" y="156"/>
                      </a:cubicBezTo>
                      <a:cubicBezTo>
                        <a:pt x="107" y="167"/>
                        <a:pt x="112" y="191"/>
                        <a:pt x="100" y="198"/>
                      </a:cubicBezTo>
                      <a:cubicBezTo>
                        <a:pt x="96" y="200"/>
                        <a:pt x="92" y="200"/>
                        <a:pt x="88" y="202"/>
                      </a:cubicBezTo>
                      <a:cubicBezTo>
                        <a:pt x="86" y="203"/>
                        <a:pt x="84" y="205"/>
                        <a:pt x="82" y="206"/>
                      </a:cubicBezTo>
                      <a:cubicBezTo>
                        <a:pt x="80" y="205"/>
                        <a:pt x="77" y="204"/>
                        <a:pt x="76" y="202"/>
                      </a:cubicBezTo>
                      <a:cubicBezTo>
                        <a:pt x="74" y="198"/>
                        <a:pt x="76" y="191"/>
                        <a:pt x="72" y="190"/>
                      </a:cubicBezTo>
                      <a:cubicBezTo>
                        <a:pt x="68" y="189"/>
                        <a:pt x="60" y="186"/>
                        <a:pt x="60" y="186"/>
                      </a:cubicBezTo>
                      <a:cubicBezTo>
                        <a:pt x="53" y="188"/>
                        <a:pt x="49" y="192"/>
                        <a:pt x="42" y="194"/>
                      </a:cubicBezTo>
                      <a:cubicBezTo>
                        <a:pt x="34" y="189"/>
                        <a:pt x="37" y="183"/>
                        <a:pt x="28" y="186"/>
                      </a:cubicBezTo>
                      <a:cubicBezTo>
                        <a:pt x="12" y="181"/>
                        <a:pt x="19" y="161"/>
                        <a:pt x="10" y="148"/>
                      </a:cubicBezTo>
                      <a:cubicBezTo>
                        <a:pt x="5" y="121"/>
                        <a:pt x="11" y="147"/>
                        <a:pt x="4" y="130"/>
                      </a:cubicBezTo>
                      <a:cubicBezTo>
                        <a:pt x="2" y="126"/>
                        <a:pt x="0" y="118"/>
                        <a:pt x="0" y="118"/>
                      </a:cubicBezTo>
                      <a:cubicBezTo>
                        <a:pt x="2" y="95"/>
                        <a:pt x="0" y="83"/>
                        <a:pt x="20" y="96"/>
                      </a:cubicBezTo>
                      <a:cubicBezTo>
                        <a:pt x="23" y="105"/>
                        <a:pt x="23" y="110"/>
                        <a:pt x="32" y="104"/>
                      </a:cubicBezTo>
                      <a:cubicBezTo>
                        <a:pt x="35" y="95"/>
                        <a:pt x="29" y="88"/>
                        <a:pt x="34" y="80"/>
                      </a:cubicBezTo>
                      <a:cubicBezTo>
                        <a:pt x="36" y="76"/>
                        <a:pt x="48" y="73"/>
                        <a:pt x="52" y="70"/>
                      </a:cubicBezTo>
                      <a:cubicBezTo>
                        <a:pt x="57" y="63"/>
                        <a:pt x="58" y="62"/>
                        <a:pt x="54" y="6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45" name="Freeform 15"/>
                <p:cNvSpPr>
                  <a:spLocks/>
                </p:cNvSpPr>
                <p:nvPr/>
              </p:nvSpPr>
              <p:spPr bwMode="ltGray">
                <a:xfrm>
                  <a:off x="2375" y="800"/>
                  <a:ext cx="110" cy="32"/>
                </a:xfrm>
                <a:custGeom>
                  <a:avLst/>
                  <a:gdLst/>
                  <a:ahLst/>
                  <a:cxnLst>
                    <a:cxn ang="0">
                      <a:pos x="4" y="32"/>
                    </a:cxn>
                    <a:cxn ang="0">
                      <a:pos x="18" y="10"/>
                    </a:cxn>
                    <a:cxn ang="0">
                      <a:pos x="46" y="20"/>
                    </a:cxn>
                    <a:cxn ang="0">
                      <a:pos x="72" y="14"/>
                    </a:cxn>
                    <a:cxn ang="0">
                      <a:pos x="90" y="0"/>
                    </a:cxn>
                    <a:cxn ang="0">
                      <a:pos x="76" y="26"/>
                    </a:cxn>
                    <a:cxn ang="0">
                      <a:pos x="60" y="38"/>
                    </a:cxn>
                    <a:cxn ang="0">
                      <a:pos x="42" y="32"/>
                    </a:cxn>
                    <a:cxn ang="0">
                      <a:pos x="14" y="30"/>
                    </a:cxn>
                    <a:cxn ang="0">
                      <a:pos x="4" y="32"/>
                    </a:cxn>
                  </a:cxnLst>
                  <a:rect l="0" t="0" r="r" b="b"/>
                  <a:pathLst>
                    <a:path w="109" h="38">
                      <a:moveTo>
                        <a:pt x="4" y="32"/>
                      </a:moveTo>
                      <a:cubicBezTo>
                        <a:pt x="7" y="22"/>
                        <a:pt x="7" y="14"/>
                        <a:pt x="18" y="10"/>
                      </a:cubicBezTo>
                      <a:cubicBezTo>
                        <a:pt x="28" y="12"/>
                        <a:pt x="37" y="14"/>
                        <a:pt x="46" y="20"/>
                      </a:cubicBezTo>
                      <a:cubicBezTo>
                        <a:pt x="62" y="15"/>
                        <a:pt x="54" y="17"/>
                        <a:pt x="72" y="14"/>
                      </a:cubicBezTo>
                      <a:cubicBezTo>
                        <a:pt x="77" y="9"/>
                        <a:pt x="90" y="0"/>
                        <a:pt x="90" y="0"/>
                      </a:cubicBezTo>
                      <a:cubicBezTo>
                        <a:pt x="109" y="6"/>
                        <a:pt x="85" y="23"/>
                        <a:pt x="76" y="26"/>
                      </a:cubicBezTo>
                      <a:cubicBezTo>
                        <a:pt x="71" y="33"/>
                        <a:pt x="68" y="35"/>
                        <a:pt x="60" y="38"/>
                      </a:cubicBezTo>
                      <a:cubicBezTo>
                        <a:pt x="54" y="36"/>
                        <a:pt x="42" y="32"/>
                        <a:pt x="42" y="32"/>
                      </a:cubicBezTo>
                      <a:cubicBezTo>
                        <a:pt x="33" y="23"/>
                        <a:pt x="26" y="26"/>
                        <a:pt x="14" y="30"/>
                      </a:cubicBezTo>
                      <a:cubicBezTo>
                        <a:pt x="1" y="28"/>
                        <a:pt x="0" y="24"/>
                        <a:pt x="4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46" name="Freeform 16"/>
                <p:cNvSpPr>
                  <a:spLocks/>
                </p:cNvSpPr>
                <p:nvPr/>
              </p:nvSpPr>
              <p:spPr bwMode="ltGray">
                <a:xfrm>
                  <a:off x="2370" y="839"/>
                  <a:ext cx="75" cy="84"/>
                </a:xfrm>
                <a:custGeom>
                  <a:avLst/>
                  <a:gdLst/>
                  <a:ahLst/>
                  <a:cxnLst>
                    <a:cxn ang="0">
                      <a:pos x="8" y="18"/>
                    </a:cxn>
                    <a:cxn ang="0">
                      <a:pos x="18" y="0"/>
                    </a:cxn>
                    <a:cxn ang="0">
                      <a:pos x="34" y="18"/>
                    </a:cxn>
                    <a:cxn ang="0">
                      <a:pos x="62" y="4"/>
                    </a:cxn>
                    <a:cxn ang="0">
                      <a:pos x="46" y="34"/>
                    </a:cxn>
                    <a:cxn ang="0">
                      <a:pos x="54" y="48"/>
                    </a:cxn>
                    <a:cxn ang="0">
                      <a:pos x="58" y="60"/>
                    </a:cxn>
                    <a:cxn ang="0">
                      <a:pos x="46" y="74"/>
                    </a:cxn>
                    <a:cxn ang="0">
                      <a:pos x="34" y="60"/>
                    </a:cxn>
                    <a:cxn ang="0">
                      <a:pos x="22" y="48"/>
                    </a:cxn>
                    <a:cxn ang="0">
                      <a:pos x="28" y="68"/>
                    </a:cxn>
                    <a:cxn ang="0">
                      <a:pos x="30" y="74"/>
                    </a:cxn>
                    <a:cxn ang="0">
                      <a:pos x="20" y="104"/>
                    </a:cxn>
                    <a:cxn ang="0">
                      <a:pos x="12" y="102"/>
                    </a:cxn>
                    <a:cxn ang="0">
                      <a:pos x="8" y="90"/>
                    </a:cxn>
                    <a:cxn ang="0">
                      <a:pos x="0" y="54"/>
                    </a:cxn>
                    <a:cxn ang="0">
                      <a:pos x="2" y="30"/>
                    </a:cxn>
                    <a:cxn ang="0">
                      <a:pos x="8" y="18"/>
                    </a:cxn>
                  </a:cxnLst>
                  <a:rect l="0" t="0" r="r" b="b"/>
                  <a:pathLst>
                    <a:path w="76" h="104">
                      <a:moveTo>
                        <a:pt x="8" y="18"/>
                      </a:moveTo>
                      <a:cubicBezTo>
                        <a:pt x="10" y="8"/>
                        <a:pt x="9" y="3"/>
                        <a:pt x="18" y="0"/>
                      </a:cubicBezTo>
                      <a:cubicBezTo>
                        <a:pt x="28" y="3"/>
                        <a:pt x="25" y="12"/>
                        <a:pt x="34" y="18"/>
                      </a:cubicBezTo>
                      <a:cubicBezTo>
                        <a:pt x="46" y="16"/>
                        <a:pt x="51" y="8"/>
                        <a:pt x="62" y="4"/>
                      </a:cubicBezTo>
                      <a:cubicBezTo>
                        <a:pt x="76" y="9"/>
                        <a:pt x="56" y="31"/>
                        <a:pt x="46" y="34"/>
                      </a:cubicBezTo>
                      <a:cubicBezTo>
                        <a:pt x="51" y="56"/>
                        <a:pt x="43" y="29"/>
                        <a:pt x="54" y="48"/>
                      </a:cubicBezTo>
                      <a:cubicBezTo>
                        <a:pt x="56" y="52"/>
                        <a:pt x="58" y="60"/>
                        <a:pt x="58" y="60"/>
                      </a:cubicBezTo>
                      <a:cubicBezTo>
                        <a:pt x="55" y="68"/>
                        <a:pt x="54" y="71"/>
                        <a:pt x="46" y="74"/>
                      </a:cubicBezTo>
                      <a:cubicBezTo>
                        <a:pt x="38" y="71"/>
                        <a:pt x="37" y="68"/>
                        <a:pt x="34" y="60"/>
                      </a:cubicBezTo>
                      <a:cubicBezTo>
                        <a:pt x="33" y="50"/>
                        <a:pt x="32" y="33"/>
                        <a:pt x="22" y="48"/>
                      </a:cubicBezTo>
                      <a:cubicBezTo>
                        <a:pt x="25" y="60"/>
                        <a:pt x="23" y="53"/>
                        <a:pt x="28" y="68"/>
                      </a:cubicBezTo>
                      <a:cubicBezTo>
                        <a:pt x="29" y="70"/>
                        <a:pt x="30" y="74"/>
                        <a:pt x="30" y="74"/>
                      </a:cubicBezTo>
                      <a:cubicBezTo>
                        <a:pt x="24" y="84"/>
                        <a:pt x="22" y="93"/>
                        <a:pt x="20" y="104"/>
                      </a:cubicBezTo>
                      <a:cubicBezTo>
                        <a:pt x="17" y="103"/>
                        <a:pt x="14" y="104"/>
                        <a:pt x="12" y="102"/>
                      </a:cubicBezTo>
                      <a:cubicBezTo>
                        <a:pt x="9" y="99"/>
                        <a:pt x="8" y="90"/>
                        <a:pt x="8" y="90"/>
                      </a:cubicBezTo>
                      <a:cubicBezTo>
                        <a:pt x="13" y="75"/>
                        <a:pt x="14" y="64"/>
                        <a:pt x="0" y="54"/>
                      </a:cubicBezTo>
                      <a:cubicBezTo>
                        <a:pt x="1" y="46"/>
                        <a:pt x="1" y="38"/>
                        <a:pt x="2" y="30"/>
                      </a:cubicBezTo>
                      <a:cubicBezTo>
                        <a:pt x="2" y="27"/>
                        <a:pt x="13" y="2"/>
                        <a:pt x="8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47" name="Freeform 17"/>
                <p:cNvSpPr>
                  <a:spLocks/>
                </p:cNvSpPr>
                <p:nvPr/>
              </p:nvSpPr>
              <p:spPr bwMode="ltGray">
                <a:xfrm>
                  <a:off x="2497" y="793"/>
                  <a:ext cx="37" cy="49"/>
                </a:xfrm>
                <a:custGeom>
                  <a:avLst/>
                  <a:gdLst/>
                  <a:ahLst/>
                  <a:cxnLst>
                    <a:cxn ang="0">
                      <a:pos x="3" y="28"/>
                    </a:cxn>
                    <a:cxn ang="0">
                      <a:pos x="13" y="0"/>
                    </a:cxn>
                    <a:cxn ang="0">
                      <a:pos x="15" y="28"/>
                    </a:cxn>
                    <a:cxn ang="0">
                      <a:pos x="37" y="38"/>
                    </a:cxn>
                    <a:cxn ang="0">
                      <a:pos x="19" y="44"/>
                    </a:cxn>
                    <a:cxn ang="0">
                      <a:pos x="5" y="58"/>
                    </a:cxn>
                    <a:cxn ang="0">
                      <a:pos x="1" y="34"/>
                    </a:cxn>
                    <a:cxn ang="0">
                      <a:pos x="3" y="28"/>
                    </a:cxn>
                  </a:cxnLst>
                  <a:rect l="0" t="0" r="r" b="b"/>
                  <a:pathLst>
                    <a:path w="37" h="61">
                      <a:moveTo>
                        <a:pt x="3" y="28"/>
                      </a:moveTo>
                      <a:cubicBezTo>
                        <a:pt x="5" y="14"/>
                        <a:pt x="2" y="7"/>
                        <a:pt x="13" y="0"/>
                      </a:cubicBezTo>
                      <a:cubicBezTo>
                        <a:pt x="26" y="9"/>
                        <a:pt x="23" y="17"/>
                        <a:pt x="15" y="28"/>
                      </a:cubicBezTo>
                      <a:cubicBezTo>
                        <a:pt x="25" y="31"/>
                        <a:pt x="33" y="27"/>
                        <a:pt x="37" y="38"/>
                      </a:cubicBezTo>
                      <a:cubicBezTo>
                        <a:pt x="30" y="45"/>
                        <a:pt x="28" y="47"/>
                        <a:pt x="19" y="44"/>
                      </a:cubicBezTo>
                      <a:cubicBezTo>
                        <a:pt x="13" y="54"/>
                        <a:pt x="18" y="61"/>
                        <a:pt x="5" y="58"/>
                      </a:cubicBezTo>
                      <a:cubicBezTo>
                        <a:pt x="0" y="50"/>
                        <a:pt x="3" y="44"/>
                        <a:pt x="1" y="34"/>
                      </a:cubicBezTo>
                      <a:cubicBezTo>
                        <a:pt x="2" y="32"/>
                        <a:pt x="3" y="28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48" name="Freeform 18"/>
                <p:cNvSpPr>
                  <a:spLocks/>
                </p:cNvSpPr>
                <p:nvPr/>
              </p:nvSpPr>
              <p:spPr bwMode="ltGray">
                <a:xfrm>
                  <a:off x="2506" y="869"/>
                  <a:ext cx="47" cy="24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29" y="0"/>
                    </a:cxn>
                    <a:cxn ang="0">
                      <a:pos x="49" y="16"/>
                    </a:cxn>
                    <a:cxn ang="0">
                      <a:pos x="35" y="14"/>
                    </a:cxn>
                    <a:cxn ang="0">
                      <a:pos x="3" y="16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49" h="29">
                      <a:moveTo>
                        <a:pt x="7" y="0"/>
                      </a:moveTo>
                      <a:cubicBezTo>
                        <a:pt x="15" y="6"/>
                        <a:pt x="19" y="2"/>
                        <a:pt x="29" y="0"/>
                      </a:cubicBezTo>
                      <a:cubicBezTo>
                        <a:pt x="45" y="5"/>
                        <a:pt x="40" y="3"/>
                        <a:pt x="49" y="16"/>
                      </a:cubicBezTo>
                      <a:cubicBezTo>
                        <a:pt x="46" y="29"/>
                        <a:pt x="42" y="21"/>
                        <a:pt x="35" y="14"/>
                      </a:cubicBezTo>
                      <a:cubicBezTo>
                        <a:pt x="26" y="15"/>
                        <a:pt x="12" y="19"/>
                        <a:pt x="3" y="16"/>
                      </a:cubicBezTo>
                      <a:cubicBezTo>
                        <a:pt x="0" y="6"/>
                        <a:pt x="7" y="10"/>
                        <a:pt x="7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49" name="Freeform 19"/>
                <p:cNvSpPr>
                  <a:spLocks/>
                </p:cNvSpPr>
                <p:nvPr/>
              </p:nvSpPr>
              <p:spPr bwMode="ltGray">
                <a:xfrm>
                  <a:off x="2555" y="832"/>
                  <a:ext cx="61" cy="42"/>
                </a:xfrm>
                <a:custGeom>
                  <a:avLst/>
                  <a:gdLst/>
                  <a:ahLst/>
                  <a:cxnLst>
                    <a:cxn ang="0">
                      <a:pos x="21" y="38"/>
                    </a:cxn>
                    <a:cxn ang="0">
                      <a:pos x="15" y="26"/>
                    </a:cxn>
                    <a:cxn ang="0">
                      <a:pos x="3" y="22"/>
                    </a:cxn>
                    <a:cxn ang="0">
                      <a:pos x="13" y="8"/>
                    </a:cxn>
                    <a:cxn ang="0">
                      <a:pos x="25" y="0"/>
                    </a:cxn>
                    <a:cxn ang="0">
                      <a:pos x="49" y="10"/>
                    </a:cxn>
                    <a:cxn ang="0">
                      <a:pos x="53" y="20"/>
                    </a:cxn>
                    <a:cxn ang="0">
                      <a:pos x="61" y="32"/>
                    </a:cxn>
                    <a:cxn ang="0">
                      <a:pos x="41" y="38"/>
                    </a:cxn>
                    <a:cxn ang="0">
                      <a:pos x="23" y="44"/>
                    </a:cxn>
                    <a:cxn ang="0">
                      <a:pos x="21" y="38"/>
                    </a:cxn>
                  </a:cxnLst>
                  <a:rect l="0" t="0" r="r" b="b"/>
                  <a:pathLst>
                    <a:path w="61" h="48">
                      <a:moveTo>
                        <a:pt x="21" y="38"/>
                      </a:moveTo>
                      <a:cubicBezTo>
                        <a:pt x="19" y="34"/>
                        <a:pt x="19" y="29"/>
                        <a:pt x="15" y="26"/>
                      </a:cubicBezTo>
                      <a:cubicBezTo>
                        <a:pt x="12" y="24"/>
                        <a:pt x="3" y="22"/>
                        <a:pt x="3" y="22"/>
                      </a:cubicBezTo>
                      <a:cubicBezTo>
                        <a:pt x="0" y="12"/>
                        <a:pt x="5" y="12"/>
                        <a:pt x="13" y="8"/>
                      </a:cubicBezTo>
                      <a:cubicBezTo>
                        <a:pt x="17" y="6"/>
                        <a:pt x="25" y="0"/>
                        <a:pt x="25" y="0"/>
                      </a:cubicBezTo>
                      <a:cubicBezTo>
                        <a:pt x="37" y="2"/>
                        <a:pt x="41" y="2"/>
                        <a:pt x="49" y="10"/>
                      </a:cubicBezTo>
                      <a:cubicBezTo>
                        <a:pt x="45" y="21"/>
                        <a:pt x="46" y="12"/>
                        <a:pt x="53" y="20"/>
                      </a:cubicBezTo>
                      <a:cubicBezTo>
                        <a:pt x="56" y="24"/>
                        <a:pt x="61" y="32"/>
                        <a:pt x="61" y="32"/>
                      </a:cubicBezTo>
                      <a:cubicBezTo>
                        <a:pt x="56" y="47"/>
                        <a:pt x="53" y="42"/>
                        <a:pt x="41" y="38"/>
                      </a:cubicBezTo>
                      <a:cubicBezTo>
                        <a:pt x="27" y="47"/>
                        <a:pt x="34" y="48"/>
                        <a:pt x="23" y="44"/>
                      </a:cubicBezTo>
                      <a:cubicBezTo>
                        <a:pt x="22" y="42"/>
                        <a:pt x="21" y="38"/>
                        <a:pt x="21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0" name="Freeform 20"/>
                <p:cNvSpPr>
                  <a:spLocks/>
                </p:cNvSpPr>
                <p:nvPr/>
              </p:nvSpPr>
              <p:spPr bwMode="ltGray">
                <a:xfrm>
                  <a:off x="2572" y="852"/>
                  <a:ext cx="286" cy="149"/>
                </a:xfrm>
                <a:custGeom>
                  <a:avLst/>
                  <a:gdLst/>
                  <a:ahLst/>
                  <a:cxnLst>
                    <a:cxn ang="0">
                      <a:pos x="46" y="28"/>
                    </a:cxn>
                    <a:cxn ang="0">
                      <a:pos x="36" y="14"/>
                    </a:cxn>
                    <a:cxn ang="0">
                      <a:pos x="26" y="30"/>
                    </a:cxn>
                    <a:cxn ang="0">
                      <a:pos x="0" y="24"/>
                    </a:cxn>
                    <a:cxn ang="0">
                      <a:pos x="10" y="42"/>
                    </a:cxn>
                    <a:cxn ang="0">
                      <a:pos x="16" y="62"/>
                    </a:cxn>
                    <a:cxn ang="0">
                      <a:pos x="24" y="48"/>
                    </a:cxn>
                    <a:cxn ang="0">
                      <a:pos x="30" y="44"/>
                    </a:cxn>
                    <a:cxn ang="0">
                      <a:pos x="48" y="56"/>
                    </a:cxn>
                    <a:cxn ang="0">
                      <a:pos x="70" y="62"/>
                    </a:cxn>
                    <a:cxn ang="0">
                      <a:pos x="88" y="72"/>
                    </a:cxn>
                    <a:cxn ang="0">
                      <a:pos x="106" y="102"/>
                    </a:cxn>
                    <a:cxn ang="0">
                      <a:pos x="104" y="122"/>
                    </a:cxn>
                    <a:cxn ang="0">
                      <a:pos x="98" y="134"/>
                    </a:cxn>
                    <a:cxn ang="0">
                      <a:pos x="122" y="128"/>
                    </a:cxn>
                    <a:cxn ang="0">
                      <a:pos x="140" y="140"/>
                    </a:cxn>
                    <a:cxn ang="0">
                      <a:pos x="168" y="148"/>
                    </a:cxn>
                    <a:cxn ang="0">
                      <a:pos x="174" y="146"/>
                    </a:cxn>
                    <a:cxn ang="0">
                      <a:pos x="168" y="134"/>
                    </a:cxn>
                    <a:cxn ang="0">
                      <a:pos x="178" y="136"/>
                    </a:cxn>
                    <a:cxn ang="0">
                      <a:pos x="186" y="118"/>
                    </a:cxn>
                    <a:cxn ang="0">
                      <a:pos x="202" y="122"/>
                    </a:cxn>
                    <a:cxn ang="0">
                      <a:pos x="214" y="130"/>
                    </a:cxn>
                    <a:cxn ang="0">
                      <a:pos x="244" y="168"/>
                    </a:cxn>
                    <a:cxn ang="0">
                      <a:pos x="262" y="178"/>
                    </a:cxn>
                    <a:cxn ang="0">
                      <a:pos x="284" y="170"/>
                    </a:cxn>
                    <a:cxn ang="0">
                      <a:pos x="268" y="160"/>
                    </a:cxn>
                    <a:cxn ang="0">
                      <a:pos x="256" y="138"/>
                    </a:cxn>
                    <a:cxn ang="0">
                      <a:pos x="250" y="132"/>
                    </a:cxn>
                    <a:cxn ang="0">
                      <a:pos x="248" y="122"/>
                    </a:cxn>
                    <a:cxn ang="0">
                      <a:pos x="236" y="116"/>
                    </a:cxn>
                    <a:cxn ang="0">
                      <a:pos x="240" y="96"/>
                    </a:cxn>
                    <a:cxn ang="0">
                      <a:pos x="220" y="86"/>
                    </a:cxn>
                    <a:cxn ang="0">
                      <a:pos x="210" y="70"/>
                    </a:cxn>
                    <a:cxn ang="0">
                      <a:pos x="190" y="54"/>
                    </a:cxn>
                    <a:cxn ang="0">
                      <a:pos x="168" y="38"/>
                    </a:cxn>
                    <a:cxn ang="0">
                      <a:pos x="156" y="34"/>
                    </a:cxn>
                    <a:cxn ang="0">
                      <a:pos x="120" y="16"/>
                    </a:cxn>
                    <a:cxn ang="0">
                      <a:pos x="102" y="4"/>
                    </a:cxn>
                    <a:cxn ang="0">
                      <a:pos x="96" y="0"/>
                    </a:cxn>
                    <a:cxn ang="0">
                      <a:pos x="70" y="10"/>
                    </a:cxn>
                    <a:cxn ang="0">
                      <a:pos x="56" y="32"/>
                    </a:cxn>
                    <a:cxn ang="0">
                      <a:pos x="46" y="28"/>
                    </a:cxn>
                  </a:cxnLst>
                  <a:rect l="0" t="0" r="r" b="b"/>
                  <a:pathLst>
                    <a:path w="286" h="182">
                      <a:moveTo>
                        <a:pt x="46" y="28"/>
                      </a:moveTo>
                      <a:cubicBezTo>
                        <a:pt x="41" y="14"/>
                        <a:pt x="46" y="17"/>
                        <a:pt x="36" y="14"/>
                      </a:cubicBezTo>
                      <a:cubicBezTo>
                        <a:pt x="31" y="17"/>
                        <a:pt x="26" y="30"/>
                        <a:pt x="26" y="30"/>
                      </a:cubicBezTo>
                      <a:cubicBezTo>
                        <a:pt x="12" y="25"/>
                        <a:pt x="19" y="21"/>
                        <a:pt x="0" y="24"/>
                      </a:cubicBezTo>
                      <a:cubicBezTo>
                        <a:pt x="2" y="33"/>
                        <a:pt x="2" y="37"/>
                        <a:pt x="10" y="42"/>
                      </a:cubicBezTo>
                      <a:cubicBezTo>
                        <a:pt x="12" y="49"/>
                        <a:pt x="14" y="55"/>
                        <a:pt x="16" y="62"/>
                      </a:cubicBezTo>
                      <a:cubicBezTo>
                        <a:pt x="24" y="59"/>
                        <a:pt x="27" y="57"/>
                        <a:pt x="24" y="48"/>
                      </a:cubicBezTo>
                      <a:cubicBezTo>
                        <a:pt x="26" y="47"/>
                        <a:pt x="28" y="43"/>
                        <a:pt x="30" y="44"/>
                      </a:cubicBezTo>
                      <a:cubicBezTo>
                        <a:pt x="48" y="48"/>
                        <a:pt x="36" y="52"/>
                        <a:pt x="48" y="56"/>
                      </a:cubicBezTo>
                      <a:cubicBezTo>
                        <a:pt x="74" y="65"/>
                        <a:pt x="47" y="56"/>
                        <a:pt x="70" y="62"/>
                      </a:cubicBezTo>
                      <a:cubicBezTo>
                        <a:pt x="77" y="64"/>
                        <a:pt x="88" y="72"/>
                        <a:pt x="88" y="72"/>
                      </a:cubicBezTo>
                      <a:cubicBezTo>
                        <a:pt x="96" y="84"/>
                        <a:pt x="102" y="87"/>
                        <a:pt x="106" y="102"/>
                      </a:cubicBezTo>
                      <a:cubicBezTo>
                        <a:pt x="105" y="109"/>
                        <a:pt x="106" y="115"/>
                        <a:pt x="104" y="122"/>
                      </a:cubicBezTo>
                      <a:cubicBezTo>
                        <a:pt x="103" y="126"/>
                        <a:pt x="94" y="132"/>
                        <a:pt x="98" y="134"/>
                      </a:cubicBezTo>
                      <a:cubicBezTo>
                        <a:pt x="106" y="137"/>
                        <a:pt x="122" y="128"/>
                        <a:pt x="122" y="128"/>
                      </a:cubicBezTo>
                      <a:cubicBezTo>
                        <a:pt x="130" y="131"/>
                        <a:pt x="133" y="135"/>
                        <a:pt x="140" y="140"/>
                      </a:cubicBezTo>
                      <a:cubicBezTo>
                        <a:pt x="148" y="145"/>
                        <a:pt x="159" y="145"/>
                        <a:pt x="168" y="148"/>
                      </a:cubicBezTo>
                      <a:cubicBezTo>
                        <a:pt x="170" y="147"/>
                        <a:pt x="173" y="148"/>
                        <a:pt x="174" y="146"/>
                      </a:cubicBezTo>
                      <a:cubicBezTo>
                        <a:pt x="176" y="142"/>
                        <a:pt x="164" y="136"/>
                        <a:pt x="168" y="134"/>
                      </a:cubicBezTo>
                      <a:cubicBezTo>
                        <a:pt x="171" y="132"/>
                        <a:pt x="175" y="135"/>
                        <a:pt x="178" y="136"/>
                      </a:cubicBezTo>
                      <a:cubicBezTo>
                        <a:pt x="182" y="131"/>
                        <a:pt x="186" y="118"/>
                        <a:pt x="186" y="118"/>
                      </a:cubicBezTo>
                      <a:cubicBezTo>
                        <a:pt x="189" y="119"/>
                        <a:pt x="199" y="120"/>
                        <a:pt x="202" y="122"/>
                      </a:cubicBezTo>
                      <a:cubicBezTo>
                        <a:pt x="206" y="124"/>
                        <a:pt x="214" y="130"/>
                        <a:pt x="214" y="130"/>
                      </a:cubicBezTo>
                      <a:cubicBezTo>
                        <a:pt x="224" y="145"/>
                        <a:pt x="228" y="158"/>
                        <a:pt x="244" y="168"/>
                      </a:cubicBezTo>
                      <a:cubicBezTo>
                        <a:pt x="250" y="172"/>
                        <a:pt x="262" y="178"/>
                        <a:pt x="262" y="178"/>
                      </a:cubicBezTo>
                      <a:cubicBezTo>
                        <a:pt x="265" y="178"/>
                        <a:pt x="286" y="182"/>
                        <a:pt x="284" y="170"/>
                      </a:cubicBezTo>
                      <a:cubicBezTo>
                        <a:pt x="283" y="164"/>
                        <a:pt x="268" y="160"/>
                        <a:pt x="268" y="160"/>
                      </a:cubicBezTo>
                      <a:cubicBezTo>
                        <a:pt x="261" y="150"/>
                        <a:pt x="270" y="143"/>
                        <a:pt x="256" y="138"/>
                      </a:cubicBezTo>
                      <a:cubicBezTo>
                        <a:pt x="254" y="136"/>
                        <a:pt x="251" y="135"/>
                        <a:pt x="250" y="132"/>
                      </a:cubicBezTo>
                      <a:cubicBezTo>
                        <a:pt x="248" y="129"/>
                        <a:pt x="250" y="125"/>
                        <a:pt x="248" y="122"/>
                      </a:cubicBezTo>
                      <a:cubicBezTo>
                        <a:pt x="246" y="118"/>
                        <a:pt x="240" y="118"/>
                        <a:pt x="236" y="116"/>
                      </a:cubicBezTo>
                      <a:cubicBezTo>
                        <a:pt x="230" y="107"/>
                        <a:pt x="227" y="100"/>
                        <a:pt x="240" y="96"/>
                      </a:cubicBezTo>
                      <a:cubicBezTo>
                        <a:pt x="236" y="83"/>
                        <a:pt x="236" y="84"/>
                        <a:pt x="220" y="86"/>
                      </a:cubicBezTo>
                      <a:cubicBezTo>
                        <a:pt x="209" y="82"/>
                        <a:pt x="208" y="82"/>
                        <a:pt x="210" y="70"/>
                      </a:cubicBezTo>
                      <a:cubicBezTo>
                        <a:pt x="207" y="60"/>
                        <a:pt x="199" y="57"/>
                        <a:pt x="190" y="54"/>
                      </a:cubicBezTo>
                      <a:cubicBezTo>
                        <a:pt x="181" y="45"/>
                        <a:pt x="181" y="42"/>
                        <a:pt x="168" y="38"/>
                      </a:cubicBezTo>
                      <a:cubicBezTo>
                        <a:pt x="164" y="37"/>
                        <a:pt x="156" y="34"/>
                        <a:pt x="156" y="34"/>
                      </a:cubicBezTo>
                      <a:cubicBezTo>
                        <a:pt x="146" y="24"/>
                        <a:pt x="134" y="21"/>
                        <a:pt x="120" y="16"/>
                      </a:cubicBezTo>
                      <a:cubicBezTo>
                        <a:pt x="113" y="14"/>
                        <a:pt x="108" y="8"/>
                        <a:pt x="102" y="4"/>
                      </a:cubicBezTo>
                      <a:cubicBezTo>
                        <a:pt x="100" y="3"/>
                        <a:pt x="96" y="0"/>
                        <a:pt x="96" y="0"/>
                      </a:cubicBezTo>
                      <a:cubicBezTo>
                        <a:pt x="83" y="2"/>
                        <a:pt x="79" y="1"/>
                        <a:pt x="70" y="10"/>
                      </a:cubicBezTo>
                      <a:cubicBezTo>
                        <a:pt x="67" y="19"/>
                        <a:pt x="63" y="27"/>
                        <a:pt x="56" y="32"/>
                      </a:cubicBezTo>
                      <a:cubicBezTo>
                        <a:pt x="49" y="30"/>
                        <a:pt x="52" y="31"/>
                        <a:pt x="4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" name="Freeform 21"/>
                <p:cNvSpPr>
                  <a:spLocks/>
                </p:cNvSpPr>
                <p:nvPr/>
              </p:nvSpPr>
              <p:spPr bwMode="ltGray">
                <a:xfrm>
                  <a:off x="2820" y="866"/>
                  <a:ext cx="78" cy="64"/>
                </a:xfrm>
                <a:custGeom>
                  <a:avLst/>
                  <a:gdLst/>
                  <a:ahLst/>
                  <a:cxnLst>
                    <a:cxn ang="0">
                      <a:pos x="1" y="58"/>
                    </a:cxn>
                    <a:cxn ang="0">
                      <a:pos x="27" y="60"/>
                    </a:cxn>
                    <a:cxn ang="0">
                      <a:pos x="45" y="48"/>
                    </a:cxn>
                    <a:cxn ang="0">
                      <a:pos x="57" y="30"/>
                    </a:cxn>
                    <a:cxn ang="0">
                      <a:pos x="43" y="14"/>
                    </a:cxn>
                    <a:cxn ang="0">
                      <a:pos x="43" y="4"/>
                    </a:cxn>
                    <a:cxn ang="0">
                      <a:pos x="71" y="26"/>
                    </a:cxn>
                    <a:cxn ang="0">
                      <a:pos x="67" y="54"/>
                    </a:cxn>
                    <a:cxn ang="0">
                      <a:pos x="33" y="78"/>
                    </a:cxn>
                    <a:cxn ang="0">
                      <a:pos x="9" y="66"/>
                    </a:cxn>
                    <a:cxn ang="0">
                      <a:pos x="3" y="62"/>
                    </a:cxn>
                    <a:cxn ang="0">
                      <a:pos x="1" y="58"/>
                    </a:cxn>
                  </a:cxnLst>
                  <a:rect l="0" t="0" r="r" b="b"/>
                  <a:pathLst>
                    <a:path w="78" h="78">
                      <a:moveTo>
                        <a:pt x="1" y="58"/>
                      </a:moveTo>
                      <a:cubicBezTo>
                        <a:pt x="6" y="44"/>
                        <a:pt x="18" y="57"/>
                        <a:pt x="27" y="60"/>
                      </a:cubicBezTo>
                      <a:cubicBezTo>
                        <a:pt x="35" y="57"/>
                        <a:pt x="38" y="52"/>
                        <a:pt x="45" y="48"/>
                      </a:cubicBezTo>
                      <a:cubicBezTo>
                        <a:pt x="48" y="40"/>
                        <a:pt x="51" y="36"/>
                        <a:pt x="57" y="30"/>
                      </a:cubicBezTo>
                      <a:cubicBezTo>
                        <a:pt x="55" y="23"/>
                        <a:pt x="43" y="14"/>
                        <a:pt x="43" y="14"/>
                      </a:cubicBezTo>
                      <a:cubicBezTo>
                        <a:pt x="33" y="0"/>
                        <a:pt x="30" y="1"/>
                        <a:pt x="43" y="4"/>
                      </a:cubicBezTo>
                      <a:cubicBezTo>
                        <a:pt x="54" y="11"/>
                        <a:pt x="58" y="22"/>
                        <a:pt x="71" y="26"/>
                      </a:cubicBezTo>
                      <a:cubicBezTo>
                        <a:pt x="78" y="37"/>
                        <a:pt x="78" y="46"/>
                        <a:pt x="67" y="54"/>
                      </a:cubicBezTo>
                      <a:cubicBezTo>
                        <a:pt x="51" y="49"/>
                        <a:pt x="53" y="71"/>
                        <a:pt x="33" y="78"/>
                      </a:cubicBezTo>
                      <a:cubicBezTo>
                        <a:pt x="16" y="72"/>
                        <a:pt x="25" y="76"/>
                        <a:pt x="9" y="66"/>
                      </a:cubicBezTo>
                      <a:cubicBezTo>
                        <a:pt x="7" y="65"/>
                        <a:pt x="3" y="62"/>
                        <a:pt x="3" y="62"/>
                      </a:cubicBezTo>
                      <a:cubicBezTo>
                        <a:pt x="0" y="54"/>
                        <a:pt x="13" y="42"/>
                        <a:pt x="1" y="5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2" name="Freeform 22"/>
                <p:cNvSpPr>
                  <a:spLocks/>
                </p:cNvSpPr>
                <p:nvPr/>
              </p:nvSpPr>
              <p:spPr bwMode="ltGray">
                <a:xfrm>
                  <a:off x="2984" y="732"/>
                  <a:ext cx="19" cy="14"/>
                </a:xfrm>
                <a:custGeom>
                  <a:avLst/>
                  <a:gdLst/>
                  <a:ahLst/>
                  <a:cxnLst>
                    <a:cxn ang="0">
                      <a:pos x="3" y="4"/>
                    </a:cxn>
                    <a:cxn ang="0">
                      <a:pos x="3" y="14"/>
                    </a:cxn>
                    <a:cxn ang="0">
                      <a:pos x="3" y="4"/>
                    </a:cxn>
                  </a:cxnLst>
                  <a:rect l="0" t="0" r="r" b="b"/>
                  <a:pathLst>
                    <a:path w="17" h="18">
                      <a:moveTo>
                        <a:pt x="3" y="4"/>
                      </a:moveTo>
                      <a:cubicBezTo>
                        <a:pt x="17" y="7"/>
                        <a:pt x="16" y="18"/>
                        <a:pt x="3" y="14"/>
                      </a:cubicBezTo>
                      <a:cubicBezTo>
                        <a:pt x="0" y="6"/>
                        <a:pt x="7" y="0"/>
                        <a:pt x="3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3" name="Freeform 23"/>
                <p:cNvSpPr>
                  <a:spLocks/>
                </p:cNvSpPr>
                <p:nvPr/>
              </p:nvSpPr>
              <p:spPr bwMode="ltGray">
                <a:xfrm>
                  <a:off x="3083" y="830"/>
                  <a:ext cx="26" cy="19"/>
                </a:xfrm>
                <a:custGeom>
                  <a:avLst/>
                  <a:gdLst/>
                  <a:ahLst/>
                  <a:cxnLst>
                    <a:cxn ang="0">
                      <a:pos x="8" y="14"/>
                    </a:cxn>
                    <a:cxn ang="0">
                      <a:pos x="14" y="0"/>
                    </a:cxn>
                    <a:cxn ang="0">
                      <a:pos x="14" y="22"/>
                    </a:cxn>
                    <a:cxn ang="0">
                      <a:pos x="8" y="14"/>
                    </a:cxn>
                  </a:cxnLst>
                  <a:rect l="0" t="0" r="r" b="b"/>
                  <a:pathLst>
                    <a:path w="26" h="22">
                      <a:moveTo>
                        <a:pt x="8" y="14"/>
                      </a:moveTo>
                      <a:cubicBezTo>
                        <a:pt x="5" y="6"/>
                        <a:pt x="5" y="3"/>
                        <a:pt x="14" y="0"/>
                      </a:cubicBezTo>
                      <a:cubicBezTo>
                        <a:pt x="26" y="4"/>
                        <a:pt x="23" y="16"/>
                        <a:pt x="14" y="22"/>
                      </a:cubicBezTo>
                      <a:cubicBezTo>
                        <a:pt x="0" y="17"/>
                        <a:pt x="13" y="3"/>
                        <a:pt x="8" y="1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4" name="Freeform 24"/>
                <p:cNvSpPr>
                  <a:spLocks/>
                </p:cNvSpPr>
                <p:nvPr/>
              </p:nvSpPr>
              <p:spPr bwMode="ltGray">
                <a:xfrm>
                  <a:off x="2766" y="610"/>
                  <a:ext cx="19" cy="12"/>
                </a:xfrm>
                <a:custGeom>
                  <a:avLst/>
                  <a:gdLst/>
                  <a:ahLst/>
                  <a:cxnLst>
                    <a:cxn ang="0">
                      <a:pos x="7" y="12"/>
                    </a:cxn>
                    <a:cxn ang="0">
                      <a:pos x="17" y="2"/>
                    </a:cxn>
                    <a:cxn ang="0">
                      <a:pos x="9" y="12"/>
                    </a:cxn>
                    <a:cxn ang="0">
                      <a:pos x="7" y="12"/>
                    </a:cxn>
                  </a:cxnLst>
                  <a:rect l="0" t="0" r="r" b="b"/>
                  <a:pathLst>
                    <a:path w="20" h="15">
                      <a:moveTo>
                        <a:pt x="7" y="12"/>
                      </a:moveTo>
                      <a:cubicBezTo>
                        <a:pt x="0" y="1"/>
                        <a:pt x="6" y="0"/>
                        <a:pt x="17" y="2"/>
                      </a:cubicBezTo>
                      <a:cubicBezTo>
                        <a:pt x="20" y="10"/>
                        <a:pt x="18" y="15"/>
                        <a:pt x="9" y="12"/>
                      </a:cubicBezTo>
                      <a:cubicBezTo>
                        <a:pt x="4" y="4"/>
                        <a:pt x="4" y="4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5" name="Freeform 25"/>
                <p:cNvSpPr>
                  <a:spLocks/>
                </p:cNvSpPr>
                <p:nvPr/>
              </p:nvSpPr>
              <p:spPr bwMode="ltGray">
                <a:xfrm>
                  <a:off x="2600" y="712"/>
                  <a:ext cx="19" cy="12"/>
                </a:xfrm>
                <a:custGeom>
                  <a:avLst/>
                  <a:gdLst/>
                  <a:ahLst/>
                  <a:cxnLst>
                    <a:cxn ang="0">
                      <a:pos x="7" y="12"/>
                    </a:cxn>
                    <a:cxn ang="0">
                      <a:pos x="15" y="2"/>
                    </a:cxn>
                    <a:cxn ang="0">
                      <a:pos x="15" y="14"/>
                    </a:cxn>
                    <a:cxn ang="0">
                      <a:pos x="7" y="12"/>
                    </a:cxn>
                  </a:cxnLst>
                  <a:rect l="0" t="0" r="r" b="b"/>
                  <a:pathLst>
                    <a:path w="20" h="15">
                      <a:moveTo>
                        <a:pt x="7" y="12"/>
                      </a:moveTo>
                      <a:cubicBezTo>
                        <a:pt x="0" y="2"/>
                        <a:pt x="3" y="0"/>
                        <a:pt x="15" y="2"/>
                      </a:cubicBezTo>
                      <a:cubicBezTo>
                        <a:pt x="16" y="4"/>
                        <a:pt x="20" y="12"/>
                        <a:pt x="15" y="14"/>
                      </a:cubicBezTo>
                      <a:cubicBezTo>
                        <a:pt x="12" y="15"/>
                        <a:pt x="7" y="12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6" name="Freeform 26"/>
                <p:cNvSpPr>
                  <a:spLocks/>
                </p:cNvSpPr>
                <p:nvPr/>
              </p:nvSpPr>
              <p:spPr bwMode="ltGray">
                <a:xfrm>
                  <a:off x="2417" y="680"/>
                  <a:ext cx="80" cy="66"/>
                </a:xfrm>
                <a:custGeom>
                  <a:avLst/>
                  <a:gdLst/>
                  <a:ahLst/>
                  <a:cxnLst>
                    <a:cxn ang="0">
                      <a:pos x="0" y="50"/>
                    </a:cxn>
                    <a:cxn ang="0">
                      <a:pos x="14" y="24"/>
                    </a:cxn>
                    <a:cxn ang="0">
                      <a:pos x="26" y="20"/>
                    </a:cxn>
                    <a:cxn ang="0">
                      <a:pos x="48" y="18"/>
                    </a:cxn>
                    <a:cxn ang="0">
                      <a:pos x="58" y="0"/>
                    </a:cxn>
                    <a:cxn ang="0">
                      <a:pos x="80" y="40"/>
                    </a:cxn>
                    <a:cxn ang="0">
                      <a:pos x="70" y="56"/>
                    </a:cxn>
                    <a:cxn ang="0">
                      <a:pos x="54" y="62"/>
                    </a:cxn>
                    <a:cxn ang="0">
                      <a:pos x="48" y="80"/>
                    </a:cxn>
                    <a:cxn ang="0">
                      <a:pos x="32" y="68"/>
                    </a:cxn>
                    <a:cxn ang="0">
                      <a:pos x="38" y="52"/>
                    </a:cxn>
                    <a:cxn ang="0">
                      <a:pos x="30" y="28"/>
                    </a:cxn>
                    <a:cxn ang="0">
                      <a:pos x="20" y="48"/>
                    </a:cxn>
                    <a:cxn ang="0">
                      <a:pos x="8" y="56"/>
                    </a:cxn>
                    <a:cxn ang="0">
                      <a:pos x="0" y="50"/>
                    </a:cxn>
                  </a:cxnLst>
                  <a:rect l="0" t="0" r="r" b="b"/>
                  <a:pathLst>
                    <a:path w="80" h="80">
                      <a:moveTo>
                        <a:pt x="0" y="50"/>
                      </a:moveTo>
                      <a:cubicBezTo>
                        <a:pt x="1" y="47"/>
                        <a:pt x="12" y="25"/>
                        <a:pt x="14" y="24"/>
                      </a:cubicBezTo>
                      <a:cubicBezTo>
                        <a:pt x="17" y="22"/>
                        <a:pt x="26" y="20"/>
                        <a:pt x="26" y="20"/>
                      </a:cubicBezTo>
                      <a:cubicBezTo>
                        <a:pt x="34" y="23"/>
                        <a:pt x="40" y="21"/>
                        <a:pt x="48" y="18"/>
                      </a:cubicBezTo>
                      <a:cubicBezTo>
                        <a:pt x="52" y="12"/>
                        <a:pt x="54" y="6"/>
                        <a:pt x="58" y="0"/>
                      </a:cubicBezTo>
                      <a:cubicBezTo>
                        <a:pt x="70" y="4"/>
                        <a:pt x="76" y="28"/>
                        <a:pt x="80" y="40"/>
                      </a:cubicBezTo>
                      <a:cubicBezTo>
                        <a:pt x="75" y="54"/>
                        <a:pt x="80" y="50"/>
                        <a:pt x="70" y="56"/>
                      </a:cubicBezTo>
                      <a:cubicBezTo>
                        <a:pt x="61" y="53"/>
                        <a:pt x="59" y="54"/>
                        <a:pt x="54" y="62"/>
                      </a:cubicBezTo>
                      <a:cubicBezTo>
                        <a:pt x="57" y="71"/>
                        <a:pt x="56" y="75"/>
                        <a:pt x="48" y="80"/>
                      </a:cubicBezTo>
                      <a:cubicBezTo>
                        <a:pt x="40" y="77"/>
                        <a:pt x="39" y="72"/>
                        <a:pt x="32" y="68"/>
                      </a:cubicBezTo>
                      <a:cubicBezTo>
                        <a:pt x="26" y="59"/>
                        <a:pt x="30" y="57"/>
                        <a:pt x="38" y="52"/>
                      </a:cubicBezTo>
                      <a:cubicBezTo>
                        <a:pt x="41" y="42"/>
                        <a:pt x="39" y="34"/>
                        <a:pt x="30" y="28"/>
                      </a:cubicBezTo>
                      <a:cubicBezTo>
                        <a:pt x="20" y="31"/>
                        <a:pt x="30" y="40"/>
                        <a:pt x="20" y="48"/>
                      </a:cubicBezTo>
                      <a:cubicBezTo>
                        <a:pt x="16" y="51"/>
                        <a:pt x="8" y="56"/>
                        <a:pt x="8" y="56"/>
                      </a:cubicBezTo>
                      <a:cubicBezTo>
                        <a:pt x="2" y="50"/>
                        <a:pt x="5" y="50"/>
                        <a:pt x="0" y="5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7" name="Freeform 27"/>
                <p:cNvSpPr>
                  <a:spLocks/>
                </p:cNvSpPr>
                <p:nvPr/>
              </p:nvSpPr>
              <p:spPr bwMode="ltGray">
                <a:xfrm>
                  <a:off x="2391" y="541"/>
                  <a:ext cx="94" cy="142"/>
                </a:xfrm>
                <a:custGeom>
                  <a:avLst/>
                  <a:gdLst/>
                  <a:ahLst/>
                  <a:cxnLst>
                    <a:cxn ang="0">
                      <a:pos x="14" y="96"/>
                    </a:cxn>
                    <a:cxn ang="0">
                      <a:pos x="26" y="128"/>
                    </a:cxn>
                    <a:cxn ang="0">
                      <a:pos x="32" y="108"/>
                    </a:cxn>
                    <a:cxn ang="0">
                      <a:pos x="52" y="100"/>
                    </a:cxn>
                    <a:cxn ang="0">
                      <a:pos x="46" y="124"/>
                    </a:cxn>
                    <a:cxn ang="0">
                      <a:pos x="66" y="126"/>
                    </a:cxn>
                    <a:cxn ang="0">
                      <a:pos x="76" y="142"/>
                    </a:cxn>
                    <a:cxn ang="0">
                      <a:pos x="58" y="148"/>
                    </a:cxn>
                    <a:cxn ang="0">
                      <a:pos x="74" y="174"/>
                    </a:cxn>
                    <a:cxn ang="0">
                      <a:pos x="84" y="154"/>
                    </a:cxn>
                    <a:cxn ang="0">
                      <a:pos x="82" y="112"/>
                    </a:cxn>
                    <a:cxn ang="0">
                      <a:pos x="60" y="106"/>
                    </a:cxn>
                    <a:cxn ang="0">
                      <a:pos x="50" y="82"/>
                    </a:cxn>
                    <a:cxn ang="0">
                      <a:pos x="34" y="82"/>
                    </a:cxn>
                    <a:cxn ang="0">
                      <a:pos x="30" y="70"/>
                    </a:cxn>
                    <a:cxn ang="0">
                      <a:pos x="42" y="42"/>
                    </a:cxn>
                    <a:cxn ang="0">
                      <a:pos x="30" y="0"/>
                    </a:cxn>
                    <a:cxn ang="0">
                      <a:pos x="18" y="22"/>
                    </a:cxn>
                    <a:cxn ang="0">
                      <a:pos x="4" y="46"/>
                    </a:cxn>
                    <a:cxn ang="0">
                      <a:pos x="14" y="76"/>
                    </a:cxn>
                    <a:cxn ang="0">
                      <a:pos x="14" y="96"/>
                    </a:cxn>
                  </a:cxnLst>
                  <a:rect l="0" t="0" r="r" b="b"/>
                  <a:pathLst>
                    <a:path w="94" h="174">
                      <a:moveTo>
                        <a:pt x="14" y="96"/>
                      </a:moveTo>
                      <a:cubicBezTo>
                        <a:pt x="11" y="109"/>
                        <a:pt x="15" y="120"/>
                        <a:pt x="26" y="128"/>
                      </a:cubicBezTo>
                      <a:cubicBezTo>
                        <a:pt x="34" y="120"/>
                        <a:pt x="35" y="119"/>
                        <a:pt x="32" y="108"/>
                      </a:cubicBezTo>
                      <a:cubicBezTo>
                        <a:pt x="35" y="92"/>
                        <a:pt x="39" y="92"/>
                        <a:pt x="52" y="100"/>
                      </a:cubicBezTo>
                      <a:cubicBezTo>
                        <a:pt x="59" y="110"/>
                        <a:pt x="49" y="114"/>
                        <a:pt x="46" y="124"/>
                      </a:cubicBezTo>
                      <a:cubicBezTo>
                        <a:pt x="50" y="137"/>
                        <a:pt x="57" y="129"/>
                        <a:pt x="66" y="126"/>
                      </a:cubicBezTo>
                      <a:cubicBezTo>
                        <a:pt x="77" y="129"/>
                        <a:pt x="79" y="131"/>
                        <a:pt x="76" y="142"/>
                      </a:cubicBezTo>
                      <a:cubicBezTo>
                        <a:pt x="67" y="139"/>
                        <a:pt x="65" y="141"/>
                        <a:pt x="58" y="148"/>
                      </a:cubicBezTo>
                      <a:cubicBezTo>
                        <a:pt x="60" y="160"/>
                        <a:pt x="62" y="170"/>
                        <a:pt x="74" y="174"/>
                      </a:cubicBezTo>
                      <a:cubicBezTo>
                        <a:pt x="77" y="165"/>
                        <a:pt x="74" y="157"/>
                        <a:pt x="84" y="154"/>
                      </a:cubicBezTo>
                      <a:cubicBezTo>
                        <a:pt x="91" y="143"/>
                        <a:pt x="94" y="122"/>
                        <a:pt x="82" y="112"/>
                      </a:cubicBezTo>
                      <a:cubicBezTo>
                        <a:pt x="77" y="108"/>
                        <a:pt x="66" y="108"/>
                        <a:pt x="60" y="106"/>
                      </a:cubicBezTo>
                      <a:cubicBezTo>
                        <a:pt x="65" y="92"/>
                        <a:pt x="66" y="87"/>
                        <a:pt x="50" y="82"/>
                      </a:cubicBezTo>
                      <a:cubicBezTo>
                        <a:pt x="48" y="82"/>
                        <a:pt x="37" y="86"/>
                        <a:pt x="34" y="82"/>
                      </a:cubicBezTo>
                      <a:cubicBezTo>
                        <a:pt x="32" y="79"/>
                        <a:pt x="30" y="70"/>
                        <a:pt x="30" y="70"/>
                      </a:cubicBezTo>
                      <a:cubicBezTo>
                        <a:pt x="32" y="54"/>
                        <a:pt x="32" y="52"/>
                        <a:pt x="42" y="42"/>
                      </a:cubicBezTo>
                      <a:cubicBezTo>
                        <a:pt x="41" y="30"/>
                        <a:pt x="45" y="5"/>
                        <a:pt x="30" y="0"/>
                      </a:cubicBezTo>
                      <a:cubicBezTo>
                        <a:pt x="14" y="4"/>
                        <a:pt x="16" y="4"/>
                        <a:pt x="18" y="22"/>
                      </a:cubicBezTo>
                      <a:cubicBezTo>
                        <a:pt x="16" y="39"/>
                        <a:pt x="15" y="35"/>
                        <a:pt x="4" y="46"/>
                      </a:cubicBezTo>
                      <a:cubicBezTo>
                        <a:pt x="0" y="59"/>
                        <a:pt x="5" y="67"/>
                        <a:pt x="14" y="76"/>
                      </a:cubicBezTo>
                      <a:cubicBezTo>
                        <a:pt x="15" y="80"/>
                        <a:pt x="17" y="93"/>
                        <a:pt x="14" y="9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8" name="Freeform 28"/>
                <p:cNvSpPr>
                  <a:spLocks/>
                </p:cNvSpPr>
                <p:nvPr/>
              </p:nvSpPr>
              <p:spPr bwMode="ltGray">
                <a:xfrm>
                  <a:off x="2415" y="644"/>
                  <a:ext cx="32" cy="41"/>
                </a:xfrm>
                <a:custGeom>
                  <a:avLst/>
                  <a:gdLst/>
                  <a:ahLst/>
                  <a:cxnLst>
                    <a:cxn ang="0">
                      <a:pos x="6" y="24"/>
                    </a:cxn>
                    <a:cxn ang="0">
                      <a:pos x="12" y="0"/>
                    </a:cxn>
                    <a:cxn ang="0">
                      <a:pos x="20" y="16"/>
                    </a:cxn>
                    <a:cxn ang="0">
                      <a:pos x="22" y="24"/>
                    </a:cxn>
                    <a:cxn ang="0">
                      <a:pos x="28" y="26"/>
                    </a:cxn>
                    <a:cxn ang="0">
                      <a:pos x="32" y="38"/>
                    </a:cxn>
                    <a:cxn ang="0">
                      <a:pos x="18" y="50"/>
                    </a:cxn>
                    <a:cxn ang="0">
                      <a:pos x="6" y="24"/>
                    </a:cxn>
                  </a:cxnLst>
                  <a:rect l="0" t="0" r="r" b="b"/>
                  <a:pathLst>
                    <a:path w="32" h="50">
                      <a:moveTo>
                        <a:pt x="6" y="24"/>
                      </a:moveTo>
                      <a:cubicBezTo>
                        <a:pt x="0" y="15"/>
                        <a:pt x="3" y="6"/>
                        <a:pt x="12" y="0"/>
                      </a:cubicBezTo>
                      <a:cubicBezTo>
                        <a:pt x="23" y="3"/>
                        <a:pt x="23" y="5"/>
                        <a:pt x="20" y="16"/>
                      </a:cubicBezTo>
                      <a:cubicBezTo>
                        <a:pt x="21" y="19"/>
                        <a:pt x="20" y="22"/>
                        <a:pt x="22" y="24"/>
                      </a:cubicBezTo>
                      <a:cubicBezTo>
                        <a:pt x="23" y="26"/>
                        <a:pt x="27" y="24"/>
                        <a:pt x="28" y="26"/>
                      </a:cubicBezTo>
                      <a:cubicBezTo>
                        <a:pt x="30" y="29"/>
                        <a:pt x="32" y="38"/>
                        <a:pt x="32" y="38"/>
                      </a:cubicBezTo>
                      <a:cubicBezTo>
                        <a:pt x="29" y="46"/>
                        <a:pt x="26" y="47"/>
                        <a:pt x="18" y="50"/>
                      </a:cubicBezTo>
                      <a:cubicBezTo>
                        <a:pt x="12" y="41"/>
                        <a:pt x="18" y="24"/>
                        <a:pt x="6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9" name="Freeform 29"/>
                <p:cNvSpPr>
                  <a:spLocks/>
                </p:cNvSpPr>
                <p:nvPr/>
              </p:nvSpPr>
              <p:spPr bwMode="ltGray">
                <a:xfrm>
                  <a:off x="2349" y="654"/>
                  <a:ext cx="45" cy="41"/>
                </a:xfrm>
                <a:custGeom>
                  <a:avLst/>
                  <a:gdLst/>
                  <a:ahLst/>
                  <a:cxnLst>
                    <a:cxn ang="0">
                      <a:pos x="0" y="44"/>
                    </a:cxn>
                    <a:cxn ang="0">
                      <a:pos x="22" y="20"/>
                    </a:cxn>
                    <a:cxn ang="0">
                      <a:pos x="36" y="0"/>
                    </a:cxn>
                    <a:cxn ang="0">
                      <a:pos x="24" y="28"/>
                    </a:cxn>
                    <a:cxn ang="0">
                      <a:pos x="2" y="50"/>
                    </a:cxn>
                    <a:cxn ang="0">
                      <a:pos x="0" y="44"/>
                    </a:cxn>
                  </a:cxnLst>
                  <a:rect l="0" t="0" r="r" b="b"/>
                  <a:pathLst>
                    <a:path w="43" h="50">
                      <a:moveTo>
                        <a:pt x="0" y="44"/>
                      </a:moveTo>
                      <a:cubicBezTo>
                        <a:pt x="6" y="38"/>
                        <a:pt x="18" y="29"/>
                        <a:pt x="22" y="20"/>
                      </a:cubicBezTo>
                      <a:cubicBezTo>
                        <a:pt x="27" y="10"/>
                        <a:pt x="25" y="4"/>
                        <a:pt x="36" y="0"/>
                      </a:cubicBezTo>
                      <a:cubicBezTo>
                        <a:pt x="43" y="11"/>
                        <a:pt x="36" y="24"/>
                        <a:pt x="24" y="28"/>
                      </a:cubicBezTo>
                      <a:cubicBezTo>
                        <a:pt x="21" y="38"/>
                        <a:pt x="12" y="47"/>
                        <a:pt x="2" y="50"/>
                      </a:cubicBezTo>
                      <a:cubicBezTo>
                        <a:pt x="1" y="48"/>
                        <a:pt x="0" y="44"/>
                        <a:pt x="0" y="4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60" name="Freeform 30"/>
                <p:cNvSpPr>
                  <a:spLocks/>
                </p:cNvSpPr>
                <p:nvPr/>
              </p:nvSpPr>
              <p:spPr bwMode="ltGray">
                <a:xfrm>
                  <a:off x="4808" y="597"/>
                  <a:ext cx="701" cy="438"/>
                </a:xfrm>
                <a:custGeom>
                  <a:avLst/>
                  <a:gdLst/>
                  <a:ahLst/>
                  <a:cxnLst>
                    <a:cxn ang="0">
                      <a:pos x="21" y="280"/>
                    </a:cxn>
                    <a:cxn ang="0">
                      <a:pos x="24" y="250"/>
                    </a:cxn>
                    <a:cxn ang="0">
                      <a:pos x="22" y="245"/>
                    </a:cxn>
                    <a:cxn ang="0">
                      <a:pos x="16" y="218"/>
                    </a:cxn>
                    <a:cxn ang="0">
                      <a:pos x="4" y="215"/>
                    </a:cxn>
                    <a:cxn ang="0">
                      <a:pos x="0" y="191"/>
                    </a:cxn>
                    <a:cxn ang="0">
                      <a:pos x="12" y="180"/>
                    </a:cxn>
                    <a:cxn ang="0">
                      <a:pos x="6" y="165"/>
                    </a:cxn>
                    <a:cxn ang="0">
                      <a:pos x="2" y="160"/>
                    </a:cxn>
                    <a:cxn ang="0">
                      <a:pos x="28" y="120"/>
                    </a:cxn>
                    <a:cxn ang="0">
                      <a:pos x="44" y="96"/>
                    </a:cxn>
                    <a:cxn ang="0">
                      <a:pos x="42" y="70"/>
                    </a:cxn>
                    <a:cxn ang="0">
                      <a:pos x="24" y="43"/>
                    </a:cxn>
                    <a:cxn ang="0">
                      <a:pos x="20" y="32"/>
                    </a:cxn>
                    <a:cxn ang="0">
                      <a:pos x="26" y="36"/>
                    </a:cxn>
                    <a:cxn ang="0">
                      <a:pos x="48" y="35"/>
                    </a:cxn>
                    <a:cxn ang="0">
                      <a:pos x="64" y="11"/>
                    </a:cxn>
                    <a:cxn ang="0">
                      <a:pos x="82" y="0"/>
                    </a:cxn>
                    <a:cxn ang="0">
                      <a:pos x="88" y="2"/>
                    </a:cxn>
                    <a:cxn ang="0">
                      <a:pos x="92" y="9"/>
                    </a:cxn>
                    <a:cxn ang="0">
                      <a:pos x="98" y="5"/>
                    </a:cxn>
                    <a:cxn ang="0">
                      <a:pos x="110" y="8"/>
                    </a:cxn>
                    <a:cxn ang="0">
                      <a:pos x="116" y="9"/>
                    </a:cxn>
                    <a:cxn ang="0">
                      <a:pos x="141" y="14"/>
                    </a:cxn>
                    <a:cxn ang="0">
                      <a:pos x="155" y="24"/>
                    </a:cxn>
                    <a:cxn ang="0">
                      <a:pos x="167" y="17"/>
                    </a:cxn>
                    <a:cxn ang="0">
                      <a:pos x="173" y="14"/>
                    </a:cxn>
                    <a:cxn ang="0">
                      <a:pos x="195" y="14"/>
                    </a:cxn>
                    <a:cxn ang="0">
                      <a:pos x="211" y="32"/>
                    </a:cxn>
                    <a:cxn ang="0">
                      <a:pos x="231" y="59"/>
                    </a:cxn>
                    <a:cxn ang="0">
                      <a:pos x="245" y="70"/>
                    </a:cxn>
                    <a:cxn ang="0">
                      <a:pos x="257" y="68"/>
                    </a:cxn>
                    <a:cxn ang="0">
                      <a:pos x="270" y="65"/>
                    </a:cxn>
                    <a:cxn ang="0">
                      <a:pos x="290" y="71"/>
                    </a:cxn>
                    <a:cxn ang="0">
                      <a:pos x="300" y="81"/>
                    </a:cxn>
                    <a:cxn ang="0">
                      <a:pos x="308" y="90"/>
                    </a:cxn>
                    <a:cxn ang="0">
                      <a:pos x="318" y="111"/>
                    </a:cxn>
                    <a:cxn ang="0">
                      <a:pos x="322" y="120"/>
                    </a:cxn>
                    <a:cxn ang="0">
                      <a:pos x="324" y="125"/>
                    </a:cxn>
                    <a:cxn ang="0">
                      <a:pos x="310" y="142"/>
                    </a:cxn>
                    <a:cxn ang="0">
                      <a:pos x="322" y="141"/>
                    </a:cxn>
                    <a:cxn ang="0">
                      <a:pos x="342" y="155"/>
                    </a:cxn>
                    <a:cxn ang="0">
                      <a:pos x="364" y="157"/>
                    </a:cxn>
                    <a:cxn ang="0">
                      <a:pos x="380" y="168"/>
                    </a:cxn>
                    <a:cxn ang="0">
                      <a:pos x="382" y="172"/>
                    </a:cxn>
                    <a:cxn ang="0">
                      <a:pos x="382" y="176"/>
                    </a:cxn>
                    <a:cxn ang="0">
                      <a:pos x="394" y="172"/>
                    </a:cxn>
                    <a:cxn ang="0">
                      <a:pos x="400" y="171"/>
                    </a:cxn>
                    <a:cxn ang="0">
                      <a:pos x="439" y="185"/>
                    </a:cxn>
                    <a:cxn ang="0">
                      <a:pos x="447" y="199"/>
                    </a:cxn>
                    <a:cxn ang="0">
                      <a:pos x="465" y="201"/>
                    </a:cxn>
                    <a:cxn ang="0">
                      <a:pos x="471" y="215"/>
                    </a:cxn>
                    <a:cxn ang="0">
                      <a:pos x="451" y="258"/>
                    </a:cxn>
                    <a:cxn ang="0">
                      <a:pos x="435" y="281"/>
                    </a:cxn>
                  </a:cxnLst>
                  <a:rect l="0" t="0" r="r" b="b"/>
                  <a:pathLst>
                    <a:path w="471" h="281">
                      <a:moveTo>
                        <a:pt x="21" y="280"/>
                      </a:moveTo>
                      <a:cubicBezTo>
                        <a:pt x="32" y="281"/>
                        <a:pt x="25" y="253"/>
                        <a:pt x="24" y="250"/>
                      </a:cubicBezTo>
                      <a:cubicBezTo>
                        <a:pt x="23" y="248"/>
                        <a:pt x="22" y="245"/>
                        <a:pt x="22" y="245"/>
                      </a:cubicBezTo>
                      <a:cubicBezTo>
                        <a:pt x="21" y="243"/>
                        <a:pt x="20" y="221"/>
                        <a:pt x="16" y="218"/>
                      </a:cubicBezTo>
                      <a:cubicBezTo>
                        <a:pt x="13" y="216"/>
                        <a:pt x="4" y="215"/>
                        <a:pt x="4" y="215"/>
                      </a:cubicBezTo>
                      <a:cubicBezTo>
                        <a:pt x="0" y="207"/>
                        <a:pt x="3" y="200"/>
                        <a:pt x="0" y="191"/>
                      </a:cubicBezTo>
                      <a:cubicBezTo>
                        <a:pt x="2" y="185"/>
                        <a:pt x="7" y="186"/>
                        <a:pt x="12" y="180"/>
                      </a:cubicBezTo>
                      <a:cubicBezTo>
                        <a:pt x="14" y="172"/>
                        <a:pt x="14" y="169"/>
                        <a:pt x="6" y="165"/>
                      </a:cubicBezTo>
                      <a:cubicBezTo>
                        <a:pt x="4" y="163"/>
                        <a:pt x="2" y="162"/>
                        <a:pt x="2" y="160"/>
                      </a:cubicBezTo>
                      <a:cubicBezTo>
                        <a:pt x="2" y="150"/>
                        <a:pt x="16" y="123"/>
                        <a:pt x="28" y="120"/>
                      </a:cubicBezTo>
                      <a:cubicBezTo>
                        <a:pt x="32" y="111"/>
                        <a:pt x="40" y="105"/>
                        <a:pt x="44" y="96"/>
                      </a:cubicBezTo>
                      <a:cubicBezTo>
                        <a:pt x="39" y="83"/>
                        <a:pt x="38" y="85"/>
                        <a:pt x="42" y="70"/>
                      </a:cubicBezTo>
                      <a:cubicBezTo>
                        <a:pt x="38" y="60"/>
                        <a:pt x="34" y="48"/>
                        <a:pt x="24" y="43"/>
                      </a:cubicBezTo>
                      <a:cubicBezTo>
                        <a:pt x="18" y="36"/>
                        <a:pt x="10" y="37"/>
                        <a:pt x="20" y="32"/>
                      </a:cubicBezTo>
                      <a:cubicBezTo>
                        <a:pt x="27" y="34"/>
                        <a:pt x="26" y="32"/>
                        <a:pt x="26" y="36"/>
                      </a:cubicBezTo>
                      <a:cubicBezTo>
                        <a:pt x="34" y="41"/>
                        <a:pt x="39" y="39"/>
                        <a:pt x="48" y="35"/>
                      </a:cubicBezTo>
                      <a:cubicBezTo>
                        <a:pt x="45" y="22"/>
                        <a:pt x="48" y="14"/>
                        <a:pt x="64" y="11"/>
                      </a:cubicBezTo>
                      <a:cubicBezTo>
                        <a:pt x="71" y="8"/>
                        <a:pt x="75" y="3"/>
                        <a:pt x="82" y="0"/>
                      </a:cubicBezTo>
                      <a:cubicBezTo>
                        <a:pt x="84" y="1"/>
                        <a:pt x="88" y="0"/>
                        <a:pt x="88" y="2"/>
                      </a:cubicBezTo>
                      <a:cubicBezTo>
                        <a:pt x="90" y="12"/>
                        <a:pt x="75" y="13"/>
                        <a:pt x="92" y="9"/>
                      </a:cubicBezTo>
                      <a:cubicBezTo>
                        <a:pt x="94" y="8"/>
                        <a:pt x="96" y="5"/>
                        <a:pt x="98" y="5"/>
                      </a:cubicBezTo>
                      <a:cubicBezTo>
                        <a:pt x="102" y="4"/>
                        <a:pt x="106" y="7"/>
                        <a:pt x="110" y="8"/>
                      </a:cubicBezTo>
                      <a:cubicBezTo>
                        <a:pt x="112" y="8"/>
                        <a:pt x="116" y="9"/>
                        <a:pt x="116" y="9"/>
                      </a:cubicBezTo>
                      <a:cubicBezTo>
                        <a:pt x="122" y="16"/>
                        <a:pt x="129" y="13"/>
                        <a:pt x="141" y="14"/>
                      </a:cubicBezTo>
                      <a:cubicBezTo>
                        <a:pt x="143" y="21"/>
                        <a:pt x="147" y="22"/>
                        <a:pt x="155" y="24"/>
                      </a:cubicBezTo>
                      <a:cubicBezTo>
                        <a:pt x="159" y="22"/>
                        <a:pt x="163" y="20"/>
                        <a:pt x="167" y="17"/>
                      </a:cubicBezTo>
                      <a:cubicBezTo>
                        <a:pt x="169" y="16"/>
                        <a:pt x="173" y="14"/>
                        <a:pt x="173" y="14"/>
                      </a:cubicBezTo>
                      <a:cubicBezTo>
                        <a:pt x="195" y="26"/>
                        <a:pt x="175" y="20"/>
                        <a:pt x="195" y="14"/>
                      </a:cubicBezTo>
                      <a:cubicBezTo>
                        <a:pt x="207" y="17"/>
                        <a:pt x="201" y="26"/>
                        <a:pt x="211" y="32"/>
                      </a:cubicBezTo>
                      <a:cubicBezTo>
                        <a:pt x="214" y="38"/>
                        <a:pt x="224" y="55"/>
                        <a:pt x="231" y="59"/>
                      </a:cubicBezTo>
                      <a:cubicBezTo>
                        <a:pt x="241" y="70"/>
                        <a:pt x="235" y="67"/>
                        <a:pt x="245" y="70"/>
                      </a:cubicBezTo>
                      <a:cubicBezTo>
                        <a:pt x="249" y="69"/>
                        <a:pt x="253" y="69"/>
                        <a:pt x="257" y="68"/>
                      </a:cubicBezTo>
                      <a:cubicBezTo>
                        <a:pt x="261" y="67"/>
                        <a:pt x="270" y="65"/>
                        <a:pt x="270" y="65"/>
                      </a:cubicBezTo>
                      <a:cubicBezTo>
                        <a:pt x="278" y="66"/>
                        <a:pt x="283" y="67"/>
                        <a:pt x="290" y="71"/>
                      </a:cubicBezTo>
                      <a:cubicBezTo>
                        <a:pt x="304" y="88"/>
                        <a:pt x="282" y="62"/>
                        <a:pt x="300" y="81"/>
                      </a:cubicBezTo>
                      <a:cubicBezTo>
                        <a:pt x="302" y="84"/>
                        <a:pt x="308" y="90"/>
                        <a:pt x="308" y="90"/>
                      </a:cubicBezTo>
                      <a:cubicBezTo>
                        <a:pt x="311" y="98"/>
                        <a:pt x="315" y="103"/>
                        <a:pt x="318" y="111"/>
                      </a:cubicBezTo>
                      <a:cubicBezTo>
                        <a:pt x="319" y="114"/>
                        <a:pt x="321" y="117"/>
                        <a:pt x="322" y="120"/>
                      </a:cubicBezTo>
                      <a:cubicBezTo>
                        <a:pt x="323" y="122"/>
                        <a:pt x="324" y="125"/>
                        <a:pt x="324" y="125"/>
                      </a:cubicBezTo>
                      <a:cubicBezTo>
                        <a:pt x="321" y="132"/>
                        <a:pt x="313" y="134"/>
                        <a:pt x="310" y="142"/>
                      </a:cubicBezTo>
                      <a:cubicBezTo>
                        <a:pt x="313" y="151"/>
                        <a:pt x="317" y="146"/>
                        <a:pt x="322" y="141"/>
                      </a:cubicBezTo>
                      <a:cubicBezTo>
                        <a:pt x="341" y="143"/>
                        <a:pt x="339" y="142"/>
                        <a:pt x="342" y="155"/>
                      </a:cubicBezTo>
                      <a:cubicBezTo>
                        <a:pt x="351" y="150"/>
                        <a:pt x="355" y="152"/>
                        <a:pt x="364" y="157"/>
                      </a:cubicBezTo>
                      <a:cubicBezTo>
                        <a:pt x="369" y="162"/>
                        <a:pt x="372" y="166"/>
                        <a:pt x="380" y="168"/>
                      </a:cubicBezTo>
                      <a:cubicBezTo>
                        <a:pt x="381" y="169"/>
                        <a:pt x="383" y="171"/>
                        <a:pt x="382" y="172"/>
                      </a:cubicBezTo>
                      <a:cubicBezTo>
                        <a:pt x="380" y="176"/>
                        <a:pt x="368" y="172"/>
                        <a:pt x="382" y="176"/>
                      </a:cubicBezTo>
                      <a:cubicBezTo>
                        <a:pt x="386" y="175"/>
                        <a:pt x="390" y="173"/>
                        <a:pt x="394" y="172"/>
                      </a:cubicBezTo>
                      <a:cubicBezTo>
                        <a:pt x="396" y="172"/>
                        <a:pt x="400" y="171"/>
                        <a:pt x="400" y="171"/>
                      </a:cubicBezTo>
                      <a:cubicBezTo>
                        <a:pt x="413" y="177"/>
                        <a:pt x="427" y="179"/>
                        <a:pt x="439" y="185"/>
                      </a:cubicBezTo>
                      <a:cubicBezTo>
                        <a:pt x="441" y="190"/>
                        <a:pt x="445" y="194"/>
                        <a:pt x="447" y="199"/>
                      </a:cubicBezTo>
                      <a:cubicBezTo>
                        <a:pt x="453" y="198"/>
                        <a:pt x="460" y="195"/>
                        <a:pt x="465" y="201"/>
                      </a:cubicBezTo>
                      <a:cubicBezTo>
                        <a:pt x="468" y="205"/>
                        <a:pt x="471" y="215"/>
                        <a:pt x="471" y="215"/>
                      </a:cubicBezTo>
                      <a:cubicBezTo>
                        <a:pt x="468" y="231"/>
                        <a:pt x="469" y="248"/>
                        <a:pt x="451" y="258"/>
                      </a:cubicBezTo>
                      <a:cubicBezTo>
                        <a:pt x="447" y="262"/>
                        <a:pt x="437" y="275"/>
                        <a:pt x="435" y="281"/>
                      </a:cubicBezTo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61" name="Freeform 31"/>
                <p:cNvSpPr>
                  <a:spLocks/>
                </p:cNvSpPr>
                <p:nvPr/>
              </p:nvSpPr>
              <p:spPr bwMode="ltGray">
                <a:xfrm>
                  <a:off x="3880" y="-7"/>
                  <a:ext cx="984" cy="692"/>
                </a:xfrm>
                <a:custGeom>
                  <a:avLst/>
                  <a:gdLst/>
                  <a:ahLst/>
                  <a:cxnLst>
                    <a:cxn ang="0">
                      <a:pos x="406" y="6"/>
                    </a:cxn>
                    <a:cxn ang="0">
                      <a:pos x="502" y="34"/>
                    </a:cxn>
                    <a:cxn ang="0">
                      <a:pos x="550" y="38"/>
                    </a:cxn>
                    <a:cxn ang="0">
                      <a:pos x="578" y="130"/>
                    </a:cxn>
                    <a:cxn ang="0">
                      <a:pos x="586" y="90"/>
                    </a:cxn>
                    <a:cxn ang="0">
                      <a:pos x="606" y="70"/>
                    </a:cxn>
                    <a:cxn ang="0">
                      <a:pos x="642" y="126"/>
                    </a:cxn>
                    <a:cxn ang="0">
                      <a:pos x="682" y="98"/>
                    </a:cxn>
                    <a:cxn ang="0">
                      <a:pos x="706" y="86"/>
                    </a:cxn>
                    <a:cxn ang="0">
                      <a:pos x="762" y="2"/>
                    </a:cxn>
                    <a:cxn ang="0">
                      <a:pos x="798" y="70"/>
                    </a:cxn>
                    <a:cxn ang="0">
                      <a:pos x="798" y="130"/>
                    </a:cxn>
                    <a:cxn ang="0">
                      <a:pos x="790" y="158"/>
                    </a:cxn>
                    <a:cxn ang="0">
                      <a:pos x="766" y="162"/>
                    </a:cxn>
                    <a:cxn ang="0">
                      <a:pos x="762" y="186"/>
                    </a:cxn>
                    <a:cxn ang="0">
                      <a:pos x="802" y="226"/>
                    </a:cxn>
                    <a:cxn ang="0">
                      <a:pos x="786" y="322"/>
                    </a:cxn>
                    <a:cxn ang="0">
                      <a:pos x="830" y="414"/>
                    </a:cxn>
                    <a:cxn ang="0">
                      <a:pos x="854" y="450"/>
                    </a:cxn>
                    <a:cxn ang="0">
                      <a:pos x="830" y="450"/>
                    </a:cxn>
                    <a:cxn ang="0">
                      <a:pos x="746" y="378"/>
                    </a:cxn>
                    <a:cxn ang="0">
                      <a:pos x="678" y="402"/>
                    </a:cxn>
                    <a:cxn ang="0">
                      <a:pos x="590" y="442"/>
                    </a:cxn>
                    <a:cxn ang="0">
                      <a:pos x="642" y="578"/>
                    </a:cxn>
                    <a:cxn ang="0">
                      <a:pos x="710" y="610"/>
                    </a:cxn>
                    <a:cxn ang="0">
                      <a:pos x="738" y="550"/>
                    </a:cxn>
                    <a:cxn ang="0">
                      <a:pos x="774" y="570"/>
                    </a:cxn>
                    <a:cxn ang="0">
                      <a:pos x="766" y="630"/>
                    </a:cxn>
                    <a:cxn ang="0">
                      <a:pos x="802" y="670"/>
                    </a:cxn>
                    <a:cxn ang="0">
                      <a:pos x="838" y="658"/>
                    </a:cxn>
                    <a:cxn ang="0">
                      <a:pos x="922" y="806"/>
                    </a:cxn>
                    <a:cxn ang="0">
                      <a:pos x="942" y="826"/>
                    </a:cxn>
                    <a:cxn ang="0">
                      <a:pos x="874" y="810"/>
                    </a:cxn>
                    <a:cxn ang="0">
                      <a:pos x="830" y="758"/>
                    </a:cxn>
                    <a:cxn ang="0">
                      <a:pos x="778" y="710"/>
                    </a:cxn>
                    <a:cxn ang="0">
                      <a:pos x="702" y="662"/>
                    </a:cxn>
                    <a:cxn ang="0">
                      <a:pos x="614" y="646"/>
                    </a:cxn>
                    <a:cxn ang="0">
                      <a:pos x="506" y="594"/>
                    </a:cxn>
                    <a:cxn ang="0">
                      <a:pos x="462" y="506"/>
                    </a:cxn>
                    <a:cxn ang="0">
                      <a:pos x="430" y="462"/>
                    </a:cxn>
                    <a:cxn ang="0">
                      <a:pos x="382" y="430"/>
                    </a:cxn>
                    <a:cxn ang="0">
                      <a:pos x="342" y="370"/>
                    </a:cxn>
                    <a:cxn ang="0">
                      <a:pos x="354" y="414"/>
                    </a:cxn>
                    <a:cxn ang="0">
                      <a:pos x="418" y="494"/>
                    </a:cxn>
                    <a:cxn ang="0">
                      <a:pos x="422" y="526"/>
                    </a:cxn>
                    <a:cxn ang="0">
                      <a:pos x="394" y="498"/>
                    </a:cxn>
                    <a:cxn ang="0">
                      <a:pos x="354" y="466"/>
                    </a:cxn>
                    <a:cxn ang="0">
                      <a:pos x="314" y="402"/>
                    </a:cxn>
                    <a:cxn ang="0">
                      <a:pos x="266" y="346"/>
                    </a:cxn>
                    <a:cxn ang="0">
                      <a:pos x="210" y="314"/>
                    </a:cxn>
                    <a:cxn ang="0">
                      <a:pos x="154" y="238"/>
                    </a:cxn>
                    <a:cxn ang="0">
                      <a:pos x="66" y="66"/>
                    </a:cxn>
                    <a:cxn ang="0">
                      <a:pos x="34" y="38"/>
                    </a:cxn>
                    <a:cxn ang="0">
                      <a:pos x="46" y="22"/>
                    </a:cxn>
                    <a:cxn ang="0">
                      <a:pos x="102" y="70"/>
                    </a:cxn>
                  </a:cxnLst>
                  <a:rect l="0" t="0" r="r" b="b"/>
                  <a:pathLst>
                    <a:path w="984" h="844">
                      <a:moveTo>
                        <a:pt x="82" y="38"/>
                      </a:moveTo>
                      <a:lnTo>
                        <a:pt x="406" y="6"/>
                      </a:lnTo>
                      <a:cubicBezTo>
                        <a:pt x="497" y="22"/>
                        <a:pt x="465" y="0"/>
                        <a:pt x="474" y="54"/>
                      </a:cubicBezTo>
                      <a:cubicBezTo>
                        <a:pt x="492" y="48"/>
                        <a:pt x="484" y="40"/>
                        <a:pt x="502" y="34"/>
                      </a:cubicBezTo>
                      <a:cubicBezTo>
                        <a:pt x="510" y="37"/>
                        <a:pt x="517" y="46"/>
                        <a:pt x="526" y="46"/>
                      </a:cubicBezTo>
                      <a:cubicBezTo>
                        <a:pt x="534" y="46"/>
                        <a:pt x="550" y="38"/>
                        <a:pt x="550" y="38"/>
                      </a:cubicBezTo>
                      <a:cubicBezTo>
                        <a:pt x="556" y="55"/>
                        <a:pt x="552" y="60"/>
                        <a:pt x="542" y="74"/>
                      </a:cubicBezTo>
                      <a:cubicBezTo>
                        <a:pt x="555" y="114"/>
                        <a:pt x="550" y="102"/>
                        <a:pt x="578" y="130"/>
                      </a:cubicBezTo>
                      <a:cubicBezTo>
                        <a:pt x="584" y="148"/>
                        <a:pt x="590" y="148"/>
                        <a:pt x="606" y="138"/>
                      </a:cubicBezTo>
                      <a:cubicBezTo>
                        <a:pt x="600" y="119"/>
                        <a:pt x="594" y="107"/>
                        <a:pt x="586" y="90"/>
                      </a:cubicBezTo>
                      <a:cubicBezTo>
                        <a:pt x="583" y="82"/>
                        <a:pt x="578" y="66"/>
                        <a:pt x="578" y="66"/>
                      </a:cubicBezTo>
                      <a:cubicBezTo>
                        <a:pt x="585" y="44"/>
                        <a:pt x="597" y="56"/>
                        <a:pt x="606" y="70"/>
                      </a:cubicBezTo>
                      <a:cubicBezTo>
                        <a:pt x="609" y="86"/>
                        <a:pt x="608" y="117"/>
                        <a:pt x="626" y="90"/>
                      </a:cubicBezTo>
                      <a:cubicBezTo>
                        <a:pt x="648" y="97"/>
                        <a:pt x="646" y="104"/>
                        <a:pt x="642" y="126"/>
                      </a:cubicBezTo>
                      <a:cubicBezTo>
                        <a:pt x="650" y="150"/>
                        <a:pt x="665" y="141"/>
                        <a:pt x="682" y="130"/>
                      </a:cubicBezTo>
                      <a:cubicBezTo>
                        <a:pt x="689" y="108"/>
                        <a:pt x="673" y="124"/>
                        <a:pt x="682" y="98"/>
                      </a:cubicBezTo>
                      <a:cubicBezTo>
                        <a:pt x="683" y="94"/>
                        <a:pt x="690" y="96"/>
                        <a:pt x="694" y="94"/>
                      </a:cubicBezTo>
                      <a:cubicBezTo>
                        <a:pt x="698" y="92"/>
                        <a:pt x="702" y="89"/>
                        <a:pt x="706" y="86"/>
                      </a:cubicBezTo>
                      <a:cubicBezTo>
                        <a:pt x="717" y="54"/>
                        <a:pt x="688" y="54"/>
                        <a:pt x="742" y="46"/>
                      </a:cubicBezTo>
                      <a:cubicBezTo>
                        <a:pt x="748" y="27"/>
                        <a:pt x="741" y="9"/>
                        <a:pt x="762" y="2"/>
                      </a:cubicBezTo>
                      <a:cubicBezTo>
                        <a:pt x="788" y="11"/>
                        <a:pt x="777" y="38"/>
                        <a:pt x="802" y="46"/>
                      </a:cubicBezTo>
                      <a:cubicBezTo>
                        <a:pt x="831" y="36"/>
                        <a:pt x="805" y="63"/>
                        <a:pt x="798" y="70"/>
                      </a:cubicBezTo>
                      <a:cubicBezTo>
                        <a:pt x="789" y="96"/>
                        <a:pt x="787" y="96"/>
                        <a:pt x="802" y="118"/>
                      </a:cubicBezTo>
                      <a:cubicBezTo>
                        <a:pt x="801" y="122"/>
                        <a:pt x="801" y="127"/>
                        <a:pt x="798" y="130"/>
                      </a:cubicBezTo>
                      <a:cubicBezTo>
                        <a:pt x="794" y="133"/>
                        <a:pt x="784" y="129"/>
                        <a:pt x="782" y="134"/>
                      </a:cubicBezTo>
                      <a:cubicBezTo>
                        <a:pt x="780" y="142"/>
                        <a:pt x="790" y="158"/>
                        <a:pt x="790" y="158"/>
                      </a:cubicBezTo>
                      <a:cubicBezTo>
                        <a:pt x="786" y="161"/>
                        <a:pt x="783" y="165"/>
                        <a:pt x="778" y="166"/>
                      </a:cubicBezTo>
                      <a:cubicBezTo>
                        <a:pt x="774" y="167"/>
                        <a:pt x="769" y="159"/>
                        <a:pt x="766" y="162"/>
                      </a:cubicBezTo>
                      <a:cubicBezTo>
                        <a:pt x="758" y="170"/>
                        <a:pt x="794" y="182"/>
                        <a:pt x="794" y="182"/>
                      </a:cubicBezTo>
                      <a:cubicBezTo>
                        <a:pt x="804" y="211"/>
                        <a:pt x="775" y="190"/>
                        <a:pt x="762" y="186"/>
                      </a:cubicBezTo>
                      <a:cubicBezTo>
                        <a:pt x="767" y="194"/>
                        <a:pt x="773" y="202"/>
                        <a:pt x="778" y="210"/>
                      </a:cubicBezTo>
                      <a:cubicBezTo>
                        <a:pt x="783" y="218"/>
                        <a:pt x="802" y="226"/>
                        <a:pt x="802" y="226"/>
                      </a:cubicBezTo>
                      <a:cubicBezTo>
                        <a:pt x="813" y="242"/>
                        <a:pt x="804" y="245"/>
                        <a:pt x="810" y="262"/>
                      </a:cubicBezTo>
                      <a:cubicBezTo>
                        <a:pt x="803" y="282"/>
                        <a:pt x="793" y="301"/>
                        <a:pt x="786" y="322"/>
                      </a:cubicBezTo>
                      <a:cubicBezTo>
                        <a:pt x="783" y="330"/>
                        <a:pt x="778" y="346"/>
                        <a:pt x="778" y="346"/>
                      </a:cubicBezTo>
                      <a:cubicBezTo>
                        <a:pt x="785" y="366"/>
                        <a:pt x="817" y="394"/>
                        <a:pt x="830" y="414"/>
                      </a:cubicBezTo>
                      <a:cubicBezTo>
                        <a:pt x="835" y="422"/>
                        <a:pt x="841" y="430"/>
                        <a:pt x="846" y="438"/>
                      </a:cubicBezTo>
                      <a:cubicBezTo>
                        <a:pt x="849" y="442"/>
                        <a:pt x="854" y="450"/>
                        <a:pt x="854" y="450"/>
                      </a:cubicBezTo>
                      <a:cubicBezTo>
                        <a:pt x="853" y="457"/>
                        <a:pt x="855" y="466"/>
                        <a:pt x="850" y="470"/>
                      </a:cubicBezTo>
                      <a:cubicBezTo>
                        <a:pt x="844" y="475"/>
                        <a:pt x="831" y="451"/>
                        <a:pt x="830" y="450"/>
                      </a:cubicBezTo>
                      <a:cubicBezTo>
                        <a:pt x="811" y="431"/>
                        <a:pt x="789" y="421"/>
                        <a:pt x="774" y="398"/>
                      </a:cubicBezTo>
                      <a:cubicBezTo>
                        <a:pt x="769" y="379"/>
                        <a:pt x="766" y="371"/>
                        <a:pt x="746" y="378"/>
                      </a:cubicBezTo>
                      <a:cubicBezTo>
                        <a:pt x="717" y="368"/>
                        <a:pt x="730" y="368"/>
                        <a:pt x="706" y="374"/>
                      </a:cubicBezTo>
                      <a:cubicBezTo>
                        <a:pt x="688" y="402"/>
                        <a:pt x="699" y="395"/>
                        <a:pt x="678" y="402"/>
                      </a:cubicBezTo>
                      <a:cubicBezTo>
                        <a:pt x="654" y="386"/>
                        <a:pt x="650" y="390"/>
                        <a:pt x="618" y="394"/>
                      </a:cubicBezTo>
                      <a:cubicBezTo>
                        <a:pt x="607" y="411"/>
                        <a:pt x="601" y="426"/>
                        <a:pt x="590" y="442"/>
                      </a:cubicBezTo>
                      <a:cubicBezTo>
                        <a:pt x="600" y="471"/>
                        <a:pt x="593" y="459"/>
                        <a:pt x="606" y="478"/>
                      </a:cubicBezTo>
                      <a:cubicBezTo>
                        <a:pt x="593" y="518"/>
                        <a:pt x="622" y="548"/>
                        <a:pt x="642" y="578"/>
                      </a:cubicBezTo>
                      <a:cubicBezTo>
                        <a:pt x="651" y="591"/>
                        <a:pt x="651" y="601"/>
                        <a:pt x="666" y="606"/>
                      </a:cubicBezTo>
                      <a:cubicBezTo>
                        <a:pt x="680" y="627"/>
                        <a:pt x="691" y="623"/>
                        <a:pt x="710" y="610"/>
                      </a:cubicBezTo>
                      <a:cubicBezTo>
                        <a:pt x="729" y="616"/>
                        <a:pt x="729" y="606"/>
                        <a:pt x="734" y="590"/>
                      </a:cubicBezTo>
                      <a:cubicBezTo>
                        <a:pt x="735" y="577"/>
                        <a:pt x="731" y="562"/>
                        <a:pt x="738" y="550"/>
                      </a:cubicBezTo>
                      <a:cubicBezTo>
                        <a:pt x="742" y="543"/>
                        <a:pt x="762" y="542"/>
                        <a:pt x="762" y="542"/>
                      </a:cubicBezTo>
                      <a:cubicBezTo>
                        <a:pt x="783" y="547"/>
                        <a:pt x="786" y="552"/>
                        <a:pt x="774" y="570"/>
                      </a:cubicBezTo>
                      <a:cubicBezTo>
                        <a:pt x="779" y="590"/>
                        <a:pt x="790" y="605"/>
                        <a:pt x="770" y="618"/>
                      </a:cubicBezTo>
                      <a:cubicBezTo>
                        <a:pt x="769" y="622"/>
                        <a:pt x="764" y="626"/>
                        <a:pt x="766" y="630"/>
                      </a:cubicBezTo>
                      <a:cubicBezTo>
                        <a:pt x="768" y="634"/>
                        <a:pt x="775" y="634"/>
                        <a:pt x="778" y="638"/>
                      </a:cubicBezTo>
                      <a:cubicBezTo>
                        <a:pt x="788" y="651"/>
                        <a:pt x="786" y="660"/>
                        <a:pt x="802" y="670"/>
                      </a:cubicBezTo>
                      <a:cubicBezTo>
                        <a:pt x="810" y="667"/>
                        <a:pt x="818" y="665"/>
                        <a:pt x="826" y="662"/>
                      </a:cubicBezTo>
                      <a:cubicBezTo>
                        <a:pt x="830" y="661"/>
                        <a:pt x="838" y="658"/>
                        <a:pt x="838" y="658"/>
                      </a:cubicBezTo>
                      <a:cubicBezTo>
                        <a:pt x="857" y="664"/>
                        <a:pt x="864" y="680"/>
                        <a:pt x="870" y="698"/>
                      </a:cubicBezTo>
                      <a:cubicBezTo>
                        <a:pt x="859" y="731"/>
                        <a:pt x="887" y="794"/>
                        <a:pt x="922" y="806"/>
                      </a:cubicBezTo>
                      <a:cubicBezTo>
                        <a:pt x="938" y="801"/>
                        <a:pt x="941" y="792"/>
                        <a:pt x="958" y="798"/>
                      </a:cubicBezTo>
                      <a:cubicBezTo>
                        <a:pt x="984" y="837"/>
                        <a:pt x="928" y="784"/>
                        <a:pt x="942" y="826"/>
                      </a:cubicBezTo>
                      <a:cubicBezTo>
                        <a:pt x="936" y="844"/>
                        <a:pt x="930" y="844"/>
                        <a:pt x="914" y="834"/>
                      </a:cubicBezTo>
                      <a:cubicBezTo>
                        <a:pt x="903" y="817"/>
                        <a:pt x="890" y="821"/>
                        <a:pt x="874" y="810"/>
                      </a:cubicBezTo>
                      <a:cubicBezTo>
                        <a:pt x="851" y="776"/>
                        <a:pt x="882" y="816"/>
                        <a:pt x="854" y="794"/>
                      </a:cubicBezTo>
                      <a:cubicBezTo>
                        <a:pt x="843" y="785"/>
                        <a:pt x="840" y="768"/>
                        <a:pt x="830" y="758"/>
                      </a:cubicBezTo>
                      <a:cubicBezTo>
                        <a:pt x="824" y="739"/>
                        <a:pt x="817" y="724"/>
                        <a:pt x="798" y="718"/>
                      </a:cubicBezTo>
                      <a:cubicBezTo>
                        <a:pt x="791" y="696"/>
                        <a:pt x="800" y="712"/>
                        <a:pt x="778" y="710"/>
                      </a:cubicBezTo>
                      <a:cubicBezTo>
                        <a:pt x="767" y="709"/>
                        <a:pt x="746" y="702"/>
                        <a:pt x="746" y="702"/>
                      </a:cubicBezTo>
                      <a:cubicBezTo>
                        <a:pt x="729" y="691"/>
                        <a:pt x="720" y="674"/>
                        <a:pt x="702" y="662"/>
                      </a:cubicBezTo>
                      <a:cubicBezTo>
                        <a:pt x="694" y="665"/>
                        <a:pt x="687" y="673"/>
                        <a:pt x="678" y="674"/>
                      </a:cubicBezTo>
                      <a:cubicBezTo>
                        <a:pt x="657" y="677"/>
                        <a:pt x="630" y="657"/>
                        <a:pt x="614" y="646"/>
                      </a:cubicBezTo>
                      <a:cubicBezTo>
                        <a:pt x="600" y="637"/>
                        <a:pt x="580" y="639"/>
                        <a:pt x="566" y="630"/>
                      </a:cubicBezTo>
                      <a:cubicBezTo>
                        <a:pt x="546" y="617"/>
                        <a:pt x="525" y="607"/>
                        <a:pt x="506" y="594"/>
                      </a:cubicBezTo>
                      <a:cubicBezTo>
                        <a:pt x="513" y="572"/>
                        <a:pt x="509" y="551"/>
                        <a:pt x="490" y="538"/>
                      </a:cubicBezTo>
                      <a:cubicBezTo>
                        <a:pt x="485" y="522"/>
                        <a:pt x="476" y="515"/>
                        <a:pt x="462" y="506"/>
                      </a:cubicBezTo>
                      <a:cubicBezTo>
                        <a:pt x="441" y="474"/>
                        <a:pt x="469" y="513"/>
                        <a:pt x="442" y="486"/>
                      </a:cubicBezTo>
                      <a:cubicBezTo>
                        <a:pt x="436" y="480"/>
                        <a:pt x="436" y="468"/>
                        <a:pt x="430" y="462"/>
                      </a:cubicBezTo>
                      <a:cubicBezTo>
                        <a:pt x="427" y="459"/>
                        <a:pt x="422" y="459"/>
                        <a:pt x="418" y="458"/>
                      </a:cubicBezTo>
                      <a:cubicBezTo>
                        <a:pt x="407" y="447"/>
                        <a:pt x="382" y="430"/>
                        <a:pt x="382" y="430"/>
                      </a:cubicBezTo>
                      <a:cubicBezTo>
                        <a:pt x="371" y="413"/>
                        <a:pt x="358" y="399"/>
                        <a:pt x="346" y="382"/>
                      </a:cubicBezTo>
                      <a:cubicBezTo>
                        <a:pt x="344" y="378"/>
                        <a:pt x="345" y="373"/>
                        <a:pt x="342" y="370"/>
                      </a:cubicBezTo>
                      <a:cubicBezTo>
                        <a:pt x="339" y="367"/>
                        <a:pt x="334" y="367"/>
                        <a:pt x="330" y="366"/>
                      </a:cubicBezTo>
                      <a:cubicBezTo>
                        <a:pt x="322" y="390"/>
                        <a:pt x="342" y="398"/>
                        <a:pt x="354" y="414"/>
                      </a:cubicBezTo>
                      <a:cubicBezTo>
                        <a:pt x="368" y="432"/>
                        <a:pt x="372" y="446"/>
                        <a:pt x="390" y="458"/>
                      </a:cubicBezTo>
                      <a:cubicBezTo>
                        <a:pt x="409" y="487"/>
                        <a:pt x="399" y="475"/>
                        <a:pt x="418" y="494"/>
                      </a:cubicBezTo>
                      <a:cubicBezTo>
                        <a:pt x="423" y="510"/>
                        <a:pt x="428" y="517"/>
                        <a:pt x="442" y="526"/>
                      </a:cubicBezTo>
                      <a:cubicBezTo>
                        <a:pt x="450" y="550"/>
                        <a:pt x="432" y="533"/>
                        <a:pt x="422" y="526"/>
                      </a:cubicBezTo>
                      <a:cubicBezTo>
                        <a:pt x="399" y="492"/>
                        <a:pt x="430" y="532"/>
                        <a:pt x="402" y="510"/>
                      </a:cubicBezTo>
                      <a:cubicBezTo>
                        <a:pt x="398" y="507"/>
                        <a:pt x="397" y="501"/>
                        <a:pt x="394" y="498"/>
                      </a:cubicBezTo>
                      <a:cubicBezTo>
                        <a:pt x="391" y="495"/>
                        <a:pt x="386" y="493"/>
                        <a:pt x="382" y="490"/>
                      </a:cubicBezTo>
                      <a:cubicBezTo>
                        <a:pt x="377" y="474"/>
                        <a:pt x="370" y="471"/>
                        <a:pt x="354" y="466"/>
                      </a:cubicBezTo>
                      <a:cubicBezTo>
                        <a:pt x="344" y="452"/>
                        <a:pt x="340" y="447"/>
                        <a:pt x="346" y="430"/>
                      </a:cubicBezTo>
                      <a:cubicBezTo>
                        <a:pt x="338" y="418"/>
                        <a:pt x="314" y="402"/>
                        <a:pt x="314" y="402"/>
                      </a:cubicBezTo>
                      <a:cubicBezTo>
                        <a:pt x="306" y="390"/>
                        <a:pt x="298" y="378"/>
                        <a:pt x="290" y="366"/>
                      </a:cubicBezTo>
                      <a:cubicBezTo>
                        <a:pt x="284" y="357"/>
                        <a:pt x="273" y="354"/>
                        <a:pt x="266" y="346"/>
                      </a:cubicBezTo>
                      <a:cubicBezTo>
                        <a:pt x="263" y="342"/>
                        <a:pt x="262" y="337"/>
                        <a:pt x="258" y="334"/>
                      </a:cubicBezTo>
                      <a:cubicBezTo>
                        <a:pt x="243" y="324"/>
                        <a:pt x="225" y="324"/>
                        <a:pt x="210" y="314"/>
                      </a:cubicBezTo>
                      <a:cubicBezTo>
                        <a:pt x="201" y="300"/>
                        <a:pt x="194" y="291"/>
                        <a:pt x="178" y="286"/>
                      </a:cubicBezTo>
                      <a:cubicBezTo>
                        <a:pt x="160" y="260"/>
                        <a:pt x="192" y="247"/>
                        <a:pt x="154" y="238"/>
                      </a:cubicBezTo>
                      <a:cubicBezTo>
                        <a:pt x="111" y="209"/>
                        <a:pt x="106" y="149"/>
                        <a:pt x="90" y="102"/>
                      </a:cubicBezTo>
                      <a:cubicBezTo>
                        <a:pt x="86" y="90"/>
                        <a:pt x="76" y="73"/>
                        <a:pt x="66" y="66"/>
                      </a:cubicBezTo>
                      <a:cubicBezTo>
                        <a:pt x="58" y="60"/>
                        <a:pt x="42" y="50"/>
                        <a:pt x="42" y="50"/>
                      </a:cubicBezTo>
                      <a:cubicBezTo>
                        <a:pt x="39" y="46"/>
                        <a:pt x="38" y="41"/>
                        <a:pt x="34" y="38"/>
                      </a:cubicBezTo>
                      <a:cubicBezTo>
                        <a:pt x="27" y="34"/>
                        <a:pt x="10" y="30"/>
                        <a:pt x="10" y="30"/>
                      </a:cubicBezTo>
                      <a:cubicBezTo>
                        <a:pt x="0" y="1"/>
                        <a:pt x="31" y="17"/>
                        <a:pt x="46" y="22"/>
                      </a:cubicBezTo>
                      <a:cubicBezTo>
                        <a:pt x="65" y="51"/>
                        <a:pt x="61" y="41"/>
                        <a:pt x="86" y="58"/>
                      </a:cubicBezTo>
                      <a:cubicBezTo>
                        <a:pt x="94" y="70"/>
                        <a:pt x="94" y="93"/>
                        <a:pt x="102" y="70"/>
                      </a:cubicBezTo>
                      <a:cubicBezTo>
                        <a:pt x="95" y="49"/>
                        <a:pt x="82" y="62"/>
                        <a:pt x="82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62" name="Freeform 32"/>
                <p:cNvSpPr>
                  <a:spLocks/>
                </p:cNvSpPr>
                <p:nvPr/>
              </p:nvSpPr>
              <p:spPr bwMode="ltGray">
                <a:xfrm>
                  <a:off x="3577" y="490"/>
                  <a:ext cx="36" cy="39"/>
                </a:xfrm>
                <a:custGeom>
                  <a:avLst/>
                  <a:gdLst/>
                  <a:ahLst/>
                  <a:cxnLst>
                    <a:cxn ang="0">
                      <a:pos x="6" y="28"/>
                    </a:cxn>
                    <a:cxn ang="0">
                      <a:pos x="10" y="48"/>
                    </a:cxn>
                    <a:cxn ang="0">
                      <a:pos x="6" y="28"/>
                    </a:cxn>
                  </a:cxnLst>
                  <a:rect l="0" t="0" r="r" b="b"/>
                  <a:pathLst>
                    <a:path w="36" h="48">
                      <a:moveTo>
                        <a:pt x="6" y="28"/>
                      </a:moveTo>
                      <a:cubicBezTo>
                        <a:pt x="25" y="0"/>
                        <a:pt x="36" y="31"/>
                        <a:pt x="10" y="48"/>
                      </a:cubicBezTo>
                      <a:cubicBezTo>
                        <a:pt x="0" y="34"/>
                        <a:pt x="0" y="40"/>
                        <a:pt x="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63" name="Freeform 33"/>
                <p:cNvSpPr>
                  <a:spLocks/>
                </p:cNvSpPr>
                <p:nvPr/>
              </p:nvSpPr>
              <p:spPr bwMode="ltGray">
                <a:xfrm>
                  <a:off x="3549" y="475"/>
                  <a:ext cx="38" cy="29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12" y="1"/>
                    </a:cxn>
                    <a:cxn ang="0">
                      <a:pos x="36" y="17"/>
                    </a:cxn>
                    <a:cxn ang="0">
                      <a:pos x="8" y="17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36" h="37">
                      <a:moveTo>
                        <a:pt x="0" y="5"/>
                      </a:moveTo>
                      <a:cubicBezTo>
                        <a:pt x="4" y="4"/>
                        <a:pt x="8" y="0"/>
                        <a:pt x="12" y="1"/>
                      </a:cubicBezTo>
                      <a:cubicBezTo>
                        <a:pt x="21" y="4"/>
                        <a:pt x="36" y="17"/>
                        <a:pt x="36" y="17"/>
                      </a:cubicBezTo>
                      <a:cubicBezTo>
                        <a:pt x="29" y="37"/>
                        <a:pt x="22" y="26"/>
                        <a:pt x="8" y="17"/>
                      </a:cubicBezTo>
                      <a:cubicBezTo>
                        <a:pt x="5" y="13"/>
                        <a:pt x="0" y="5"/>
                        <a:pt x="0" y="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64" name="Freeform 34"/>
                <p:cNvSpPr>
                  <a:spLocks/>
                </p:cNvSpPr>
                <p:nvPr/>
              </p:nvSpPr>
              <p:spPr bwMode="ltGray">
                <a:xfrm>
                  <a:off x="4686" y="394"/>
                  <a:ext cx="171" cy="81"/>
                </a:xfrm>
                <a:custGeom>
                  <a:avLst/>
                  <a:gdLst/>
                  <a:ahLst/>
                  <a:cxnLst>
                    <a:cxn ang="0">
                      <a:pos x="0" y="49"/>
                    </a:cxn>
                    <a:cxn ang="0">
                      <a:pos x="28" y="25"/>
                    </a:cxn>
                    <a:cxn ang="0">
                      <a:pos x="56" y="21"/>
                    </a:cxn>
                    <a:cxn ang="0">
                      <a:pos x="80" y="9"/>
                    </a:cxn>
                    <a:cxn ang="0">
                      <a:pos x="64" y="25"/>
                    </a:cxn>
                    <a:cxn ang="0">
                      <a:pos x="124" y="49"/>
                    </a:cxn>
                    <a:cxn ang="0">
                      <a:pos x="160" y="65"/>
                    </a:cxn>
                    <a:cxn ang="0">
                      <a:pos x="116" y="77"/>
                    </a:cxn>
                    <a:cxn ang="0">
                      <a:pos x="88" y="57"/>
                    </a:cxn>
                    <a:cxn ang="0">
                      <a:pos x="76" y="53"/>
                    </a:cxn>
                    <a:cxn ang="0">
                      <a:pos x="24" y="41"/>
                    </a:cxn>
                    <a:cxn ang="0">
                      <a:pos x="0" y="49"/>
                    </a:cxn>
                  </a:cxnLst>
                  <a:rect l="0" t="0" r="r" b="b"/>
                  <a:pathLst>
                    <a:path w="170" h="96">
                      <a:moveTo>
                        <a:pt x="0" y="49"/>
                      </a:moveTo>
                      <a:cubicBezTo>
                        <a:pt x="5" y="33"/>
                        <a:pt x="12" y="30"/>
                        <a:pt x="28" y="25"/>
                      </a:cubicBezTo>
                      <a:cubicBezTo>
                        <a:pt x="20" y="0"/>
                        <a:pt x="42" y="16"/>
                        <a:pt x="56" y="21"/>
                      </a:cubicBezTo>
                      <a:cubicBezTo>
                        <a:pt x="56" y="21"/>
                        <a:pt x="77" y="6"/>
                        <a:pt x="80" y="9"/>
                      </a:cubicBezTo>
                      <a:cubicBezTo>
                        <a:pt x="85" y="14"/>
                        <a:pt x="71" y="23"/>
                        <a:pt x="64" y="25"/>
                      </a:cubicBezTo>
                      <a:cubicBezTo>
                        <a:pt x="82" y="37"/>
                        <a:pt x="103" y="42"/>
                        <a:pt x="124" y="49"/>
                      </a:cubicBezTo>
                      <a:cubicBezTo>
                        <a:pt x="136" y="53"/>
                        <a:pt x="160" y="65"/>
                        <a:pt x="160" y="65"/>
                      </a:cubicBezTo>
                      <a:cubicBezTo>
                        <a:pt x="170" y="96"/>
                        <a:pt x="134" y="83"/>
                        <a:pt x="116" y="77"/>
                      </a:cubicBezTo>
                      <a:cubicBezTo>
                        <a:pt x="109" y="57"/>
                        <a:pt x="116" y="66"/>
                        <a:pt x="88" y="57"/>
                      </a:cubicBezTo>
                      <a:cubicBezTo>
                        <a:pt x="84" y="56"/>
                        <a:pt x="76" y="53"/>
                        <a:pt x="76" y="53"/>
                      </a:cubicBezTo>
                      <a:cubicBezTo>
                        <a:pt x="57" y="34"/>
                        <a:pt x="53" y="37"/>
                        <a:pt x="24" y="41"/>
                      </a:cubicBezTo>
                      <a:cubicBezTo>
                        <a:pt x="9" y="51"/>
                        <a:pt x="17" y="49"/>
                        <a:pt x="0" y="4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65" name="Freeform 35"/>
                <p:cNvSpPr>
                  <a:spLocks/>
                </p:cNvSpPr>
                <p:nvPr/>
              </p:nvSpPr>
              <p:spPr bwMode="ltGray">
                <a:xfrm>
                  <a:off x="4867" y="460"/>
                  <a:ext cx="138" cy="37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2" y="4"/>
                    </a:cxn>
                    <a:cxn ang="0">
                      <a:pos x="88" y="24"/>
                    </a:cxn>
                    <a:cxn ang="0">
                      <a:pos x="112" y="20"/>
                    </a:cxn>
                    <a:cxn ang="0">
                      <a:pos x="108" y="44"/>
                    </a:cxn>
                    <a:cxn ang="0">
                      <a:pos x="64" y="40"/>
                    </a:cxn>
                    <a:cxn ang="0">
                      <a:pos x="0" y="36"/>
                    </a:cxn>
                    <a:cxn ang="0">
                      <a:pos x="28" y="2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38" h="44">
                      <a:moveTo>
                        <a:pt x="0" y="0"/>
                      </a:moveTo>
                      <a:cubicBezTo>
                        <a:pt x="19" y="3"/>
                        <a:pt x="35" y="10"/>
                        <a:pt x="52" y="4"/>
                      </a:cubicBezTo>
                      <a:cubicBezTo>
                        <a:pt x="87" y="11"/>
                        <a:pt x="61" y="15"/>
                        <a:pt x="88" y="24"/>
                      </a:cubicBezTo>
                      <a:cubicBezTo>
                        <a:pt x="96" y="23"/>
                        <a:pt x="104" y="19"/>
                        <a:pt x="112" y="20"/>
                      </a:cubicBezTo>
                      <a:cubicBezTo>
                        <a:pt x="138" y="23"/>
                        <a:pt x="118" y="41"/>
                        <a:pt x="108" y="44"/>
                      </a:cubicBezTo>
                      <a:cubicBezTo>
                        <a:pt x="78" y="34"/>
                        <a:pt x="92" y="34"/>
                        <a:pt x="64" y="40"/>
                      </a:cubicBezTo>
                      <a:cubicBezTo>
                        <a:pt x="41" y="37"/>
                        <a:pt x="22" y="41"/>
                        <a:pt x="0" y="36"/>
                      </a:cubicBezTo>
                      <a:cubicBezTo>
                        <a:pt x="6" y="11"/>
                        <a:pt x="7" y="27"/>
                        <a:pt x="28" y="20"/>
                      </a:cubicBezTo>
                      <a:cubicBezTo>
                        <a:pt x="17" y="13"/>
                        <a:pt x="0" y="13"/>
                        <a:pt x="0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66" name="Freeform 36"/>
                <p:cNvSpPr>
                  <a:spLocks/>
                </p:cNvSpPr>
                <p:nvPr/>
              </p:nvSpPr>
              <p:spPr bwMode="ltGray">
                <a:xfrm>
                  <a:off x="4794" y="480"/>
                  <a:ext cx="56" cy="34"/>
                </a:xfrm>
                <a:custGeom>
                  <a:avLst/>
                  <a:gdLst/>
                  <a:ahLst/>
                  <a:cxnLst>
                    <a:cxn ang="0">
                      <a:pos x="17" y="25"/>
                    </a:cxn>
                    <a:cxn ang="0">
                      <a:pos x="37" y="13"/>
                    </a:cxn>
                    <a:cxn ang="0">
                      <a:pos x="17" y="25"/>
                    </a:cxn>
                  </a:cxnLst>
                  <a:rect l="0" t="0" r="r" b="b"/>
                  <a:pathLst>
                    <a:path w="57" h="42">
                      <a:moveTo>
                        <a:pt x="17" y="25"/>
                      </a:moveTo>
                      <a:cubicBezTo>
                        <a:pt x="0" y="0"/>
                        <a:pt x="21" y="9"/>
                        <a:pt x="37" y="13"/>
                      </a:cubicBezTo>
                      <a:cubicBezTo>
                        <a:pt x="57" y="42"/>
                        <a:pt x="30" y="25"/>
                        <a:pt x="1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67" name="Freeform 37"/>
                <p:cNvSpPr>
                  <a:spLocks/>
                </p:cNvSpPr>
                <p:nvPr/>
              </p:nvSpPr>
              <p:spPr bwMode="ltGray">
                <a:xfrm>
                  <a:off x="4757" y="375"/>
                  <a:ext cx="37" cy="44"/>
                </a:xfrm>
                <a:custGeom>
                  <a:avLst/>
                  <a:gdLst/>
                  <a:ahLst/>
                  <a:cxnLst>
                    <a:cxn ang="0">
                      <a:pos x="19" y="32"/>
                    </a:cxn>
                    <a:cxn ang="0">
                      <a:pos x="19" y="0"/>
                    </a:cxn>
                    <a:cxn ang="0">
                      <a:pos x="19" y="32"/>
                    </a:cxn>
                  </a:cxnLst>
                  <a:rect l="0" t="0" r="r" b="b"/>
                  <a:pathLst>
                    <a:path w="39" h="52">
                      <a:moveTo>
                        <a:pt x="19" y="32"/>
                      </a:moveTo>
                      <a:cubicBezTo>
                        <a:pt x="13" y="14"/>
                        <a:pt x="0" y="13"/>
                        <a:pt x="19" y="0"/>
                      </a:cubicBezTo>
                      <a:cubicBezTo>
                        <a:pt x="23" y="5"/>
                        <a:pt x="39" y="52"/>
                        <a:pt x="19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68" name="Freeform 38"/>
                <p:cNvSpPr>
                  <a:spLocks/>
                </p:cNvSpPr>
                <p:nvPr/>
              </p:nvSpPr>
              <p:spPr bwMode="ltGray">
                <a:xfrm>
                  <a:off x="5054" y="507"/>
                  <a:ext cx="45" cy="66"/>
                </a:xfrm>
                <a:custGeom>
                  <a:avLst/>
                  <a:gdLst/>
                  <a:ahLst/>
                  <a:cxnLst>
                    <a:cxn ang="0">
                      <a:pos x="4" y="9"/>
                    </a:cxn>
                    <a:cxn ang="0">
                      <a:pos x="20" y="33"/>
                    </a:cxn>
                    <a:cxn ang="0">
                      <a:pos x="24" y="49"/>
                    </a:cxn>
                    <a:cxn ang="0">
                      <a:pos x="36" y="53"/>
                    </a:cxn>
                    <a:cxn ang="0">
                      <a:pos x="24" y="73"/>
                    </a:cxn>
                    <a:cxn ang="0">
                      <a:pos x="0" y="21"/>
                    </a:cxn>
                    <a:cxn ang="0">
                      <a:pos x="4" y="9"/>
                    </a:cxn>
                  </a:cxnLst>
                  <a:rect l="0" t="0" r="r" b="b"/>
                  <a:pathLst>
                    <a:path w="44" h="80">
                      <a:moveTo>
                        <a:pt x="4" y="9"/>
                      </a:moveTo>
                      <a:cubicBezTo>
                        <a:pt x="9" y="17"/>
                        <a:pt x="18" y="24"/>
                        <a:pt x="20" y="33"/>
                      </a:cubicBezTo>
                      <a:cubicBezTo>
                        <a:pt x="21" y="38"/>
                        <a:pt x="21" y="45"/>
                        <a:pt x="24" y="49"/>
                      </a:cubicBezTo>
                      <a:cubicBezTo>
                        <a:pt x="27" y="52"/>
                        <a:pt x="32" y="52"/>
                        <a:pt x="36" y="53"/>
                      </a:cubicBezTo>
                      <a:cubicBezTo>
                        <a:pt x="41" y="68"/>
                        <a:pt x="44" y="80"/>
                        <a:pt x="24" y="73"/>
                      </a:cubicBezTo>
                      <a:cubicBezTo>
                        <a:pt x="19" y="55"/>
                        <a:pt x="11" y="37"/>
                        <a:pt x="0" y="21"/>
                      </a:cubicBezTo>
                      <a:cubicBezTo>
                        <a:pt x="4" y="4"/>
                        <a:pt x="4" y="0"/>
                        <a:pt x="4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69" name="Freeform 39"/>
                <p:cNvSpPr>
                  <a:spLocks/>
                </p:cNvSpPr>
                <p:nvPr/>
              </p:nvSpPr>
              <p:spPr bwMode="ltGray">
                <a:xfrm>
                  <a:off x="4260" y="6"/>
                  <a:ext cx="480" cy="100"/>
                </a:xfrm>
                <a:custGeom>
                  <a:avLst/>
                  <a:gdLst/>
                  <a:ahLst/>
                  <a:cxnLst>
                    <a:cxn ang="0">
                      <a:pos x="220" y="1"/>
                    </a:cxn>
                    <a:cxn ang="0">
                      <a:pos x="231" y="8"/>
                    </a:cxn>
                    <a:cxn ang="0">
                      <a:pos x="235" y="0"/>
                    </a:cxn>
                    <a:cxn ang="0">
                      <a:pos x="265" y="0"/>
                    </a:cxn>
                    <a:cxn ang="0">
                      <a:pos x="287" y="17"/>
                    </a:cxn>
                    <a:cxn ang="0">
                      <a:pos x="319" y="10"/>
                    </a:cxn>
                    <a:cxn ang="0">
                      <a:pos x="314" y="29"/>
                    </a:cxn>
                    <a:cxn ang="0">
                      <a:pos x="298" y="46"/>
                    </a:cxn>
                    <a:cxn ang="0">
                      <a:pos x="295" y="29"/>
                    </a:cxn>
                    <a:cxn ang="0">
                      <a:pos x="287" y="31"/>
                    </a:cxn>
                    <a:cxn ang="0">
                      <a:pos x="279" y="29"/>
                    </a:cxn>
                    <a:cxn ang="0">
                      <a:pos x="263" y="21"/>
                    </a:cxn>
                    <a:cxn ang="0">
                      <a:pos x="228" y="38"/>
                    </a:cxn>
                    <a:cxn ang="0">
                      <a:pos x="201" y="44"/>
                    </a:cxn>
                    <a:cxn ang="0">
                      <a:pos x="212" y="57"/>
                    </a:cxn>
                    <a:cxn ang="0">
                      <a:pos x="188" y="63"/>
                    </a:cxn>
                    <a:cxn ang="0">
                      <a:pos x="169" y="61"/>
                    </a:cxn>
                    <a:cxn ang="0">
                      <a:pos x="177" y="57"/>
                    </a:cxn>
                    <a:cxn ang="0">
                      <a:pos x="171" y="40"/>
                    </a:cxn>
                    <a:cxn ang="0">
                      <a:pos x="169" y="31"/>
                    </a:cxn>
                    <a:cxn ang="0">
                      <a:pos x="158" y="23"/>
                    </a:cxn>
                    <a:cxn ang="0">
                      <a:pos x="142" y="27"/>
                    </a:cxn>
                    <a:cxn ang="0">
                      <a:pos x="134" y="27"/>
                    </a:cxn>
                    <a:cxn ang="0">
                      <a:pos x="123" y="25"/>
                    </a:cxn>
                    <a:cxn ang="0">
                      <a:pos x="83" y="2"/>
                    </a:cxn>
                    <a:cxn ang="0">
                      <a:pos x="59" y="14"/>
                    </a:cxn>
                    <a:cxn ang="0">
                      <a:pos x="1" y="0"/>
                    </a:cxn>
                    <a:cxn ang="0">
                      <a:pos x="220" y="1"/>
                    </a:cxn>
                  </a:cxnLst>
                  <a:rect l="0" t="0" r="r" b="b"/>
                  <a:pathLst>
                    <a:path w="323" h="64">
                      <a:moveTo>
                        <a:pt x="220" y="1"/>
                      </a:moveTo>
                      <a:cubicBezTo>
                        <a:pt x="215" y="12"/>
                        <a:pt x="225" y="17"/>
                        <a:pt x="231" y="8"/>
                      </a:cubicBezTo>
                      <a:cubicBezTo>
                        <a:pt x="235" y="0"/>
                        <a:pt x="229" y="7"/>
                        <a:pt x="235" y="0"/>
                      </a:cubicBezTo>
                      <a:lnTo>
                        <a:pt x="265" y="0"/>
                      </a:lnTo>
                      <a:cubicBezTo>
                        <a:pt x="277" y="6"/>
                        <a:pt x="276" y="11"/>
                        <a:pt x="287" y="17"/>
                      </a:cubicBezTo>
                      <a:cubicBezTo>
                        <a:pt x="308" y="11"/>
                        <a:pt x="293" y="7"/>
                        <a:pt x="319" y="10"/>
                      </a:cubicBezTo>
                      <a:cubicBezTo>
                        <a:pt x="323" y="19"/>
                        <a:pt x="321" y="22"/>
                        <a:pt x="314" y="29"/>
                      </a:cubicBezTo>
                      <a:cubicBezTo>
                        <a:pt x="312" y="39"/>
                        <a:pt x="313" y="50"/>
                        <a:pt x="298" y="46"/>
                      </a:cubicBezTo>
                      <a:cubicBezTo>
                        <a:pt x="297" y="40"/>
                        <a:pt x="298" y="34"/>
                        <a:pt x="295" y="29"/>
                      </a:cubicBezTo>
                      <a:cubicBezTo>
                        <a:pt x="294" y="27"/>
                        <a:pt x="290" y="31"/>
                        <a:pt x="287" y="31"/>
                      </a:cubicBezTo>
                      <a:cubicBezTo>
                        <a:pt x="284" y="31"/>
                        <a:pt x="282" y="30"/>
                        <a:pt x="279" y="29"/>
                      </a:cubicBezTo>
                      <a:cubicBezTo>
                        <a:pt x="274" y="27"/>
                        <a:pt x="263" y="21"/>
                        <a:pt x="263" y="21"/>
                      </a:cubicBezTo>
                      <a:cubicBezTo>
                        <a:pt x="249" y="23"/>
                        <a:pt x="241" y="31"/>
                        <a:pt x="228" y="38"/>
                      </a:cubicBezTo>
                      <a:cubicBezTo>
                        <a:pt x="220" y="41"/>
                        <a:pt x="209" y="42"/>
                        <a:pt x="201" y="44"/>
                      </a:cubicBezTo>
                      <a:cubicBezTo>
                        <a:pt x="193" y="54"/>
                        <a:pt x="200" y="53"/>
                        <a:pt x="212" y="57"/>
                      </a:cubicBezTo>
                      <a:cubicBezTo>
                        <a:pt x="200" y="62"/>
                        <a:pt x="199" y="57"/>
                        <a:pt x="188" y="63"/>
                      </a:cubicBezTo>
                      <a:cubicBezTo>
                        <a:pt x="181" y="62"/>
                        <a:pt x="174" y="64"/>
                        <a:pt x="169" y="61"/>
                      </a:cubicBezTo>
                      <a:cubicBezTo>
                        <a:pt x="166" y="59"/>
                        <a:pt x="175" y="59"/>
                        <a:pt x="177" y="57"/>
                      </a:cubicBezTo>
                      <a:cubicBezTo>
                        <a:pt x="181" y="48"/>
                        <a:pt x="149" y="28"/>
                        <a:pt x="171" y="40"/>
                      </a:cubicBezTo>
                      <a:cubicBezTo>
                        <a:pt x="184" y="55"/>
                        <a:pt x="184" y="36"/>
                        <a:pt x="169" y="31"/>
                      </a:cubicBezTo>
                      <a:cubicBezTo>
                        <a:pt x="167" y="27"/>
                        <a:pt x="167" y="22"/>
                        <a:pt x="158" y="23"/>
                      </a:cubicBezTo>
                      <a:cubicBezTo>
                        <a:pt x="153" y="23"/>
                        <a:pt x="142" y="27"/>
                        <a:pt x="142" y="27"/>
                      </a:cubicBezTo>
                      <a:cubicBezTo>
                        <a:pt x="136" y="39"/>
                        <a:pt x="143" y="31"/>
                        <a:pt x="134" y="27"/>
                      </a:cubicBezTo>
                      <a:cubicBezTo>
                        <a:pt x="130" y="25"/>
                        <a:pt x="126" y="25"/>
                        <a:pt x="123" y="25"/>
                      </a:cubicBezTo>
                      <a:cubicBezTo>
                        <a:pt x="117" y="11"/>
                        <a:pt x="100" y="6"/>
                        <a:pt x="83" y="2"/>
                      </a:cubicBezTo>
                      <a:cubicBezTo>
                        <a:pt x="70" y="4"/>
                        <a:pt x="69" y="9"/>
                        <a:pt x="59" y="14"/>
                      </a:cubicBezTo>
                      <a:cubicBezTo>
                        <a:pt x="45" y="14"/>
                        <a:pt x="0" y="12"/>
                        <a:pt x="1" y="0"/>
                      </a:cubicBezTo>
                      <a:lnTo>
                        <a:pt x="220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70" name="Freeform 40"/>
                <p:cNvSpPr>
                  <a:spLocks/>
                </p:cNvSpPr>
                <p:nvPr/>
              </p:nvSpPr>
              <p:spPr bwMode="ltGray">
                <a:xfrm>
                  <a:off x="3835" y="3"/>
                  <a:ext cx="446" cy="49"/>
                </a:xfrm>
                <a:custGeom>
                  <a:avLst/>
                  <a:gdLst/>
                  <a:ahLst/>
                  <a:cxnLst>
                    <a:cxn ang="0">
                      <a:pos x="105" y="31"/>
                    </a:cxn>
                    <a:cxn ang="0">
                      <a:pos x="30" y="1"/>
                    </a:cxn>
                    <a:cxn ang="0">
                      <a:pos x="285" y="0"/>
                    </a:cxn>
                    <a:cxn ang="0">
                      <a:pos x="296" y="14"/>
                    </a:cxn>
                    <a:cxn ang="0">
                      <a:pos x="264" y="16"/>
                    </a:cxn>
                    <a:cxn ang="0">
                      <a:pos x="105" y="31"/>
                    </a:cxn>
                  </a:cxnLst>
                  <a:rect l="0" t="0" r="r" b="b"/>
                  <a:pathLst>
                    <a:path w="300" h="31">
                      <a:moveTo>
                        <a:pt x="105" y="31"/>
                      </a:moveTo>
                      <a:cubicBezTo>
                        <a:pt x="83" y="19"/>
                        <a:pt x="0" y="6"/>
                        <a:pt x="30" y="1"/>
                      </a:cubicBezTo>
                      <a:lnTo>
                        <a:pt x="285" y="0"/>
                      </a:lnTo>
                      <a:cubicBezTo>
                        <a:pt x="296" y="4"/>
                        <a:pt x="300" y="5"/>
                        <a:pt x="296" y="14"/>
                      </a:cubicBezTo>
                      <a:cubicBezTo>
                        <a:pt x="285" y="11"/>
                        <a:pt x="276" y="16"/>
                        <a:pt x="264" y="16"/>
                      </a:cubicBezTo>
                      <a:lnTo>
                        <a:pt x="105" y="3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71" name="Freeform 41"/>
                <p:cNvSpPr>
                  <a:spLocks/>
                </p:cNvSpPr>
                <p:nvPr/>
              </p:nvSpPr>
              <p:spPr bwMode="ltGray">
                <a:xfrm>
                  <a:off x="2853" y="74"/>
                  <a:ext cx="42" cy="25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12" y="29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41" h="29">
                      <a:moveTo>
                        <a:pt x="0" y="25"/>
                      </a:moveTo>
                      <a:cubicBezTo>
                        <a:pt x="10" y="11"/>
                        <a:pt x="41" y="0"/>
                        <a:pt x="12" y="29"/>
                      </a:cubicBezTo>
                      <a:cubicBezTo>
                        <a:pt x="8" y="28"/>
                        <a:pt x="0" y="25"/>
                        <a:pt x="0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72" name="Freeform 42"/>
                <p:cNvSpPr>
                  <a:spLocks/>
                </p:cNvSpPr>
                <p:nvPr/>
              </p:nvSpPr>
              <p:spPr bwMode="ltGray">
                <a:xfrm>
                  <a:off x="1704" y="3"/>
                  <a:ext cx="1022" cy="372"/>
                </a:xfrm>
                <a:custGeom>
                  <a:avLst/>
                  <a:gdLst/>
                  <a:ahLst/>
                  <a:cxnLst>
                    <a:cxn ang="0">
                      <a:pos x="73" y="1"/>
                    </a:cxn>
                    <a:cxn ang="0">
                      <a:pos x="436" y="0"/>
                    </a:cxn>
                    <a:cxn ang="0">
                      <a:pos x="416" y="54"/>
                    </a:cxn>
                    <a:cxn ang="0">
                      <a:pos x="397" y="68"/>
                    </a:cxn>
                    <a:cxn ang="0">
                      <a:pos x="392" y="70"/>
                    </a:cxn>
                    <a:cxn ang="0">
                      <a:pos x="375" y="73"/>
                    </a:cxn>
                    <a:cxn ang="0">
                      <a:pos x="361" y="88"/>
                    </a:cxn>
                    <a:cxn ang="0">
                      <a:pos x="362" y="99"/>
                    </a:cxn>
                    <a:cxn ang="0">
                      <a:pos x="364" y="107"/>
                    </a:cxn>
                    <a:cxn ang="0">
                      <a:pos x="366" y="113"/>
                    </a:cxn>
                    <a:cxn ang="0">
                      <a:pos x="362" y="122"/>
                    </a:cxn>
                    <a:cxn ang="0">
                      <a:pos x="351" y="120"/>
                    </a:cxn>
                    <a:cxn ang="0">
                      <a:pos x="342" y="129"/>
                    </a:cxn>
                    <a:cxn ang="0">
                      <a:pos x="347" y="105"/>
                    </a:cxn>
                    <a:cxn ang="0">
                      <a:pos x="338" y="100"/>
                    </a:cxn>
                    <a:cxn ang="0">
                      <a:pos x="344" y="93"/>
                    </a:cxn>
                    <a:cxn ang="0">
                      <a:pos x="342" y="89"/>
                    </a:cxn>
                    <a:cxn ang="0">
                      <a:pos x="320" y="94"/>
                    </a:cxn>
                    <a:cxn ang="0">
                      <a:pos x="317" y="85"/>
                    </a:cxn>
                    <a:cxn ang="0">
                      <a:pos x="297" y="94"/>
                    </a:cxn>
                    <a:cxn ang="0">
                      <a:pos x="320" y="103"/>
                    </a:cxn>
                    <a:cxn ang="0">
                      <a:pos x="305" y="117"/>
                    </a:cxn>
                    <a:cxn ang="0">
                      <a:pos x="311" y="126"/>
                    </a:cxn>
                    <a:cxn ang="0">
                      <a:pos x="315" y="138"/>
                    </a:cxn>
                    <a:cxn ang="0">
                      <a:pos x="309" y="139"/>
                    </a:cxn>
                    <a:cxn ang="0">
                      <a:pos x="314" y="144"/>
                    </a:cxn>
                    <a:cxn ang="0">
                      <a:pos x="307" y="152"/>
                    </a:cxn>
                    <a:cxn ang="0">
                      <a:pos x="0" y="149"/>
                    </a:cxn>
                    <a:cxn ang="0">
                      <a:pos x="73" y="1"/>
                    </a:cxn>
                  </a:cxnLst>
                  <a:rect l="0" t="0" r="r" b="b"/>
                  <a:pathLst>
                    <a:path w="436" h="152">
                      <a:moveTo>
                        <a:pt x="73" y="1"/>
                      </a:moveTo>
                      <a:lnTo>
                        <a:pt x="436" y="0"/>
                      </a:lnTo>
                      <a:cubicBezTo>
                        <a:pt x="430" y="15"/>
                        <a:pt x="429" y="42"/>
                        <a:pt x="416" y="54"/>
                      </a:cubicBezTo>
                      <a:cubicBezTo>
                        <a:pt x="410" y="60"/>
                        <a:pt x="405" y="63"/>
                        <a:pt x="397" y="68"/>
                      </a:cubicBezTo>
                      <a:cubicBezTo>
                        <a:pt x="396" y="69"/>
                        <a:pt x="392" y="70"/>
                        <a:pt x="392" y="70"/>
                      </a:cubicBezTo>
                      <a:cubicBezTo>
                        <a:pt x="377" y="63"/>
                        <a:pt x="385" y="68"/>
                        <a:pt x="375" y="73"/>
                      </a:cubicBezTo>
                      <a:cubicBezTo>
                        <a:pt x="371" y="82"/>
                        <a:pt x="371" y="83"/>
                        <a:pt x="361" y="88"/>
                      </a:cubicBezTo>
                      <a:cubicBezTo>
                        <a:pt x="359" y="92"/>
                        <a:pt x="364" y="93"/>
                        <a:pt x="362" y="99"/>
                      </a:cubicBezTo>
                      <a:cubicBezTo>
                        <a:pt x="363" y="102"/>
                        <a:pt x="364" y="105"/>
                        <a:pt x="364" y="107"/>
                      </a:cubicBezTo>
                      <a:cubicBezTo>
                        <a:pt x="365" y="109"/>
                        <a:pt x="366" y="111"/>
                        <a:pt x="366" y="113"/>
                      </a:cubicBezTo>
                      <a:cubicBezTo>
                        <a:pt x="365" y="115"/>
                        <a:pt x="364" y="120"/>
                        <a:pt x="362" y="122"/>
                      </a:cubicBezTo>
                      <a:cubicBezTo>
                        <a:pt x="359" y="123"/>
                        <a:pt x="354" y="119"/>
                        <a:pt x="351" y="120"/>
                      </a:cubicBezTo>
                      <a:cubicBezTo>
                        <a:pt x="347" y="129"/>
                        <a:pt x="352" y="127"/>
                        <a:pt x="342" y="129"/>
                      </a:cubicBezTo>
                      <a:cubicBezTo>
                        <a:pt x="340" y="123"/>
                        <a:pt x="345" y="111"/>
                        <a:pt x="347" y="105"/>
                      </a:cubicBezTo>
                      <a:cubicBezTo>
                        <a:pt x="347" y="100"/>
                        <a:pt x="338" y="102"/>
                        <a:pt x="338" y="100"/>
                      </a:cubicBezTo>
                      <a:cubicBezTo>
                        <a:pt x="338" y="98"/>
                        <a:pt x="344" y="95"/>
                        <a:pt x="344" y="93"/>
                      </a:cubicBezTo>
                      <a:cubicBezTo>
                        <a:pt x="344" y="92"/>
                        <a:pt x="344" y="89"/>
                        <a:pt x="342" y="89"/>
                      </a:cubicBezTo>
                      <a:cubicBezTo>
                        <a:pt x="339" y="89"/>
                        <a:pt x="324" y="94"/>
                        <a:pt x="320" y="94"/>
                      </a:cubicBezTo>
                      <a:cubicBezTo>
                        <a:pt x="317" y="86"/>
                        <a:pt x="328" y="88"/>
                        <a:pt x="317" y="85"/>
                      </a:cubicBezTo>
                      <a:cubicBezTo>
                        <a:pt x="311" y="91"/>
                        <a:pt x="306" y="93"/>
                        <a:pt x="297" y="94"/>
                      </a:cubicBezTo>
                      <a:cubicBezTo>
                        <a:pt x="300" y="104"/>
                        <a:pt x="307" y="101"/>
                        <a:pt x="320" y="103"/>
                      </a:cubicBezTo>
                      <a:cubicBezTo>
                        <a:pt x="318" y="109"/>
                        <a:pt x="311" y="111"/>
                        <a:pt x="305" y="117"/>
                      </a:cubicBezTo>
                      <a:lnTo>
                        <a:pt x="311" y="126"/>
                      </a:lnTo>
                      <a:lnTo>
                        <a:pt x="315" y="138"/>
                      </a:lnTo>
                      <a:lnTo>
                        <a:pt x="309" y="139"/>
                      </a:lnTo>
                      <a:lnTo>
                        <a:pt x="314" y="144"/>
                      </a:lnTo>
                      <a:lnTo>
                        <a:pt x="307" y="152"/>
                      </a:lnTo>
                      <a:lnTo>
                        <a:pt x="0" y="149"/>
                      </a:lnTo>
                      <a:lnTo>
                        <a:pt x="73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73" name="Freeform 43"/>
                <p:cNvSpPr>
                  <a:spLocks/>
                </p:cNvSpPr>
                <p:nvPr/>
              </p:nvSpPr>
              <p:spPr bwMode="ltGray">
                <a:xfrm>
                  <a:off x="2729" y="-9"/>
                  <a:ext cx="47" cy="134"/>
                </a:xfrm>
                <a:custGeom>
                  <a:avLst/>
                  <a:gdLst/>
                  <a:ahLst/>
                  <a:cxnLst>
                    <a:cxn ang="0">
                      <a:pos x="5" y="156"/>
                    </a:cxn>
                    <a:cxn ang="0">
                      <a:pos x="15" y="108"/>
                    </a:cxn>
                    <a:cxn ang="0">
                      <a:pos x="17" y="68"/>
                    </a:cxn>
                    <a:cxn ang="0">
                      <a:pos x="11" y="40"/>
                    </a:cxn>
                    <a:cxn ang="0">
                      <a:pos x="17" y="12"/>
                    </a:cxn>
                    <a:cxn ang="0">
                      <a:pos x="21" y="0"/>
                    </a:cxn>
                    <a:cxn ang="0">
                      <a:pos x="31" y="30"/>
                    </a:cxn>
                    <a:cxn ang="0">
                      <a:pos x="47" y="98"/>
                    </a:cxn>
                    <a:cxn ang="0">
                      <a:pos x="31" y="108"/>
                    </a:cxn>
                    <a:cxn ang="0">
                      <a:pos x="23" y="126"/>
                    </a:cxn>
                    <a:cxn ang="0">
                      <a:pos x="21" y="132"/>
                    </a:cxn>
                    <a:cxn ang="0">
                      <a:pos x="27" y="134"/>
                    </a:cxn>
                    <a:cxn ang="0">
                      <a:pos x="31" y="146"/>
                    </a:cxn>
                    <a:cxn ang="0">
                      <a:pos x="13" y="148"/>
                    </a:cxn>
                    <a:cxn ang="0">
                      <a:pos x="7" y="160"/>
                    </a:cxn>
                    <a:cxn ang="0">
                      <a:pos x="3" y="154"/>
                    </a:cxn>
                    <a:cxn ang="0">
                      <a:pos x="5" y="156"/>
                    </a:cxn>
                  </a:cxnLst>
                  <a:rect l="0" t="0" r="r" b="b"/>
                  <a:pathLst>
                    <a:path w="47" h="165">
                      <a:moveTo>
                        <a:pt x="5" y="156"/>
                      </a:moveTo>
                      <a:cubicBezTo>
                        <a:pt x="0" y="141"/>
                        <a:pt x="1" y="118"/>
                        <a:pt x="15" y="108"/>
                      </a:cubicBezTo>
                      <a:cubicBezTo>
                        <a:pt x="16" y="95"/>
                        <a:pt x="17" y="81"/>
                        <a:pt x="17" y="68"/>
                      </a:cubicBezTo>
                      <a:cubicBezTo>
                        <a:pt x="17" y="58"/>
                        <a:pt x="11" y="40"/>
                        <a:pt x="11" y="40"/>
                      </a:cubicBezTo>
                      <a:cubicBezTo>
                        <a:pt x="14" y="20"/>
                        <a:pt x="11" y="29"/>
                        <a:pt x="17" y="12"/>
                      </a:cubicBezTo>
                      <a:cubicBezTo>
                        <a:pt x="18" y="8"/>
                        <a:pt x="21" y="0"/>
                        <a:pt x="21" y="0"/>
                      </a:cubicBezTo>
                      <a:cubicBezTo>
                        <a:pt x="38" y="6"/>
                        <a:pt x="33" y="7"/>
                        <a:pt x="31" y="30"/>
                      </a:cubicBezTo>
                      <a:cubicBezTo>
                        <a:pt x="38" y="52"/>
                        <a:pt x="40" y="76"/>
                        <a:pt x="47" y="98"/>
                      </a:cubicBezTo>
                      <a:cubicBezTo>
                        <a:pt x="44" y="116"/>
                        <a:pt x="45" y="113"/>
                        <a:pt x="31" y="108"/>
                      </a:cubicBezTo>
                      <a:cubicBezTo>
                        <a:pt x="25" y="118"/>
                        <a:pt x="28" y="112"/>
                        <a:pt x="23" y="126"/>
                      </a:cubicBezTo>
                      <a:cubicBezTo>
                        <a:pt x="22" y="128"/>
                        <a:pt x="21" y="132"/>
                        <a:pt x="21" y="132"/>
                      </a:cubicBezTo>
                      <a:cubicBezTo>
                        <a:pt x="23" y="133"/>
                        <a:pt x="26" y="132"/>
                        <a:pt x="27" y="134"/>
                      </a:cubicBezTo>
                      <a:cubicBezTo>
                        <a:pt x="29" y="137"/>
                        <a:pt x="31" y="146"/>
                        <a:pt x="31" y="146"/>
                      </a:cubicBezTo>
                      <a:cubicBezTo>
                        <a:pt x="27" y="165"/>
                        <a:pt x="23" y="155"/>
                        <a:pt x="13" y="148"/>
                      </a:cubicBezTo>
                      <a:cubicBezTo>
                        <a:pt x="11" y="152"/>
                        <a:pt x="11" y="160"/>
                        <a:pt x="7" y="160"/>
                      </a:cubicBezTo>
                      <a:cubicBezTo>
                        <a:pt x="5" y="160"/>
                        <a:pt x="4" y="156"/>
                        <a:pt x="3" y="154"/>
                      </a:cubicBezTo>
                      <a:cubicBezTo>
                        <a:pt x="3" y="153"/>
                        <a:pt x="4" y="155"/>
                        <a:pt x="5" y="15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74" name="Freeform 44"/>
                <p:cNvSpPr>
                  <a:spLocks/>
                </p:cNvSpPr>
                <p:nvPr/>
              </p:nvSpPr>
              <p:spPr bwMode="ltGray">
                <a:xfrm>
                  <a:off x="2701" y="103"/>
                  <a:ext cx="138" cy="84"/>
                </a:xfrm>
                <a:custGeom>
                  <a:avLst/>
                  <a:gdLst/>
                  <a:ahLst/>
                  <a:cxnLst>
                    <a:cxn ang="0">
                      <a:pos x="26" y="61"/>
                    </a:cxn>
                    <a:cxn ang="0">
                      <a:pos x="30" y="43"/>
                    </a:cxn>
                    <a:cxn ang="0">
                      <a:pos x="50" y="33"/>
                    </a:cxn>
                    <a:cxn ang="0">
                      <a:pos x="54" y="45"/>
                    </a:cxn>
                    <a:cxn ang="0">
                      <a:pos x="66" y="49"/>
                    </a:cxn>
                    <a:cxn ang="0">
                      <a:pos x="80" y="55"/>
                    </a:cxn>
                    <a:cxn ang="0">
                      <a:pos x="116" y="33"/>
                    </a:cxn>
                    <a:cxn ang="0">
                      <a:pos x="130" y="17"/>
                    </a:cxn>
                    <a:cxn ang="0">
                      <a:pos x="138" y="11"/>
                    </a:cxn>
                    <a:cxn ang="0">
                      <a:pos x="106" y="49"/>
                    </a:cxn>
                    <a:cxn ang="0">
                      <a:pos x="84" y="67"/>
                    </a:cxn>
                    <a:cxn ang="0">
                      <a:pos x="66" y="81"/>
                    </a:cxn>
                    <a:cxn ang="0">
                      <a:pos x="48" y="103"/>
                    </a:cxn>
                    <a:cxn ang="0">
                      <a:pos x="26" y="89"/>
                    </a:cxn>
                    <a:cxn ang="0">
                      <a:pos x="20" y="87"/>
                    </a:cxn>
                    <a:cxn ang="0">
                      <a:pos x="22" y="97"/>
                    </a:cxn>
                    <a:cxn ang="0">
                      <a:pos x="0" y="97"/>
                    </a:cxn>
                    <a:cxn ang="0">
                      <a:pos x="10" y="79"/>
                    </a:cxn>
                    <a:cxn ang="0">
                      <a:pos x="26" y="61"/>
                    </a:cxn>
                  </a:cxnLst>
                  <a:rect l="0" t="0" r="r" b="b"/>
                  <a:pathLst>
                    <a:path w="138" h="103">
                      <a:moveTo>
                        <a:pt x="26" y="61"/>
                      </a:moveTo>
                      <a:cubicBezTo>
                        <a:pt x="29" y="53"/>
                        <a:pt x="33" y="51"/>
                        <a:pt x="30" y="43"/>
                      </a:cubicBezTo>
                      <a:cubicBezTo>
                        <a:pt x="33" y="27"/>
                        <a:pt x="37" y="24"/>
                        <a:pt x="50" y="33"/>
                      </a:cubicBezTo>
                      <a:cubicBezTo>
                        <a:pt x="51" y="37"/>
                        <a:pt x="53" y="41"/>
                        <a:pt x="54" y="45"/>
                      </a:cubicBezTo>
                      <a:cubicBezTo>
                        <a:pt x="55" y="49"/>
                        <a:pt x="66" y="49"/>
                        <a:pt x="66" y="49"/>
                      </a:cubicBezTo>
                      <a:cubicBezTo>
                        <a:pt x="75" y="43"/>
                        <a:pt x="77" y="45"/>
                        <a:pt x="80" y="55"/>
                      </a:cubicBezTo>
                      <a:cubicBezTo>
                        <a:pt x="92" y="47"/>
                        <a:pt x="101" y="37"/>
                        <a:pt x="116" y="33"/>
                      </a:cubicBezTo>
                      <a:cubicBezTo>
                        <a:pt x="125" y="19"/>
                        <a:pt x="120" y="24"/>
                        <a:pt x="130" y="17"/>
                      </a:cubicBezTo>
                      <a:cubicBezTo>
                        <a:pt x="134" y="11"/>
                        <a:pt x="134" y="0"/>
                        <a:pt x="138" y="11"/>
                      </a:cubicBezTo>
                      <a:cubicBezTo>
                        <a:pt x="135" y="31"/>
                        <a:pt x="126" y="45"/>
                        <a:pt x="106" y="49"/>
                      </a:cubicBezTo>
                      <a:cubicBezTo>
                        <a:pt x="97" y="55"/>
                        <a:pt x="93" y="61"/>
                        <a:pt x="84" y="67"/>
                      </a:cubicBezTo>
                      <a:cubicBezTo>
                        <a:pt x="80" y="79"/>
                        <a:pt x="79" y="79"/>
                        <a:pt x="66" y="81"/>
                      </a:cubicBezTo>
                      <a:cubicBezTo>
                        <a:pt x="60" y="90"/>
                        <a:pt x="57" y="97"/>
                        <a:pt x="48" y="103"/>
                      </a:cubicBezTo>
                      <a:cubicBezTo>
                        <a:pt x="42" y="94"/>
                        <a:pt x="37" y="93"/>
                        <a:pt x="26" y="89"/>
                      </a:cubicBezTo>
                      <a:cubicBezTo>
                        <a:pt x="24" y="88"/>
                        <a:pt x="20" y="87"/>
                        <a:pt x="20" y="87"/>
                      </a:cubicBezTo>
                      <a:cubicBezTo>
                        <a:pt x="10" y="90"/>
                        <a:pt x="14" y="94"/>
                        <a:pt x="22" y="97"/>
                      </a:cubicBezTo>
                      <a:cubicBezTo>
                        <a:pt x="14" y="103"/>
                        <a:pt x="9" y="100"/>
                        <a:pt x="0" y="97"/>
                      </a:cubicBezTo>
                      <a:cubicBezTo>
                        <a:pt x="2" y="87"/>
                        <a:pt x="1" y="82"/>
                        <a:pt x="10" y="79"/>
                      </a:cubicBezTo>
                      <a:cubicBezTo>
                        <a:pt x="15" y="63"/>
                        <a:pt x="14" y="69"/>
                        <a:pt x="26" y="6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75" name="Freeform 45"/>
                <p:cNvSpPr>
                  <a:spLocks/>
                </p:cNvSpPr>
                <p:nvPr/>
              </p:nvSpPr>
              <p:spPr bwMode="ltGray">
                <a:xfrm>
                  <a:off x="2553" y="182"/>
                  <a:ext cx="187" cy="176"/>
                </a:xfrm>
                <a:custGeom>
                  <a:avLst/>
                  <a:gdLst/>
                  <a:ahLst/>
                  <a:cxnLst>
                    <a:cxn ang="0">
                      <a:pos x="158" y="24"/>
                    </a:cxn>
                    <a:cxn ang="0">
                      <a:pos x="160" y="6"/>
                    </a:cxn>
                    <a:cxn ang="0">
                      <a:pos x="170" y="0"/>
                    </a:cxn>
                    <a:cxn ang="0">
                      <a:pos x="182" y="24"/>
                    </a:cxn>
                    <a:cxn ang="0">
                      <a:pos x="188" y="42"/>
                    </a:cxn>
                    <a:cxn ang="0">
                      <a:pos x="178" y="58"/>
                    </a:cxn>
                    <a:cxn ang="0">
                      <a:pos x="170" y="76"/>
                    </a:cxn>
                    <a:cxn ang="0">
                      <a:pos x="162" y="126"/>
                    </a:cxn>
                    <a:cxn ang="0">
                      <a:pos x="144" y="136"/>
                    </a:cxn>
                    <a:cxn ang="0">
                      <a:pos x="120" y="138"/>
                    </a:cxn>
                    <a:cxn ang="0">
                      <a:pos x="112" y="124"/>
                    </a:cxn>
                    <a:cxn ang="0">
                      <a:pos x="102" y="146"/>
                    </a:cxn>
                    <a:cxn ang="0">
                      <a:pos x="90" y="150"/>
                    </a:cxn>
                    <a:cxn ang="0">
                      <a:pos x="80" y="132"/>
                    </a:cxn>
                    <a:cxn ang="0">
                      <a:pos x="58" y="144"/>
                    </a:cxn>
                    <a:cxn ang="0">
                      <a:pos x="76" y="142"/>
                    </a:cxn>
                    <a:cxn ang="0">
                      <a:pos x="78" y="160"/>
                    </a:cxn>
                    <a:cxn ang="0">
                      <a:pos x="58" y="166"/>
                    </a:cxn>
                    <a:cxn ang="0">
                      <a:pos x="34" y="166"/>
                    </a:cxn>
                    <a:cxn ang="0">
                      <a:pos x="36" y="154"/>
                    </a:cxn>
                    <a:cxn ang="0">
                      <a:pos x="46" y="144"/>
                    </a:cxn>
                    <a:cxn ang="0">
                      <a:pos x="34" y="148"/>
                    </a:cxn>
                    <a:cxn ang="0">
                      <a:pos x="26" y="166"/>
                    </a:cxn>
                    <a:cxn ang="0">
                      <a:pos x="30" y="190"/>
                    </a:cxn>
                    <a:cxn ang="0">
                      <a:pos x="14" y="200"/>
                    </a:cxn>
                    <a:cxn ang="0">
                      <a:pos x="0" y="214"/>
                    </a:cxn>
                    <a:cxn ang="0">
                      <a:pos x="8" y="188"/>
                    </a:cxn>
                    <a:cxn ang="0">
                      <a:pos x="0" y="164"/>
                    </a:cxn>
                    <a:cxn ang="0">
                      <a:pos x="14" y="152"/>
                    </a:cxn>
                    <a:cxn ang="0">
                      <a:pos x="32" y="134"/>
                    </a:cxn>
                    <a:cxn ang="0">
                      <a:pos x="44" y="118"/>
                    </a:cxn>
                    <a:cxn ang="0">
                      <a:pos x="72" y="116"/>
                    </a:cxn>
                    <a:cxn ang="0">
                      <a:pos x="84" y="112"/>
                    </a:cxn>
                    <a:cxn ang="0">
                      <a:pos x="114" y="78"/>
                    </a:cxn>
                    <a:cxn ang="0">
                      <a:pos x="120" y="92"/>
                    </a:cxn>
                    <a:cxn ang="0">
                      <a:pos x="132" y="76"/>
                    </a:cxn>
                    <a:cxn ang="0">
                      <a:pos x="150" y="54"/>
                    </a:cxn>
                    <a:cxn ang="0">
                      <a:pos x="154" y="42"/>
                    </a:cxn>
                    <a:cxn ang="0">
                      <a:pos x="148" y="38"/>
                    </a:cxn>
                    <a:cxn ang="0">
                      <a:pos x="152" y="32"/>
                    </a:cxn>
                    <a:cxn ang="0">
                      <a:pos x="158" y="24"/>
                    </a:cxn>
                  </a:cxnLst>
                  <a:rect l="0" t="0" r="r" b="b"/>
                  <a:pathLst>
                    <a:path w="188" h="214">
                      <a:moveTo>
                        <a:pt x="158" y="24"/>
                      </a:moveTo>
                      <a:cubicBezTo>
                        <a:pt x="156" y="18"/>
                        <a:pt x="160" y="6"/>
                        <a:pt x="160" y="6"/>
                      </a:cubicBezTo>
                      <a:cubicBezTo>
                        <a:pt x="167" y="16"/>
                        <a:pt x="167" y="8"/>
                        <a:pt x="170" y="0"/>
                      </a:cubicBezTo>
                      <a:cubicBezTo>
                        <a:pt x="181" y="4"/>
                        <a:pt x="179" y="14"/>
                        <a:pt x="182" y="24"/>
                      </a:cubicBezTo>
                      <a:cubicBezTo>
                        <a:pt x="184" y="30"/>
                        <a:pt x="188" y="42"/>
                        <a:pt x="188" y="42"/>
                      </a:cubicBezTo>
                      <a:cubicBezTo>
                        <a:pt x="183" y="56"/>
                        <a:pt x="188" y="52"/>
                        <a:pt x="178" y="58"/>
                      </a:cubicBezTo>
                      <a:cubicBezTo>
                        <a:pt x="174" y="63"/>
                        <a:pt x="170" y="76"/>
                        <a:pt x="170" y="76"/>
                      </a:cubicBezTo>
                      <a:cubicBezTo>
                        <a:pt x="169" y="100"/>
                        <a:pt x="173" y="110"/>
                        <a:pt x="162" y="126"/>
                      </a:cubicBezTo>
                      <a:cubicBezTo>
                        <a:pt x="150" y="118"/>
                        <a:pt x="155" y="132"/>
                        <a:pt x="144" y="136"/>
                      </a:cubicBezTo>
                      <a:cubicBezTo>
                        <a:pt x="135" y="134"/>
                        <a:pt x="129" y="135"/>
                        <a:pt x="120" y="138"/>
                      </a:cubicBezTo>
                      <a:cubicBezTo>
                        <a:pt x="114" y="129"/>
                        <a:pt x="122" y="127"/>
                        <a:pt x="112" y="124"/>
                      </a:cubicBezTo>
                      <a:cubicBezTo>
                        <a:pt x="108" y="130"/>
                        <a:pt x="108" y="142"/>
                        <a:pt x="102" y="146"/>
                      </a:cubicBezTo>
                      <a:cubicBezTo>
                        <a:pt x="98" y="148"/>
                        <a:pt x="90" y="150"/>
                        <a:pt x="90" y="150"/>
                      </a:cubicBezTo>
                      <a:cubicBezTo>
                        <a:pt x="87" y="141"/>
                        <a:pt x="89" y="135"/>
                        <a:pt x="80" y="132"/>
                      </a:cubicBezTo>
                      <a:cubicBezTo>
                        <a:pt x="68" y="134"/>
                        <a:pt x="65" y="134"/>
                        <a:pt x="58" y="144"/>
                      </a:cubicBezTo>
                      <a:cubicBezTo>
                        <a:pt x="66" y="150"/>
                        <a:pt x="68" y="147"/>
                        <a:pt x="76" y="142"/>
                      </a:cubicBezTo>
                      <a:cubicBezTo>
                        <a:pt x="81" y="146"/>
                        <a:pt x="85" y="155"/>
                        <a:pt x="78" y="160"/>
                      </a:cubicBezTo>
                      <a:cubicBezTo>
                        <a:pt x="75" y="162"/>
                        <a:pt x="62" y="165"/>
                        <a:pt x="58" y="166"/>
                      </a:cubicBezTo>
                      <a:cubicBezTo>
                        <a:pt x="48" y="173"/>
                        <a:pt x="44" y="173"/>
                        <a:pt x="34" y="166"/>
                      </a:cubicBezTo>
                      <a:cubicBezTo>
                        <a:pt x="35" y="162"/>
                        <a:pt x="34" y="158"/>
                        <a:pt x="36" y="154"/>
                      </a:cubicBezTo>
                      <a:cubicBezTo>
                        <a:pt x="38" y="150"/>
                        <a:pt x="55" y="146"/>
                        <a:pt x="46" y="144"/>
                      </a:cubicBezTo>
                      <a:cubicBezTo>
                        <a:pt x="42" y="143"/>
                        <a:pt x="34" y="148"/>
                        <a:pt x="34" y="148"/>
                      </a:cubicBezTo>
                      <a:cubicBezTo>
                        <a:pt x="32" y="155"/>
                        <a:pt x="28" y="159"/>
                        <a:pt x="26" y="166"/>
                      </a:cubicBezTo>
                      <a:cubicBezTo>
                        <a:pt x="36" y="182"/>
                        <a:pt x="36" y="173"/>
                        <a:pt x="30" y="190"/>
                      </a:cubicBezTo>
                      <a:cubicBezTo>
                        <a:pt x="28" y="196"/>
                        <a:pt x="14" y="200"/>
                        <a:pt x="14" y="200"/>
                      </a:cubicBezTo>
                      <a:cubicBezTo>
                        <a:pt x="5" y="214"/>
                        <a:pt x="11" y="210"/>
                        <a:pt x="0" y="214"/>
                      </a:cubicBezTo>
                      <a:cubicBezTo>
                        <a:pt x="2" y="202"/>
                        <a:pt x="5" y="198"/>
                        <a:pt x="8" y="188"/>
                      </a:cubicBezTo>
                      <a:cubicBezTo>
                        <a:pt x="6" y="178"/>
                        <a:pt x="3" y="173"/>
                        <a:pt x="0" y="164"/>
                      </a:cubicBezTo>
                      <a:cubicBezTo>
                        <a:pt x="3" y="156"/>
                        <a:pt x="7" y="157"/>
                        <a:pt x="14" y="152"/>
                      </a:cubicBezTo>
                      <a:cubicBezTo>
                        <a:pt x="18" y="141"/>
                        <a:pt x="23" y="140"/>
                        <a:pt x="32" y="134"/>
                      </a:cubicBezTo>
                      <a:cubicBezTo>
                        <a:pt x="37" y="127"/>
                        <a:pt x="37" y="123"/>
                        <a:pt x="44" y="118"/>
                      </a:cubicBezTo>
                      <a:cubicBezTo>
                        <a:pt x="64" y="121"/>
                        <a:pt x="55" y="122"/>
                        <a:pt x="72" y="116"/>
                      </a:cubicBezTo>
                      <a:cubicBezTo>
                        <a:pt x="76" y="115"/>
                        <a:pt x="84" y="112"/>
                        <a:pt x="84" y="112"/>
                      </a:cubicBezTo>
                      <a:cubicBezTo>
                        <a:pt x="105" y="119"/>
                        <a:pt x="97" y="84"/>
                        <a:pt x="114" y="78"/>
                      </a:cubicBezTo>
                      <a:cubicBezTo>
                        <a:pt x="117" y="87"/>
                        <a:pt x="110" y="89"/>
                        <a:pt x="120" y="92"/>
                      </a:cubicBezTo>
                      <a:cubicBezTo>
                        <a:pt x="125" y="85"/>
                        <a:pt x="125" y="81"/>
                        <a:pt x="132" y="76"/>
                      </a:cubicBezTo>
                      <a:cubicBezTo>
                        <a:pt x="138" y="68"/>
                        <a:pt x="146" y="65"/>
                        <a:pt x="150" y="54"/>
                      </a:cubicBezTo>
                      <a:cubicBezTo>
                        <a:pt x="151" y="50"/>
                        <a:pt x="154" y="42"/>
                        <a:pt x="154" y="42"/>
                      </a:cubicBezTo>
                      <a:cubicBezTo>
                        <a:pt x="152" y="41"/>
                        <a:pt x="148" y="40"/>
                        <a:pt x="148" y="38"/>
                      </a:cubicBezTo>
                      <a:cubicBezTo>
                        <a:pt x="148" y="36"/>
                        <a:pt x="161" y="33"/>
                        <a:pt x="152" y="32"/>
                      </a:cubicBezTo>
                      <a:lnTo>
                        <a:pt x="158" y="2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76" name="Freeform 46"/>
                <p:cNvSpPr>
                  <a:spLocks/>
                </p:cNvSpPr>
                <p:nvPr/>
              </p:nvSpPr>
              <p:spPr bwMode="ltGray">
                <a:xfrm>
                  <a:off x="2677" y="233"/>
                  <a:ext cx="14" cy="10"/>
                </a:xfrm>
                <a:custGeom>
                  <a:avLst/>
                  <a:gdLst/>
                  <a:ahLst/>
                  <a:cxnLst>
                    <a:cxn ang="0">
                      <a:pos x="0" y="9"/>
                    </a:cxn>
                    <a:cxn ang="0">
                      <a:pos x="4" y="13"/>
                    </a:cxn>
                    <a:cxn ang="0">
                      <a:pos x="0" y="9"/>
                    </a:cxn>
                  </a:cxnLst>
                  <a:rect l="0" t="0" r="r" b="b"/>
                  <a:pathLst>
                    <a:path w="13" h="13">
                      <a:moveTo>
                        <a:pt x="0" y="9"/>
                      </a:moveTo>
                      <a:cubicBezTo>
                        <a:pt x="6" y="0"/>
                        <a:pt x="13" y="7"/>
                        <a:pt x="4" y="13"/>
                      </a:cubicBezTo>
                      <a:cubicBezTo>
                        <a:pt x="0" y="6"/>
                        <a:pt x="0" y="5"/>
                        <a:pt x="0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77" name="Freeform 47"/>
                <p:cNvSpPr>
                  <a:spLocks/>
                </p:cNvSpPr>
                <p:nvPr/>
              </p:nvSpPr>
              <p:spPr bwMode="ltGray">
                <a:xfrm>
                  <a:off x="1627" y="353"/>
                  <a:ext cx="813" cy="462"/>
                </a:xfrm>
                <a:custGeom>
                  <a:avLst/>
                  <a:gdLst/>
                  <a:ahLst/>
                  <a:cxnLst>
                    <a:cxn ang="0">
                      <a:pos x="812" y="26"/>
                    </a:cxn>
                    <a:cxn ang="0">
                      <a:pos x="778" y="78"/>
                    </a:cxn>
                    <a:cxn ang="0">
                      <a:pos x="748" y="122"/>
                    </a:cxn>
                    <a:cxn ang="0">
                      <a:pos x="722" y="142"/>
                    </a:cxn>
                    <a:cxn ang="0">
                      <a:pos x="634" y="180"/>
                    </a:cxn>
                    <a:cxn ang="0">
                      <a:pos x="632" y="210"/>
                    </a:cxn>
                    <a:cxn ang="0">
                      <a:pos x="604" y="230"/>
                    </a:cxn>
                    <a:cxn ang="0">
                      <a:pos x="620" y="178"/>
                    </a:cxn>
                    <a:cxn ang="0">
                      <a:pos x="576" y="188"/>
                    </a:cxn>
                    <a:cxn ang="0">
                      <a:pos x="556" y="218"/>
                    </a:cxn>
                    <a:cxn ang="0">
                      <a:pos x="596" y="280"/>
                    </a:cxn>
                    <a:cxn ang="0">
                      <a:pos x="594" y="368"/>
                    </a:cxn>
                    <a:cxn ang="0">
                      <a:pos x="542" y="406"/>
                    </a:cxn>
                    <a:cxn ang="0">
                      <a:pos x="522" y="386"/>
                    </a:cxn>
                    <a:cxn ang="0">
                      <a:pos x="482" y="348"/>
                    </a:cxn>
                    <a:cxn ang="0">
                      <a:pos x="462" y="348"/>
                    </a:cxn>
                    <a:cxn ang="0">
                      <a:pos x="450" y="394"/>
                    </a:cxn>
                    <a:cxn ang="0">
                      <a:pos x="500" y="464"/>
                    </a:cxn>
                    <a:cxn ang="0">
                      <a:pos x="510" y="524"/>
                    </a:cxn>
                    <a:cxn ang="0">
                      <a:pos x="526" y="560"/>
                    </a:cxn>
                    <a:cxn ang="0">
                      <a:pos x="492" y="544"/>
                    </a:cxn>
                    <a:cxn ang="0">
                      <a:pos x="470" y="518"/>
                    </a:cxn>
                    <a:cxn ang="0">
                      <a:pos x="422" y="424"/>
                    </a:cxn>
                    <a:cxn ang="0">
                      <a:pos x="426" y="310"/>
                    </a:cxn>
                    <a:cxn ang="0">
                      <a:pos x="422" y="268"/>
                    </a:cxn>
                    <a:cxn ang="0">
                      <a:pos x="412" y="276"/>
                    </a:cxn>
                    <a:cxn ang="0">
                      <a:pos x="386" y="266"/>
                    </a:cxn>
                    <a:cxn ang="0">
                      <a:pos x="360" y="170"/>
                    </a:cxn>
                    <a:cxn ang="0">
                      <a:pos x="330" y="166"/>
                    </a:cxn>
                    <a:cxn ang="0">
                      <a:pos x="288" y="172"/>
                    </a:cxn>
                    <a:cxn ang="0">
                      <a:pos x="242" y="232"/>
                    </a:cxn>
                    <a:cxn ang="0">
                      <a:pos x="196" y="268"/>
                    </a:cxn>
                    <a:cxn ang="0">
                      <a:pos x="184" y="274"/>
                    </a:cxn>
                    <a:cxn ang="0">
                      <a:pos x="160" y="328"/>
                    </a:cxn>
                    <a:cxn ang="0">
                      <a:pos x="152" y="354"/>
                    </a:cxn>
                    <a:cxn ang="0">
                      <a:pos x="128" y="404"/>
                    </a:cxn>
                    <a:cxn ang="0">
                      <a:pos x="94" y="392"/>
                    </a:cxn>
                    <a:cxn ang="0">
                      <a:pos x="66" y="258"/>
                    </a:cxn>
                    <a:cxn ang="0">
                      <a:pos x="72" y="156"/>
                    </a:cxn>
                    <a:cxn ang="0">
                      <a:pos x="44" y="180"/>
                    </a:cxn>
                    <a:cxn ang="0">
                      <a:pos x="20" y="150"/>
                    </a:cxn>
                    <a:cxn ang="0">
                      <a:pos x="24" y="138"/>
                    </a:cxn>
                    <a:cxn ang="0">
                      <a:pos x="0" y="92"/>
                    </a:cxn>
                    <a:cxn ang="0">
                      <a:pos x="798" y="6"/>
                    </a:cxn>
                  </a:cxnLst>
                  <a:rect l="0" t="0" r="r" b="b"/>
                  <a:pathLst>
                    <a:path w="812" h="564">
                      <a:moveTo>
                        <a:pt x="798" y="6"/>
                      </a:moveTo>
                      <a:cubicBezTo>
                        <a:pt x="801" y="15"/>
                        <a:pt x="809" y="16"/>
                        <a:pt x="812" y="26"/>
                      </a:cubicBezTo>
                      <a:cubicBezTo>
                        <a:pt x="809" y="36"/>
                        <a:pt x="801" y="41"/>
                        <a:pt x="796" y="50"/>
                      </a:cubicBezTo>
                      <a:cubicBezTo>
                        <a:pt x="791" y="61"/>
                        <a:pt x="788" y="71"/>
                        <a:pt x="778" y="78"/>
                      </a:cubicBezTo>
                      <a:cubicBezTo>
                        <a:pt x="773" y="85"/>
                        <a:pt x="771" y="88"/>
                        <a:pt x="774" y="96"/>
                      </a:cubicBezTo>
                      <a:cubicBezTo>
                        <a:pt x="767" y="107"/>
                        <a:pt x="758" y="114"/>
                        <a:pt x="748" y="122"/>
                      </a:cubicBezTo>
                      <a:cubicBezTo>
                        <a:pt x="744" y="125"/>
                        <a:pt x="736" y="130"/>
                        <a:pt x="736" y="130"/>
                      </a:cubicBezTo>
                      <a:cubicBezTo>
                        <a:pt x="740" y="141"/>
                        <a:pt x="731" y="140"/>
                        <a:pt x="722" y="142"/>
                      </a:cubicBezTo>
                      <a:cubicBezTo>
                        <a:pt x="716" y="148"/>
                        <a:pt x="712" y="151"/>
                        <a:pt x="704" y="154"/>
                      </a:cubicBezTo>
                      <a:cubicBezTo>
                        <a:pt x="686" y="150"/>
                        <a:pt x="650" y="169"/>
                        <a:pt x="634" y="180"/>
                      </a:cubicBezTo>
                      <a:cubicBezTo>
                        <a:pt x="636" y="189"/>
                        <a:pt x="631" y="193"/>
                        <a:pt x="640" y="196"/>
                      </a:cubicBezTo>
                      <a:cubicBezTo>
                        <a:pt x="643" y="205"/>
                        <a:pt x="640" y="207"/>
                        <a:pt x="632" y="210"/>
                      </a:cubicBezTo>
                      <a:cubicBezTo>
                        <a:pt x="626" y="219"/>
                        <a:pt x="623" y="226"/>
                        <a:pt x="614" y="232"/>
                      </a:cubicBezTo>
                      <a:cubicBezTo>
                        <a:pt x="611" y="231"/>
                        <a:pt x="606" y="233"/>
                        <a:pt x="604" y="230"/>
                      </a:cubicBezTo>
                      <a:cubicBezTo>
                        <a:pt x="599" y="220"/>
                        <a:pt x="610" y="199"/>
                        <a:pt x="620" y="196"/>
                      </a:cubicBezTo>
                      <a:cubicBezTo>
                        <a:pt x="623" y="187"/>
                        <a:pt x="617" y="187"/>
                        <a:pt x="620" y="178"/>
                      </a:cubicBezTo>
                      <a:cubicBezTo>
                        <a:pt x="617" y="164"/>
                        <a:pt x="609" y="168"/>
                        <a:pt x="598" y="172"/>
                      </a:cubicBezTo>
                      <a:cubicBezTo>
                        <a:pt x="592" y="180"/>
                        <a:pt x="585" y="185"/>
                        <a:pt x="576" y="188"/>
                      </a:cubicBezTo>
                      <a:cubicBezTo>
                        <a:pt x="572" y="194"/>
                        <a:pt x="568" y="200"/>
                        <a:pt x="564" y="206"/>
                      </a:cubicBezTo>
                      <a:cubicBezTo>
                        <a:pt x="561" y="210"/>
                        <a:pt x="556" y="218"/>
                        <a:pt x="556" y="218"/>
                      </a:cubicBezTo>
                      <a:cubicBezTo>
                        <a:pt x="558" y="234"/>
                        <a:pt x="559" y="243"/>
                        <a:pt x="572" y="252"/>
                      </a:cubicBezTo>
                      <a:cubicBezTo>
                        <a:pt x="579" y="262"/>
                        <a:pt x="586" y="273"/>
                        <a:pt x="596" y="280"/>
                      </a:cubicBezTo>
                      <a:cubicBezTo>
                        <a:pt x="598" y="286"/>
                        <a:pt x="602" y="298"/>
                        <a:pt x="602" y="298"/>
                      </a:cubicBezTo>
                      <a:cubicBezTo>
                        <a:pt x="601" y="308"/>
                        <a:pt x="599" y="361"/>
                        <a:pt x="594" y="368"/>
                      </a:cubicBezTo>
                      <a:cubicBezTo>
                        <a:pt x="590" y="374"/>
                        <a:pt x="576" y="378"/>
                        <a:pt x="570" y="382"/>
                      </a:cubicBezTo>
                      <a:cubicBezTo>
                        <a:pt x="563" y="393"/>
                        <a:pt x="550" y="396"/>
                        <a:pt x="542" y="406"/>
                      </a:cubicBezTo>
                      <a:cubicBezTo>
                        <a:pt x="536" y="413"/>
                        <a:pt x="539" y="417"/>
                        <a:pt x="530" y="420"/>
                      </a:cubicBezTo>
                      <a:cubicBezTo>
                        <a:pt x="526" y="408"/>
                        <a:pt x="538" y="391"/>
                        <a:pt x="522" y="386"/>
                      </a:cubicBezTo>
                      <a:cubicBezTo>
                        <a:pt x="516" y="377"/>
                        <a:pt x="510" y="364"/>
                        <a:pt x="502" y="356"/>
                      </a:cubicBezTo>
                      <a:cubicBezTo>
                        <a:pt x="497" y="341"/>
                        <a:pt x="505" y="360"/>
                        <a:pt x="482" y="348"/>
                      </a:cubicBezTo>
                      <a:cubicBezTo>
                        <a:pt x="478" y="346"/>
                        <a:pt x="478" y="339"/>
                        <a:pt x="474" y="336"/>
                      </a:cubicBezTo>
                      <a:cubicBezTo>
                        <a:pt x="470" y="323"/>
                        <a:pt x="466" y="342"/>
                        <a:pt x="462" y="348"/>
                      </a:cubicBezTo>
                      <a:cubicBezTo>
                        <a:pt x="460" y="358"/>
                        <a:pt x="456" y="363"/>
                        <a:pt x="454" y="374"/>
                      </a:cubicBezTo>
                      <a:cubicBezTo>
                        <a:pt x="457" y="383"/>
                        <a:pt x="455" y="387"/>
                        <a:pt x="450" y="394"/>
                      </a:cubicBezTo>
                      <a:cubicBezTo>
                        <a:pt x="454" y="399"/>
                        <a:pt x="464" y="411"/>
                        <a:pt x="466" y="418"/>
                      </a:cubicBezTo>
                      <a:cubicBezTo>
                        <a:pt x="474" y="443"/>
                        <a:pt x="472" y="458"/>
                        <a:pt x="500" y="464"/>
                      </a:cubicBezTo>
                      <a:cubicBezTo>
                        <a:pt x="507" y="469"/>
                        <a:pt x="510" y="474"/>
                        <a:pt x="516" y="480"/>
                      </a:cubicBezTo>
                      <a:cubicBezTo>
                        <a:pt x="511" y="494"/>
                        <a:pt x="513" y="509"/>
                        <a:pt x="510" y="524"/>
                      </a:cubicBezTo>
                      <a:cubicBezTo>
                        <a:pt x="512" y="537"/>
                        <a:pt x="511" y="541"/>
                        <a:pt x="522" y="548"/>
                      </a:cubicBezTo>
                      <a:cubicBezTo>
                        <a:pt x="523" y="552"/>
                        <a:pt x="525" y="556"/>
                        <a:pt x="526" y="560"/>
                      </a:cubicBezTo>
                      <a:cubicBezTo>
                        <a:pt x="527" y="564"/>
                        <a:pt x="514" y="556"/>
                        <a:pt x="514" y="556"/>
                      </a:cubicBezTo>
                      <a:cubicBezTo>
                        <a:pt x="502" y="564"/>
                        <a:pt x="501" y="551"/>
                        <a:pt x="492" y="544"/>
                      </a:cubicBezTo>
                      <a:cubicBezTo>
                        <a:pt x="488" y="541"/>
                        <a:pt x="480" y="536"/>
                        <a:pt x="480" y="536"/>
                      </a:cubicBezTo>
                      <a:cubicBezTo>
                        <a:pt x="471" y="522"/>
                        <a:pt x="474" y="529"/>
                        <a:pt x="470" y="518"/>
                      </a:cubicBezTo>
                      <a:cubicBezTo>
                        <a:pt x="467" y="491"/>
                        <a:pt x="461" y="446"/>
                        <a:pt x="436" y="430"/>
                      </a:cubicBezTo>
                      <a:cubicBezTo>
                        <a:pt x="428" y="433"/>
                        <a:pt x="425" y="433"/>
                        <a:pt x="422" y="424"/>
                      </a:cubicBezTo>
                      <a:cubicBezTo>
                        <a:pt x="427" y="404"/>
                        <a:pt x="432" y="383"/>
                        <a:pt x="438" y="364"/>
                      </a:cubicBezTo>
                      <a:cubicBezTo>
                        <a:pt x="436" y="343"/>
                        <a:pt x="431" y="330"/>
                        <a:pt x="426" y="310"/>
                      </a:cubicBezTo>
                      <a:cubicBezTo>
                        <a:pt x="429" y="302"/>
                        <a:pt x="425" y="300"/>
                        <a:pt x="422" y="292"/>
                      </a:cubicBezTo>
                      <a:cubicBezTo>
                        <a:pt x="424" y="282"/>
                        <a:pt x="428" y="277"/>
                        <a:pt x="422" y="268"/>
                      </a:cubicBezTo>
                      <a:cubicBezTo>
                        <a:pt x="420" y="269"/>
                        <a:pt x="418" y="269"/>
                        <a:pt x="416" y="270"/>
                      </a:cubicBezTo>
                      <a:cubicBezTo>
                        <a:pt x="414" y="272"/>
                        <a:pt x="414" y="275"/>
                        <a:pt x="412" y="276"/>
                      </a:cubicBezTo>
                      <a:cubicBezTo>
                        <a:pt x="408" y="278"/>
                        <a:pt x="400" y="280"/>
                        <a:pt x="400" y="280"/>
                      </a:cubicBezTo>
                      <a:cubicBezTo>
                        <a:pt x="394" y="274"/>
                        <a:pt x="389" y="274"/>
                        <a:pt x="386" y="266"/>
                      </a:cubicBezTo>
                      <a:cubicBezTo>
                        <a:pt x="391" y="251"/>
                        <a:pt x="379" y="206"/>
                        <a:pt x="364" y="196"/>
                      </a:cubicBezTo>
                      <a:cubicBezTo>
                        <a:pt x="357" y="186"/>
                        <a:pt x="358" y="182"/>
                        <a:pt x="360" y="170"/>
                      </a:cubicBezTo>
                      <a:cubicBezTo>
                        <a:pt x="358" y="160"/>
                        <a:pt x="356" y="147"/>
                        <a:pt x="346" y="144"/>
                      </a:cubicBezTo>
                      <a:cubicBezTo>
                        <a:pt x="343" y="154"/>
                        <a:pt x="338" y="160"/>
                        <a:pt x="330" y="166"/>
                      </a:cubicBezTo>
                      <a:cubicBezTo>
                        <a:pt x="323" y="164"/>
                        <a:pt x="308" y="160"/>
                        <a:pt x="308" y="160"/>
                      </a:cubicBezTo>
                      <a:cubicBezTo>
                        <a:pt x="296" y="162"/>
                        <a:pt x="297" y="166"/>
                        <a:pt x="288" y="172"/>
                      </a:cubicBezTo>
                      <a:cubicBezTo>
                        <a:pt x="284" y="185"/>
                        <a:pt x="282" y="191"/>
                        <a:pt x="268" y="196"/>
                      </a:cubicBezTo>
                      <a:cubicBezTo>
                        <a:pt x="264" y="200"/>
                        <a:pt x="243" y="231"/>
                        <a:pt x="242" y="232"/>
                      </a:cubicBezTo>
                      <a:cubicBezTo>
                        <a:pt x="231" y="239"/>
                        <a:pt x="215" y="247"/>
                        <a:pt x="206" y="256"/>
                      </a:cubicBezTo>
                      <a:cubicBezTo>
                        <a:pt x="202" y="260"/>
                        <a:pt x="200" y="265"/>
                        <a:pt x="196" y="268"/>
                      </a:cubicBezTo>
                      <a:cubicBezTo>
                        <a:pt x="194" y="269"/>
                        <a:pt x="192" y="269"/>
                        <a:pt x="190" y="270"/>
                      </a:cubicBezTo>
                      <a:cubicBezTo>
                        <a:pt x="188" y="271"/>
                        <a:pt x="186" y="272"/>
                        <a:pt x="184" y="274"/>
                      </a:cubicBezTo>
                      <a:cubicBezTo>
                        <a:pt x="180" y="278"/>
                        <a:pt x="172" y="286"/>
                        <a:pt x="172" y="286"/>
                      </a:cubicBezTo>
                      <a:cubicBezTo>
                        <a:pt x="167" y="300"/>
                        <a:pt x="165" y="314"/>
                        <a:pt x="160" y="328"/>
                      </a:cubicBezTo>
                      <a:cubicBezTo>
                        <a:pt x="158" y="335"/>
                        <a:pt x="156" y="341"/>
                        <a:pt x="154" y="348"/>
                      </a:cubicBezTo>
                      <a:cubicBezTo>
                        <a:pt x="153" y="350"/>
                        <a:pt x="152" y="354"/>
                        <a:pt x="152" y="354"/>
                      </a:cubicBezTo>
                      <a:cubicBezTo>
                        <a:pt x="152" y="359"/>
                        <a:pt x="156" y="384"/>
                        <a:pt x="146" y="392"/>
                      </a:cubicBezTo>
                      <a:cubicBezTo>
                        <a:pt x="141" y="397"/>
                        <a:pt x="128" y="404"/>
                        <a:pt x="128" y="404"/>
                      </a:cubicBezTo>
                      <a:cubicBezTo>
                        <a:pt x="125" y="412"/>
                        <a:pt x="122" y="421"/>
                        <a:pt x="114" y="424"/>
                      </a:cubicBezTo>
                      <a:cubicBezTo>
                        <a:pt x="100" y="419"/>
                        <a:pt x="97" y="405"/>
                        <a:pt x="94" y="392"/>
                      </a:cubicBezTo>
                      <a:cubicBezTo>
                        <a:pt x="86" y="362"/>
                        <a:pt x="82" y="332"/>
                        <a:pt x="72" y="302"/>
                      </a:cubicBezTo>
                      <a:cubicBezTo>
                        <a:pt x="71" y="281"/>
                        <a:pt x="70" y="275"/>
                        <a:pt x="66" y="258"/>
                      </a:cubicBezTo>
                      <a:cubicBezTo>
                        <a:pt x="66" y="251"/>
                        <a:pt x="68" y="219"/>
                        <a:pt x="64" y="208"/>
                      </a:cubicBezTo>
                      <a:cubicBezTo>
                        <a:pt x="70" y="191"/>
                        <a:pt x="66" y="173"/>
                        <a:pt x="72" y="156"/>
                      </a:cubicBezTo>
                      <a:cubicBezTo>
                        <a:pt x="66" y="139"/>
                        <a:pt x="60" y="168"/>
                        <a:pt x="56" y="172"/>
                      </a:cubicBezTo>
                      <a:cubicBezTo>
                        <a:pt x="53" y="175"/>
                        <a:pt x="44" y="180"/>
                        <a:pt x="44" y="180"/>
                      </a:cubicBezTo>
                      <a:cubicBezTo>
                        <a:pt x="35" y="177"/>
                        <a:pt x="28" y="173"/>
                        <a:pt x="24" y="162"/>
                      </a:cubicBezTo>
                      <a:cubicBezTo>
                        <a:pt x="23" y="158"/>
                        <a:pt x="20" y="150"/>
                        <a:pt x="20" y="150"/>
                      </a:cubicBezTo>
                      <a:cubicBezTo>
                        <a:pt x="30" y="148"/>
                        <a:pt x="30" y="143"/>
                        <a:pt x="38" y="138"/>
                      </a:cubicBezTo>
                      <a:cubicBezTo>
                        <a:pt x="35" y="128"/>
                        <a:pt x="31" y="133"/>
                        <a:pt x="24" y="138"/>
                      </a:cubicBezTo>
                      <a:cubicBezTo>
                        <a:pt x="15" y="135"/>
                        <a:pt x="15" y="132"/>
                        <a:pt x="18" y="124"/>
                      </a:cubicBezTo>
                      <a:cubicBezTo>
                        <a:pt x="11" y="114"/>
                        <a:pt x="9" y="101"/>
                        <a:pt x="0" y="92"/>
                      </a:cubicBezTo>
                      <a:lnTo>
                        <a:pt x="76" y="0"/>
                      </a:lnTo>
                      <a:lnTo>
                        <a:pt x="798" y="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78" name="Freeform 48"/>
                <p:cNvSpPr>
                  <a:spLocks/>
                </p:cNvSpPr>
                <p:nvPr/>
              </p:nvSpPr>
              <p:spPr bwMode="ltGray">
                <a:xfrm>
                  <a:off x="1770" y="671"/>
                  <a:ext cx="45" cy="71"/>
                </a:xfrm>
                <a:custGeom>
                  <a:avLst/>
                  <a:gdLst/>
                  <a:ahLst/>
                  <a:cxnLst>
                    <a:cxn ang="0">
                      <a:pos x="7" y="11"/>
                    </a:cxn>
                    <a:cxn ang="0">
                      <a:pos x="17" y="3"/>
                    </a:cxn>
                    <a:cxn ang="0">
                      <a:pos x="37" y="33"/>
                    </a:cxn>
                    <a:cxn ang="0">
                      <a:pos x="19" y="85"/>
                    </a:cxn>
                    <a:cxn ang="0">
                      <a:pos x="1" y="69"/>
                    </a:cxn>
                    <a:cxn ang="0">
                      <a:pos x="7" y="11"/>
                    </a:cxn>
                  </a:cxnLst>
                  <a:rect l="0" t="0" r="r" b="b"/>
                  <a:pathLst>
                    <a:path w="43" h="85">
                      <a:moveTo>
                        <a:pt x="7" y="11"/>
                      </a:moveTo>
                      <a:cubicBezTo>
                        <a:pt x="4" y="2"/>
                        <a:pt x="9" y="0"/>
                        <a:pt x="17" y="3"/>
                      </a:cubicBezTo>
                      <a:cubicBezTo>
                        <a:pt x="24" y="13"/>
                        <a:pt x="28" y="24"/>
                        <a:pt x="37" y="33"/>
                      </a:cubicBezTo>
                      <a:cubicBezTo>
                        <a:pt x="43" y="52"/>
                        <a:pt x="40" y="78"/>
                        <a:pt x="19" y="85"/>
                      </a:cubicBezTo>
                      <a:cubicBezTo>
                        <a:pt x="6" y="81"/>
                        <a:pt x="5" y="81"/>
                        <a:pt x="1" y="69"/>
                      </a:cubicBezTo>
                      <a:cubicBezTo>
                        <a:pt x="2" y="66"/>
                        <a:pt x="0" y="4"/>
                        <a:pt x="7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79" name="Freeform 49"/>
                <p:cNvSpPr>
                  <a:spLocks/>
                </p:cNvSpPr>
                <p:nvPr/>
              </p:nvSpPr>
              <p:spPr bwMode="ltGray">
                <a:xfrm>
                  <a:off x="2394" y="431"/>
                  <a:ext cx="42" cy="59"/>
                </a:xfrm>
                <a:custGeom>
                  <a:avLst/>
                  <a:gdLst/>
                  <a:ahLst/>
                  <a:cxnLst>
                    <a:cxn ang="0">
                      <a:pos x="13" y="28"/>
                    </a:cxn>
                    <a:cxn ang="0">
                      <a:pos x="29" y="2"/>
                    </a:cxn>
                    <a:cxn ang="0">
                      <a:pos x="43" y="4"/>
                    </a:cxn>
                    <a:cxn ang="0">
                      <a:pos x="39" y="26"/>
                    </a:cxn>
                    <a:cxn ang="0">
                      <a:pos x="13" y="74"/>
                    </a:cxn>
                    <a:cxn ang="0">
                      <a:pos x="7" y="60"/>
                    </a:cxn>
                    <a:cxn ang="0">
                      <a:pos x="3" y="36"/>
                    </a:cxn>
                    <a:cxn ang="0">
                      <a:pos x="13" y="28"/>
                    </a:cxn>
                  </a:cxnLst>
                  <a:rect l="0" t="0" r="r" b="b"/>
                  <a:pathLst>
                    <a:path w="44" h="74">
                      <a:moveTo>
                        <a:pt x="13" y="28"/>
                      </a:moveTo>
                      <a:cubicBezTo>
                        <a:pt x="15" y="13"/>
                        <a:pt x="14" y="7"/>
                        <a:pt x="29" y="2"/>
                      </a:cubicBezTo>
                      <a:cubicBezTo>
                        <a:pt x="34" y="3"/>
                        <a:pt x="40" y="0"/>
                        <a:pt x="43" y="4"/>
                      </a:cubicBezTo>
                      <a:cubicBezTo>
                        <a:pt x="44" y="6"/>
                        <a:pt x="41" y="21"/>
                        <a:pt x="39" y="26"/>
                      </a:cubicBezTo>
                      <a:cubicBezTo>
                        <a:pt x="31" y="43"/>
                        <a:pt x="30" y="63"/>
                        <a:pt x="13" y="74"/>
                      </a:cubicBezTo>
                      <a:cubicBezTo>
                        <a:pt x="4" y="71"/>
                        <a:pt x="4" y="68"/>
                        <a:pt x="7" y="60"/>
                      </a:cubicBezTo>
                      <a:cubicBezTo>
                        <a:pt x="5" y="50"/>
                        <a:pt x="0" y="46"/>
                        <a:pt x="3" y="36"/>
                      </a:cubicBezTo>
                      <a:cubicBezTo>
                        <a:pt x="4" y="32"/>
                        <a:pt x="8" y="23"/>
                        <a:pt x="1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80" name="Freeform 50"/>
                <p:cNvSpPr>
                  <a:spLocks/>
                </p:cNvSpPr>
                <p:nvPr/>
              </p:nvSpPr>
              <p:spPr bwMode="ltGray">
                <a:xfrm>
                  <a:off x="2513" y="402"/>
                  <a:ext cx="21" cy="24"/>
                </a:xfrm>
                <a:custGeom>
                  <a:avLst/>
                  <a:gdLst/>
                  <a:ahLst/>
                  <a:cxnLst>
                    <a:cxn ang="0">
                      <a:pos x="7" y="16"/>
                    </a:cxn>
                    <a:cxn ang="0">
                      <a:pos x="5" y="30"/>
                    </a:cxn>
                    <a:cxn ang="0">
                      <a:pos x="7" y="16"/>
                    </a:cxn>
                  </a:cxnLst>
                  <a:rect l="0" t="0" r="r" b="b"/>
                  <a:pathLst>
                    <a:path w="20" h="30">
                      <a:moveTo>
                        <a:pt x="7" y="16"/>
                      </a:moveTo>
                      <a:cubicBezTo>
                        <a:pt x="18" y="0"/>
                        <a:pt x="20" y="20"/>
                        <a:pt x="5" y="30"/>
                      </a:cubicBezTo>
                      <a:cubicBezTo>
                        <a:pt x="0" y="23"/>
                        <a:pt x="1" y="22"/>
                        <a:pt x="7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81" name="Freeform 51"/>
                <p:cNvSpPr>
                  <a:spLocks/>
                </p:cNvSpPr>
                <p:nvPr/>
              </p:nvSpPr>
              <p:spPr bwMode="ltGray">
                <a:xfrm>
                  <a:off x="333" y="169"/>
                  <a:ext cx="1015" cy="866"/>
                </a:xfrm>
                <a:custGeom>
                  <a:avLst/>
                  <a:gdLst/>
                  <a:ahLst/>
                  <a:cxnLst>
                    <a:cxn ang="0">
                      <a:pos x="481" y="464"/>
                    </a:cxn>
                    <a:cxn ang="0">
                      <a:pos x="486" y="451"/>
                    </a:cxn>
                    <a:cxn ang="0">
                      <a:pos x="500" y="413"/>
                    </a:cxn>
                    <a:cxn ang="0">
                      <a:pos x="309" y="287"/>
                    </a:cxn>
                    <a:cxn ang="0">
                      <a:pos x="282" y="346"/>
                    </a:cxn>
                    <a:cxn ang="0">
                      <a:pos x="303" y="556"/>
                    </a:cxn>
                    <a:cxn ang="0">
                      <a:pos x="282" y="494"/>
                    </a:cxn>
                    <a:cxn ang="0">
                      <a:pos x="242" y="439"/>
                    </a:cxn>
                    <a:cxn ang="0">
                      <a:pos x="245" y="413"/>
                    </a:cxn>
                    <a:cxn ang="0">
                      <a:pos x="247" y="394"/>
                    </a:cxn>
                    <a:cxn ang="0">
                      <a:pos x="220" y="375"/>
                    </a:cxn>
                    <a:cxn ang="0">
                      <a:pos x="194" y="346"/>
                    </a:cxn>
                    <a:cxn ang="0">
                      <a:pos x="148" y="354"/>
                    </a:cxn>
                    <a:cxn ang="0">
                      <a:pos x="126" y="365"/>
                    </a:cxn>
                    <a:cxn ang="0">
                      <a:pos x="78" y="365"/>
                    </a:cxn>
                    <a:cxn ang="0">
                      <a:pos x="22" y="312"/>
                    </a:cxn>
                    <a:cxn ang="0">
                      <a:pos x="11" y="295"/>
                    </a:cxn>
                    <a:cxn ang="0">
                      <a:pos x="0" y="264"/>
                    </a:cxn>
                    <a:cxn ang="0">
                      <a:pos x="24" y="213"/>
                    </a:cxn>
                    <a:cxn ang="0">
                      <a:pos x="32" y="181"/>
                    </a:cxn>
                    <a:cxn ang="0">
                      <a:pos x="51" y="143"/>
                    </a:cxn>
                    <a:cxn ang="0">
                      <a:pos x="81" y="116"/>
                    </a:cxn>
                    <a:cxn ang="0">
                      <a:pos x="167" y="67"/>
                    </a:cxn>
                    <a:cxn ang="0">
                      <a:pos x="220" y="30"/>
                    </a:cxn>
                    <a:cxn ang="0">
                      <a:pos x="258" y="6"/>
                    </a:cxn>
                    <a:cxn ang="0">
                      <a:pos x="363" y="2"/>
                    </a:cxn>
                    <a:cxn ang="0">
                      <a:pos x="398" y="0"/>
                    </a:cxn>
                    <a:cxn ang="0">
                      <a:pos x="384" y="34"/>
                    </a:cxn>
                    <a:cxn ang="0">
                      <a:pos x="443" y="84"/>
                    </a:cxn>
                    <a:cxn ang="0">
                      <a:pos x="497" y="74"/>
                    </a:cxn>
                    <a:cxn ang="0">
                      <a:pos x="529" y="82"/>
                    </a:cxn>
                    <a:cxn ang="0">
                      <a:pos x="559" y="97"/>
                    </a:cxn>
                    <a:cxn ang="0">
                      <a:pos x="572" y="188"/>
                    </a:cxn>
                    <a:cxn ang="0">
                      <a:pos x="572" y="240"/>
                    </a:cxn>
                    <a:cxn ang="0">
                      <a:pos x="599" y="283"/>
                    </a:cxn>
                    <a:cxn ang="0">
                      <a:pos x="645" y="300"/>
                    </a:cxn>
                    <a:cxn ang="0">
                      <a:pos x="680" y="295"/>
                    </a:cxn>
                    <a:cxn ang="0">
                      <a:pos x="664" y="340"/>
                    </a:cxn>
                    <a:cxn ang="0">
                      <a:pos x="599" y="407"/>
                    </a:cxn>
                    <a:cxn ang="0">
                      <a:pos x="548" y="485"/>
                    </a:cxn>
                    <a:cxn ang="0">
                      <a:pos x="556" y="508"/>
                    </a:cxn>
                    <a:cxn ang="0">
                      <a:pos x="435" y="556"/>
                    </a:cxn>
                  </a:cxnLst>
                  <a:rect l="0" t="0" r="r" b="b"/>
                  <a:pathLst>
                    <a:path w="682" h="557">
                      <a:moveTo>
                        <a:pt x="435" y="556"/>
                      </a:moveTo>
                      <a:lnTo>
                        <a:pt x="481" y="464"/>
                      </a:lnTo>
                      <a:lnTo>
                        <a:pt x="473" y="449"/>
                      </a:lnTo>
                      <a:lnTo>
                        <a:pt x="486" y="451"/>
                      </a:lnTo>
                      <a:lnTo>
                        <a:pt x="495" y="441"/>
                      </a:lnTo>
                      <a:lnTo>
                        <a:pt x="500" y="413"/>
                      </a:lnTo>
                      <a:lnTo>
                        <a:pt x="500" y="371"/>
                      </a:lnTo>
                      <a:lnTo>
                        <a:pt x="309" y="287"/>
                      </a:lnTo>
                      <a:lnTo>
                        <a:pt x="296" y="308"/>
                      </a:lnTo>
                      <a:lnTo>
                        <a:pt x="282" y="346"/>
                      </a:lnTo>
                      <a:lnTo>
                        <a:pt x="396" y="557"/>
                      </a:lnTo>
                      <a:lnTo>
                        <a:pt x="303" y="556"/>
                      </a:lnTo>
                      <a:lnTo>
                        <a:pt x="304" y="536"/>
                      </a:lnTo>
                      <a:cubicBezTo>
                        <a:pt x="284" y="520"/>
                        <a:pt x="296" y="510"/>
                        <a:pt x="282" y="494"/>
                      </a:cubicBezTo>
                      <a:cubicBezTo>
                        <a:pt x="276" y="475"/>
                        <a:pt x="267" y="468"/>
                        <a:pt x="253" y="451"/>
                      </a:cubicBezTo>
                      <a:cubicBezTo>
                        <a:pt x="249" y="447"/>
                        <a:pt x="245" y="443"/>
                        <a:pt x="242" y="439"/>
                      </a:cubicBezTo>
                      <a:lnTo>
                        <a:pt x="237" y="432"/>
                      </a:lnTo>
                      <a:cubicBezTo>
                        <a:pt x="237" y="432"/>
                        <a:pt x="245" y="413"/>
                        <a:pt x="245" y="413"/>
                      </a:cubicBezTo>
                      <a:cubicBezTo>
                        <a:pt x="247" y="409"/>
                        <a:pt x="250" y="401"/>
                        <a:pt x="250" y="401"/>
                      </a:cubicBezTo>
                      <a:cubicBezTo>
                        <a:pt x="249" y="399"/>
                        <a:pt x="247" y="397"/>
                        <a:pt x="247" y="394"/>
                      </a:cubicBezTo>
                      <a:cubicBezTo>
                        <a:pt x="248" y="390"/>
                        <a:pt x="253" y="382"/>
                        <a:pt x="253" y="382"/>
                      </a:cubicBezTo>
                      <a:cubicBezTo>
                        <a:pt x="243" y="370"/>
                        <a:pt x="237" y="371"/>
                        <a:pt x="220" y="375"/>
                      </a:cubicBezTo>
                      <a:cubicBezTo>
                        <a:pt x="217" y="371"/>
                        <a:pt x="210" y="369"/>
                        <a:pt x="207" y="365"/>
                      </a:cubicBezTo>
                      <a:cubicBezTo>
                        <a:pt x="185" y="337"/>
                        <a:pt x="216" y="363"/>
                        <a:pt x="194" y="346"/>
                      </a:cubicBezTo>
                      <a:cubicBezTo>
                        <a:pt x="167" y="349"/>
                        <a:pt x="179" y="346"/>
                        <a:pt x="156" y="352"/>
                      </a:cubicBezTo>
                      <a:cubicBezTo>
                        <a:pt x="153" y="353"/>
                        <a:pt x="148" y="354"/>
                        <a:pt x="148" y="354"/>
                      </a:cubicBezTo>
                      <a:cubicBezTo>
                        <a:pt x="146" y="356"/>
                        <a:pt x="145" y="359"/>
                        <a:pt x="142" y="361"/>
                      </a:cubicBezTo>
                      <a:cubicBezTo>
                        <a:pt x="138" y="363"/>
                        <a:pt x="126" y="365"/>
                        <a:pt x="126" y="365"/>
                      </a:cubicBezTo>
                      <a:cubicBezTo>
                        <a:pt x="105" y="354"/>
                        <a:pt x="116" y="355"/>
                        <a:pt x="94" y="361"/>
                      </a:cubicBezTo>
                      <a:cubicBezTo>
                        <a:pt x="89" y="362"/>
                        <a:pt x="78" y="365"/>
                        <a:pt x="78" y="365"/>
                      </a:cubicBezTo>
                      <a:cubicBezTo>
                        <a:pt x="62" y="383"/>
                        <a:pt x="46" y="346"/>
                        <a:pt x="35" y="337"/>
                      </a:cubicBezTo>
                      <a:cubicBezTo>
                        <a:pt x="32" y="330"/>
                        <a:pt x="24" y="320"/>
                        <a:pt x="22" y="312"/>
                      </a:cubicBezTo>
                      <a:cubicBezTo>
                        <a:pt x="20" y="308"/>
                        <a:pt x="22" y="303"/>
                        <a:pt x="19" y="300"/>
                      </a:cubicBezTo>
                      <a:cubicBezTo>
                        <a:pt x="17" y="297"/>
                        <a:pt x="13" y="297"/>
                        <a:pt x="11" y="295"/>
                      </a:cubicBezTo>
                      <a:cubicBezTo>
                        <a:pt x="3" y="277"/>
                        <a:pt x="15" y="306"/>
                        <a:pt x="5" y="276"/>
                      </a:cubicBezTo>
                      <a:cubicBezTo>
                        <a:pt x="4" y="272"/>
                        <a:pt x="0" y="264"/>
                        <a:pt x="0" y="264"/>
                      </a:cubicBezTo>
                      <a:cubicBezTo>
                        <a:pt x="3" y="253"/>
                        <a:pt x="2" y="248"/>
                        <a:pt x="13" y="243"/>
                      </a:cubicBezTo>
                      <a:cubicBezTo>
                        <a:pt x="20" y="221"/>
                        <a:pt x="17" y="231"/>
                        <a:pt x="24" y="213"/>
                      </a:cubicBezTo>
                      <a:cubicBezTo>
                        <a:pt x="26" y="209"/>
                        <a:pt x="30" y="200"/>
                        <a:pt x="30" y="200"/>
                      </a:cubicBezTo>
                      <a:cubicBezTo>
                        <a:pt x="26" y="192"/>
                        <a:pt x="24" y="191"/>
                        <a:pt x="32" y="181"/>
                      </a:cubicBezTo>
                      <a:cubicBezTo>
                        <a:pt x="36" y="177"/>
                        <a:pt x="43" y="169"/>
                        <a:pt x="43" y="169"/>
                      </a:cubicBezTo>
                      <a:cubicBezTo>
                        <a:pt x="37" y="155"/>
                        <a:pt x="36" y="153"/>
                        <a:pt x="51" y="143"/>
                      </a:cubicBezTo>
                      <a:cubicBezTo>
                        <a:pt x="56" y="140"/>
                        <a:pt x="67" y="135"/>
                        <a:pt x="67" y="135"/>
                      </a:cubicBezTo>
                      <a:cubicBezTo>
                        <a:pt x="73" y="129"/>
                        <a:pt x="75" y="122"/>
                        <a:pt x="81" y="116"/>
                      </a:cubicBezTo>
                      <a:cubicBezTo>
                        <a:pt x="89" y="107"/>
                        <a:pt x="102" y="105"/>
                        <a:pt x="113" y="99"/>
                      </a:cubicBezTo>
                      <a:cubicBezTo>
                        <a:pt x="125" y="85"/>
                        <a:pt x="149" y="76"/>
                        <a:pt x="167" y="67"/>
                      </a:cubicBezTo>
                      <a:cubicBezTo>
                        <a:pt x="174" y="59"/>
                        <a:pt x="175" y="50"/>
                        <a:pt x="188" y="46"/>
                      </a:cubicBezTo>
                      <a:cubicBezTo>
                        <a:pt x="198" y="39"/>
                        <a:pt x="208" y="36"/>
                        <a:pt x="220" y="30"/>
                      </a:cubicBezTo>
                      <a:cubicBezTo>
                        <a:pt x="223" y="28"/>
                        <a:pt x="228" y="25"/>
                        <a:pt x="228" y="25"/>
                      </a:cubicBezTo>
                      <a:cubicBezTo>
                        <a:pt x="237" y="16"/>
                        <a:pt x="245" y="10"/>
                        <a:pt x="258" y="6"/>
                      </a:cubicBezTo>
                      <a:cubicBezTo>
                        <a:pt x="269" y="31"/>
                        <a:pt x="301" y="6"/>
                        <a:pt x="320" y="4"/>
                      </a:cubicBezTo>
                      <a:cubicBezTo>
                        <a:pt x="334" y="3"/>
                        <a:pt x="349" y="3"/>
                        <a:pt x="363" y="2"/>
                      </a:cubicBezTo>
                      <a:cubicBezTo>
                        <a:pt x="369" y="3"/>
                        <a:pt x="376" y="5"/>
                        <a:pt x="382" y="4"/>
                      </a:cubicBezTo>
                      <a:cubicBezTo>
                        <a:pt x="387" y="4"/>
                        <a:pt x="398" y="0"/>
                        <a:pt x="398" y="0"/>
                      </a:cubicBezTo>
                      <a:cubicBezTo>
                        <a:pt x="415" y="8"/>
                        <a:pt x="406" y="16"/>
                        <a:pt x="400" y="30"/>
                      </a:cubicBezTo>
                      <a:cubicBezTo>
                        <a:pt x="398" y="34"/>
                        <a:pt x="384" y="34"/>
                        <a:pt x="384" y="34"/>
                      </a:cubicBezTo>
                      <a:cubicBezTo>
                        <a:pt x="379" y="47"/>
                        <a:pt x="398" y="51"/>
                        <a:pt x="411" y="55"/>
                      </a:cubicBezTo>
                      <a:cubicBezTo>
                        <a:pt x="419" y="72"/>
                        <a:pt x="421" y="79"/>
                        <a:pt x="443" y="84"/>
                      </a:cubicBezTo>
                      <a:cubicBezTo>
                        <a:pt x="461" y="71"/>
                        <a:pt x="435" y="65"/>
                        <a:pt x="468" y="57"/>
                      </a:cubicBezTo>
                      <a:cubicBezTo>
                        <a:pt x="482" y="61"/>
                        <a:pt x="485" y="70"/>
                        <a:pt x="497" y="74"/>
                      </a:cubicBezTo>
                      <a:cubicBezTo>
                        <a:pt x="505" y="76"/>
                        <a:pt x="513" y="78"/>
                        <a:pt x="521" y="80"/>
                      </a:cubicBezTo>
                      <a:cubicBezTo>
                        <a:pt x="524" y="81"/>
                        <a:pt x="529" y="82"/>
                        <a:pt x="529" y="82"/>
                      </a:cubicBezTo>
                      <a:cubicBezTo>
                        <a:pt x="547" y="78"/>
                        <a:pt x="547" y="76"/>
                        <a:pt x="562" y="84"/>
                      </a:cubicBezTo>
                      <a:cubicBezTo>
                        <a:pt x="566" y="95"/>
                        <a:pt x="565" y="86"/>
                        <a:pt x="559" y="97"/>
                      </a:cubicBezTo>
                      <a:cubicBezTo>
                        <a:pt x="557" y="101"/>
                        <a:pt x="554" y="110"/>
                        <a:pt x="554" y="110"/>
                      </a:cubicBezTo>
                      <a:cubicBezTo>
                        <a:pt x="556" y="132"/>
                        <a:pt x="556" y="168"/>
                        <a:pt x="572" y="188"/>
                      </a:cubicBezTo>
                      <a:cubicBezTo>
                        <a:pt x="568" y="198"/>
                        <a:pt x="564" y="208"/>
                        <a:pt x="562" y="219"/>
                      </a:cubicBezTo>
                      <a:cubicBezTo>
                        <a:pt x="564" y="227"/>
                        <a:pt x="569" y="233"/>
                        <a:pt x="572" y="240"/>
                      </a:cubicBezTo>
                      <a:cubicBezTo>
                        <a:pt x="573" y="247"/>
                        <a:pt x="572" y="254"/>
                        <a:pt x="575" y="259"/>
                      </a:cubicBezTo>
                      <a:cubicBezTo>
                        <a:pt x="577" y="263"/>
                        <a:pt x="595" y="272"/>
                        <a:pt x="599" y="283"/>
                      </a:cubicBezTo>
                      <a:cubicBezTo>
                        <a:pt x="594" y="295"/>
                        <a:pt x="603" y="306"/>
                        <a:pt x="618" y="310"/>
                      </a:cubicBezTo>
                      <a:cubicBezTo>
                        <a:pt x="630" y="307"/>
                        <a:pt x="638" y="308"/>
                        <a:pt x="645" y="300"/>
                      </a:cubicBezTo>
                      <a:cubicBezTo>
                        <a:pt x="660" y="302"/>
                        <a:pt x="663" y="303"/>
                        <a:pt x="672" y="293"/>
                      </a:cubicBezTo>
                      <a:cubicBezTo>
                        <a:pt x="675" y="294"/>
                        <a:pt x="679" y="293"/>
                        <a:pt x="680" y="295"/>
                      </a:cubicBezTo>
                      <a:cubicBezTo>
                        <a:pt x="682" y="301"/>
                        <a:pt x="674" y="321"/>
                        <a:pt x="672" y="327"/>
                      </a:cubicBezTo>
                      <a:cubicBezTo>
                        <a:pt x="668" y="340"/>
                        <a:pt x="671" y="326"/>
                        <a:pt x="664" y="340"/>
                      </a:cubicBezTo>
                      <a:cubicBezTo>
                        <a:pt x="652" y="360"/>
                        <a:pt x="646" y="381"/>
                        <a:pt x="621" y="394"/>
                      </a:cubicBezTo>
                      <a:cubicBezTo>
                        <a:pt x="614" y="402"/>
                        <a:pt x="609" y="402"/>
                        <a:pt x="599" y="407"/>
                      </a:cubicBezTo>
                      <a:cubicBezTo>
                        <a:pt x="590" y="418"/>
                        <a:pt x="579" y="429"/>
                        <a:pt x="567" y="439"/>
                      </a:cubicBezTo>
                      <a:cubicBezTo>
                        <a:pt x="560" y="454"/>
                        <a:pt x="555" y="470"/>
                        <a:pt x="548" y="485"/>
                      </a:cubicBezTo>
                      <a:cubicBezTo>
                        <a:pt x="549" y="489"/>
                        <a:pt x="550" y="492"/>
                        <a:pt x="551" y="496"/>
                      </a:cubicBezTo>
                      <a:cubicBezTo>
                        <a:pt x="552" y="500"/>
                        <a:pt x="556" y="508"/>
                        <a:pt x="556" y="508"/>
                      </a:cubicBezTo>
                      <a:cubicBezTo>
                        <a:pt x="559" y="524"/>
                        <a:pt x="562" y="546"/>
                        <a:pt x="576" y="557"/>
                      </a:cubicBezTo>
                      <a:lnTo>
                        <a:pt x="435" y="55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82" name="Freeform 52"/>
                <p:cNvSpPr>
                  <a:spLocks/>
                </p:cNvSpPr>
                <p:nvPr/>
              </p:nvSpPr>
              <p:spPr bwMode="ltGray">
                <a:xfrm>
                  <a:off x="727" y="495"/>
                  <a:ext cx="382" cy="540"/>
                </a:xfrm>
                <a:custGeom>
                  <a:avLst/>
                  <a:gdLst/>
                  <a:ahLst/>
                  <a:cxnLst>
                    <a:cxn ang="0">
                      <a:pos x="243" y="347"/>
                    </a:cxn>
                    <a:cxn ang="0">
                      <a:pos x="233" y="301"/>
                    </a:cxn>
                    <a:cxn ang="0">
                      <a:pos x="217" y="288"/>
                    </a:cxn>
                    <a:cxn ang="0">
                      <a:pos x="215" y="269"/>
                    </a:cxn>
                    <a:cxn ang="0">
                      <a:pos x="209" y="254"/>
                    </a:cxn>
                    <a:cxn ang="0">
                      <a:pos x="209" y="229"/>
                    </a:cxn>
                    <a:cxn ang="0">
                      <a:pos x="207" y="214"/>
                    </a:cxn>
                    <a:cxn ang="0">
                      <a:pos x="228" y="202"/>
                    </a:cxn>
                    <a:cxn ang="0">
                      <a:pos x="257" y="197"/>
                    </a:cxn>
                    <a:cxn ang="0">
                      <a:pos x="257" y="136"/>
                    </a:cxn>
                    <a:cxn ang="0">
                      <a:pos x="54" y="96"/>
                    </a:cxn>
                    <a:cxn ang="0">
                      <a:pos x="32" y="98"/>
                    </a:cxn>
                    <a:cxn ang="0">
                      <a:pos x="16" y="102"/>
                    </a:cxn>
                    <a:cxn ang="0">
                      <a:pos x="0" y="149"/>
                    </a:cxn>
                    <a:cxn ang="0">
                      <a:pos x="93" y="346"/>
                    </a:cxn>
                    <a:cxn ang="0">
                      <a:pos x="243" y="347"/>
                    </a:cxn>
                  </a:cxnLst>
                  <a:rect l="0" t="0" r="r" b="b"/>
                  <a:pathLst>
                    <a:path w="257" h="347">
                      <a:moveTo>
                        <a:pt x="243" y="347"/>
                      </a:moveTo>
                      <a:lnTo>
                        <a:pt x="233" y="301"/>
                      </a:lnTo>
                      <a:lnTo>
                        <a:pt x="217" y="288"/>
                      </a:lnTo>
                      <a:lnTo>
                        <a:pt x="215" y="269"/>
                      </a:lnTo>
                      <a:lnTo>
                        <a:pt x="209" y="254"/>
                      </a:lnTo>
                      <a:lnTo>
                        <a:pt x="209" y="229"/>
                      </a:lnTo>
                      <a:lnTo>
                        <a:pt x="207" y="214"/>
                      </a:lnTo>
                      <a:lnTo>
                        <a:pt x="228" y="202"/>
                      </a:lnTo>
                      <a:lnTo>
                        <a:pt x="257" y="197"/>
                      </a:lnTo>
                      <a:lnTo>
                        <a:pt x="257" y="136"/>
                      </a:lnTo>
                      <a:cubicBezTo>
                        <a:pt x="209" y="119"/>
                        <a:pt x="13" y="0"/>
                        <a:pt x="54" y="96"/>
                      </a:cubicBezTo>
                      <a:cubicBezTo>
                        <a:pt x="36" y="106"/>
                        <a:pt x="57" y="97"/>
                        <a:pt x="32" y="98"/>
                      </a:cubicBezTo>
                      <a:cubicBezTo>
                        <a:pt x="27" y="99"/>
                        <a:pt x="16" y="102"/>
                        <a:pt x="16" y="102"/>
                      </a:cubicBezTo>
                      <a:lnTo>
                        <a:pt x="0" y="149"/>
                      </a:lnTo>
                      <a:lnTo>
                        <a:pt x="93" y="346"/>
                      </a:lnTo>
                      <a:lnTo>
                        <a:pt x="243" y="347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83" name="Freeform 53"/>
                <p:cNvSpPr>
                  <a:spLocks/>
                </p:cNvSpPr>
                <p:nvPr/>
              </p:nvSpPr>
              <p:spPr bwMode="ltGray">
                <a:xfrm>
                  <a:off x="1400" y="896"/>
                  <a:ext cx="16" cy="29"/>
                </a:xfrm>
                <a:custGeom>
                  <a:avLst/>
                  <a:gdLst/>
                  <a:ahLst/>
                  <a:cxnLst>
                    <a:cxn ang="0">
                      <a:pos x="7" y="25"/>
                    </a:cxn>
                    <a:cxn ang="0">
                      <a:pos x="19" y="21"/>
                    </a:cxn>
                    <a:cxn ang="0">
                      <a:pos x="7" y="25"/>
                    </a:cxn>
                  </a:cxnLst>
                  <a:rect l="0" t="0" r="r" b="b"/>
                  <a:pathLst>
                    <a:path w="19" h="37">
                      <a:moveTo>
                        <a:pt x="7" y="25"/>
                      </a:moveTo>
                      <a:cubicBezTo>
                        <a:pt x="0" y="4"/>
                        <a:pt x="12" y="0"/>
                        <a:pt x="19" y="21"/>
                      </a:cubicBezTo>
                      <a:cubicBezTo>
                        <a:pt x="14" y="37"/>
                        <a:pt x="18" y="36"/>
                        <a:pt x="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84" name="Freeform 54"/>
                <p:cNvSpPr>
                  <a:spLocks/>
                </p:cNvSpPr>
                <p:nvPr/>
              </p:nvSpPr>
              <p:spPr bwMode="ltGray">
                <a:xfrm>
                  <a:off x="1379" y="617"/>
                  <a:ext cx="21" cy="17"/>
                </a:xfrm>
                <a:custGeom>
                  <a:avLst/>
                  <a:gdLst/>
                  <a:ahLst/>
                  <a:cxnLst>
                    <a:cxn ang="0">
                      <a:pos x="12" y="12"/>
                    </a:cxn>
                    <a:cxn ang="0">
                      <a:pos x="16" y="0"/>
                    </a:cxn>
                    <a:cxn ang="0">
                      <a:pos x="20" y="12"/>
                    </a:cxn>
                    <a:cxn ang="0">
                      <a:pos x="8" y="20"/>
                    </a:cxn>
                    <a:cxn ang="0">
                      <a:pos x="12" y="12"/>
                    </a:cxn>
                  </a:cxnLst>
                  <a:rect l="0" t="0" r="r" b="b"/>
                  <a:pathLst>
                    <a:path w="22" h="20">
                      <a:moveTo>
                        <a:pt x="12" y="12"/>
                      </a:moveTo>
                      <a:cubicBezTo>
                        <a:pt x="13" y="8"/>
                        <a:pt x="12" y="0"/>
                        <a:pt x="16" y="0"/>
                      </a:cubicBezTo>
                      <a:cubicBezTo>
                        <a:pt x="20" y="0"/>
                        <a:pt x="22" y="8"/>
                        <a:pt x="20" y="12"/>
                      </a:cubicBezTo>
                      <a:cubicBezTo>
                        <a:pt x="18" y="16"/>
                        <a:pt x="12" y="17"/>
                        <a:pt x="8" y="20"/>
                      </a:cubicBezTo>
                      <a:cubicBezTo>
                        <a:pt x="3" y="5"/>
                        <a:pt x="0" y="6"/>
                        <a:pt x="12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85" name="Freeform 55"/>
                <p:cNvSpPr>
                  <a:spLocks/>
                </p:cNvSpPr>
                <p:nvPr/>
              </p:nvSpPr>
              <p:spPr bwMode="ltGray">
                <a:xfrm>
                  <a:off x="453" y="275"/>
                  <a:ext cx="58" cy="24"/>
                </a:xfrm>
                <a:custGeom>
                  <a:avLst/>
                  <a:gdLst/>
                  <a:ahLst/>
                  <a:cxnLst>
                    <a:cxn ang="0">
                      <a:pos x="24" y="18"/>
                    </a:cxn>
                    <a:cxn ang="0">
                      <a:pos x="32" y="6"/>
                    </a:cxn>
                    <a:cxn ang="0">
                      <a:pos x="36" y="30"/>
                    </a:cxn>
                    <a:cxn ang="0">
                      <a:pos x="24" y="18"/>
                    </a:cxn>
                  </a:cxnLst>
                  <a:rect l="0" t="0" r="r" b="b"/>
                  <a:pathLst>
                    <a:path w="57" h="30">
                      <a:moveTo>
                        <a:pt x="24" y="18"/>
                      </a:moveTo>
                      <a:cubicBezTo>
                        <a:pt x="0" y="10"/>
                        <a:pt x="9" y="0"/>
                        <a:pt x="32" y="6"/>
                      </a:cubicBezTo>
                      <a:cubicBezTo>
                        <a:pt x="46" y="15"/>
                        <a:pt x="57" y="23"/>
                        <a:pt x="36" y="30"/>
                      </a:cubicBezTo>
                      <a:cubicBezTo>
                        <a:pt x="21" y="25"/>
                        <a:pt x="24" y="30"/>
                        <a:pt x="24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86" name="Freeform 56"/>
                <p:cNvSpPr>
                  <a:spLocks/>
                </p:cNvSpPr>
                <p:nvPr/>
              </p:nvSpPr>
              <p:spPr bwMode="ltGray">
                <a:xfrm>
                  <a:off x="1161" y="50"/>
                  <a:ext cx="691" cy="569"/>
                </a:xfrm>
                <a:custGeom>
                  <a:avLst/>
                  <a:gdLst/>
                  <a:ahLst/>
                  <a:cxnLst>
                    <a:cxn ang="0">
                      <a:pos x="473" y="464"/>
                    </a:cxn>
                    <a:cxn ang="0">
                      <a:pos x="393" y="452"/>
                    </a:cxn>
                    <a:cxn ang="0">
                      <a:pos x="325" y="412"/>
                    </a:cxn>
                    <a:cxn ang="0">
                      <a:pos x="265" y="400"/>
                    </a:cxn>
                    <a:cxn ang="0">
                      <a:pos x="237" y="416"/>
                    </a:cxn>
                    <a:cxn ang="0">
                      <a:pos x="261" y="428"/>
                    </a:cxn>
                    <a:cxn ang="0">
                      <a:pos x="293" y="468"/>
                    </a:cxn>
                    <a:cxn ang="0">
                      <a:pos x="321" y="476"/>
                    </a:cxn>
                    <a:cxn ang="0">
                      <a:pos x="333" y="536"/>
                    </a:cxn>
                    <a:cxn ang="0">
                      <a:pos x="313" y="552"/>
                    </a:cxn>
                    <a:cxn ang="0">
                      <a:pos x="261" y="616"/>
                    </a:cxn>
                    <a:cxn ang="0">
                      <a:pos x="225" y="628"/>
                    </a:cxn>
                    <a:cxn ang="0">
                      <a:pos x="97" y="696"/>
                    </a:cxn>
                    <a:cxn ang="0">
                      <a:pos x="77" y="616"/>
                    </a:cxn>
                    <a:cxn ang="0">
                      <a:pos x="45" y="524"/>
                    </a:cxn>
                    <a:cxn ang="0">
                      <a:pos x="33" y="448"/>
                    </a:cxn>
                    <a:cxn ang="0">
                      <a:pos x="53" y="344"/>
                    </a:cxn>
                    <a:cxn ang="0">
                      <a:pos x="17" y="392"/>
                    </a:cxn>
                    <a:cxn ang="0">
                      <a:pos x="81" y="280"/>
                    </a:cxn>
                    <a:cxn ang="0">
                      <a:pos x="113" y="204"/>
                    </a:cxn>
                    <a:cxn ang="0">
                      <a:pos x="37" y="204"/>
                    </a:cxn>
                    <a:cxn ang="0">
                      <a:pos x="1" y="196"/>
                    </a:cxn>
                    <a:cxn ang="0">
                      <a:pos x="25" y="140"/>
                    </a:cxn>
                    <a:cxn ang="0">
                      <a:pos x="97" y="112"/>
                    </a:cxn>
                    <a:cxn ang="0">
                      <a:pos x="221" y="124"/>
                    </a:cxn>
                    <a:cxn ang="0">
                      <a:pos x="229" y="64"/>
                    </a:cxn>
                    <a:cxn ang="0">
                      <a:pos x="261" y="0"/>
                    </a:cxn>
                    <a:cxn ang="0">
                      <a:pos x="357" y="44"/>
                    </a:cxn>
                    <a:cxn ang="0">
                      <a:pos x="329" y="88"/>
                    </a:cxn>
                    <a:cxn ang="0">
                      <a:pos x="301" y="176"/>
                    </a:cxn>
                    <a:cxn ang="0">
                      <a:pos x="361" y="192"/>
                    </a:cxn>
                    <a:cxn ang="0">
                      <a:pos x="373" y="136"/>
                    </a:cxn>
                    <a:cxn ang="0">
                      <a:pos x="417" y="92"/>
                    </a:cxn>
                    <a:cxn ang="0">
                      <a:pos x="497" y="88"/>
                    </a:cxn>
                    <a:cxn ang="0">
                      <a:pos x="529" y="52"/>
                    </a:cxn>
                    <a:cxn ang="0">
                      <a:pos x="541" y="460"/>
                    </a:cxn>
                  </a:cxnLst>
                  <a:rect l="0" t="0" r="r" b="b"/>
                  <a:pathLst>
                    <a:path w="693" h="696">
                      <a:moveTo>
                        <a:pt x="541" y="460"/>
                      </a:moveTo>
                      <a:lnTo>
                        <a:pt x="473" y="464"/>
                      </a:lnTo>
                      <a:lnTo>
                        <a:pt x="441" y="452"/>
                      </a:lnTo>
                      <a:lnTo>
                        <a:pt x="393" y="452"/>
                      </a:lnTo>
                      <a:cubicBezTo>
                        <a:pt x="365" y="448"/>
                        <a:pt x="360" y="444"/>
                        <a:pt x="337" y="436"/>
                      </a:cubicBezTo>
                      <a:cubicBezTo>
                        <a:pt x="336" y="432"/>
                        <a:pt x="330" y="413"/>
                        <a:pt x="325" y="412"/>
                      </a:cubicBezTo>
                      <a:cubicBezTo>
                        <a:pt x="317" y="411"/>
                        <a:pt x="301" y="420"/>
                        <a:pt x="301" y="420"/>
                      </a:cubicBezTo>
                      <a:cubicBezTo>
                        <a:pt x="289" y="412"/>
                        <a:pt x="277" y="408"/>
                        <a:pt x="265" y="400"/>
                      </a:cubicBezTo>
                      <a:cubicBezTo>
                        <a:pt x="252" y="380"/>
                        <a:pt x="256" y="356"/>
                        <a:pt x="233" y="348"/>
                      </a:cubicBezTo>
                      <a:cubicBezTo>
                        <a:pt x="217" y="372"/>
                        <a:pt x="221" y="392"/>
                        <a:pt x="237" y="416"/>
                      </a:cubicBezTo>
                      <a:cubicBezTo>
                        <a:pt x="234" y="428"/>
                        <a:pt x="228" y="445"/>
                        <a:pt x="237" y="444"/>
                      </a:cubicBezTo>
                      <a:cubicBezTo>
                        <a:pt x="247" y="443"/>
                        <a:pt x="261" y="428"/>
                        <a:pt x="261" y="428"/>
                      </a:cubicBezTo>
                      <a:cubicBezTo>
                        <a:pt x="258" y="450"/>
                        <a:pt x="243" y="475"/>
                        <a:pt x="269" y="484"/>
                      </a:cubicBezTo>
                      <a:cubicBezTo>
                        <a:pt x="277" y="479"/>
                        <a:pt x="288" y="476"/>
                        <a:pt x="293" y="468"/>
                      </a:cubicBezTo>
                      <a:cubicBezTo>
                        <a:pt x="302" y="454"/>
                        <a:pt x="303" y="446"/>
                        <a:pt x="317" y="436"/>
                      </a:cubicBezTo>
                      <a:cubicBezTo>
                        <a:pt x="315" y="448"/>
                        <a:pt x="306" y="467"/>
                        <a:pt x="321" y="476"/>
                      </a:cubicBezTo>
                      <a:cubicBezTo>
                        <a:pt x="328" y="480"/>
                        <a:pt x="345" y="484"/>
                        <a:pt x="345" y="484"/>
                      </a:cubicBezTo>
                      <a:cubicBezTo>
                        <a:pt x="382" y="472"/>
                        <a:pt x="347" y="527"/>
                        <a:pt x="333" y="536"/>
                      </a:cubicBezTo>
                      <a:cubicBezTo>
                        <a:pt x="330" y="540"/>
                        <a:pt x="329" y="545"/>
                        <a:pt x="325" y="548"/>
                      </a:cubicBezTo>
                      <a:cubicBezTo>
                        <a:pt x="322" y="551"/>
                        <a:pt x="316" y="549"/>
                        <a:pt x="313" y="552"/>
                      </a:cubicBezTo>
                      <a:cubicBezTo>
                        <a:pt x="300" y="565"/>
                        <a:pt x="320" y="575"/>
                        <a:pt x="293" y="584"/>
                      </a:cubicBezTo>
                      <a:cubicBezTo>
                        <a:pt x="286" y="595"/>
                        <a:pt x="272" y="610"/>
                        <a:pt x="261" y="616"/>
                      </a:cubicBezTo>
                      <a:cubicBezTo>
                        <a:pt x="254" y="620"/>
                        <a:pt x="245" y="621"/>
                        <a:pt x="237" y="624"/>
                      </a:cubicBezTo>
                      <a:cubicBezTo>
                        <a:pt x="233" y="625"/>
                        <a:pt x="225" y="628"/>
                        <a:pt x="225" y="628"/>
                      </a:cubicBezTo>
                      <a:cubicBezTo>
                        <a:pt x="215" y="659"/>
                        <a:pt x="212" y="652"/>
                        <a:pt x="173" y="656"/>
                      </a:cubicBezTo>
                      <a:cubicBezTo>
                        <a:pt x="140" y="667"/>
                        <a:pt x="132" y="687"/>
                        <a:pt x="97" y="696"/>
                      </a:cubicBezTo>
                      <a:cubicBezTo>
                        <a:pt x="77" y="691"/>
                        <a:pt x="75" y="687"/>
                        <a:pt x="81" y="668"/>
                      </a:cubicBezTo>
                      <a:cubicBezTo>
                        <a:pt x="77" y="646"/>
                        <a:pt x="72" y="639"/>
                        <a:pt x="77" y="616"/>
                      </a:cubicBezTo>
                      <a:cubicBezTo>
                        <a:pt x="73" y="598"/>
                        <a:pt x="71" y="587"/>
                        <a:pt x="61" y="572"/>
                      </a:cubicBezTo>
                      <a:cubicBezTo>
                        <a:pt x="58" y="551"/>
                        <a:pt x="51" y="543"/>
                        <a:pt x="45" y="524"/>
                      </a:cubicBezTo>
                      <a:cubicBezTo>
                        <a:pt x="52" y="502"/>
                        <a:pt x="58" y="496"/>
                        <a:pt x="49" y="472"/>
                      </a:cubicBezTo>
                      <a:cubicBezTo>
                        <a:pt x="46" y="463"/>
                        <a:pt x="33" y="448"/>
                        <a:pt x="33" y="448"/>
                      </a:cubicBezTo>
                      <a:cubicBezTo>
                        <a:pt x="42" y="422"/>
                        <a:pt x="42" y="408"/>
                        <a:pt x="33" y="380"/>
                      </a:cubicBezTo>
                      <a:cubicBezTo>
                        <a:pt x="49" y="369"/>
                        <a:pt x="48" y="362"/>
                        <a:pt x="53" y="344"/>
                      </a:cubicBezTo>
                      <a:cubicBezTo>
                        <a:pt x="47" y="327"/>
                        <a:pt x="49" y="308"/>
                        <a:pt x="33" y="332"/>
                      </a:cubicBezTo>
                      <a:cubicBezTo>
                        <a:pt x="40" y="353"/>
                        <a:pt x="29" y="374"/>
                        <a:pt x="17" y="392"/>
                      </a:cubicBezTo>
                      <a:cubicBezTo>
                        <a:pt x="6" y="360"/>
                        <a:pt x="10" y="340"/>
                        <a:pt x="13" y="304"/>
                      </a:cubicBezTo>
                      <a:cubicBezTo>
                        <a:pt x="44" y="314"/>
                        <a:pt x="54" y="289"/>
                        <a:pt x="81" y="280"/>
                      </a:cubicBezTo>
                      <a:cubicBezTo>
                        <a:pt x="94" y="261"/>
                        <a:pt x="85" y="242"/>
                        <a:pt x="105" y="228"/>
                      </a:cubicBezTo>
                      <a:cubicBezTo>
                        <a:pt x="108" y="220"/>
                        <a:pt x="110" y="212"/>
                        <a:pt x="113" y="204"/>
                      </a:cubicBezTo>
                      <a:cubicBezTo>
                        <a:pt x="116" y="196"/>
                        <a:pt x="89" y="196"/>
                        <a:pt x="89" y="196"/>
                      </a:cubicBezTo>
                      <a:cubicBezTo>
                        <a:pt x="81" y="221"/>
                        <a:pt x="58" y="211"/>
                        <a:pt x="37" y="204"/>
                      </a:cubicBezTo>
                      <a:cubicBezTo>
                        <a:pt x="33" y="207"/>
                        <a:pt x="30" y="213"/>
                        <a:pt x="25" y="212"/>
                      </a:cubicBezTo>
                      <a:cubicBezTo>
                        <a:pt x="16" y="210"/>
                        <a:pt x="1" y="196"/>
                        <a:pt x="1" y="196"/>
                      </a:cubicBezTo>
                      <a:cubicBezTo>
                        <a:pt x="4" y="186"/>
                        <a:pt x="4" y="174"/>
                        <a:pt x="9" y="164"/>
                      </a:cubicBezTo>
                      <a:cubicBezTo>
                        <a:pt x="13" y="155"/>
                        <a:pt x="25" y="140"/>
                        <a:pt x="25" y="140"/>
                      </a:cubicBezTo>
                      <a:cubicBezTo>
                        <a:pt x="0" y="132"/>
                        <a:pt x="25" y="128"/>
                        <a:pt x="37" y="124"/>
                      </a:cubicBezTo>
                      <a:cubicBezTo>
                        <a:pt x="58" y="131"/>
                        <a:pt x="75" y="116"/>
                        <a:pt x="97" y="112"/>
                      </a:cubicBezTo>
                      <a:cubicBezTo>
                        <a:pt x="135" y="87"/>
                        <a:pt x="159" y="122"/>
                        <a:pt x="197" y="132"/>
                      </a:cubicBezTo>
                      <a:cubicBezTo>
                        <a:pt x="205" y="129"/>
                        <a:pt x="213" y="127"/>
                        <a:pt x="221" y="124"/>
                      </a:cubicBezTo>
                      <a:cubicBezTo>
                        <a:pt x="225" y="123"/>
                        <a:pt x="226" y="147"/>
                        <a:pt x="233" y="120"/>
                      </a:cubicBezTo>
                      <a:lnTo>
                        <a:pt x="229" y="64"/>
                      </a:lnTo>
                      <a:lnTo>
                        <a:pt x="209" y="40"/>
                      </a:lnTo>
                      <a:cubicBezTo>
                        <a:pt x="243" y="21"/>
                        <a:pt x="240" y="21"/>
                        <a:pt x="261" y="0"/>
                      </a:cubicBezTo>
                      <a:cubicBezTo>
                        <a:pt x="297" y="16"/>
                        <a:pt x="333" y="32"/>
                        <a:pt x="369" y="48"/>
                      </a:cubicBezTo>
                      <a:cubicBezTo>
                        <a:pt x="373" y="50"/>
                        <a:pt x="361" y="44"/>
                        <a:pt x="357" y="44"/>
                      </a:cubicBezTo>
                      <a:cubicBezTo>
                        <a:pt x="349" y="45"/>
                        <a:pt x="333" y="52"/>
                        <a:pt x="333" y="52"/>
                      </a:cubicBezTo>
                      <a:cubicBezTo>
                        <a:pt x="322" y="68"/>
                        <a:pt x="318" y="71"/>
                        <a:pt x="329" y="88"/>
                      </a:cubicBezTo>
                      <a:cubicBezTo>
                        <a:pt x="308" y="119"/>
                        <a:pt x="323" y="118"/>
                        <a:pt x="333" y="148"/>
                      </a:cubicBezTo>
                      <a:cubicBezTo>
                        <a:pt x="320" y="157"/>
                        <a:pt x="314" y="167"/>
                        <a:pt x="301" y="176"/>
                      </a:cubicBezTo>
                      <a:cubicBezTo>
                        <a:pt x="306" y="213"/>
                        <a:pt x="303" y="213"/>
                        <a:pt x="337" y="220"/>
                      </a:cubicBezTo>
                      <a:cubicBezTo>
                        <a:pt x="358" y="216"/>
                        <a:pt x="368" y="214"/>
                        <a:pt x="361" y="192"/>
                      </a:cubicBezTo>
                      <a:cubicBezTo>
                        <a:pt x="362" y="177"/>
                        <a:pt x="362" y="162"/>
                        <a:pt x="365" y="148"/>
                      </a:cubicBezTo>
                      <a:cubicBezTo>
                        <a:pt x="366" y="143"/>
                        <a:pt x="369" y="133"/>
                        <a:pt x="373" y="136"/>
                      </a:cubicBezTo>
                      <a:cubicBezTo>
                        <a:pt x="379" y="140"/>
                        <a:pt x="376" y="149"/>
                        <a:pt x="377" y="156"/>
                      </a:cubicBezTo>
                      <a:cubicBezTo>
                        <a:pt x="404" y="147"/>
                        <a:pt x="409" y="116"/>
                        <a:pt x="417" y="92"/>
                      </a:cubicBezTo>
                      <a:cubicBezTo>
                        <a:pt x="422" y="76"/>
                        <a:pt x="453" y="74"/>
                        <a:pt x="465" y="72"/>
                      </a:cubicBezTo>
                      <a:cubicBezTo>
                        <a:pt x="472" y="92"/>
                        <a:pt x="477" y="93"/>
                        <a:pt x="497" y="88"/>
                      </a:cubicBezTo>
                      <a:cubicBezTo>
                        <a:pt x="512" y="78"/>
                        <a:pt x="515" y="74"/>
                        <a:pt x="509" y="56"/>
                      </a:cubicBezTo>
                      <a:cubicBezTo>
                        <a:pt x="523" y="46"/>
                        <a:pt x="517" y="46"/>
                        <a:pt x="529" y="52"/>
                      </a:cubicBezTo>
                      <a:lnTo>
                        <a:pt x="693" y="72"/>
                      </a:lnTo>
                      <a:lnTo>
                        <a:pt x="541" y="46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87" name="Freeform 57"/>
                <p:cNvSpPr>
                  <a:spLocks/>
                </p:cNvSpPr>
                <p:nvPr/>
              </p:nvSpPr>
              <p:spPr bwMode="ltGray">
                <a:xfrm>
                  <a:off x="689" y="6"/>
                  <a:ext cx="1386" cy="232"/>
                </a:xfrm>
                <a:custGeom>
                  <a:avLst/>
                  <a:gdLst/>
                  <a:ahLst/>
                  <a:cxnLst>
                    <a:cxn ang="0">
                      <a:pos x="825" y="0"/>
                    </a:cxn>
                    <a:cxn ang="0">
                      <a:pos x="143" y="29"/>
                    </a:cxn>
                    <a:cxn ang="0">
                      <a:pos x="91" y="42"/>
                    </a:cxn>
                    <a:cxn ang="0">
                      <a:pos x="62" y="42"/>
                    </a:cxn>
                    <a:cxn ang="0">
                      <a:pos x="22" y="77"/>
                    </a:cxn>
                    <a:cxn ang="0">
                      <a:pos x="0" y="105"/>
                    </a:cxn>
                    <a:cxn ang="0">
                      <a:pos x="59" y="115"/>
                    </a:cxn>
                    <a:cxn ang="0">
                      <a:pos x="97" y="96"/>
                    </a:cxn>
                    <a:cxn ang="0">
                      <a:pos x="108" y="84"/>
                    </a:cxn>
                    <a:cxn ang="0">
                      <a:pos x="167" y="52"/>
                    </a:cxn>
                    <a:cxn ang="0">
                      <a:pos x="215" y="46"/>
                    </a:cxn>
                    <a:cxn ang="0">
                      <a:pos x="237" y="94"/>
                    </a:cxn>
                    <a:cxn ang="0">
                      <a:pos x="188" y="109"/>
                    </a:cxn>
                    <a:cxn ang="0">
                      <a:pos x="231" y="113"/>
                    </a:cxn>
                    <a:cxn ang="0">
                      <a:pos x="250" y="90"/>
                    </a:cxn>
                    <a:cxn ang="0">
                      <a:pos x="266" y="92"/>
                    </a:cxn>
                    <a:cxn ang="0">
                      <a:pos x="253" y="54"/>
                    </a:cxn>
                    <a:cxn ang="0">
                      <a:pos x="266" y="44"/>
                    </a:cxn>
                    <a:cxn ang="0">
                      <a:pos x="277" y="88"/>
                    </a:cxn>
                    <a:cxn ang="0">
                      <a:pos x="266" y="113"/>
                    </a:cxn>
                    <a:cxn ang="0">
                      <a:pos x="296" y="130"/>
                    </a:cxn>
                    <a:cxn ang="0">
                      <a:pos x="299" y="92"/>
                    </a:cxn>
                    <a:cxn ang="0">
                      <a:pos x="331" y="103"/>
                    </a:cxn>
                    <a:cxn ang="0">
                      <a:pos x="382" y="73"/>
                    </a:cxn>
                    <a:cxn ang="0">
                      <a:pos x="409" y="50"/>
                    </a:cxn>
                    <a:cxn ang="0">
                      <a:pos x="439" y="56"/>
                    </a:cxn>
                    <a:cxn ang="0">
                      <a:pos x="455" y="50"/>
                    </a:cxn>
                    <a:cxn ang="0">
                      <a:pos x="431" y="44"/>
                    </a:cxn>
                    <a:cxn ang="0">
                      <a:pos x="474" y="35"/>
                    </a:cxn>
                    <a:cxn ang="0">
                      <a:pos x="544" y="54"/>
                    </a:cxn>
                    <a:cxn ang="0">
                      <a:pos x="581" y="42"/>
                    </a:cxn>
                    <a:cxn ang="0">
                      <a:pos x="584" y="63"/>
                    </a:cxn>
                    <a:cxn ang="0">
                      <a:pos x="568" y="101"/>
                    </a:cxn>
                    <a:cxn ang="0">
                      <a:pos x="611" y="88"/>
                    </a:cxn>
                    <a:cxn ang="0">
                      <a:pos x="624" y="80"/>
                    </a:cxn>
                    <a:cxn ang="0">
                      <a:pos x="648" y="61"/>
                    </a:cxn>
                    <a:cxn ang="0">
                      <a:pos x="794" y="84"/>
                    </a:cxn>
                  </a:cxnLst>
                  <a:rect l="0" t="0" r="r" b="b"/>
                  <a:pathLst>
                    <a:path w="931" h="149">
                      <a:moveTo>
                        <a:pt x="794" y="84"/>
                      </a:moveTo>
                      <a:cubicBezTo>
                        <a:pt x="813" y="72"/>
                        <a:pt x="931" y="14"/>
                        <a:pt x="825" y="0"/>
                      </a:cubicBezTo>
                      <a:lnTo>
                        <a:pt x="159" y="0"/>
                      </a:lnTo>
                      <a:cubicBezTo>
                        <a:pt x="149" y="12"/>
                        <a:pt x="162" y="18"/>
                        <a:pt x="143" y="29"/>
                      </a:cubicBezTo>
                      <a:cubicBezTo>
                        <a:pt x="130" y="44"/>
                        <a:pt x="133" y="39"/>
                        <a:pt x="116" y="48"/>
                      </a:cubicBezTo>
                      <a:cubicBezTo>
                        <a:pt x="108" y="46"/>
                        <a:pt x="100" y="44"/>
                        <a:pt x="91" y="42"/>
                      </a:cubicBezTo>
                      <a:cubicBezTo>
                        <a:pt x="89" y="41"/>
                        <a:pt x="83" y="40"/>
                        <a:pt x="83" y="40"/>
                      </a:cubicBezTo>
                      <a:cubicBezTo>
                        <a:pt x="76" y="40"/>
                        <a:pt x="68" y="39"/>
                        <a:pt x="62" y="42"/>
                      </a:cubicBezTo>
                      <a:cubicBezTo>
                        <a:pt x="54" y="45"/>
                        <a:pt x="46" y="61"/>
                        <a:pt x="38" y="67"/>
                      </a:cubicBezTo>
                      <a:cubicBezTo>
                        <a:pt x="32" y="71"/>
                        <a:pt x="27" y="74"/>
                        <a:pt x="22" y="77"/>
                      </a:cubicBezTo>
                      <a:cubicBezTo>
                        <a:pt x="16" y="81"/>
                        <a:pt x="5" y="86"/>
                        <a:pt x="5" y="86"/>
                      </a:cubicBezTo>
                      <a:cubicBezTo>
                        <a:pt x="9" y="95"/>
                        <a:pt x="7" y="97"/>
                        <a:pt x="0" y="105"/>
                      </a:cubicBezTo>
                      <a:cubicBezTo>
                        <a:pt x="17" y="107"/>
                        <a:pt x="22" y="107"/>
                        <a:pt x="16" y="120"/>
                      </a:cubicBezTo>
                      <a:cubicBezTo>
                        <a:pt x="27" y="122"/>
                        <a:pt x="48" y="116"/>
                        <a:pt x="59" y="115"/>
                      </a:cubicBezTo>
                      <a:cubicBezTo>
                        <a:pt x="71" y="112"/>
                        <a:pt x="73" y="117"/>
                        <a:pt x="83" y="111"/>
                      </a:cubicBezTo>
                      <a:cubicBezTo>
                        <a:pt x="89" y="96"/>
                        <a:pt x="83" y="100"/>
                        <a:pt x="97" y="96"/>
                      </a:cubicBezTo>
                      <a:cubicBezTo>
                        <a:pt x="100" y="94"/>
                        <a:pt x="103" y="93"/>
                        <a:pt x="105" y="90"/>
                      </a:cubicBezTo>
                      <a:cubicBezTo>
                        <a:pt x="106" y="88"/>
                        <a:pt x="106" y="85"/>
                        <a:pt x="108" y="84"/>
                      </a:cubicBezTo>
                      <a:cubicBezTo>
                        <a:pt x="112" y="80"/>
                        <a:pt x="140" y="69"/>
                        <a:pt x="148" y="67"/>
                      </a:cubicBezTo>
                      <a:cubicBezTo>
                        <a:pt x="160" y="52"/>
                        <a:pt x="153" y="56"/>
                        <a:pt x="167" y="52"/>
                      </a:cubicBezTo>
                      <a:cubicBezTo>
                        <a:pt x="178" y="55"/>
                        <a:pt x="179" y="62"/>
                        <a:pt x="191" y="58"/>
                      </a:cubicBezTo>
                      <a:cubicBezTo>
                        <a:pt x="199" y="52"/>
                        <a:pt x="206" y="51"/>
                        <a:pt x="215" y="46"/>
                      </a:cubicBezTo>
                      <a:cubicBezTo>
                        <a:pt x="226" y="58"/>
                        <a:pt x="217" y="46"/>
                        <a:pt x="223" y="69"/>
                      </a:cubicBezTo>
                      <a:cubicBezTo>
                        <a:pt x="226" y="79"/>
                        <a:pt x="233" y="85"/>
                        <a:pt x="237" y="94"/>
                      </a:cubicBezTo>
                      <a:cubicBezTo>
                        <a:pt x="227" y="100"/>
                        <a:pt x="229" y="104"/>
                        <a:pt x="218" y="107"/>
                      </a:cubicBezTo>
                      <a:cubicBezTo>
                        <a:pt x="207" y="120"/>
                        <a:pt x="203" y="113"/>
                        <a:pt x="188" y="109"/>
                      </a:cubicBezTo>
                      <a:cubicBezTo>
                        <a:pt x="191" y="117"/>
                        <a:pt x="200" y="127"/>
                        <a:pt x="210" y="132"/>
                      </a:cubicBezTo>
                      <a:cubicBezTo>
                        <a:pt x="218" y="114"/>
                        <a:pt x="211" y="122"/>
                        <a:pt x="231" y="113"/>
                      </a:cubicBezTo>
                      <a:cubicBezTo>
                        <a:pt x="237" y="111"/>
                        <a:pt x="248" y="105"/>
                        <a:pt x="248" y="105"/>
                      </a:cubicBezTo>
                      <a:cubicBezTo>
                        <a:pt x="248" y="100"/>
                        <a:pt x="246" y="94"/>
                        <a:pt x="250" y="90"/>
                      </a:cubicBezTo>
                      <a:cubicBezTo>
                        <a:pt x="253" y="88"/>
                        <a:pt x="254" y="96"/>
                        <a:pt x="258" y="96"/>
                      </a:cubicBezTo>
                      <a:cubicBezTo>
                        <a:pt x="262" y="97"/>
                        <a:pt x="264" y="94"/>
                        <a:pt x="266" y="92"/>
                      </a:cubicBezTo>
                      <a:cubicBezTo>
                        <a:pt x="262" y="82"/>
                        <a:pt x="252" y="77"/>
                        <a:pt x="248" y="67"/>
                      </a:cubicBezTo>
                      <a:cubicBezTo>
                        <a:pt x="250" y="63"/>
                        <a:pt x="255" y="58"/>
                        <a:pt x="253" y="54"/>
                      </a:cubicBezTo>
                      <a:cubicBezTo>
                        <a:pt x="251" y="50"/>
                        <a:pt x="248" y="42"/>
                        <a:pt x="248" y="42"/>
                      </a:cubicBezTo>
                      <a:cubicBezTo>
                        <a:pt x="256" y="32"/>
                        <a:pt x="259" y="35"/>
                        <a:pt x="266" y="44"/>
                      </a:cubicBezTo>
                      <a:cubicBezTo>
                        <a:pt x="270" y="56"/>
                        <a:pt x="276" y="61"/>
                        <a:pt x="285" y="71"/>
                      </a:cubicBezTo>
                      <a:cubicBezTo>
                        <a:pt x="281" y="81"/>
                        <a:pt x="289" y="82"/>
                        <a:pt x="277" y="88"/>
                      </a:cubicBezTo>
                      <a:cubicBezTo>
                        <a:pt x="262" y="106"/>
                        <a:pt x="278" y="83"/>
                        <a:pt x="274" y="101"/>
                      </a:cubicBezTo>
                      <a:cubicBezTo>
                        <a:pt x="274" y="105"/>
                        <a:pt x="268" y="109"/>
                        <a:pt x="266" y="113"/>
                      </a:cubicBezTo>
                      <a:cubicBezTo>
                        <a:pt x="270" y="122"/>
                        <a:pt x="268" y="125"/>
                        <a:pt x="261" y="132"/>
                      </a:cubicBezTo>
                      <a:cubicBezTo>
                        <a:pt x="268" y="149"/>
                        <a:pt x="282" y="134"/>
                        <a:pt x="296" y="130"/>
                      </a:cubicBezTo>
                      <a:cubicBezTo>
                        <a:pt x="299" y="122"/>
                        <a:pt x="295" y="119"/>
                        <a:pt x="299" y="111"/>
                      </a:cubicBezTo>
                      <a:cubicBezTo>
                        <a:pt x="296" y="105"/>
                        <a:pt x="288" y="97"/>
                        <a:pt x="299" y="92"/>
                      </a:cubicBezTo>
                      <a:cubicBezTo>
                        <a:pt x="303" y="90"/>
                        <a:pt x="315" y="88"/>
                        <a:pt x="315" y="88"/>
                      </a:cubicBezTo>
                      <a:cubicBezTo>
                        <a:pt x="326" y="91"/>
                        <a:pt x="325" y="95"/>
                        <a:pt x="331" y="103"/>
                      </a:cubicBezTo>
                      <a:cubicBezTo>
                        <a:pt x="339" y="84"/>
                        <a:pt x="331" y="90"/>
                        <a:pt x="361" y="92"/>
                      </a:cubicBezTo>
                      <a:cubicBezTo>
                        <a:pt x="355" y="76"/>
                        <a:pt x="365" y="76"/>
                        <a:pt x="382" y="73"/>
                      </a:cubicBezTo>
                      <a:cubicBezTo>
                        <a:pt x="383" y="71"/>
                        <a:pt x="387" y="57"/>
                        <a:pt x="393" y="54"/>
                      </a:cubicBezTo>
                      <a:cubicBezTo>
                        <a:pt x="398" y="52"/>
                        <a:pt x="409" y="50"/>
                        <a:pt x="409" y="50"/>
                      </a:cubicBezTo>
                      <a:cubicBezTo>
                        <a:pt x="430" y="54"/>
                        <a:pt x="413" y="58"/>
                        <a:pt x="431" y="63"/>
                      </a:cubicBezTo>
                      <a:cubicBezTo>
                        <a:pt x="433" y="61"/>
                        <a:pt x="435" y="57"/>
                        <a:pt x="439" y="56"/>
                      </a:cubicBezTo>
                      <a:cubicBezTo>
                        <a:pt x="445" y="55"/>
                        <a:pt x="452" y="61"/>
                        <a:pt x="457" y="58"/>
                      </a:cubicBezTo>
                      <a:cubicBezTo>
                        <a:pt x="461" y="57"/>
                        <a:pt x="457" y="52"/>
                        <a:pt x="455" y="50"/>
                      </a:cubicBezTo>
                      <a:cubicBezTo>
                        <a:pt x="451" y="47"/>
                        <a:pt x="444" y="47"/>
                        <a:pt x="439" y="46"/>
                      </a:cubicBezTo>
                      <a:cubicBezTo>
                        <a:pt x="436" y="45"/>
                        <a:pt x="431" y="44"/>
                        <a:pt x="431" y="44"/>
                      </a:cubicBezTo>
                      <a:cubicBezTo>
                        <a:pt x="440" y="38"/>
                        <a:pt x="443" y="36"/>
                        <a:pt x="455" y="40"/>
                      </a:cubicBezTo>
                      <a:cubicBezTo>
                        <a:pt x="461" y="38"/>
                        <a:pt x="467" y="35"/>
                        <a:pt x="474" y="35"/>
                      </a:cubicBezTo>
                      <a:cubicBezTo>
                        <a:pt x="483" y="36"/>
                        <a:pt x="511" y="43"/>
                        <a:pt x="519" y="46"/>
                      </a:cubicBezTo>
                      <a:cubicBezTo>
                        <a:pt x="527" y="49"/>
                        <a:pt x="544" y="54"/>
                        <a:pt x="544" y="54"/>
                      </a:cubicBezTo>
                      <a:cubicBezTo>
                        <a:pt x="548" y="54"/>
                        <a:pt x="560" y="52"/>
                        <a:pt x="565" y="50"/>
                      </a:cubicBezTo>
                      <a:cubicBezTo>
                        <a:pt x="570" y="47"/>
                        <a:pt x="581" y="42"/>
                        <a:pt x="581" y="42"/>
                      </a:cubicBezTo>
                      <a:cubicBezTo>
                        <a:pt x="585" y="42"/>
                        <a:pt x="598" y="44"/>
                        <a:pt x="600" y="48"/>
                      </a:cubicBezTo>
                      <a:cubicBezTo>
                        <a:pt x="603" y="55"/>
                        <a:pt x="589" y="61"/>
                        <a:pt x="584" y="63"/>
                      </a:cubicBezTo>
                      <a:cubicBezTo>
                        <a:pt x="576" y="69"/>
                        <a:pt x="568" y="69"/>
                        <a:pt x="565" y="77"/>
                      </a:cubicBezTo>
                      <a:cubicBezTo>
                        <a:pt x="568" y="86"/>
                        <a:pt x="564" y="92"/>
                        <a:pt x="568" y="101"/>
                      </a:cubicBezTo>
                      <a:cubicBezTo>
                        <a:pt x="574" y="93"/>
                        <a:pt x="577" y="91"/>
                        <a:pt x="589" y="94"/>
                      </a:cubicBezTo>
                      <a:cubicBezTo>
                        <a:pt x="595" y="108"/>
                        <a:pt x="602" y="93"/>
                        <a:pt x="611" y="88"/>
                      </a:cubicBezTo>
                      <a:cubicBezTo>
                        <a:pt x="613" y="86"/>
                        <a:pt x="613" y="83"/>
                        <a:pt x="616" y="82"/>
                      </a:cubicBezTo>
                      <a:cubicBezTo>
                        <a:pt x="618" y="80"/>
                        <a:pt x="622" y="81"/>
                        <a:pt x="624" y="80"/>
                      </a:cubicBezTo>
                      <a:cubicBezTo>
                        <a:pt x="626" y="78"/>
                        <a:pt x="626" y="75"/>
                        <a:pt x="627" y="73"/>
                      </a:cubicBezTo>
                      <a:cubicBezTo>
                        <a:pt x="632" y="65"/>
                        <a:pt x="638" y="63"/>
                        <a:pt x="648" y="61"/>
                      </a:cubicBezTo>
                      <a:cubicBezTo>
                        <a:pt x="664" y="62"/>
                        <a:pt x="684" y="69"/>
                        <a:pt x="700" y="69"/>
                      </a:cubicBezTo>
                      <a:lnTo>
                        <a:pt x="794" y="8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88" name="Freeform 58"/>
                <p:cNvSpPr>
                  <a:spLocks/>
                </p:cNvSpPr>
                <p:nvPr/>
              </p:nvSpPr>
              <p:spPr bwMode="ltGray">
                <a:xfrm>
                  <a:off x="971" y="91"/>
                  <a:ext cx="30" cy="25"/>
                </a:xfrm>
                <a:custGeom>
                  <a:avLst/>
                  <a:gdLst/>
                  <a:ahLst/>
                  <a:cxnLst>
                    <a:cxn ang="0">
                      <a:pos x="3" y="28"/>
                    </a:cxn>
                    <a:cxn ang="0">
                      <a:pos x="31" y="0"/>
                    </a:cxn>
                    <a:cxn ang="0">
                      <a:pos x="19" y="24"/>
                    </a:cxn>
                    <a:cxn ang="0">
                      <a:pos x="3" y="28"/>
                    </a:cxn>
                  </a:cxnLst>
                  <a:rect l="0" t="0" r="r" b="b"/>
                  <a:pathLst>
                    <a:path w="31" h="30">
                      <a:moveTo>
                        <a:pt x="3" y="28"/>
                      </a:moveTo>
                      <a:cubicBezTo>
                        <a:pt x="8" y="8"/>
                        <a:pt x="12" y="6"/>
                        <a:pt x="31" y="0"/>
                      </a:cubicBezTo>
                      <a:cubicBezTo>
                        <a:pt x="29" y="5"/>
                        <a:pt x="25" y="22"/>
                        <a:pt x="19" y="24"/>
                      </a:cubicBezTo>
                      <a:cubicBezTo>
                        <a:pt x="0" y="30"/>
                        <a:pt x="3" y="9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89" name="Freeform 59"/>
                <p:cNvSpPr>
                  <a:spLocks/>
                </p:cNvSpPr>
                <p:nvPr/>
              </p:nvSpPr>
              <p:spPr bwMode="ltGray">
                <a:xfrm>
                  <a:off x="935" y="125"/>
                  <a:ext cx="45" cy="27"/>
                </a:xfrm>
                <a:custGeom>
                  <a:avLst/>
                  <a:gdLst/>
                  <a:ahLst/>
                  <a:cxnLst>
                    <a:cxn ang="0">
                      <a:pos x="6" y="32"/>
                    </a:cxn>
                    <a:cxn ang="0">
                      <a:pos x="22" y="0"/>
                    </a:cxn>
                    <a:cxn ang="0">
                      <a:pos x="38" y="4"/>
                    </a:cxn>
                    <a:cxn ang="0">
                      <a:pos x="6" y="32"/>
                    </a:cxn>
                  </a:cxnLst>
                  <a:rect l="0" t="0" r="r" b="b"/>
                  <a:pathLst>
                    <a:path w="44" h="32">
                      <a:moveTo>
                        <a:pt x="6" y="32"/>
                      </a:moveTo>
                      <a:cubicBezTo>
                        <a:pt x="0" y="14"/>
                        <a:pt x="7" y="10"/>
                        <a:pt x="22" y="0"/>
                      </a:cubicBezTo>
                      <a:cubicBezTo>
                        <a:pt x="27" y="1"/>
                        <a:pt x="35" y="0"/>
                        <a:pt x="38" y="4"/>
                      </a:cubicBezTo>
                      <a:cubicBezTo>
                        <a:pt x="44" y="13"/>
                        <a:pt x="16" y="32"/>
                        <a:pt x="6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90" name="Freeform 60"/>
                <p:cNvSpPr>
                  <a:spLocks/>
                </p:cNvSpPr>
                <p:nvPr/>
              </p:nvSpPr>
              <p:spPr bwMode="ltGray">
                <a:xfrm>
                  <a:off x="1081" y="226"/>
                  <a:ext cx="75" cy="14"/>
                </a:xfrm>
                <a:custGeom>
                  <a:avLst/>
                  <a:gdLst/>
                  <a:ahLst/>
                  <a:cxnLst>
                    <a:cxn ang="0">
                      <a:pos x="37" y="18"/>
                    </a:cxn>
                    <a:cxn ang="0">
                      <a:pos x="25" y="2"/>
                    </a:cxn>
                    <a:cxn ang="0">
                      <a:pos x="37" y="18"/>
                    </a:cxn>
                  </a:cxnLst>
                  <a:rect l="0" t="0" r="r" b="b"/>
                  <a:pathLst>
                    <a:path w="76" h="18">
                      <a:moveTo>
                        <a:pt x="37" y="18"/>
                      </a:moveTo>
                      <a:cubicBezTo>
                        <a:pt x="25" y="14"/>
                        <a:pt x="0" y="10"/>
                        <a:pt x="25" y="2"/>
                      </a:cubicBezTo>
                      <a:cubicBezTo>
                        <a:pt x="76" y="9"/>
                        <a:pt x="46" y="0"/>
                        <a:pt x="37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91" name="Freeform 61"/>
                <p:cNvSpPr>
                  <a:spLocks/>
                </p:cNvSpPr>
                <p:nvPr/>
              </p:nvSpPr>
              <p:spPr bwMode="ltGray">
                <a:xfrm>
                  <a:off x="1210" y="223"/>
                  <a:ext cx="42" cy="37"/>
                </a:xfrm>
                <a:custGeom>
                  <a:avLst/>
                  <a:gdLst/>
                  <a:ahLst/>
                  <a:cxnLst>
                    <a:cxn ang="0">
                      <a:pos x="0" y="21"/>
                    </a:cxn>
                    <a:cxn ang="0">
                      <a:pos x="12" y="9"/>
                    </a:cxn>
                    <a:cxn ang="0">
                      <a:pos x="0" y="21"/>
                    </a:cxn>
                  </a:cxnLst>
                  <a:rect l="0" t="0" r="r" b="b"/>
                  <a:pathLst>
                    <a:path w="42" h="44">
                      <a:moveTo>
                        <a:pt x="0" y="21"/>
                      </a:moveTo>
                      <a:cubicBezTo>
                        <a:pt x="4" y="17"/>
                        <a:pt x="7" y="11"/>
                        <a:pt x="12" y="9"/>
                      </a:cubicBezTo>
                      <a:cubicBezTo>
                        <a:pt x="42" y="0"/>
                        <a:pt x="23" y="44"/>
                        <a:pt x="0" y="2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92" name="Freeform 62"/>
                <p:cNvSpPr>
                  <a:spLocks/>
                </p:cNvSpPr>
                <p:nvPr/>
              </p:nvSpPr>
              <p:spPr bwMode="ltGray">
                <a:xfrm>
                  <a:off x="865" y="123"/>
                  <a:ext cx="33" cy="24"/>
                </a:xfrm>
                <a:custGeom>
                  <a:avLst/>
                  <a:gdLst/>
                  <a:ahLst/>
                  <a:cxnLst>
                    <a:cxn ang="0">
                      <a:pos x="7" y="22"/>
                    </a:cxn>
                    <a:cxn ang="0">
                      <a:pos x="31" y="10"/>
                    </a:cxn>
                    <a:cxn ang="0">
                      <a:pos x="7" y="22"/>
                    </a:cxn>
                  </a:cxnLst>
                  <a:rect l="0" t="0" r="r" b="b"/>
                  <a:pathLst>
                    <a:path w="31" h="30">
                      <a:moveTo>
                        <a:pt x="7" y="22"/>
                      </a:moveTo>
                      <a:cubicBezTo>
                        <a:pt x="0" y="0"/>
                        <a:pt x="15" y="6"/>
                        <a:pt x="31" y="10"/>
                      </a:cubicBezTo>
                      <a:cubicBezTo>
                        <a:pt x="14" y="16"/>
                        <a:pt x="15" y="30"/>
                        <a:pt x="7" y="2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</p:grpSp>
          <p:grpSp>
            <p:nvGrpSpPr>
              <p:cNvPr id="9" name="Group 63"/>
              <p:cNvGrpSpPr>
                <a:grpSpLocks/>
              </p:cNvGrpSpPr>
              <p:nvPr userDrawn="1"/>
            </p:nvGrpSpPr>
            <p:grpSpPr bwMode="auto">
              <a:xfrm>
                <a:off x="7" y="-154"/>
                <a:ext cx="5739" cy="418"/>
                <a:chOff x="1056" y="111"/>
                <a:chExt cx="2448" cy="418"/>
              </a:xfrm>
            </p:grpSpPr>
            <p:sp>
              <p:nvSpPr>
                <p:cNvPr id="26" name="Line 64"/>
                <p:cNvSpPr>
                  <a:spLocks noChangeShapeType="1"/>
                </p:cNvSpPr>
                <p:nvPr/>
              </p:nvSpPr>
              <p:spPr bwMode="white">
                <a:xfrm>
                  <a:off x="1056" y="332"/>
                  <a:ext cx="2448" cy="0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27" name="Line 65"/>
                <p:cNvSpPr>
                  <a:spLocks noChangeShapeType="1"/>
                </p:cNvSpPr>
                <p:nvPr/>
              </p:nvSpPr>
              <p:spPr bwMode="white">
                <a:xfrm>
                  <a:off x="1254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28" name="Line 66"/>
                <p:cNvSpPr>
                  <a:spLocks noChangeShapeType="1"/>
                </p:cNvSpPr>
                <p:nvPr/>
              </p:nvSpPr>
              <p:spPr bwMode="white">
                <a:xfrm>
                  <a:off x="1482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29" name="Line 67"/>
                <p:cNvSpPr>
                  <a:spLocks noChangeShapeType="1"/>
                </p:cNvSpPr>
                <p:nvPr/>
              </p:nvSpPr>
              <p:spPr bwMode="white">
                <a:xfrm>
                  <a:off x="1710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30" name="Line 68"/>
                <p:cNvSpPr>
                  <a:spLocks noChangeShapeType="1"/>
                </p:cNvSpPr>
                <p:nvPr/>
              </p:nvSpPr>
              <p:spPr bwMode="white">
                <a:xfrm>
                  <a:off x="1938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31" name="Line 69"/>
                <p:cNvSpPr>
                  <a:spLocks noChangeShapeType="1"/>
                </p:cNvSpPr>
                <p:nvPr/>
              </p:nvSpPr>
              <p:spPr bwMode="white">
                <a:xfrm>
                  <a:off x="2166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32" name="Line 70"/>
                <p:cNvSpPr>
                  <a:spLocks noChangeShapeType="1"/>
                </p:cNvSpPr>
                <p:nvPr/>
              </p:nvSpPr>
              <p:spPr bwMode="white">
                <a:xfrm>
                  <a:off x="2394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33" name="Line 71"/>
                <p:cNvSpPr>
                  <a:spLocks noChangeShapeType="1"/>
                </p:cNvSpPr>
                <p:nvPr/>
              </p:nvSpPr>
              <p:spPr bwMode="white">
                <a:xfrm>
                  <a:off x="2622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34" name="Line 72"/>
                <p:cNvSpPr>
                  <a:spLocks noChangeShapeType="1"/>
                </p:cNvSpPr>
                <p:nvPr/>
              </p:nvSpPr>
              <p:spPr bwMode="white">
                <a:xfrm>
                  <a:off x="2850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35" name="Line 73"/>
                <p:cNvSpPr>
                  <a:spLocks noChangeShapeType="1"/>
                </p:cNvSpPr>
                <p:nvPr/>
              </p:nvSpPr>
              <p:spPr bwMode="white">
                <a:xfrm>
                  <a:off x="3078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36" name="Line 74"/>
                <p:cNvSpPr>
                  <a:spLocks noChangeShapeType="1"/>
                </p:cNvSpPr>
                <p:nvPr/>
              </p:nvSpPr>
              <p:spPr bwMode="white">
                <a:xfrm>
                  <a:off x="3306" y="111"/>
                  <a:ext cx="0" cy="418"/>
                </a:xfrm>
                <a:prstGeom prst="line">
                  <a:avLst/>
                </a:prstGeom>
                <a:noFill/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</p:grpSp>
          <p:grpSp>
            <p:nvGrpSpPr>
              <p:cNvPr id="10" name="Group 75"/>
              <p:cNvGrpSpPr>
                <a:grpSpLocks/>
              </p:cNvGrpSpPr>
              <p:nvPr userDrawn="1"/>
            </p:nvGrpSpPr>
            <p:grpSpPr bwMode="auto">
              <a:xfrm>
                <a:off x="-1261" y="-1"/>
                <a:ext cx="2098" cy="1030"/>
                <a:chOff x="1208" y="109"/>
                <a:chExt cx="2098" cy="423"/>
              </a:xfrm>
            </p:grpSpPr>
            <p:sp>
              <p:nvSpPr>
                <p:cNvPr id="11" name="Line 76"/>
                <p:cNvSpPr>
                  <a:spLocks noChangeShapeType="1"/>
                </p:cNvSpPr>
                <p:nvPr/>
              </p:nvSpPr>
              <p:spPr bwMode="ltGray">
                <a:xfrm>
                  <a:off x="2850" y="110"/>
                  <a:ext cx="0" cy="14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12" name="Line 77"/>
                <p:cNvSpPr>
                  <a:spLocks noChangeShapeType="1"/>
                </p:cNvSpPr>
                <p:nvPr/>
              </p:nvSpPr>
              <p:spPr bwMode="ltGray">
                <a:xfrm>
                  <a:off x="2972" y="332"/>
                  <a:ext cx="7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13" name="Line 78"/>
                <p:cNvSpPr>
                  <a:spLocks noChangeShapeType="1"/>
                </p:cNvSpPr>
                <p:nvPr/>
              </p:nvSpPr>
              <p:spPr bwMode="ltGray">
                <a:xfrm>
                  <a:off x="3078" y="350"/>
                  <a:ext cx="0" cy="2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14" name="Line 79"/>
                <p:cNvSpPr>
                  <a:spLocks noChangeShapeType="1"/>
                </p:cNvSpPr>
                <p:nvPr/>
              </p:nvSpPr>
              <p:spPr bwMode="ltGray">
                <a:xfrm>
                  <a:off x="3306" y="450"/>
                  <a:ext cx="0" cy="79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15" name="Line 80"/>
                <p:cNvSpPr>
                  <a:spLocks noChangeShapeType="1"/>
                </p:cNvSpPr>
                <p:nvPr/>
              </p:nvSpPr>
              <p:spPr bwMode="ltGray">
                <a:xfrm>
                  <a:off x="2166" y="114"/>
                  <a:ext cx="0" cy="6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16" name="Line 81"/>
                <p:cNvSpPr>
                  <a:spLocks noChangeShapeType="1"/>
                </p:cNvSpPr>
                <p:nvPr/>
              </p:nvSpPr>
              <p:spPr bwMode="ltGray">
                <a:xfrm>
                  <a:off x="1938" y="111"/>
                  <a:ext cx="0" cy="33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17" name="Line 82"/>
                <p:cNvSpPr>
                  <a:spLocks noChangeShapeType="1"/>
                </p:cNvSpPr>
                <p:nvPr/>
              </p:nvSpPr>
              <p:spPr bwMode="ltGray">
                <a:xfrm flipH="1">
                  <a:off x="1912" y="332"/>
                  <a:ext cx="6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18" name="Line 83"/>
                <p:cNvSpPr>
                  <a:spLocks noChangeShapeType="1"/>
                </p:cNvSpPr>
                <p:nvPr/>
              </p:nvSpPr>
              <p:spPr bwMode="ltGray">
                <a:xfrm>
                  <a:off x="1778" y="332"/>
                  <a:ext cx="60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19" name="Line 84"/>
                <p:cNvSpPr>
                  <a:spLocks noChangeShapeType="1"/>
                </p:cNvSpPr>
                <p:nvPr/>
              </p:nvSpPr>
              <p:spPr bwMode="ltGray">
                <a:xfrm flipH="1">
                  <a:off x="1578" y="332"/>
                  <a:ext cx="82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20" name="Line 85"/>
                <p:cNvSpPr>
                  <a:spLocks noChangeShapeType="1"/>
                </p:cNvSpPr>
                <p:nvPr/>
              </p:nvSpPr>
              <p:spPr bwMode="ltGray">
                <a:xfrm>
                  <a:off x="1208" y="332"/>
                  <a:ext cx="348" cy="0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21" name="Line 86"/>
                <p:cNvSpPr>
                  <a:spLocks noChangeShapeType="1"/>
                </p:cNvSpPr>
                <p:nvPr/>
              </p:nvSpPr>
              <p:spPr bwMode="ltGray">
                <a:xfrm>
                  <a:off x="1480" y="234"/>
                  <a:ext cx="0" cy="298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22" name="Line 87"/>
                <p:cNvSpPr>
                  <a:spLocks noChangeShapeType="1"/>
                </p:cNvSpPr>
                <p:nvPr/>
              </p:nvSpPr>
              <p:spPr bwMode="ltGray">
                <a:xfrm>
                  <a:off x="1254" y="252"/>
                  <a:ext cx="0" cy="15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23" name="Line 88"/>
                <p:cNvSpPr>
                  <a:spLocks noChangeShapeType="1"/>
                </p:cNvSpPr>
                <p:nvPr/>
              </p:nvSpPr>
              <p:spPr bwMode="ltGray">
                <a:xfrm flipH="1" flipV="1">
                  <a:off x="1482" y="109"/>
                  <a:ext cx="0" cy="27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24" name="Line 89"/>
                <p:cNvSpPr>
                  <a:spLocks noChangeShapeType="1"/>
                </p:cNvSpPr>
                <p:nvPr/>
              </p:nvSpPr>
              <p:spPr bwMode="ltGray">
                <a:xfrm>
                  <a:off x="1710" y="180"/>
                  <a:ext cx="0" cy="96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25" name="Line 90"/>
                <p:cNvSpPr>
                  <a:spLocks noChangeShapeType="1"/>
                </p:cNvSpPr>
                <p:nvPr/>
              </p:nvSpPr>
              <p:spPr bwMode="ltGray">
                <a:xfrm flipV="1">
                  <a:off x="1710" y="111"/>
                  <a:ext cx="0" cy="22"/>
                </a:xfrm>
                <a:prstGeom prst="line">
                  <a:avLst/>
                </a:prstGeom>
                <a:noFill/>
                <a:ln w="9525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</p:grpSp>
        </p:grpSp>
      </p:grpSp>
      <p:sp>
        <p:nvSpPr>
          <p:cNvPr id="6235" name="Rectangle 91"/>
          <p:cNvSpPr>
            <a:spLocks noGrp="1" noChangeArrowheads="1"/>
          </p:cNvSpPr>
          <p:nvPr>
            <p:ph type="ctrTitle"/>
          </p:nvPr>
        </p:nvSpPr>
        <p:spPr>
          <a:xfrm>
            <a:off x="1828800" y="1828800"/>
            <a:ext cx="6934200" cy="23622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236" name="Rectangle 92"/>
          <p:cNvSpPr>
            <a:spLocks noGrp="1" noChangeArrowheads="1"/>
          </p:cNvSpPr>
          <p:nvPr>
            <p:ph type="subTitle" idx="1"/>
          </p:nvPr>
        </p:nvSpPr>
        <p:spPr>
          <a:xfrm>
            <a:off x="1828800" y="4572000"/>
            <a:ext cx="6934200" cy="12954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3" name="Rectangle 93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533400" y="6324600"/>
            <a:ext cx="19050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j-lt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4" name="Rectangle 94"/>
          <p:cNvSpPr>
            <a:spLocks noGrp="1" noChangeArrowheads="1"/>
          </p:cNvSpPr>
          <p:nvPr>
            <p:ph type="ftr" sz="quarter" idx="11"/>
          </p:nvPr>
        </p:nvSpPr>
        <p:spPr bwMode="auto">
          <a:xfrm>
            <a:off x="3200400" y="6324600"/>
            <a:ext cx="2895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j-lt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med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1EC602-DA4C-674B-BE99-BB4C706478A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152400"/>
            <a:ext cx="20193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9055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6EC8B7-68D8-AB4E-8290-9E02B40A7B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7724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066800"/>
            <a:ext cx="7772400" cy="51816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76E7C9-0D12-BE46-92EF-E3084CE802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152400"/>
            <a:ext cx="8077200" cy="6096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08A88-8D35-834B-A340-D71C0A0BB8D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87C7AE-7CE9-214E-97B9-009A998A3B2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85A50-3623-924A-9240-78608E420A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66800"/>
            <a:ext cx="3810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3810000" cy="5181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7F606-B8FB-6346-9F36-ADEBDA08DD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9367FD-3ED0-3A49-8E80-7C1DC58C05F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3C01F-B102-E64F-B7C1-4AC2CA598CE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506F15-621D-C342-BD76-AA97F91F59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CCD882-0212-CF4B-82F5-120C856CE0F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339516-D3C8-AF4D-838F-C09392846C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med">
    <p:zoom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6" Type="http://schemas.openxmlformats.org/officeDocument/2006/relationships/image" Target="../media/image2.png"/><Relationship Id="rId17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59"/>
          <p:cNvPicPr>
            <a:picLocks noChangeAspect="1" noChangeArrowheads="1"/>
          </p:cNvPicPr>
          <p:nvPr userDrawn="1"/>
        </p:nvPicPr>
        <p:blipFill>
          <a:blip r:embed="rId15"/>
          <a:srcRect t="6438" b="1288"/>
          <a:stretch>
            <a:fillRect/>
          </a:stretch>
        </p:blipFill>
        <p:spPr bwMode="auto">
          <a:xfrm>
            <a:off x="661988" y="171450"/>
            <a:ext cx="592137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66800"/>
            <a:ext cx="77724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+mj-lt"/>
                <a:ea typeface="ＭＳ Ｐゴシック" pitchFamily="-105" charset="-128"/>
                <a:cs typeface="ＭＳ Ｐゴシック" pitchFamily="-105" charset="-128"/>
              </a:defRPr>
            </a:lvl1pPr>
          </a:lstStyle>
          <a:p>
            <a:pPr>
              <a:defRPr/>
            </a:pPr>
            <a:fld id="{C2B5ADB0-EB07-4345-B3A7-2E4E199AC0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grpSp>
        <p:nvGrpSpPr>
          <p:cNvPr id="1029" name="Group 8"/>
          <p:cNvGrpSpPr>
            <a:grpSpLocks/>
          </p:cNvGrpSpPr>
          <p:nvPr/>
        </p:nvGrpSpPr>
        <p:grpSpPr bwMode="auto">
          <a:xfrm>
            <a:off x="1054100" y="165100"/>
            <a:ext cx="7696200" cy="685800"/>
            <a:chOff x="664" y="104"/>
            <a:chExt cx="4848" cy="432"/>
          </a:xfrm>
        </p:grpSpPr>
        <p:sp>
          <p:nvSpPr>
            <p:cNvPr id="5129" name="Freeform 9"/>
            <p:cNvSpPr>
              <a:spLocks/>
            </p:cNvSpPr>
            <p:nvPr/>
          </p:nvSpPr>
          <p:spPr bwMode="ltGray">
            <a:xfrm>
              <a:off x="664" y="104"/>
              <a:ext cx="4848" cy="432"/>
            </a:xfrm>
            <a:custGeom>
              <a:avLst/>
              <a:gdLst/>
              <a:ahLst/>
              <a:cxnLst>
                <a:cxn ang="0">
                  <a:pos x="4848" y="48"/>
                </a:cxn>
                <a:cxn ang="0">
                  <a:pos x="4848" y="432"/>
                </a:cxn>
                <a:cxn ang="0">
                  <a:pos x="0" y="432"/>
                </a:cxn>
                <a:cxn ang="0">
                  <a:pos x="0" y="0"/>
                </a:cxn>
                <a:cxn ang="0">
                  <a:pos x="4848" y="0"/>
                </a:cxn>
                <a:cxn ang="0">
                  <a:pos x="4848" y="48"/>
                </a:cxn>
              </a:cxnLst>
              <a:rect l="0" t="0" r="r" b="b"/>
              <a:pathLst>
                <a:path w="4848" h="432">
                  <a:moveTo>
                    <a:pt x="4848" y="48"/>
                  </a:moveTo>
                  <a:lnTo>
                    <a:pt x="4848" y="432"/>
                  </a:lnTo>
                  <a:cubicBezTo>
                    <a:pt x="4848" y="432"/>
                    <a:pt x="2424" y="432"/>
                    <a:pt x="0" y="432"/>
                  </a:cubicBezTo>
                  <a:cubicBezTo>
                    <a:pt x="161" y="345"/>
                    <a:pt x="169" y="61"/>
                    <a:pt x="0" y="0"/>
                  </a:cubicBezTo>
                  <a:cubicBezTo>
                    <a:pt x="2424" y="0"/>
                    <a:pt x="4848" y="0"/>
                    <a:pt x="4848" y="0"/>
                  </a:cubicBezTo>
                  <a:lnTo>
                    <a:pt x="4848" y="4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solidFill>
                <a:schemeClr val="bg2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>
                <a:defRPr/>
              </a:pPr>
              <a:endParaRPr lang="en-US" dirty="0"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grpSp>
          <p:nvGrpSpPr>
            <p:cNvPr id="1032" name="Group 10"/>
            <p:cNvGrpSpPr>
              <a:grpSpLocks/>
            </p:cNvGrpSpPr>
            <p:nvPr/>
          </p:nvGrpSpPr>
          <p:grpSpPr bwMode="auto">
            <a:xfrm>
              <a:off x="1195" y="104"/>
              <a:ext cx="3827" cy="429"/>
              <a:chOff x="1021" y="240"/>
              <a:chExt cx="3827" cy="429"/>
            </a:xfrm>
          </p:grpSpPr>
          <p:grpSp>
            <p:nvGrpSpPr>
              <p:cNvPr id="1081" name="Group 11"/>
              <p:cNvGrpSpPr>
                <a:grpSpLocks/>
              </p:cNvGrpSpPr>
              <p:nvPr/>
            </p:nvGrpSpPr>
            <p:grpSpPr bwMode="auto">
              <a:xfrm>
                <a:off x="1021" y="241"/>
                <a:ext cx="2208" cy="427"/>
                <a:chOff x="1021" y="241"/>
                <a:chExt cx="2208" cy="427"/>
              </a:xfrm>
            </p:grpSpPr>
            <p:sp>
              <p:nvSpPr>
                <p:cNvPr id="5132" name="Freeform 12"/>
                <p:cNvSpPr>
                  <a:spLocks/>
                </p:cNvSpPr>
                <p:nvPr/>
              </p:nvSpPr>
              <p:spPr bwMode="ltGray">
                <a:xfrm>
                  <a:off x="2257" y="633"/>
                  <a:ext cx="7" cy="8"/>
                </a:xfrm>
                <a:custGeom>
                  <a:avLst/>
                  <a:gdLst/>
                  <a:ahLst/>
                  <a:cxnLst>
                    <a:cxn ang="0">
                      <a:pos x="5" y="11"/>
                    </a:cxn>
                    <a:cxn ang="0">
                      <a:pos x="15" y="5"/>
                    </a:cxn>
                    <a:cxn ang="0">
                      <a:pos x="13" y="17"/>
                    </a:cxn>
                    <a:cxn ang="0">
                      <a:pos x="5" y="11"/>
                    </a:cxn>
                  </a:cxnLst>
                  <a:rect l="0" t="0" r="r" b="b"/>
                  <a:pathLst>
                    <a:path w="15" h="23">
                      <a:moveTo>
                        <a:pt x="5" y="11"/>
                      </a:moveTo>
                      <a:cubicBezTo>
                        <a:pt x="2" y="1"/>
                        <a:pt x="7" y="0"/>
                        <a:pt x="15" y="5"/>
                      </a:cubicBezTo>
                      <a:cubicBezTo>
                        <a:pt x="14" y="9"/>
                        <a:pt x="15" y="13"/>
                        <a:pt x="13" y="17"/>
                      </a:cubicBezTo>
                      <a:cubicBezTo>
                        <a:pt x="9" y="23"/>
                        <a:pt x="0" y="16"/>
                        <a:pt x="5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33" name="Freeform 13"/>
                <p:cNvSpPr>
                  <a:spLocks/>
                </p:cNvSpPr>
                <p:nvPr/>
              </p:nvSpPr>
              <p:spPr bwMode="ltGray">
                <a:xfrm>
                  <a:off x="2332" y="660"/>
                  <a:ext cx="9" cy="8"/>
                </a:xfrm>
                <a:custGeom>
                  <a:avLst/>
                  <a:gdLst/>
                  <a:ahLst/>
                  <a:cxnLst>
                    <a:cxn ang="0">
                      <a:pos x="3" y="13"/>
                    </a:cxn>
                    <a:cxn ang="0">
                      <a:pos x="11" y="3"/>
                    </a:cxn>
                    <a:cxn ang="0">
                      <a:pos x="7" y="19"/>
                    </a:cxn>
                    <a:cxn ang="0">
                      <a:pos x="3" y="13"/>
                    </a:cxn>
                  </a:cxnLst>
                  <a:rect l="0" t="0" r="r" b="b"/>
                  <a:pathLst>
                    <a:path w="20" h="23">
                      <a:moveTo>
                        <a:pt x="3" y="13"/>
                      </a:moveTo>
                      <a:cubicBezTo>
                        <a:pt x="0" y="5"/>
                        <a:pt x="2" y="0"/>
                        <a:pt x="11" y="3"/>
                      </a:cubicBezTo>
                      <a:cubicBezTo>
                        <a:pt x="16" y="10"/>
                        <a:pt x="20" y="23"/>
                        <a:pt x="7" y="19"/>
                      </a:cubicBezTo>
                      <a:cubicBezTo>
                        <a:pt x="6" y="17"/>
                        <a:pt x="3" y="13"/>
                        <a:pt x="3" y="1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34" name="Freeform 14"/>
                <p:cNvSpPr>
                  <a:spLocks/>
                </p:cNvSpPr>
                <p:nvPr/>
              </p:nvSpPr>
              <p:spPr bwMode="ltGray">
                <a:xfrm>
                  <a:off x="2120" y="616"/>
                  <a:ext cx="13" cy="14"/>
                </a:xfrm>
                <a:custGeom>
                  <a:avLst/>
                  <a:gdLst/>
                  <a:ahLst/>
                  <a:cxnLst>
                    <a:cxn ang="0">
                      <a:pos x="16" y="33"/>
                    </a:cxn>
                    <a:cxn ang="0">
                      <a:pos x="8" y="21"/>
                    </a:cxn>
                    <a:cxn ang="0">
                      <a:pos x="0" y="9"/>
                    </a:cxn>
                    <a:cxn ang="0">
                      <a:pos x="16" y="3"/>
                    </a:cxn>
                    <a:cxn ang="0">
                      <a:pos x="30" y="23"/>
                    </a:cxn>
                    <a:cxn ang="0">
                      <a:pos x="28" y="31"/>
                    </a:cxn>
                    <a:cxn ang="0">
                      <a:pos x="16" y="33"/>
                    </a:cxn>
                  </a:cxnLst>
                  <a:rect l="0" t="0" r="r" b="b"/>
                  <a:pathLst>
                    <a:path w="30" h="42">
                      <a:moveTo>
                        <a:pt x="16" y="33"/>
                      </a:moveTo>
                      <a:cubicBezTo>
                        <a:pt x="3" y="20"/>
                        <a:pt x="15" y="34"/>
                        <a:pt x="8" y="21"/>
                      </a:cubicBezTo>
                      <a:cubicBezTo>
                        <a:pt x="6" y="17"/>
                        <a:pt x="0" y="9"/>
                        <a:pt x="0" y="9"/>
                      </a:cubicBezTo>
                      <a:cubicBezTo>
                        <a:pt x="5" y="1"/>
                        <a:pt x="7" y="0"/>
                        <a:pt x="16" y="3"/>
                      </a:cubicBezTo>
                      <a:cubicBezTo>
                        <a:pt x="25" y="16"/>
                        <a:pt x="10" y="16"/>
                        <a:pt x="30" y="23"/>
                      </a:cubicBezTo>
                      <a:cubicBezTo>
                        <a:pt x="29" y="26"/>
                        <a:pt x="30" y="29"/>
                        <a:pt x="28" y="31"/>
                      </a:cubicBezTo>
                      <a:cubicBezTo>
                        <a:pt x="15" y="42"/>
                        <a:pt x="16" y="38"/>
                        <a:pt x="16" y="3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35" name="Freeform 15"/>
                <p:cNvSpPr>
                  <a:spLocks/>
                </p:cNvSpPr>
                <p:nvPr/>
              </p:nvSpPr>
              <p:spPr bwMode="ltGray">
                <a:xfrm>
                  <a:off x="1967" y="629"/>
                  <a:ext cx="11" cy="5"/>
                </a:xfrm>
                <a:custGeom>
                  <a:avLst/>
                  <a:gdLst/>
                  <a:ahLst/>
                  <a:cxnLst>
                    <a:cxn ang="0">
                      <a:pos x="15" y="16"/>
                    </a:cxn>
                    <a:cxn ang="0">
                      <a:pos x="3" y="8"/>
                    </a:cxn>
                    <a:cxn ang="0">
                      <a:pos x="15" y="0"/>
                    </a:cxn>
                    <a:cxn ang="0">
                      <a:pos x="15" y="16"/>
                    </a:cxn>
                  </a:cxnLst>
                  <a:rect l="0" t="0" r="r" b="b"/>
                  <a:pathLst>
                    <a:path w="25" h="16">
                      <a:moveTo>
                        <a:pt x="15" y="16"/>
                      </a:moveTo>
                      <a:cubicBezTo>
                        <a:pt x="10" y="15"/>
                        <a:pt x="0" y="12"/>
                        <a:pt x="3" y="8"/>
                      </a:cubicBezTo>
                      <a:cubicBezTo>
                        <a:pt x="6" y="4"/>
                        <a:pt x="15" y="0"/>
                        <a:pt x="15" y="0"/>
                      </a:cubicBezTo>
                      <a:cubicBezTo>
                        <a:pt x="17" y="3"/>
                        <a:pt x="25" y="16"/>
                        <a:pt x="15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36" name="Freeform 16"/>
                <p:cNvSpPr>
                  <a:spLocks/>
                </p:cNvSpPr>
                <p:nvPr/>
              </p:nvSpPr>
              <p:spPr bwMode="ltGray">
                <a:xfrm>
                  <a:off x="1921" y="635"/>
                  <a:ext cx="28" cy="16"/>
                </a:xfrm>
                <a:custGeom>
                  <a:avLst/>
                  <a:gdLst/>
                  <a:ahLst/>
                  <a:cxnLst>
                    <a:cxn ang="0">
                      <a:pos x="14" y="24"/>
                    </a:cxn>
                    <a:cxn ang="0">
                      <a:pos x="30" y="4"/>
                    </a:cxn>
                    <a:cxn ang="0">
                      <a:pos x="42" y="0"/>
                    </a:cxn>
                    <a:cxn ang="0">
                      <a:pos x="58" y="12"/>
                    </a:cxn>
                    <a:cxn ang="0">
                      <a:pos x="32" y="26"/>
                    </a:cxn>
                    <a:cxn ang="0">
                      <a:pos x="12" y="46"/>
                    </a:cxn>
                    <a:cxn ang="0">
                      <a:pos x="8" y="20"/>
                    </a:cxn>
                    <a:cxn ang="0">
                      <a:pos x="12" y="14"/>
                    </a:cxn>
                    <a:cxn ang="0">
                      <a:pos x="14" y="24"/>
                    </a:cxn>
                  </a:cxnLst>
                  <a:rect l="0" t="0" r="r" b="b"/>
                  <a:pathLst>
                    <a:path w="65" h="46">
                      <a:moveTo>
                        <a:pt x="14" y="24"/>
                      </a:moveTo>
                      <a:cubicBezTo>
                        <a:pt x="18" y="13"/>
                        <a:pt x="16" y="9"/>
                        <a:pt x="30" y="4"/>
                      </a:cubicBezTo>
                      <a:cubicBezTo>
                        <a:pt x="34" y="3"/>
                        <a:pt x="42" y="0"/>
                        <a:pt x="42" y="0"/>
                      </a:cubicBezTo>
                      <a:cubicBezTo>
                        <a:pt x="50" y="1"/>
                        <a:pt x="65" y="0"/>
                        <a:pt x="58" y="12"/>
                      </a:cubicBezTo>
                      <a:cubicBezTo>
                        <a:pt x="53" y="21"/>
                        <a:pt x="40" y="21"/>
                        <a:pt x="32" y="26"/>
                      </a:cubicBezTo>
                      <a:cubicBezTo>
                        <a:pt x="26" y="35"/>
                        <a:pt x="23" y="42"/>
                        <a:pt x="12" y="46"/>
                      </a:cubicBezTo>
                      <a:cubicBezTo>
                        <a:pt x="0" y="42"/>
                        <a:pt x="5" y="30"/>
                        <a:pt x="8" y="20"/>
                      </a:cubicBezTo>
                      <a:cubicBezTo>
                        <a:pt x="9" y="18"/>
                        <a:pt x="10" y="13"/>
                        <a:pt x="12" y="14"/>
                      </a:cubicBezTo>
                      <a:cubicBezTo>
                        <a:pt x="15" y="16"/>
                        <a:pt x="13" y="21"/>
                        <a:pt x="14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37" name="Freeform 17"/>
                <p:cNvSpPr>
                  <a:spLocks/>
                </p:cNvSpPr>
                <p:nvPr/>
              </p:nvSpPr>
              <p:spPr bwMode="ltGray">
                <a:xfrm>
                  <a:off x="1892" y="634"/>
                  <a:ext cx="29" cy="16"/>
                </a:xfrm>
                <a:custGeom>
                  <a:avLst/>
                  <a:gdLst/>
                  <a:ahLst/>
                  <a:cxnLst>
                    <a:cxn ang="0">
                      <a:pos x="0" y="31"/>
                    </a:cxn>
                    <a:cxn ang="0">
                      <a:pos x="18" y="25"/>
                    </a:cxn>
                    <a:cxn ang="0">
                      <a:pos x="52" y="1"/>
                    </a:cxn>
                    <a:cxn ang="0">
                      <a:pos x="64" y="3"/>
                    </a:cxn>
                    <a:cxn ang="0">
                      <a:pos x="50" y="19"/>
                    </a:cxn>
                    <a:cxn ang="0">
                      <a:pos x="28" y="33"/>
                    </a:cxn>
                    <a:cxn ang="0">
                      <a:pos x="22" y="47"/>
                    </a:cxn>
                    <a:cxn ang="0">
                      <a:pos x="16" y="45"/>
                    </a:cxn>
                    <a:cxn ang="0">
                      <a:pos x="12" y="39"/>
                    </a:cxn>
                    <a:cxn ang="0">
                      <a:pos x="0" y="35"/>
                    </a:cxn>
                    <a:cxn ang="0">
                      <a:pos x="0" y="31"/>
                    </a:cxn>
                  </a:cxnLst>
                  <a:rect l="0" t="0" r="r" b="b"/>
                  <a:pathLst>
                    <a:path w="69" h="47">
                      <a:moveTo>
                        <a:pt x="0" y="31"/>
                      </a:moveTo>
                      <a:cubicBezTo>
                        <a:pt x="7" y="24"/>
                        <a:pt x="9" y="22"/>
                        <a:pt x="18" y="25"/>
                      </a:cubicBezTo>
                      <a:cubicBezTo>
                        <a:pt x="25" y="4"/>
                        <a:pt x="36" y="12"/>
                        <a:pt x="52" y="1"/>
                      </a:cubicBezTo>
                      <a:cubicBezTo>
                        <a:pt x="56" y="2"/>
                        <a:pt x="61" y="0"/>
                        <a:pt x="64" y="3"/>
                      </a:cubicBezTo>
                      <a:cubicBezTo>
                        <a:pt x="69" y="8"/>
                        <a:pt x="50" y="19"/>
                        <a:pt x="50" y="19"/>
                      </a:cubicBezTo>
                      <a:cubicBezTo>
                        <a:pt x="46" y="31"/>
                        <a:pt x="35" y="22"/>
                        <a:pt x="28" y="33"/>
                      </a:cubicBezTo>
                      <a:cubicBezTo>
                        <a:pt x="31" y="41"/>
                        <a:pt x="31" y="44"/>
                        <a:pt x="22" y="47"/>
                      </a:cubicBezTo>
                      <a:cubicBezTo>
                        <a:pt x="20" y="46"/>
                        <a:pt x="18" y="46"/>
                        <a:pt x="16" y="45"/>
                      </a:cubicBezTo>
                      <a:cubicBezTo>
                        <a:pt x="14" y="43"/>
                        <a:pt x="14" y="40"/>
                        <a:pt x="12" y="39"/>
                      </a:cubicBezTo>
                      <a:cubicBezTo>
                        <a:pt x="8" y="37"/>
                        <a:pt x="0" y="35"/>
                        <a:pt x="0" y="35"/>
                      </a:cubicBezTo>
                      <a:cubicBezTo>
                        <a:pt x="2" y="26"/>
                        <a:pt x="3" y="25"/>
                        <a:pt x="0" y="3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38" name="Freeform 18"/>
                <p:cNvSpPr>
                  <a:spLocks/>
                </p:cNvSpPr>
                <p:nvPr/>
              </p:nvSpPr>
              <p:spPr bwMode="ltGray">
                <a:xfrm>
                  <a:off x="1735" y="547"/>
                  <a:ext cx="151" cy="93"/>
                </a:xfrm>
                <a:custGeom>
                  <a:avLst/>
                  <a:gdLst/>
                  <a:ahLst/>
                  <a:cxnLst>
                    <a:cxn ang="0">
                      <a:pos x="10" y="4"/>
                    </a:cxn>
                    <a:cxn ang="0">
                      <a:pos x="36" y="18"/>
                    </a:cxn>
                    <a:cxn ang="0">
                      <a:pos x="46" y="30"/>
                    </a:cxn>
                    <a:cxn ang="0">
                      <a:pos x="76" y="52"/>
                    </a:cxn>
                    <a:cxn ang="0">
                      <a:pos x="92" y="66"/>
                    </a:cxn>
                    <a:cxn ang="0">
                      <a:pos x="122" y="98"/>
                    </a:cxn>
                    <a:cxn ang="0">
                      <a:pos x="136" y="128"/>
                    </a:cxn>
                    <a:cxn ang="0">
                      <a:pos x="148" y="132"/>
                    </a:cxn>
                    <a:cxn ang="0">
                      <a:pos x="154" y="150"/>
                    </a:cxn>
                    <a:cxn ang="0">
                      <a:pos x="176" y="152"/>
                    </a:cxn>
                    <a:cxn ang="0">
                      <a:pos x="170" y="196"/>
                    </a:cxn>
                    <a:cxn ang="0">
                      <a:pos x="180" y="224"/>
                    </a:cxn>
                    <a:cxn ang="0">
                      <a:pos x="198" y="232"/>
                    </a:cxn>
                    <a:cxn ang="0">
                      <a:pos x="216" y="234"/>
                    </a:cxn>
                    <a:cxn ang="0">
                      <a:pos x="236" y="242"/>
                    </a:cxn>
                    <a:cxn ang="0">
                      <a:pos x="254" y="236"/>
                    </a:cxn>
                    <a:cxn ang="0">
                      <a:pos x="272" y="248"/>
                    </a:cxn>
                    <a:cxn ang="0">
                      <a:pos x="296" y="256"/>
                    </a:cxn>
                    <a:cxn ang="0">
                      <a:pos x="314" y="264"/>
                    </a:cxn>
                    <a:cxn ang="0">
                      <a:pos x="352" y="266"/>
                    </a:cxn>
                    <a:cxn ang="0">
                      <a:pos x="342" y="274"/>
                    </a:cxn>
                    <a:cxn ang="0">
                      <a:pos x="322" y="272"/>
                    </a:cxn>
                    <a:cxn ang="0">
                      <a:pos x="300" y="270"/>
                    </a:cxn>
                    <a:cxn ang="0">
                      <a:pos x="288" y="266"/>
                    </a:cxn>
                    <a:cxn ang="0">
                      <a:pos x="252" y="264"/>
                    </a:cxn>
                    <a:cxn ang="0">
                      <a:pos x="234" y="260"/>
                    </a:cxn>
                    <a:cxn ang="0">
                      <a:pos x="172" y="242"/>
                    </a:cxn>
                    <a:cxn ang="0">
                      <a:pos x="160" y="216"/>
                    </a:cxn>
                    <a:cxn ang="0">
                      <a:pos x="126" y="200"/>
                    </a:cxn>
                    <a:cxn ang="0">
                      <a:pos x="108" y="186"/>
                    </a:cxn>
                    <a:cxn ang="0">
                      <a:pos x="94" y="158"/>
                    </a:cxn>
                    <a:cxn ang="0">
                      <a:pos x="68" y="108"/>
                    </a:cxn>
                    <a:cxn ang="0">
                      <a:pos x="64" y="102"/>
                    </a:cxn>
                    <a:cxn ang="0">
                      <a:pos x="58" y="100"/>
                    </a:cxn>
                    <a:cxn ang="0">
                      <a:pos x="54" y="88"/>
                    </a:cxn>
                    <a:cxn ang="0">
                      <a:pos x="38" y="58"/>
                    </a:cxn>
                    <a:cxn ang="0">
                      <a:pos x="20" y="40"/>
                    </a:cxn>
                    <a:cxn ang="0">
                      <a:pos x="4" y="22"/>
                    </a:cxn>
                    <a:cxn ang="0">
                      <a:pos x="10" y="2"/>
                    </a:cxn>
                    <a:cxn ang="0">
                      <a:pos x="10" y="4"/>
                    </a:cxn>
                  </a:cxnLst>
                  <a:rect l="0" t="0" r="r" b="b"/>
                  <a:pathLst>
                    <a:path w="355" h="277">
                      <a:moveTo>
                        <a:pt x="10" y="4"/>
                      </a:moveTo>
                      <a:cubicBezTo>
                        <a:pt x="22" y="0"/>
                        <a:pt x="24" y="14"/>
                        <a:pt x="36" y="18"/>
                      </a:cubicBezTo>
                      <a:cubicBezTo>
                        <a:pt x="37" y="19"/>
                        <a:pt x="45" y="29"/>
                        <a:pt x="46" y="30"/>
                      </a:cubicBezTo>
                      <a:cubicBezTo>
                        <a:pt x="56" y="40"/>
                        <a:pt x="67" y="38"/>
                        <a:pt x="76" y="52"/>
                      </a:cubicBezTo>
                      <a:cubicBezTo>
                        <a:pt x="80" y="58"/>
                        <a:pt x="92" y="66"/>
                        <a:pt x="92" y="66"/>
                      </a:cubicBezTo>
                      <a:cubicBezTo>
                        <a:pt x="96" y="79"/>
                        <a:pt x="112" y="88"/>
                        <a:pt x="122" y="98"/>
                      </a:cubicBezTo>
                      <a:cubicBezTo>
                        <a:pt x="124" y="105"/>
                        <a:pt x="130" y="124"/>
                        <a:pt x="136" y="128"/>
                      </a:cubicBezTo>
                      <a:cubicBezTo>
                        <a:pt x="140" y="130"/>
                        <a:pt x="148" y="132"/>
                        <a:pt x="148" y="132"/>
                      </a:cubicBezTo>
                      <a:cubicBezTo>
                        <a:pt x="150" y="138"/>
                        <a:pt x="154" y="150"/>
                        <a:pt x="154" y="150"/>
                      </a:cubicBezTo>
                      <a:cubicBezTo>
                        <a:pt x="161" y="139"/>
                        <a:pt x="168" y="144"/>
                        <a:pt x="176" y="152"/>
                      </a:cubicBezTo>
                      <a:cubicBezTo>
                        <a:pt x="174" y="167"/>
                        <a:pt x="173" y="181"/>
                        <a:pt x="170" y="196"/>
                      </a:cubicBezTo>
                      <a:cubicBezTo>
                        <a:pt x="171" y="202"/>
                        <a:pt x="174" y="220"/>
                        <a:pt x="180" y="224"/>
                      </a:cubicBezTo>
                      <a:cubicBezTo>
                        <a:pt x="185" y="228"/>
                        <a:pt x="193" y="228"/>
                        <a:pt x="198" y="232"/>
                      </a:cubicBezTo>
                      <a:cubicBezTo>
                        <a:pt x="204" y="230"/>
                        <a:pt x="216" y="234"/>
                        <a:pt x="216" y="234"/>
                      </a:cubicBezTo>
                      <a:cubicBezTo>
                        <a:pt x="223" y="241"/>
                        <a:pt x="225" y="245"/>
                        <a:pt x="236" y="242"/>
                      </a:cubicBezTo>
                      <a:cubicBezTo>
                        <a:pt x="242" y="240"/>
                        <a:pt x="254" y="236"/>
                        <a:pt x="254" y="236"/>
                      </a:cubicBezTo>
                      <a:cubicBezTo>
                        <a:pt x="260" y="240"/>
                        <a:pt x="265" y="246"/>
                        <a:pt x="272" y="248"/>
                      </a:cubicBezTo>
                      <a:cubicBezTo>
                        <a:pt x="277" y="250"/>
                        <a:pt x="291" y="252"/>
                        <a:pt x="296" y="256"/>
                      </a:cubicBezTo>
                      <a:cubicBezTo>
                        <a:pt x="301" y="260"/>
                        <a:pt x="314" y="264"/>
                        <a:pt x="314" y="264"/>
                      </a:cubicBezTo>
                      <a:cubicBezTo>
                        <a:pt x="330" y="263"/>
                        <a:pt x="338" y="261"/>
                        <a:pt x="352" y="266"/>
                      </a:cubicBezTo>
                      <a:cubicBezTo>
                        <a:pt x="355" y="275"/>
                        <a:pt x="350" y="277"/>
                        <a:pt x="342" y="274"/>
                      </a:cubicBezTo>
                      <a:cubicBezTo>
                        <a:pt x="336" y="276"/>
                        <a:pt x="322" y="272"/>
                        <a:pt x="322" y="272"/>
                      </a:cubicBezTo>
                      <a:cubicBezTo>
                        <a:pt x="314" y="275"/>
                        <a:pt x="308" y="272"/>
                        <a:pt x="300" y="270"/>
                      </a:cubicBezTo>
                      <a:cubicBezTo>
                        <a:pt x="296" y="269"/>
                        <a:pt x="288" y="266"/>
                        <a:pt x="288" y="266"/>
                      </a:cubicBezTo>
                      <a:cubicBezTo>
                        <a:pt x="276" y="270"/>
                        <a:pt x="264" y="266"/>
                        <a:pt x="252" y="264"/>
                      </a:cubicBezTo>
                      <a:cubicBezTo>
                        <a:pt x="245" y="259"/>
                        <a:pt x="242" y="257"/>
                        <a:pt x="234" y="260"/>
                      </a:cubicBezTo>
                      <a:cubicBezTo>
                        <a:pt x="211" y="252"/>
                        <a:pt x="192" y="256"/>
                        <a:pt x="172" y="242"/>
                      </a:cubicBezTo>
                      <a:cubicBezTo>
                        <a:pt x="165" y="231"/>
                        <a:pt x="176" y="221"/>
                        <a:pt x="160" y="216"/>
                      </a:cubicBezTo>
                      <a:cubicBezTo>
                        <a:pt x="154" y="233"/>
                        <a:pt x="136" y="203"/>
                        <a:pt x="126" y="200"/>
                      </a:cubicBezTo>
                      <a:cubicBezTo>
                        <a:pt x="120" y="196"/>
                        <a:pt x="114" y="190"/>
                        <a:pt x="108" y="186"/>
                      </a:cubicBezTo>
                      <a:cubicBezTo>
                        <a:pt x="104" y="175"/>
                        <a:pt x="104" y="165"/>
                        <a:pt x="94" y="158"/>
                      </a:cubicBezTo>
                      <a:cubicBezTo>
                        <a:pt x="83" y="142"/>
                        <a:pt x="85" y="119"/>
                        <a:pt x="68" y="108"/>
                      </a:cubicBezTo>
                      <a:cubicBezTo>
                        <a:pt x="67" y="106"/>
                        <a:pt x="66" y="104"/>
                        <a:pt x="64" y="102"/>
                      </a:cubicBezTo>
                      <a:cubicBezTo>
                        <a:pt x="62" y="101"/>
                        <a:pt x="59" y="102"/>
                        <a:pt x="58" y="100"/>
                      </a:cubicBezTo>
                      <a:cubicBezTo>
                        <a:pt x="56" y="97"/>
                        <a:pt x="54" y="88"/>
                        <a:pt x="54" y="88"/>
                      </a:cubicBezTo>
                      <a:cubicBezTo>
                        <a:pt x="59" y="73"/>
                        <a:pt x="52" y="61"/>
                        <a:pt x="38" y="58"/>
                      </a:cubicBezTo>
                      <a:cubicBezTo>
                        <a:pt x="32" y="49"/>
                        <a:pt x="31" y="44"/>
                        <a:pt x="20" y="40"/>
                      </a:cubicBezTo>
                      <a:cubicBezTo>
                        <a:pt x="16" y="27"/>
                        <a:pt x="16" y="26"/>
                        <a:pt x="4" y="22"/>
                      </a:cubicBezTo>
                      <a:cubicBezTo>
                        <a:pt x="1" y="13"/>
                        <a:pt x="0" y="5"/>
                        <a:pt x="10" y="2"/>
                      </a:cubicBezTo>
                      <a:cubicBezTo>
                        <a:pt x="18" y="5"/>
                        <a:pt x="18" y="4"/>
                        <a:pt x="10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39" name="Freeform 19"/>
                <p:cNvSpPr>
                  <a:spLocks/>
                </p:cNvSpPr>
                <p:nvPr/>
              </p:nvSpPr>
              <p:spPr bwMode="ltGray">
                <a:xfrm>
                  <a:off x="1827" y="541"/>
                  <a:ext cx="67" cy="68"/>
                </a:xfrm>
                <a:custGeom>
                  <a:avLst/>
                  <a:gdLst/>
                  <a:ahLst/>
                  <a:cxnLst>
                    <a:cxn ang="0">
                      <a:pos x="54" y="66"/>
                    </a:cxn>
                    <a:cxn ang="0">
                      <a:pos x="66" y="58"/>
                    </a:cxn>
                    <a:cxn ang="0">
                      <a:pos x="68" y="52"/>
                    </a:cxn>
                    <a:cxn ang="0">
                      <a:pos x="80" y="44"/>
                    </a:cxn>
                    <a:cxn ang="0">
                      <a:pos x="106" y="22"/>
                    </a:cxn>
                    <a:cxn ang="0">
                      <a:pos x="112" y="4"/>
                    </a:cxn>
                    <a:cxn ang="0">
                      <a:pos x="124" y="0"/>
                    </a:cxn>
                    <a:cxn ang="0">
                      <a:pos x="150" y="28"/>
                    </a:cxn>
                    <a:cxn ang="0">
                      <a:pos x="146" y="44"/>
                    </a:cxn>
                    <a:cxn ang="0">
                      <a:pos x="126" y="64"/>
                    </a:cxn>
                    <a:cxn ang="0">
                      <a:pos x="132" y="94"/>
                    </a:cxn>
                    <a:cxn ang="0">
                      <a:pos x="142" y="110"/>
                    </a:cxn>
                    <a:cxn ang="0">
                      <a:pos x="146" y="128"/>
                    </a:cxn>
                    <a:cxn ang="0">
                      <a:pos x="128" y="128"/>
                    </a:cxn>
                    <a:cxn ang="0">
                      <a:pos x="116" y="146"/>
                    </a:cxn>
                    <a:cxn ang="0">
                      <a:pos x="104" y="156"/>
                    </a:cxn>
                    <a:cxn ang="0">
                      <a:pos x="100" y="198"/>
                    </a:cxn>
                    <a:cxn ang="0">
                      <a:pos x="88" y="202"/>
                    </a:cxn>
                    <a:cxn ang="0">
                      <a:pos x="82" y="206"/>
                    </a:cxn>
                    <a:cxn ang="0">
                      <a:pos x="76" y="202"/>
                    </a:cxn>
                    <a:cxn ang="0">
                      <a:pos x="72" y="190"/>
                    </a:cxn>
                    <a:cxn ang="0">
                      <a:pos x="60" y="186"/>
                    </a:cxn>
                    <a:cxn ang="0">
                      <a:pos x="42" y="194"/>
                    </a:cxn>
                    <a:cxn ang="0">
                      <a:pos x="28" y="186"/>
                    </a:cxn>
                    <a:cxn ang="0">
                      <a:pos x="10" y="148"/>
                    </a:cxn>
                    <a:cxn ang="0">
                      <a:pos x="4" y="130"/>
                    </a:cxn>
                    <a:cxn ang="0">
                      <a:pos x="0" y="118"/>
                    </a:cxn>
                    <a:cxn ang="0">
                      <a:pos x="20" y="96"/>
                    </a:cxn>
                    <a:cxn ang="0">
                      <a:pos x="32" y="104"/>
                    </a:cxn>
                    <a:cxn ang="0">
                      <a:pos x="34" y="80"/>
                    </a:cxn>
                    <a:cxn ang="0">
                      <a:pos x="52" y="70"/>
                    </a:cxn>
                    <a:cxn ang="0">
                      <a:pos x="54" y="66"/>
                    </a:cxn>
                  </a:cxnLst>
                  <a:rect l="0" t="0" r="r" b="b"/>
                  <a:pathLst>
                    <a:path w="156" h="206">
                      <a:moveTo>
                        <a:pt x="54" y="66"/>
                      </a:moveTo>
                      <a:cubicBezTo>
                        <a:pt x="58" y="63"/>
                        <a:pt x="64" y="63"/>
                        <a:pt x="66" y="58"/>
                      </a:cubicBezTo>
                      <a:cubicBezTo>
                        <a:pt x="67" y="56"/>
                        <a:pt x="67" y="53"/>
                        <a:pt x="68" y="52"/>
                      </a:cubicBezTo>
                      <a:cubicBezTo>
                        <a:pt x="71" y="49"/>
                        <a:pt x="80" y="44"/>
                        <a:pt x="80" y="44"/>
                      </a:cubicBezTo>
                      <a:cubicBezTo>
                        <a:pt x="113" y="55"/>
                        <a:pt x="85" y="29"/>
                        <a:pt x="106" y="22"/>
                      </a:cubicBezTo>
                      <a:cubicBezTo>
                        <a:pt x="110" y="17"/>
                        <a:pt x="108" y="9"/>
                        <a:pt x="112" y="4"/>
                      </a:cubicBezTo>
                      <a:cubicBezTo>
                        <a:pt x="115" y="1"/>
                        <a:pt x="124" y="0"/>
                        <a:pt x="124" y="0"/>
                      </a:cubicBezTo>
                      <a:cubicBezTo>
                        <a:pt x="138" y="14"/>
                        <a:pt x="126" y="23"/>
                        <a:pt x="150" y="28"/>
                      </a:cubicBezTo>
                      <a:cubicBezTo>
                        <a:pt x="156" y="36"/>
                        <a:pt x="154" y="39"/>
                        <a:pt x="146" y="44"/>
                      </a:cubicBezTo>
                      <a:cubicBezTo>
                        <a:pt x="141" y="52"/>
                        <a:pt x="135" y="61"/>
                        <a:pt x="126" y="64"/>
                      </a:cubicBezTo>
                      <a:cubicBezTo>
                        <a:pt x="118" y="75"/>
                        <a:pt x="128" y="83"/>
                        <a:pt x="132" y="94"/>
                      </a:cubicBezTo>
                      <a:cubicBezTo>
                        <a:pt x="129" y="103"/>
                        <a:pt x="135" y="105"/>
                        <a:pt x="142" y="110"/>
                      </a:cubicBezTo>
                      <a:cubicBezTo>
                        <a:pt x="145" y="119"/>
                        <a:pt x="141" y="120"/>
                        <a:pt x="146" y="128"/>
                      </a:cubicBezTo>
                      <a:cubicBezTo>
                        <a:pt x="142" y="139"/>
                        <a:pt x="135" y="133"/>
                        <a:pt x="128" y="128"/>
                      </a:cubicBezTo>
                      <a:cubicBezTo>
                        <a:pt x="116" y="132"/>
                        <a:pt x="122" y="136"/>
                        <a:pt x="116" y="146"/>
                      </a:cubicBezTo>
                      <a:cubicBezTo>
                        <a:pt x="113" y="151"/>
                        <a:pt x="108" y="152"/>
                        <a:pt x="104" y="156"/>
                      </a:cubicBezTo>
                      <a:cubicBezTo>
                        <a:pt x="107" y="167"/>
                        <a:pt x="112" y="191"/>
                        <a:pt x="100" y="198"/>
                      </a:cubicBezTo>
                      <a:cubicBezTo>
                        <a:pt x="96" y="200"/>
                        <a:pt x="92" y="200"/>
                        <a:pt x="88" y="202"/>
                      </a:cubicBezTo>
                      <a:cubicBezTo>
                        <a:pt x="86" y="203"/>
                        <a:pt x="84" y="205"/>
                        <a:pt x="82" y="206"/>
                      </a:cubicBezTo>
                      <a:cubicBezTo>
                        <a:pt x="80" y="205"/>
                        <a:pt x="77" y="204"/>
                        <a:pt x="76" y="202"/>
                      </a:cubicBezTo>
                      <a:cubicBezTo>
                        <a:pt x="74" y="198"/>
                        <a:pt x="76" y="191"/>
                        <a:pt x="72" y="190"/>
                      </a:cubicBezTo>
                      <a:cubicBezTo>
                        <a:pt x="68" y="189"/>
                        <a:pt x="60" y="186"/>
                        <a:pt x="60" y="186"/>
                      </a:cubicBezTo>
                      <a:cubicBezTo>
                        <a:pt x="53" y="188"/>
                        <a:pt x="49" y="192"/>
                        <a:pt x="42" y="194"/>
                      </a:cubicBezTo>
                      <a:cubicBezTo>
                        <a:pt x="34" y="189"/>
                        <a:pt x="37" y="183"/>
                        <a:pt x="28" y="186"/>
                      </a:cubicBezTo>
                      <a:cubicBezTo>
                        <a:pt x="12" y="181"/>
                        <a:pt x="19" y="161"/>
                        <a:pt x="10" y="148"/>
                      </a:cubicBezTo>
                      <a:cubicBezTo>
                        <a:pt x="5" y="121"/>
                        <a:pt x="11" y="147"/>
                        <a:pt x="4" y="130"/>
                      </a:cubicBezTo>
                      <a:cubicBezTo>
                        <a:pt x="2" y="126"/>
                        <a:pt x="0" y="118"/>
                        <a:pt x="0" y="118"/>
                      </a:cubicBezTo>
                      <a:cubicBezTo>
                        <a:pt x="2" y="95"/>
                        <a:pt x="0" y="83"/>
                        <a:pt x="20" y="96"/>
                      </a:cubicBezTo>
                      <a:cubicBezTo>
                        <a:pt x="23" y="105"/>
                        <a:pt x="23" y="110"/>
                        <a:pt x="32" y="104"/>
                      </a:cubicBezTo>
                      <a:cubicBezTo>
                        <a:pt x="35" y="95"/>
                        <a:pt x="29" y="88"/>
                        <a:pt x="34" y="80"/>
                      </a:cubicBezTo>
                      <a:cubicBezTo>
                        <a:pt x="36" y="76"/>
                        <a:pt x="48" y="73"/>
                        <a:pt x="52" y="70"/>
                      </a:cubicBezTo>
                      <a:cubicBezTo>
                        <a:pt x="57" y="63"/>
                        <a:pt x="58" y="62"/>
                        <a:pt x="54" y="6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40" name="Freeform 20"/>
                <p:cNvSpPr>
                  <a:spLocks/>
                </p:cNvSpPr>
                <p:nvPr/>
              </p:nvSpPr>
              <p:spPr bwMode="ltGray">
                <a:xfrm>
                  <a:off x="1892" y="572"/>
                  <a:ext cx="47" cy="13"/>
                </a:xfrm>
                <a:custGeom>
                  <a:avLst/>
                  <a:gdLst/>
                  <a:ahLst/>
                  <a:cxnLst>
                    <a:cxn ang="0">
                      <a:pos x="4" y="32"/>
                    </a:cxn>
                    <a:cxn ang="0">
                      <a:pos x="18" y="10"/>
                    </a:cxn>
                    <a:cxn ang="0">
                      <a:pos x="46" y="20"/>
                    </a:cxn>
                    <a:cxn ang="0">
                      <a:pos x="72" y="14"/>
                    </a:cxn>
                    <a:cxn ang="0">
                      <a:pos x="90" y="0"/>
                    </a:cxn>
                    <a:cxn ang="0">
                      <a:pos x="76" y="26"/>
                    </a:cxn>
                    <a:cxn ang="0">
                      <a:pos x="60" y="38"/>
                    </a:cxn>
                    <a:cxn ang="0">
                      <a:pos x="42" y="32"/>
                    </a:cxn>
                    <a:cxn ang="0">
                      <a:pos x="14" y="30"/>
                    </a:cxn>
                    <a:cxn ang="0">
                      <a:pos x="4" y="32"/>
                    </a:cxn>
                  </a:cxnLst>
                  <a:rect l="0" t="0" r="r" b="b"/>
                  <a:pathLst>
                    <a:path w="109" h="38">
                      <a:moveTo>
                        <a:pt x="4" y="32"/>
                      </a:moveTo>
                      <a:cubicBezTo>
                        <a:pt x="7" y="22"/>
                        <a:pt x="7" y="14"/>
                        <a:pt x="18" y="10"/>
                      </a:cubicBezTo>
                      <a:cubicBezTo>
                        <a:pt x="28" y="12"/>
                        <a:pt x="37" y="14"/>
                        <a:pt x="46" y="20"/>
                      </a:cubicBezTo>
                      <a:cubicBezTo>
                        <a:pt x="62" y="15"/>
                        <a:pt x="54" y="17"/>
                        <a:pt x="72" y="14"/>
                      </a:cubicBezTo>
                      <a:cubicBezTo>
                        <a:pt x="77" y="9"/>
                        <a:pt x="90" y="0"/>
                        <a:pt x="90" y="0"/>
                      </a:cubicBezTo>
                      <a:cubicBezTo>
                        <a:pt x="109" y="6"/>
                        <a:pt x="85" y="23"/>
                        <a:pt x="76" y="26"/>
                      </a:cubicBezTo>
                      <a:cubicBezTo>
                        <a:pt x="71" y="33"/>
                        <a:pt x="68" y="35"/>
                        <a:pt x="60" y="38"/>
                      </a:cubicBezTo>
                      <a:cubicBezTo>
                        <a:pt x="54" y="36"/>
                        <a:pt x="42" y="32"/>
                        <a:pt x="42" y="32"/>
                      </a:cubicBezTo>
                      <a:cubicBezTo>
                        <a:pt x="33" y="23"/>
                        <a:pt x="26" y="26"/>
                        <a:pt x="14" y="30"/>
                      </a:cubicBezTo>
                      <a:cubicBezTo>
                        <a:pt x="1" y="28"/>
                        <a:pt x="0" y="24"/>
                        <a:pt x="4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41" name="Freeform 21"/>
                <p:cNvSpPr>
                  <a:spLocks/>
                </p:cNvSpPr>
                <p:nvPr/>
              </p:nvSpPr>
              <p:spPr bwMode="ltGray">
                <a:xfrm>
                  <a:off x="1890" y="588"/>
                  <a:ext cx="32" cy="34"/>
                </a:xfrm>
                <a:custGeom>
                  <a:avLst/>
                  <a:gdLst/>
                  <a:ahLst/>
                  <a:cxnLst>
                    <a:cxn ang="0">
                      <a:pos x="8" y="18"/>
                    </a:cxn>
                    <a:cxn ang="0">
                      <a:pos x="18" y="0"/>
                    </a:cxn>
                    <a:cxn ang="0">
                      <a:pos x="34" y="18"/>
                    </a:cxn>
                    <a:cxn ang="0">
                      <a:pos x="62" y="4"/>
                    </a:cxn>
                    <a:cxn ang="0">
                      <a:pos x="46" y="34"/>
                    </a:cxn>
                    <a:cxn ang="0">
                      <a:pos x="54" y="48"/>
                    </a:cxn>
                    <a:cxn ang="0">
                      <a:pos x="58" y="60"/>
                    </a:cxn>
                    <a:cxn ang="0">
                      <a:pos x="46" y="74"/>
                    </a:cxn>
                    <a:cxn ang="0">
                      <a:pos x="34" y="60"/>
                    </a:cxn>
                    <a:cxn ang="0">
                      <a:pos x="22" y="48"/>
                    </a:cxn>
                    <a:cxn ang="0">
                      <a:pos x="28" y="68"/>
                    </a:cxn>
                    <a:cxn ang="0">
                      <a:pos x="30" y="74"/>
                    </a:cxn>
                    <a:cxn ang="0">
                      <a:pos x="20" y="104"/>
                    </a:cxn>
                    <a:cxn ang="0">
                      <a:pos x="12" y="102"/>
                    </a:cxn>
                    <a:cxn ang="0">
                      <a:pos x="8" y="90"/>
                    </a:cxn>
                    <a:cxn ang="0">
                      <a:pos x="0" y="54"/>
                    </a:cxn>
                    <a:cxn ang="0">
                      <a:pos x="2" y="30"/>
                    </a:cxn>
                    <a:cxn ang="0">
                      <a:pos x="8" y="18"/>
                    </a:cxn>
                  </a:cxnLst>
                  <a:rect l="0" t="0" r="r" b="b"/>
                  <a:pathLst>
                    <a:path w="76" h="104">
                      <a:moveTo>
                        <a:pt x="8" y="18"/>
                      </a:moveTo>
                      <a:cubicBezTo>
                        <a:pt x="10" y="8"/>
                        <a:pt x="9" y="3"/>
                        <a:pt x="18" y="0"/>
                      </a:cubicBezTo>
                      <a:cubicBezTo>
                        <a:pt x="28" y="3"/>
                        <a:pt x="25" y="12"/>
                        <a:pt x="34" y="18"/>
                      </a:cubicBezTo>
                      <a:cubicBezTo>
                        <a:pt x="46" y="16"/>
                        <a:pt x="51" y="8"/>
                        <a:pt x="62" y="4"/>
                      </a:cubicBezTo>
                      <a:cubicBezTo>
                        <a:pt x="76" y="9"/>
                        <a:pt x="56" y="31"/>
                        <a:pt x="46" y="34"/>
                      </a:cubicBezTo>
                      <a:cubicBezTo>
                        <a:pt x="51" y="56"/>
                        <a:pt x="43" y="29"/>
                        <a:pt x="54" y="48"/>
                      </a:cubicBezTo>
                      <a:cubicBezTo>
                        <a:pt x="56" y="52"/>
                        <a:pt x="58" y="60"/>
                        <a:pt x="58" y="60"/>
                      </a:cubicBezTo>
                      <a:cubicBezTo>
                        <a:pt x="55" y="68"/>
                        <a:pt x="54" y="71"/>
                        <a:pt x="46" y="74"/>
                      </a:cubicBezTo>
                      <a:cubicBezTo>
                        <a:pt x="38" y="71"/>
                        <a:pt x="37" y="68"/>
                        <a:pt x="34" y="60"/>
                      </a:cubicBezTo>
                      <a:cubicBezTo>
                        <a:pt x="33" y="50"/>
                        <a:pt x="32" y="33"/>
                        <a:pt x="22" y="48"/>
                      </a:cubicBezTo>
                      <a:cubicBezTo>
                        <a:pt x="25" y="60"/>
                        <a:pt x="23" y="53"/>
                        <a:pt x="28" y="68"/>
                      </a:cubicBezTo>
                      <a:cubicBezTo>
                        <a:pt x="29" y="70"/>
                        <a:pt x="30" y="74"/>
                        <a:pt x="30" y="74"/>
                      </a:cubicBezTo>
                      <a:cubicBezTo>
                        <a:pt x="24" y="84"/>
                        <a:pt x="22" y="93"/>
                        <a:pt x="20" y="104"/>
                      </a:cubicBezTo>
                      <a:cubicBezTo>
                        <a:pt x="17" y="103"/>
                        <a:pt x="14" y="104"/>
                        <a:pt x="12" y="102"/>
                      </a:cubicBezTo>
                      <a:cubicBezTo>
                        <a:pt x="9" y="99"/>
                        <a:pt x="8" y="90"/>
                        <a:pt x="8" y="90"/>
                      </a:cubicBezTo>
                      <a:cubicBezTo>
                        <a:pt x="13" y="75"/>
                        <a:pt x="14" y="64"/>
                        <a:pt x="0" y="54"/>
                      </a:cubicBezTo>
                      <a:cubicBezTo>
                        <a:pt x="1" y="46"/>
                        <a:pt x="1" y="38"/>
                        <a:pt x="2" y="30"/>
                      </a:cubicBezTo>
                      <a:cubicBezTo>
                        <a:pt x="2" y="27"/>
                        <a:pt x="13" y="2"/>
                        <a:pt x="8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42" name="Freeform 22"/>
                <p:cNvSpPr>
                  <a:spLocks/>
                </p:cNvSpPr>
                <p:nvPr/>
              </p:nvSpPr>
              <p:spPr bwMode="ltGray">
                <a:xfrm>
                  <a:off x="1944" y="569"/>
                  <a:ext cx="16" cy="20"/>
                </a:xfrm>
                <a:custGeom>
                  <a:avLst/>
                  <a:gdLst/>
                  <a:ahLst/>
                  <a:cxnLst>
                    <a:cxn ang="0">
                      <a:pos x="3" y="28"/>
                    </a:cxn>
                    <a:cxn ang="0">
                      <a:pos x="13" y="0"/>
                    </a:cxn>
                    <a:cxn ang="0">
                      <a:pos x="15" y="28"/>
                    </a:cxn>
                    <a:cxn ang="0">
                      <a:pos x="37" y="38"/>
                    </a:cxn>
                    <a:cxn ang="0">
                      <a:pos x="19" y="44"/>
                    </a:cxn>
                    <a:cxn ang="0">
                      <a:pos x="5" y="58"/>
                    </a:cxn>
                    <a:cxn ang="0">
                      <a:pos x="1" y="34"/>
                    </a:cxn>
                    <a:cxn ang="0">
                      <a:pos x="3" y="28"/>
                    </a:cxn>
                  </a:cxnLst>
                  <a:rect l="0" t="0" r="r" b="b"/>
                  <a:pathLst>
                    <a:path w="37" h="61">
                      <a:moveTo>
                        <a:pt x="3" y="28"/>
                      </a:moveTo>
                      <a:cubicBezTo>
                        <a:pt x="5" y="14"/>
                        <a:pt x="2" y="7"/>
                        <a:pt x="13" y="0"/>
                      </a:cubicBezTo>
                      <a:cubicBezTo>
                        <a:pt x="26" y="9"/>
                        <a:pt x="23" y="17"/>
                        <a:pt x="15" y="28"/>
                      </a:cubicBezTo>
                      <a:cubicBezTo>
                        <a:pt x="25" y="31"/>
                        <a:pt x="33" y="27"/>
                        <a:pt x="37" y="38"/>
                      </a:cubicBezTo>
                      <a:cubicBezTo>
                        <a:pt x="30" y="45"/>
                        <a:pt x="28" y="47"/>
                        <a:pt x="19" y="44"/>
                      </a:cubicBezTo>
                      <a:cubicBezTo>
                        <a:pt x="13" y="54"/>
                        <a:pt x="18" y="61"/>
                        <a:pt x="5" y="58"/>
                      </a:cubicBezTo>
                      <a:cubicBezTo>
                        <a:pt x="0" y="50"/>
                        <a:pt x="3" y="44"/>
                        <a:pt x="1" y="34"/>
                      </a:cubicBezTo>
                      <a:cubicBezTo>
                        <a:pt x="2" y="32"/>
                        <a:pt x="3" y="28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43" name="Freeform 23"/>
                <p:cNvSpPr>
                  <a:spLocks/>
                </p:cNvSpPr>
                <p:nvPr/>
              </p:nvSpPr>
              <p:spPr bwMode="ltGray">
                <a:xfrm>
                  <a:off x="1948" y="600"/>
                  <a:ext cx="20" cy="10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29" y="0"/>
                    </a:cxn>
                    <a:cxn ang="0">
                      <a:pos x="49" y="16"/>
                    </a:cxn>
                    <a:cxn ang="0">
                      <a:pos x="35" y="14"/>
                    </a:cxn>
                    <a:cxn ang="0">
                      <a:pos x="3" y="16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49" h="29">
                      <a:moveTo>
                        <a:pt x="7" y="0"/>
                      </a:moveTo>
                      <a:cubicBezTo>
                        <a:pt x="15" y="6"/>
                        <a:pt x="19" y="2"/>
                        <a:pt x="29" y="0"/>
                      </a:cubicBezTo>
                      <a:cubicBezTo>
                        <a:pt x="45" y="5"/>
                        <a:pt x="40" y="3"/>
                        <a:pt x="49" y="16"/>
                      </a:cubicBezTo>
                      <a:cubicBezTo>
                        <a:pt x="46" y="29"/>
                        <a:pt x="42" y="21"/>
                        <a:pt x="35" y="14"/>
                      </a:cubicBezTo>
                      <a:cubicBezTo>
                        <a:pt x="26" y="15"/>
                        <a:pt x="12" y="19"/>
                        <a:pt x="3" y="16"/>
                      </a:cubicBezTo>
                      <a:cubicBezTo>
                        <a:pt x="0" y="6"/>
                        <a:pt x="7" y="10"/>
                        <a:pt x="7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44" name="Freeform 24"/>
                <p:cNvSpPr>
                  <a:spLocks/>
                </p:cNvSpPr>
                <p:nvPr/>
              </p:nvSpPr>
              <p:spPr bwMode="ltGray">
                <a:xfrm>
                  <a:off x="1969" y="585"/>
                  <a:ext cx="26" cy="17"/>
                </a:xfrm>
                <a:custGeom>
                  <a:avLst/>
                  <a:gdLst/>
                  <a:ahLst/>
                  <a:cxnLst>
                    <a:cxn ang="0">
                      <a:pos x="21" y="38"/>
                    </a:cxn>
                    <a:cxn ang="0">
                      <a:pos x="15" y="26"/>
                    </a:cxn>
                    <a:cxn ang="0">
                      <a:pos x="3" y="22"/>
                    </a:cxn>
                    <a:cxn ang="0">
                      <a:pos x="13" y="8"/>
                    </a:cxn>
                    <a:cxn ang="0">
                      <a:pos x="25" y="0"/>
                    </a:cxn>
                    <a:cxn ang="0">
                      <a:pos x="49" y="10"/>
                    </a:cxn>
                    <a:cxn ang="0">
                      <a:pos x="53" y="20"/>
                    </a:cxn>
                    <a:cxn ang="0">
                      <a:pos x="61" y="32"/>
                    </a:cxn>
                    <a:cxn ang="0">
                      <a:pos x="41" y="38"/>
                    </a:cxn>
                    <a:cxn ang="0">
                      <a:pos x="23" y="44"/>
                    </a:cxn>
                    <a:cxn ang="0">
                      <a:pos x="21" y="38"/>
                    </a:cxn>
                  </a:cxnLst>
                  <a:rect l="0" t="0" r="r" b="b"/>
                  <a:pathLst>
                    <a:path w="61" h="48">
                      <a:moveTo>
                        <a:pt x="21" y="38"/>
                      </a:moveTo>
                      <a:cubicBezTo>
                        <a:pt x="19" y="34"/>
                        <a:pt x="19" y="29"/>
                        <a:pt x="15" y="26"/>
                      </a:cubicBezTo>
                      <a:cubicBezTo>
                        <a:pt x="12" y="24"/>
                        <a:pt x="3" y="22"/>
                        <a:pt x="3" y="22"/>
                      </a:cubicBezTo>
                      <a:cubicBezTo>
                        <a:pt x="0" y="12"/>
                        <a:pt x="5" y="12"/>
                        <a:pt x="13" y="8"/>
                      </a:cubicBezTo>
                      <a:cubicBezTo>
                        <a:pt x="17" y="6"/>
                        <a:pt x="25" y="0"/>
                        <a:pt x="25" y="0"/>
                      </a:cubicBezTo>
                      <a:cubicBezTo>
                        <a:pt x="37" y="2"/>
                        <a:pt x="41" y="2"/>
                        <a:pt x="49" y="10"/>
                      </a:cubicBezTo>
                      <a:cubicBezTo>
                        <a:pt x="45" y="21"/>
                        <a:pt x="46" y="12"/>
                        <a:pt x="53" y="20"/>
                      </a:cubicBezTo>
                      <a:cubicBezTo>
                        <a:pt x="56" y="24"/>
                        <a:pt x="61" y="32"/>
                        <a:pt x="61" y="32"/>
                      </a:cubicBezTo>
                      <a:cubicBezTo>
                        <a:pt x="56" y="47"/>
                        <a:pt x="53" y="42"/>
                        <a:pt x="41" y="38"/>
                      </a:cubicBezTo>
                      <a:cubicBezTo>
                        <a:pt x="27" y="47"/>
                        <a:pt x="34" y="48"/>
                        <a:pt x="23" y="44"/>
                      </a:cubicBezTo>
                      <a:cubicBezTo>
                        <a:pt x="22" y="42"/>
                        <a:pt x="21" y="38"/>
                        <a:pt x="21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45" name="Freeform 25"/>
                <p:cNvSpPr>
                  <a:spLocks/>
                </p:cNvSpPr>
                <p:nvPr/>
              </p:nvSpPr>
              <p:spPr bwMode="ltGray">
                <a:xfrm>
                  <a:off x="1976" y="593"/>
                  <a:ext cx="122" cy="61"/>
                </a:xfrm>
                <a:custGeom>
                  <a:avLst/>
                  <a:gdLst/>
                  <a:ahLst/>
                  <a:cxnLst>
                    <a:cxn ang="0">
                      <a:pos x="46" y="28"/>
                    </a:cxn>
                    <a:cxn ang="0">
                      <a:pos x="36" y="14"/>
                    </a:cxn>
                    <a:cxn ang="0">
                      <a:pos x="26" y="30"/>
                    </a:cxn>
                    <a:cxn ang="0">
                      <a:pos x="0" y="24"/>
                    </a:cxn>
                    <a:cxn ang="0">
                      <a:pos x="10" y="42"/>
                    </a:cxn>
                    <a:cxn ang="0">
                      <a:pos x="16" y="62"/>
                    </a:cxn>
                    <a:cxn ang="0">
                      <a:pos x="24" y="48"/>
                    </a:cxn>
                    <a:cxn ang="0">
                      <a:pos x="30" y="44"/>
                    </a:cxn>
                    <a:cxn ang="0">
                      <a:pos x="48" y="56"/>
                    </a:cxn>
                    <a:cxn ang="0">
                      <a:pos x="70" y="62"/>
                    </a:cxn>
                    <a:cxn ang="0">
                      <a:pos x="88" y="72"/>
                    </a:cxn>
                    <a:cxn ang="0">
                      <a:pos x="106" y="102"/>
                    </a:cxn>
                    <a:cxn ang="0">
                      <a:pos x="104" y="122"/>
                    </a:cxn>
                    <a:cxn ang="0">
                      <a:pos x="98" y="134"/>
                    </a:cxn>
                    <a:cxn ang="0">
                      <a:pos x="122" y="128"/>
                    </a:cxn>
                    <a:cxn ang="0">
                      <a:pos x="140" y="140"/>
                    </a:cxn>
                    <a:cxn ang="0">
                      <a:pos x="168" y="148"/>
                    </a:cxn>
                    <a:cxn ang="0">
                      <a:pos x="174" y="146"/>
                    </a:cxn>
                    <a:cxn ang="0">
                      <a:pos x="168" y="134"/>
                    </a:cxn>
                    <a:cxn ang="0">
                      <a:pos x="178" y="136"/>
                    </a:cxn>
                    <a:cxn ang="0">
                      <a:pos x="186" y="118"/>
                    </a:cxn>
                    <a:cxn ang="0">
                      <a:pos x="202" y="122"/>
                    </a:cxn>
                    <a:cxn ang="0">
                      <a:pos x="214" y="130"/>
                    </a:cxn>
                    <a:cxn ang="0">
                      <a:pos x="244" y="168"/>
                    </a:cxn>
                    <a:cxn ang="0">
                      <a:pos x="262" y="178"/>
                    </a:cxn>
                    <a:cxn ang="0">
                      <a:pos x="284" y="170"/>
                    </a:cxn>
                    <a:cxn ang="0">
                      <a:pos x="268" y="160"/>
                    </a:cxn>
                    <a:cxn ang="0">
                      <a:pos x="256" y="138"/>
                    </a:cxn>
                    <a:cxn ang="0">
                      <a:pos x="250" y="132"/>
                    </a:cxn>
                    <a:cxn ang="0">
                      <a:pos x="248" y="122"/>
                    </a:cxn>
                    <a:cxn ang="0">
                      <a:pos x="236" y="116"/>
                    </a:cxn>
                    <a:cxn ang="0">
                      <a:pos x="240" y="96"/>
                    </a:cxn>
                    <a:cxn ang="0">
                      <a:pos x="220" y="86"/>
                    </a:cxn>
                    <a:cxn ang="0">
                      <a:pos x="210" y="70"/>
                    </a:cxn>
                    <a:cxn ang="0">
                      <a:pos x="190" y="54"/>
                    </a:cxn>
                    <a:cxn ang="0">
                      <a:pos x="168" y="38"/>
                    </a:cxn>
                    <a:cxn ang="0">
                      <a:pos x="156" y="34"/>
                    </a:cxn>
                    <a:cxn ang="0">
                      <a:pos x="120" y="16"/>
                    </a:cxn>
                    <a:cxn ang="0">
                      <a:pos x="102" y="4"/>
                    </a:cxn>
                    <a:cxn ang="0">
                      <a:pos x="96" y="0"/>
                    </a:cxn>
                    <a:cxn ang="0">
                      <a:pos x="70" y="10"/>
                    </a:cxn>
                    <a:cxn ang="0">
                      <a:pos x="56" y="32"/>
                    </a:cxn>
                    <a:cxn ang="0">
                      <a:pos x="46" y="28"/>
                    </a:cxn>
                  </a:cxnLst>
                  <a:rect l="0" t="0" r="r" b="b"/>
                  <a:pathLst>
                    <a:path w="286" h="182">
                      <a:moveTo>
                        <a:pt x="46" y="28"/>
                      </a:moveTo>
                      <a:cubicBezTo>
                        <a:pt x="41" y="14"/>
                        <a:pt x="46" y="17"/>
                        <a:pt x="36" y="14"/>
                      </a:cubicBezTo>
                      <a:cubicBezTo>
                        <a:pt x="31" y="17"/>
                        <a:pt x="26" y="30"/>
                        <a:pt x="26" y="30"/>
                      </a:cubicBezTo>
                      <a:cubicBezTo>
                        <a:pt x="12" y="25"/>
                        <a:pt x="19" y="21"/>
                        <a:pt x="0" y="24"/>
                      </a:cubicBezTo>
                      <a:cubicBezTo>
                        <a:pt x="2" y="33"/>
                        <a:pt x="2" y="37"/>
                        <a:pt x="10" y="42"/>
                      </a:cubicBezTo>
                      <a:cubicBezTo>
                        <a:pt x="12" y="49"/>
                        <a:pt x="14" y="55"/>
                        <a:pt x="16" y="62"/>
                      </a:cubicBezTo>
                      <a:cubicBezTo>
                        <a:pt x="24" y="59"/>
                        <a:pt x="27" y="57"/>
                        <a:pt x="24" y="48"/>
                      </a:cubicBezTo>
                      <a:cubicBezTo>
                        <a:pt x="26" y="47"/>
                        <a:pt x="28" y="43"/>
                        <a:pt x="30" y="44"/>
                      </a:cubicBezTo>
                      <a:cubicBezTo>
                        <a:pt x="48" y="48"/>
                        <a:pt x="36" y="52"/>
                        <a:pt x="48" y="56"/>
                      </a:cubicBezTo>
                      <a:cubicBezTo>
                        <a:pt x="74" y="65"/>
                        <a:pt x="47" y="56"/>
                        <a:pt x="70" y="62"/>
                      </a:cubicBezTo>
                      <a:cubicBezTo>
                        <a:pt x="77" y="64"/>
                        <a:pt x="88" y="72"/>
                        <a:pt x="88" y="72"/>
                      </a:cubicBezTo>
                      <a:cubicBezTo>
                        <a:pt x="96" y="84"/>
                        <a:pt x="102" y="87"/>
                        <a:pt x="106" y="102"/>
                      </a:cubicBezTo>
                      <a:cubicBezTo>
                        <a:pt x="105" y="109"/>
                        <a:pt x="106" y="115"/>
                        <a:pt x="104" y="122"/>
                      </a:cubicBezTo>
                      <a:cubicBezTo>
                        <a:pt x="103" y="126"/>
                        <a:pt x="94" y="132"/>
                        <a:pt x="98" y="134"/>
                      </a:cubicBezTo>
                      <a:cubicBezTo>
                        <a:pt x="106" y="137"/>
                        <a:pt x="122" y="128"/>
                        <a:pt x="122" y="128"/>
                      </a:cubicBezTo>
                      <a:cubicBezTo>
                        <a:pt x="130" y="131"/>
                        <a:pt x="133" y="135"/>
                        <a:pt x="140" y="140"/>
                      </a:cubicBezTo>
                      <a:cubicBezTo>
                        <a:pt x="148" y="145"/>
                        <a:pt x="159" y="145"/>
                        <a:pt x="168" y="148"/>
                      </a:cubicBezTo>
                      <a:cubicBezTo>
                        <a:pt x="170" y="147"/>
                        <a:pt x="173" y="148"/>
                        <a:pt x="174" y="146"/>
                      </a:cubicBezTo>
                      <a:cubicBezTo>
                        <a:pt x="176" y="142"/>
                        <a:pt x="164" y="136"/>
                        <a:pt x="168" y="134"/>
                      </a:cubicBezTo>
                      <a:cubicBezTo>
                        <a:pt x="171" y="132"/>
                        <a:pt x="175" y="135"/>
                        <a:pt x="178" y="136"/>
                      </a:cubicBezTo>
                      <a:cubicBezTo>
                        <a:pt x="182" y="131"/>
                        <a:pt x="186" y="118"/>
                        <a:pt x="186" y="118"/>
                      </a:cubicBezTo>
                      <a:cubicBezTo>
                        <a:pt x="189" y="119"/>
                        <a:pt x="199" y="120"/>
                        <a:pt x="202" y="122"/>
                      </a:cubicBezTo>
                      <a:cubicBezTo>
                        <a:pt x="206" y="124"/>
                        <a:pt x="214" y="130"/>
                        <a:pt x="214" y="130"/>
                      </a:cubicBezTo>
                      <a:cubicBezTo>
                        <a:pt x="224" y="145"/>
                        <a:pt x="228" y="158"/>
                        <a:pt x="244" y="168"/>
                      </a:cubicBezTo>
                      <a:cubicBezTo>
                        <a:pt x="250" y="172"/>
                        <a:pt x="262" y="178"/>
                        <a:pt x="262" y="178"/>
                      </a:cubicBezTo>
                      <a:cubicBezTo>
                        <a:pt x="265" y="178"/>
                        <a:pt x="286" y="182"/>
                        <a:pt x="284" y="170"/>
                      </a:cubicBezTo>
                      <a:cubicBezTo>
                        <a:pt x="283" y="164"/>
                        <a:pt x="268" y="160"/>
                        <a:pt x="268" y="160"/>
                      </a:cubicBezTo>
                      <a:cubicBezTo>
                        <a:pt x="261" y="150"/>
                        <a:pt x="270" y="143"/>
                        <a:pt x="256" y="138"/>
                      </a:cubicBezTo>
                      <a:cubicBezTo>
                        <a:pt x="254" y="136"/>
                        <a:pt x="251" y="135"/>
                        <a:pt x="250" y="132"/>
                      </a:cubicBezTo>
                      <a:cubicBezTo>
                        <a:pt x="248" y="129"/>
                        <a:pt x="250" y="125"/>
                        <a:pt x="248" y="122"/>
                      </a:cubicBezTo>
                      <a:cubicBezTo>
                        <a:pt x="246" y="118"/>
                        <a:pt x="240" y="118"/>
                        <a:pt x="236" y="116"/>
                      </a:cubicBezTo>
                      <a:cubicBezTo>
                        <a:pt x="230" y="107"/>
                        <a:pt x="227" y="100"/>
                        <a:pt x="240" y="96"/>
                      </a:cubicBezTo>
                      <a:cubicBezTo>
                        <a:pt x="236" y="83"/>
                        <a:pt x="236" y="84"/>
                        <a:pt x="220" y="86"/>
                      </a:cubicBezTo>
                      <a:cubicBezTo>
                        <a:pt x="209" y="82"/>
                        <a:pt x="208" y="82"/>
                        <a:pt x="210" y="70"/>
                      </a:cubicBezTo>
                      <a:cubicBezTo>
                        <a:pt x="207" y="60"/>
                        <a:pt x="199" y="57"/>
                        <a:pt x="190" y="54"/>
                      </a:cubicBezTo>
                      <a:cubicBezTo>
                        <a:pt x="181" y="45"/>
                        <a:pt x="181" y="42"/>
                        <a:pt x="168" y="38"/>
                      </a:cubicBezTo>
                      <a:cubicBezTo>
                        <a:pt x="164" y="37"/>
                        <a:pt x="156" y="34"/>
                        <a:pt x="156" y="34"/>
                      </a:cubicBezTo>
                      <a:cubicBezTo>
                        <a:pt x="146" y="24"/>
                        <a:pt x="134" y="21"/>
                        <a:pt x="120" y="16"/>
                      </a:cubicBezTo>
                      <a:cubicBezTo>
                        <a:pt x="113" y="14"/>
                        <a:pt x="108" y="8"/>
                        <a:pt x="102" y="4"/>
                      </a:cubicBezTo>
                      <a:cubicBezTo>
                        <a:pt x="100" y="3"/>
                        <a:pt x="96" y="0"/>
                        <a:pt x="96" y="0"/>
                      </a:cubicBezTo>
                      <a:cubicBezTo>
                        <a:pt x="83" y="2"/>
                        <a:pt x="79" y="1"/>
                        <a:pt x="70" y="10"/>
                      </a:cubicBezTo>
                      <a:cubicBezTo>
                        <a:pt x="67" y="19"/>
                        <a:pt x="63" y="27"/>
                        <a:pt x="56" y="32"/>
                      </a:cubicBezTo>
                      <a:cubicBezTo>
                        <a:pt x="49" y="30"/>
                        <a:pt x="52" y="31"/>
                        <a:pt x="4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46" name="Freeform 26"/>
                <p:cNvSpPr>
                  <a:spLocks/>
                </p:cNvSpPr>
                <p:nvPr/>
              </p:nvSpPr>
              <p:spPr bwMode="ltGray">
                <a:xfrm>
                  <a:off x="2082" y="599"/>
                  <a:ext cx="33" cy="26"/>
                </a:xfrm>
                <a:custGeom>
                  <a:avLst/>
                  <a:gdLst/>
                  <a:ahLst/>
                  <a:cxnLst>
                    <a:cxn ang="0">
                      <a:pos x="1" y="58"/>
                    </a:cxn>
                    <a:cxn ang="0">
                      <a:pos x="27" y="60"/>
                    </a:cxn>
                    <a:cxn ang="0">
                      <a:pos x="45" y="48"/>
                    </a:cxn>
                    <a:cxn ang="0">
                      <a:pos x="57" y="30"/>
                    </a:cxn>
                    <a:cxn ang="0">
                      <a:pos x="43" y="14"/>
                    </a:cxn>
                    <a:cxn ang="0">
                      <a:pos x="43" y="4"/>
                    </a:cxn>
                    <a:cxn ang="0">
                      <a:pos x="71" y="26"/>
                    </a:cxn>
                    <a:cxn ang="0">
                      <a:pos x="67" y="54"/>
                    </a:cxn>
                    <a:cxn ang="0">
                      <a:pos x="33" y="78"/>
                    </a:cxn>
                    <a:cxn ang="0">
                      <a:pos x="9" y="66"/>
                    </a:cxn>
                    <a:cxn ang="0">
                      <a:pos x="3" y="62"/>
                    </a:cxn>
                    <a:cxn ang="0">
                      <a:pos x="1" y="58"/>
                    </a:cxn>
                  </a:cxnLst>
                  <a:rect l="0" t="0" r="r" b="b"/>
                  <a:pathLst>
                    <a:path w="78" h="78">
                      <a:moveTo>
                        <a:pt x="1" y="58"/>
                      </a:moveTo>
                      <a:cubicBezTo>
                        <a:pt x="6" y="44"/>
                        <a:pt x="18" y="57"/>
                        <a:pt x="27" y="60"/>
                      </a:cubicBezTo>
                      <a:cubicBezTo>
                        <a:pt x="35" y="57"/>
                        <a:pt x="38" y="52"/>
                        <a:pt x="45" y="48"/>
                      </a:cubicBezTo>
                      <a:cubicBezTo>
                        <a:pt x="48" y="40"/>
                        <a:pt x="51" y="36"/>
                        <a:pt x="57" y="30"/>
                      </a:cubicBezTo>
                      <a:cubicBezTo>
                        <a:pt x="55" y="23"/>
                        <a:pt x="43" y="14"/>
                        <a:pt x="43" y="14"/>
                      </a:cubicBezTo>
                      <a:cubicBezTo>
                        <a:pt x="33" y="0"/>
                        <a:pt x="30" y="1"/>
                        <a:pt x="43" y="4"/>
                      </a:cubicBezTo>
                      <a:cubicBezTo>
                        <a:pt x="54" y="11"/>
                        <a:pt x="58" y="22"/>
                        <a:pt x="71" y="26"/>
                      </a:cubicBezTo>
                      <a:cubicBezTo>
                        <a:pt x="78" y="37"/>
                        <a:pt x="78" y="46"/>
                        <a:pt x="67" y="54"/>
                      </a:cubicBezTo>
                      <a:cubicBezTo>
                        <a:pt x="51" y="49"/>
                        <a:pt x="53" y="71"/>
                        <a:pt x="33" y="78"/>
                      </a:cubicBezTo>
                      <a:cubicBezTo>
                        <a:pt x="16" y="72"/>
                        <a:pt x="25" y="76"/>
                        <a:pt x="9" y="66"/>
                      </a:cubicBezTo>
                      <a:cubicBezTo>
                        <a:pt x="7" y="65"/>
                        <a:pt x="3" y="62"/>
                        <a:pt x="3" y="62"/>
                      </a:cubicBezTo>
                      <a:cubicBezTo>
                        <a:pt x="0" y="54"/>
                        <a:pt x="13" y="42"/>
                        <a:pt x="1" y="5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47" name="Freeform 27"/>
                <p:cNvSpPr>
                  <a:spLocks/>
                </p:cNvSpPr>
                <p:nvPr/>
              </p:nvSpPr>
              <p:spPr bwMode="ltGray">
                <a:xfrm>
                  <a:off x="2152" y="544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3" y="4"/>
                    </a:cxn>
                    <a:cxn ang="0">
                      <a:pos x="3" y="14"/>
                    </a:cxn>
                    <a:cxn ang="0">
                      <a:pos x="3" y="4"/>
                    </a:cxn>
                  </a:cxnLst>
                  <a:rect l="0" t="0" r="r" b="b"/>
                  <a:pathLst>
                    <a:path w="17" h="18">
                      <a:moveTo>
                        <a:pt x="3" y="4"/>
                      </a:moveTo>
                      <a:cubicBezTo>
                        <a:pt x="17" y="7"/>
                        <a:pt x="16" y="18"/>
                        <a:pt x="3" y="14"/>
                      </a:cubicBezTo>
                      <a:cubicBezTo>
                        <a:pt x="0" y="6"/>
                        <a:pt x="7" y="0"/>
                        <a:pt x="3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48" name="Freeform 28"/>
                <p:cNvSpPr>
                  <a:spLocks/>
                </p:cNvSpPr>
                <p:nvPr/>
              </p:nvSpPr>
              <p:spPr bwMode="ltGray">
                <a:xfrm>
                  <a:off x="2194" y="584"/>
                  <a:ext cx="11" cy="8"/>
                </a:xfrm>
                <a:custGeom>
                  <a:avLst/>
                  <a:gdLst/>
                  <a:ahLst/>
                  <a:cxnLst>
                    <a:cxn ang="0">
                      <a:pos x="8" y="14"/>
                    </a:cxn>
                    <a:cxn ang="0">
                      <a:pos x="14" y="0"/>
                    </a:cxn>
                    <a:cxn ang="0">
                      <a:pos x="14" y="22"/>
                    </a:cxn>
                    <a:cxn ang="0">
                      <a:pos x="8" y="14"/>
                    </a:cxn>
                  </a:cxnLst>
                  <a:rect l="0" t="0" r="r" b="b"/>
                  <a:pathLst>
                    <a:path w="26" h="22">
                      <a:moveTo>
                        <a:pt x="8" y="14"/>
                      </a:moveTo>
                      <a:cubicBezTo>
                        <a:pt x="5" y="6"/>
                        <a:pt x="5" y="3"/>
                        <a:pt x="14" y="0"/>
                      </a:cubicBezTo>
                      <a:cubicBezTo>
                        <a:pt x="26" y="4"/>
                        <a:pt x="23" y="16"/>
                        <a:pt x="14" y="22"/>
                      </a:cubicBezTo>
                      <a:cubicBezTo>
                        <a:pt x="0" y="17"/>
                        <a:pt x="13" y="3"/>
                        <a:pt x="8" y="1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49" name="Freeform 29"/>
                <p:cNvSpPr>
                  <a:spLocks/>
                </p:cNvSpPr>
                <p:nvPr/>
              </p:nvSpPr>
              <p:spPr bwMode="ltGray">
                <a:xfrm>
                  <a:off x="2059" y="494"/>
                  <a:ext cx="8" cy="5"/>
                </a:xfrm>
                <a:custGeom>
                  <a:avLst/>
                  <a:gdLst/>
                  <a:ahLst/>
                  <a:cxnLst>
                    <a:cxn ang="0">
                      <a:pos x="7" y="12"/>
                    </a:cxn>
                    <a:cxn ang="0">
                      <a:pos x="17" y="2"/>
                    </a:cxn>
                    <a:cxn ang="0">
                      <a:pos x="9" y="12"/>
                    </a:cxn>
                    <a:cxn ang="0">
                      <a:pos x="7" y="12"/>
                    </a:cxn>
                  </a:cxnLst>
                  <a:rect l="0" t="0" r="r" b="b"/>
                  <a:pathLst>
                    <a:path w="20" h="15">
                      <a:moveTo>
                        <a:pt x="7" y="12"/>
                      </a:moveTo>
                      <a:cubicBezTo>
                        <a:pt x="0" y="1"/>
                        <a:pt x="6" y="0"/>
                        <a:pt x="17" y="2"/>
                      </a:cubicBezTo>
                      <a:cubicBezTo>
                        <a:pt x="20" y="10"/>
                        <a:pt x="18" y="15"/>
                        <a:pt x="9" y="12"/>
                      </a:cubicBezTo>
                      <a:cubicBezTo>
                        <a:pt x="4" y="4"/>
                        <a:pt x="4" y="4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50" name="Freeform 30"/>
                <p:cNvSpPr>
                  <a:spLocks/>
                </p:cNvSpPr>
                <p:nvPr/>
              </p:nvSpPr>
              <p:spPr bwMode="ltGray">
                <a:xfrm>
                  <a:off x="1988" y="536"/>
                  <a:ext cx="8" cy="5"/>
                </a:xfrm>
                <a:custGeom>
                  <a:avLst/>
                  <a:gdLst/>
                  <a:ahLst/>
                  <a:cxnLst>
                    <a:cxn ang="0">
                      <a:pos x="7" y="12"/>
                    </a:cxn>
                    <a:cxn ang="0">
                      <a:pos x="15" y="2"/>
                    </a:cxn>
                    <a:cxn ang="0">
                      <a:pos x="15" y="14"/>
                    </a:cxn>
                    <a:cxn ang="0">
                      <a:pos x="7" y="12"/>
                    </a:cxn>
                  </a:cxnLst>
                  <a:rect l="0" t="0" r="r" b="b"/>
                  <a:pathLst>
                    <a:path w="20" h="15">
                      <a:moveTo>
                        <a:pt x="7" y="12"/>
                      </a:moveTo>
                      <a:cubicBezTo>
                        <a:pt x="0" y="2"/>
                        <a:pt x="3" y="0"/>
                        <a:pt x="15" y="2"/>
                      </a:cubicBezTo>
                      <a:cubicBezTo>
                        <a:pt x="16" y="4"/>
                        <a:pt x="20" y="12"/>
                        <a:pt x="15" y="14"/>
                      </a:cubicBezTo>
                      <a:cubicBezTo>
                        <a:pt x="12" y="15"/>
                        <a:pt x="7" y="12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51" name="Freeform 31"/>
                <p:cNvSpPr>
                  <a:spLocks/>
                </p:cNvSpPr>
                <p:nvPr/>
              </p:nvSpPr>
              <p:spPr bwMode="ltGray">
                <a:xfrm>
                  <a:off x="1910" y="523"/>
                  <a:ext cx="34" cy="27"/>
                </a:xfrm>
                <a:custGeom>
                  <a:avLst/>
                  <a:gdLst/>
                  <a:ahLst/>
                  <a:cxnLst>
                    <a:cxn ang="0">
                      <a:pos x="0" y="50"/>
                    </a:cxn>
                    <a:cxn ang="0">
                      <a:pos x="14" y="24"/>
                    </a:cxn>
                    <a:cxn ang="0">
                      <a:pos x="26" y="20"/>
                    </a:cxn>
                    <a:cxn ang="0">
                      <a:pos x="48" y="18"/>
                    </a:cxn>
                    <a:cxn ang="0">
                      <a:pos x="58" y="0"/>
                    </a:cxn>
                    <a:cxn ang="0">
                      <a:pos x="80" y="40"/>
                    </a:cxn>
                    <a:cxn ang="0">
                      <a:pos x="70" y="56"/>
                    </a:cxn>
                    <a:cxn ang="0">
                      <a:pos x="54" y="62"/>
                    </a:cxn>
                    <a:cxn ang="0">
                      <a:pos x="48" y="80"/>
                    </a:cxn>
                    <a:cxn ang="0">
                      <a:pos x="32" y="68"/>
                    </a:cxn>
                    <a:cxn ang="0">
                      <a:pos x="38" y="52"/>
                    </a:cxn>
                    <a:cxn ang="0">
                      <a:pos x="30" y="28"/>
                    </a:cxn>
                    <a:cxn ang="0">
                      <a:pos x="20" y="48"/>
                    </a:cxn>
                    <a:cxn ang="0">
                      <a:pos x="8" y="56"/>
                    </a:cxn>
                    <a:cxn ang="0">
                      <a:pos x="0" y="50"/>
                    </a:cxn>
                  </a:cxnLst>
                  <a:rect l="0" t="0" r="r" b="b"/>
                  <a:pathLst>
                    <a:path w="80" h="80">
                      <a:moveTo>
                        <a:pt x="0" y="50"/>
                      </a:moveTo>
                      <a:cubicBezTo>
                        <a:pt x="1" y="47"/>
                        <a:pt x="12" y="25"/>
                        <a:pt x="14" y="24"/>
                      </a:cubicBezTo>
                      <a:cubicBezTo>
                        <a:pt x="17" y="22"/>
                        <a:pt x="26" y="20"/>
                        <a:pt x="26" y="20"/>
                      </a:cubicBezTo>
                      <a:cubicBezTo>
                        <a:pt x="34" y="23"/>
                        <a:pt x="40" y="21"/>
                        <a:pt x="48" y="18"/>
                      </a:cubicBezTo>
                      <a:cubicBezTo>
                        <a:pt x="52" y="12"/>
                        <a:pt x="54" y="6"/>
                        <a:pt x="58" y="0"/>
                      </a:cubicBezTo>
                      <a:cubicBezTo>
                        <a:pt x="70" y="4"/>
                        <a:pt x="76" y="28"/>
                        <a:pt x="80" y="40"/>
                      </a:cubicBezTo>
                      <a:cubicBezTo>
                        <a:pt x="75" y="54"/>
                        <a:pt x="80" y="50"/>
                        <a:pt x="70" y="56"/>
                      </a:cubicBezTo>
                      <a:cubicBezTo>
                        <a:pt x="61" y="53"/>
                        <a:pt x="59" y="54"/>
                        <a:pt x="54" y="62"/>
                      </a:cubicBezTo>
                      <a:cubicBezTo>
                        <a:pt x="57" y="71"/>
                        <a:pt x="56" y="75"/>
                        <a:pt x="48" y="80"/>
                      </a:cubicBezTo>
                      <a:cubicBezTo>
                        <a:pt x="40" y="77"/>
                        <a:pt x="39" y="72"/>
                        <a:pt x="32" y="68"/>
                      </a:cubicBezTo>
                      <a:cubicBezTo>
                        <a:pt x="26" y="59"/>
                        <a:pt x="30" y="57"/>
                        <a:pt x="38" y="52"/>
                      </a:cubicBezTo>
                      <a:cubicBezTo>
                        <a:pt x="41" y="42"/>
                        <a:pt x="39" y="34"/>
                        <a:pt x="30" y="28"/>
                      </a:cubicBezTo>
                      <a:cubicBezTo>
                        <a:pt x="20" y="31"/>
                        <a:pt x="30" y="40"/>
                        <a:pt x="20" y="48"/>
                      </a:cubicBezTo>
                      <a:cubicBezTo>
                        <a:pt x="16" y="51"/>
                        <a:pt x="8" y="56"/>
                        <a:pt x="8" y="56"/>
                      </a:cubicBezTo>
                      <a:cubicBezTo>
                        <a:pt x="2" y="50"/>
                        <a:pt x="5" y="50"/>
                        <a:pt x="0" y="5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52" name="Freeform 32"/>
                <p:cNvSpPr>
                  <a:spLocks/>
                </p:cNvSpPr>
                <p:nvPr/>
              </p:nvSpPr>
              <p:spPr bwMode="ltGray">
                <a:xfrm>
                  <a:off x="1899" y="466"/>
                  <a:ext cx="40" cy="58"/>
                </a:xfrm>
                <a:custGeom>
                  <a:avLst/>
                  <a:gdLst/>
                  <a:ahLst/>
                  <a:cxnLst>
                    <a:cxn ang="0">
                      <a:pos x="14" y="96"/>
                    </a:cxn>
                    <a:cxn ang="0">
                      <a:pos x="26" y="128"/>
                    </a:cxn>
                    <a:cxn ang="0">
                      <a:pos x="32" y="108"/>
                    </a:cxn>
                    <a:cxn ang="0">
                      <a:pos x="52" y="100"/>
                    </a:cxn>
                    <a:cxn ang="0">
                      <a:pos x="46" y="124"/>
                    </a:cxn>
                    <a:cxn ang="0">
                      <a:pos x="66" y="126"/>
                    </a:cxn>
                    <a:cxn ang="0">
                      <a:pos x="76" y="142"/>
                    </a:cxn>
                    <a:cxn ang="0">
                      <a:pos x="58" y="148"/>
                    </a:cxn>
                    <a:cxn ang="0">
                      <a:pos x="74" y="174"/>
                    </a:cxn>
                    <a:cxn ang="0">
                      <a:pos x="84" y="154"/>
                    </a:cxn>
                    <a:cxn ang="0">
                      <a:pos x="82" y="112"/>
                    </a:cxn>
                    <a:cxn ang="0">
                      <a:pos x="60" y="106"/>
                    </a:cxn>
                    <a:cxn ang="0">
                      <a:pos x="50" y="82"/>
                    </a:cxn>
                    <a:cxn ang="0">
                      <a:pos x="34" y="82"/>
                    </a:cxn>
                    <a:cxn ang="0">
                      <a:pos x="30" y="70"/>
                    </a:cxn>
                    <a:cxn ang="0">
                      <a:pos x="42" y="42"/>
                    </a:cxn>
                    <a:cxn ang="0">
                      <a:pos x="30" y="0"/>
                    </a:cxn>
                    <a:cxn ang="0">
                      <a:pos x="18" y="22"/>
                    </a:cxn>
                    <a:cxn ang="0">
                      <a:pos x="4" y="46"/>
                    </a:cxn>
                    <a:cxn ang="0">
                      <a:pos x="14" y="76"/>
                    </a:cxn>
                    <a:cxn ang="0">
                      <a:pos x="14" y="96"/>
                    </a:cxn>
                  </a:cxnLst>
                  <a:rect l="0" t="0" r="r" b="b"/>
                  <a:pathLst>
                    <a:path w="94" h="174">
                      <a:moveTo>
                        <a:pt x="14" y="96"/>
                      </a:moveTo>
                      <a:cubicBezTo>
                        <a:pt x="11" y="109"/>
                        <a:pt x="15" y="120"/>
                        <a:pt x="26" y="128"/>
                      </a:cubicBezTo>
                      <a:cubicBezTo>
                        <a:pt x="34" y="120"/>
                        <a:pt x="35" y="119"/>
                        <a:pt x="32" y="108"/>
                      </a:cubicBezTo>
                      <a:cubicBezTo>
                        <a:pt x="35" y="92"/>
                        <a:pt x="39" y="92"/>
                        <a:pt x="52" y="100"/>
                      </a:cubicBezTo>
                      <a:cubicBezTo>
                        <a:pt x="59" y="110"/>
                        <a:pt x="49" y="114"/>
                        <a:pt x="46" y="124"/>
                      </a:cubicBezTo>
                      <a:cubicBezTo>
                        <a:pt x="50" y="137"/>
                        <a:pt x="57" y="129"/>
                        <a:pt x="66" y="126"/>
                      </a:cubicBezTo>
                      <a:cubicBezTo>
                        <a:pt x="77" y="129"/>
                        <a:pt x="79" y="131"/>
                        <a:pt x="76" y="142"/>
                      </a:cubicBezTo>
                      <a:cubicBezTo>
                        <a:pt x="67" y="139"/>
                        <a:pt x="65" y="141"/>
                        <a:pt x="58" y="148"/>
                      </a:cubicBezTo>
                      <a:cubicBezTo>
                        <a:pt x="60" y="160"/>
                        <a:pt x="62" y="170"/>
                        <a:pt x="74" y="174"/>
                      </a:cubicBezTo>
                      <a:cubicBezTo>
                        <a:pt x="77" y="165"/>
                        <a:pt x="74" y="157"/>
                        <a:pt x="84" y="154"/>
                      </a:cubicBezTo>
                      <a:cubicBezTo>
                        <a:pt x="91" y="143"/>
                        <a:pt x="94" y="122"/>
                        <a:pt x="82" y="112"/>
                      </a:cubicBezTo>
                      <a:cubicBezTo>
                        <a:pt x="77" y="108"/>
                        <a:pt x="66" y="108"/>
                        <a:pt x="60" y="106"/>
                      </a:cubicBezTo>
                      <a:cubicBezTo>
                        <a:pt x="65" y="92"/>
                        <a:pt x="66" y="87"/>
                        <a:pt x="50" y="82"/>
                      </a:cubicBezTo>
                      <a:cubicBezTo>
                        <a:pt x="48" y="82"/>
                        <a:pt x="37" y="86"/>
                        <a:pt x="34" y="82"/>
                      </a:cubicBezTo>
                      <a:cubicBezTo>
                        <a:pt x="32" y="79"/>
                        <a:pt x="30" y="70"/>
                        <a:pt x="30" y="70"/>
                      </a:cubicBezTo>
                      <a:cubicBezTo>
                        <a:pt x="32" y="54"/>
                        <a:pt x="32" y="52"/>
                        <a:pt x="42" y="42"/>
                      </a:cubicBezTo>
                      <a:cubicBezTo>
                        <a:pt x="41" y="30"/>
                        <a:pt x="45" y="5"/>
                        <a:pt x="30" y="0"/>
                      </a:cubicBezTo>
                      <a:cubicBezTo>
                        <a:pt x="14" y="4"/>
                        <a:pt x="16" y="4"/>
                        <a:pt x="18" y="22"/>
                      </a:cubicBezTo>
                      <a:cubicBezTo>
                        <a:pt x="16" y="39"/>
                        <a:pt x="15" y="35"/>
                        <a:pt x="4" y="46"/>
                      </a:cubicBezTo>
                      <a:cubicBezTo>
                        <a:pt x="0" y="59"/>
                        <a:pt x="5" y="67"/>
                        <a:pt x="14" y="76"/>
                      </a:cubicBezTo>
                      <a:cubicBezTo>
                        <a:pt x="15" y="80"/>
                        <a:pt x="17" y="93"/>
                        <a:pt x="14" y="9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53" name="Freeform 33"/>
                <p:cNvSpPr>
                  <a:spLocks/>
                </p:cNvSpPr>
                <p:nvPr/>
              </p:nvSpPr>
              <p:spPr bwMode="ltGray">
                <a:xfrm>
                  <a:off x="1909" y="508"/>
                  <a:ext cx="14" cy="17"/>
                </a:xfrm>
                <a:custGeom>
                  <a:avLst/>
                  <a:gdLst/>
                  <a:ahLst/>
                  <a:cxnLst>
                    <a:cxn ang="0">
                      <a:pos x="6" y="24"/>
                    </a:cxn>
                    <a:cxn ang="0">
                      <a:pos x="12" y="0"/>
                    </a:cxn>
                    <a:cxn ang="0">
                      <a:pos x="20" y="16"/>
                    </a:cxn>
                    <a:cxn ang="0">
                      <a:pos x="22" y="24"/>
                    </a:cxn>
                    <a:cxn ang="0">
                      <a:pos x="28" y="26"/>
                    </a:cxn>
                    <a:cxn ang="0">
                      <a:pos x="32" y="38"/>
                    </a:cxn>
                    <a:cxn ang="0">
                      <a:pos x="18" y="50"/>
                    </a:cxn>
                    <a:cxn ang="0">
                      <a:pos x="6" y="24"/>
                    </a:cxn>
                  </a:cxnLst>
                  <a:rect l="0" t="0" r="r" b="b"/>
                  <a:pathLst>
                    <a:path w="32" h="50">
                      <a:moveTo>
                        <a:pt x="6" y="24"/>
                      </a:moveTo>
                      <a:cubicBezTo>
                        <a:pt x="0" y="15"/>
                        <a:pt x="3" y="6"/>
                        <a:pt x="12" y="0"/>
                      </a:cubicBezTo>
                      <a:cubicBezTo>
                        <a:pt x="23" y="3"/>
                        <a:pt x="23" y="5"/>
                        <a:pt x="20" y="16"/>
                      </a:cubicBezTo>
                      <a:cubicBezTo>
                        <a:pt x="21" y="19"/>
                        <a:pt x="20" y="22"/>
                        <a:pt x="22" y="24"/>
                      </a:cubicBezTo>
                      <a:cubicBezTo>
                        <a:pt x="23" y="26"/>
                        <a:pt x="27" y="24"/>
                        <a:pt x="28" y="26"/>
                      </a:cubicBezTo>
                      <a:cubicBezTo>
                        <a:pt x="30" y="29"/>
                        <a:pt x="32" y="38"/>
                        <a:pt x="32" y="38"/>
                      </a:cubicBezTo>
                      <a:cubicBezTo>
                        <a:pt x="29" y="46"/>
                        <a:pt x="26" y="47"/>
                        <a:pt x="18" y="50"/>
                      </a:cubicBezTo>
                      <a:cubicBezTo>
                        <a:pt x="12" y="41"/>
                        <a:pt x="18" y="24"/>
                        <a:pt x="6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54" name="Freeform 34"/>
                <p:cNvSpPr>
                  <a:spLocks/>
                </p:cNvSpPr>
                <p:nvPr/>
              </p:nvSpPr>
              <p:spPr bwMode="ltGray">
                <a:xfrm>
                  <a:off x="1881" y="512"/>
                  <a:ext cx="19" cy="17"/>
                </a:xfrm>
                <a:custGeom>
                  <a:avLst/>
                  <a:gdLst/>
                  <a:ahLst/>
                  <a:cxnLst>
                    <a:cxn ang="0">
                      <a:pos x="0" y="44"/>
                    </a:cxn>
                    <a:cxn ang="0">
                      <a:pos x="22" y="20"/>
                    </a:cxn>
                    <a:cxn ang="0">
                      <a:pos x="36" y="0"/>
                    </a:cxn>
                    <a:cxn ang="0">
                      <a:pos x="24" y="28"/>
                    </a:cxn>
                    <a:cxn ang="0">
                      <a:pos x="2" y="50"/>
                    </a:cxn>
                    <a:cxn ang="0">
                      <a:pos x="0" y="44"/>
                    </a:cxn>
                  </a:cxnLst>
                  <a:rect l="0" t="0" r="r" b="b"/>
                  <a:pathLst>
                    <a:path w="43" h="50">
                      <a:moveTo>
                        <a:pt x="0" y="44"/>
                      </a:moveTo>
                      <a:cubicBezTo>
                        <a:pt x="6" y="38"/>
                        <a:pt x="18" y="29"/>
                        <a:pt x="22" y="20"/>
                      </a:cubicBezTo>
                      <a:cubicBezTo>
                        <a:pt x="27" y="10"/>
                        <a:pt x="25" y="4"/>
                        <a:pt x="36" y="0"/>
                      </a:cubicBezTo>
                      <a:cubicBezTo>
                        <a:pt x="43" y="11"/>
                        <a:pt x="36" y="24"/>
                        <a:pt x="24" y="28"/>
                      </a:cubicBezTo>
                      <a:cubicBezTo>
                        <a:pt x="21" y="38"/>
                        <a:pt x="12" y="47"/>
                        <a:pt x="2" y="50"/>
                      </a:cubicBezTo>
                      <a:cubicBezTo>
                        <a:pt x="1" y="48"/>
                        <a:pt x="0" y="44"/>
                        <a:pt x="0" y="4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55" name="Freeform 35"/>
                <p:cNvSpPr>
                  <a:spLocks/>
                </p:cNvSpPr>
                <p:nvPr/>
              </p:nvSpPr>
              <p:spPr bwMode="ltGray">
                <a:xfrm>
                  <a:off x="2930" y="489"/>
                  <a:ext cx="299" cy="179"/>
                </a:xfrm>
                <a:custGeom>
                  <a:avLst/>
                  <a:gdLst/>
                  <a:ahLst/>
                  <a:cxnLst>
                    <a:cxn ang="0">
                      <a:pos x="21" y="280"/>
                    </a:cxn>
                    <a:cxn ang="0">
                      <a:pos x="24" y="250"/>
                    </a:cxn>
                    <a:cxn ang="0">
                      <a:pos x="22" y="245"/>
                    </a:cxn>
                    <a:cxn ang="0">
                      <a:pos x="16" y="218"/>
                    </a:cxn>
                    <a:cxn ang="0">
                      <a:pos x="4" y="215"/>
                    </a:cxn>
                    <a:cxn ang="0">
                      <a:pos x="0" y="191"/>
                    </a:cxn>
                    <a:cxn ang="0">
                      <a:pos x="12" y="180"/>
                    </a:cxn>
                    <a:cxn ang="0">
                      <a:pos x="6" y="165"/>
                    </a:cxn>
                    <a:cxn ang="0">
                      <a:pos x="2" y="160"/>
                    </a:cxn>
                    <a:cxn ang="0">
                      <a:pos x="28" y="120"/>
                    </a:cxn>
                    <a:cxn ang="0">
                      <a:pos x="44" y="96"/>
                    </a:cxn>
                    <a:cxn ang="0">
                      <a:pos x="42" y="70"/>
                    </a:cxn>
                    <a:cxn ang="0">
                      <a:pos x="24" y="43"/>
                    </a:cxn>
                    <a:cxn ang="0">
                      <a:pos x="20" y="32"/>
                    </a:cxn>
                    <a:cxn ang="0">
                      <a:pos x="26" y="36"/>
                    </a:cxn>
                    <a:cxn ang="0">
                      <a:pos x="48" y="35"/>
                    </a:cxn>
                    <a:cxn ang="0">
                      <a:pos x="64" y="11"/>
                    </a:cxn>
                    <a:cxn ang="0">
                      <a:pos x="82" y="0"/>
                    </a:cxn>
                    <a:cxn ang="0">
                      <a:pos x="88" y="2"/>
                    </a:cxn>
                    <a:cxn ang="0">
                      <a:pos x="92" y="9"/>
                    </a:cxn>
                    <a:cxn ang="0">
                      <a:pos x="98" y="5"/>
                    </a:cxn>
                    <a:cxn ang="0">
                      <a:pos x="110" y="8"/>
                    </a:cxn>
                    <a:cxn ang="0">
                      <a:pos x="116" y="9"/>
                    </a:cxn>
                    <a:cxn ang="0">
                      <a:pos x="141" y="14"/>
                    </a:cxn>
                    <a:cxn ang="0">
                      <a:pos x="155" y="24"/>
                    </a:cxn>
                    <a:cxn ang="0">
                      <a:pos x="167" y="17"/>
                    </a:cxn>
                    <a:cxn ang="0">
                      <a:pos x="173" y="14"/>
                    </a:cxn>
                    <a:cxn ang="0">
                      <a:pos x="195" y="14"/>
                    </a:cxn>
                    <a:cxn ang="0">
                      <a:pos x="211" y="32"/>
                    </a:cxn>
                    <a:cxn ang="0">
                      <a:pos x="231" y="59"/>
                    </a:cxn>
                    <a:cxn ang="0">
                      <a:pos x="245" y="70"/>
                    </a:cxn>
                    <a:cxn ang="0">
                      <a:pos x="257" y="68"/>
                    </a:cxn>
                    <a:cxn ang="0">
                      <a:pos x="270" y="65"/>
                    </a:cxn>
                    <a:cxn ang="0">
                      <a:pos x="290" y="71"/>
                    </a:cxn>
                    <a:cxn ang="0">
                      <a:pos x="300" y="81"/>
                    </a:cxn>
                    <a:cxn ang="0">
                      <a:pos x="308" y="90"/>
                    </a:cxn>
                    <a:cxn ang="0">
                      <a:pos x="318" y="111"/>
                    </a:cxn>
                    <a:cxn ang="0">
                      <a:pos x="322" y="120"/>
                    </a:cxn>
                    <a:cxn ang="0">
                      <a:pos x="324" y="125"/>
                    </a:cxn>
                    <a:cxn ang="0">
                      <a:pos x="310" y="142"/>
                    </a:cxn>
                    <a:cxn ang="0">
                      <a:pos x="322" y="141"/>
                    </a:cxn>
                    <a:cxn ang="0">
                      <a:pos x="342" y="155"/>
                    </a:cxn>
                    <a:cxn ang="0">
                      <a:pos x="364" y="157"/>
                    </a:cxn>
                    <a:cxn ang="0">
                      <a:pos x="380" y="168"/>
                    </a:cxn>
                    <a:cxn ang="0">
                      <a:pos x="382" y="172"/>
                    </a:cxn>
                    <a:cxn ang="0">
                      <a:pos x="382" y="176"/>
                    </a:cxn>
                    <a:cxn ang="0">
                      <a:pos x="394" y="172"/>
                    </a:cxn>
                    <a:cxn ang="0">
                      <a:pos x="400" y="171"/>
                    </a:cxn>
                    <a:cxn ang="0">
                      <a:pos x="439" y="185"/>
                    </a:cxn>
                    <a:cxn ang="0">
                      <a:pos x="447" y="199"/>
                    </a:cxn>
                    <a:cxn ang="0">
                      <a:pos x="465" y="201"/>
                    </a:cxn>
                    <a:cxn ang="0">
                      <a:pos x="471" y="215"/>
                    </a:cxn>
                    <a:cxn ang="0">
                      <a:pos x="451" y="258"/>
                    </a:cxn>
                    <a:cxn ang="0">
                      <a:pos x="435" y="281"/>
                    </a:cxn>
                  </a:cxnLst>
                  <a:rect l="0" t="0" r="r" b="b"/>
                  <a:pathLst>
                    <a:path w="471" h="281">
                      <a:moveTo>
                        <a:pt x="21" y="280"/>
                      </a:moveTo>
                      <a:cubicBezTo>
                        <a:pt x="32" y="281"/>
                        <a:pt x="25" y="253"/>
                        <a:pt x="24" y="250"/>
                      </a:cubicBezTo>
                      <a:cubicBezTo>
                        <a:pt x="23" y="248"/>
                        <a:pt x="22" y="245"/>
                        <a:pt x="22" y="245"/>
                      </a:cubicBezTo>
                      <a:cubicBezTo>
                        <a:pt x="21" y="243"/>
                        <a:pt x="20" y="221"/>
                        <a:pt x="16" y="218"/>
                      </a:cubicBezTo>
                      <a:cubicBezTo>
                        <a:pt x="13" y="216"/>
                        <a:pt x="4" y="215"/>
                        <a:pt x="4" y="215"/>
                      </a:cubicBezTo>
                      <a:cubicBezTo>
                        <a:pt x="0" y="207"/>
                        <a:pt x="3" y="200"/>
                        <a:pt x="0" y="191"/>
                      </a:cubicBezTo>
                      <a:cubicBezTo>
                        <a:pt x="2" y="185"/>
                        <a:pt x="7" y="186"/>
                        <a:pt x="12" y="180"/>
                      </a:cubicBezTo>
                      <a:cubicBezTo>
                        <a:pt x="14" y="172"/>
                        <a:pt x="14" y="169"/>
                        <a:pt x="6" y="165"/>
                      </a:cubicBezTo>
                      <a:cubicBezTo>
                        <a:pt x="4" y="163"/>
                        <a:pt x="2" y="162"/>
                        <a:pt x="2" y="160"/>
                      </a:cubicBezTo>
                      <a:cubicBezTo>
                        <a:pt x="2" y="150"/>
                        <a:pt x="16" y="123"/>
                        <a:pt x="28" y="120"/>
                      </a:cubicBezTo>
                      <a:cubicBezTo>
                        <a:pt x="32" y="111"/>
                        <a:pt x="40" y="105"/>
                        <a:pt x="44" y="96"/>
                      </a:cubicBezTo>
                      <a:cubicBezTo>
                        <a:pt x="39" y="83"/>
                        <a:pt x="38" y="85"/>
                        <a:pt x="42" y="70"/>
                      </a:cubicBezTo>
                      <a:cubicBezTo>
                        <a:pt x="38" y="60"/>
                        <a:pt x="34" y="48"/>
                        <a:pt x="24" y="43"/>
                      </a:cubicBezTo>
                      <a:cubicBezTo>
                        <a:pt x="18" y="36"/>
                        <a:pt x="10" y="37"/>
                        <a:pt x="20" y="32"/>
                      </a:cubicBezTo>
                      <a:cubicBezTo>
                        <a:pt x="27" y="34"/>
                        <a:pt x="26" y="32"/>
                        <a:pt x="26" y="36"/>
                      </a:cubicBezTo>
                      <a:cubicBezTo>
                        <a:pt x="34" y="41"/>
                        <a:pt x="39" y="39"/>
                        <a:pt x="48" y="35"/>
                      </a:cubicBezTo>
                      <a:cubicBezTo>
                        <a:pt x="45" y="22"/>
                        <a:pt x="48" y="14"/>
                        <a:pt x="64" y="11"/>
                      </a:cubicBezTo>
                      <a:cubicBezTo>
                        <a:pt x="71" y="8"/>
                        <a:pt x="75" y="3"/>
                        <a:pt x="82" y="0"/>
                      </a:cubicBezTo>
                      <a:cubicBezTo>
                        <a:pt x="84" y="1"/>
                        <a:pt x="88" y="0"/>
                        <a:pt x="88" y="2"/>
                      </a:cubicBezTo>
                      <a:cubicBezTo>
                        <a:pt x="90" y="12"/>
                        <a:pt x="75" y="13"/>
                        <a:pt x="92" y="9"/>
                      </a:cubicBezTo>
                      <a:cubicBezTo>
                        <a:pt x="94" y="8"/>
                        <a:pt x="96" y="5"/>
                        <a:pt x="98" y="5"/>
                      </a:cubicBezTo>
                      <a:cubicBezTo>
                        <a:pt x="102" y="4"/>
                        <a:pt x="106" y="7"/>
                        <a:pt x="110" y="8"/>
                      </a:cubicBezTo>
                      <a:cubicBezTo>
                        <a:pt x="112" y="8"/>
                        <a:pt x="116" y="9"/>
                        <a:pt x="116" y="9"/>
                      </a:cubicBezTo>
                      <a:cubicBezTo>
                        <a:pt x="122" y="16"/>
                        <a:pt x="129" y="13"/>
                        <a:pt x="141" y="14"/>
                      </a:cubicBezTo>
                      <a:cubicBezTo>
                        <a:pt x="143" y="21"/>
                        <a:pt x="147" y="22"/>
                        <a:pt x="155" y="24"/>
                      </a:cubicBezTo>
                      <a:cubicBezTo>
                        <a:pt x="159" y="22"/>
                        <a:pt x="163" y="20"/>
                        <a:pt x="167" y="17"/>
                      </a:cubicBezTo>
                      <a:cubicBezTo>
                        <a:pt x="169" y="16"/>
                        <a:pt x="173" y="14"/>
                        <a:pt x="173" y="14"/>
                      </a:cubicBezTo>
                      <a:cubicBezTo>
                        <a:pt x="195" y="26"/>
                        <a:pt x="175" y="20"/>
                        <a:pt x="195" y="14"/>
                      </a:cubicBezTo>
                      <a:cubicBezTo>
                        <a:pt x="207" y="17"/>
                        <a:pt x="201" y="26"/>
                        <a:pt x="211" y="32"/>
                      </a:cubicBezTo>
                      <a:cubicBezTo>
                        <a:pt x="214" y="38"/>
                        <a:pt x="224" y="55"/>
                        <a:pt x="231" y="59"/>
                      </a:cubicBezTo>
                      <a:cubicBezTo>
                        <a:pt x="241" y="70"/>
                        <a:pt x="235" y="67"/>
                        <a:pt x="245" y="70"/>
                      </a:cubicBezTo>
                      <a:cubicBezTo>
                        <a:pt x="249" y="69"/>
                        <a:pt x="253" y="69"/>
                        <a:pt x="257" y="68"/>
                      </a:cubicBezTo>
                      <a:cubicBezTo>
                        <a:pt x="261" y="67"/>
                        <a:pt x="270" y="65"/>
                        <a:pt x="270" y="65"/>
                      </a:cubicBezTo>
                      <a:cubicBezTo>
                        <a:pt x="278" y="66"/>
                        <a:pt x="283" y="67"/>
                        <a:pt x="290" y="71"/>
                      </a:cubicBezTo>
                      <a:cubicBezTo>
                        <a:pt x="304" y="88"/>
                        <a:pt x="282" y="62"/>
                        <a:pt x="300" y="81"/>
                      </a:cubicBezTo>
                      <a:cubicBezTo>
                        <a:pt x="302" y="84"/>
                        <a:pt x="308" y="90"/>
                        <a:pt x="308" y="90"/>
                      </a:cubicBezTo>
                      <a:cubicBezTo>
                        <a:pt x="311" y="98"/>
                        <a:pt x="315" y="103"/>
                        <a:pt x="318" y="111"/>
                      </a:cubicBezTo>
                      <a:cubicBezTo>
                        <a:pt x="319" y="114"/>
                        <a:pt x="321" y="117"/>
                        <a:pt x="322" y="120"/>
                      </a:cubicBezTo>
                      <a:cubicBezTo>
                        <a:pt x="323" y="122"/>
                        <a:pt x="324" y="125"/>
                        <a:pt x="324" y="125"/>
                      </a:cubicBezTo>
                      <a:cubicBezTo>
                        <a:pt x="321" y="132"/>
                        <a:pt x="313" y="134"/>
                        <a:pt x="310" y="142"/>
                      </a:cubicBezTo>
                      <a:cubicBezTo>
                        <a:pt x="313" y="151"/>
                        <a:pt x="317" y="146"/>
                        <a:pt x="322" y="141"/>
                      </a:cubicBezTo>
                      <a:cubicBezTo>
                        <a:pt x="341" y="143"/>
                        <a:pt x="339" y="142"/>
                        <a:pt x="342" y="155"/>
                      </a:cubicBezTo>
                      <a:cubicBezTo>
                        <a:pt x="351" y="150"/>
                        <a:pt x="355" y="152"/>
                        <a:pt x="364" y="157"/>
                      </a:cubicBezTo>
                      <a:cubicBezTo>
                        <a:pt x="369" y="162"/>
                        <a:pt x="372" y="166"/>
                        <a:pt x="380" y="168"/>
                      </a:cubicBezTo>
                      <a:cubicBezTo>
                        <a:pt x="381" y="169"/>
                        <a:pt x="383" y="171"/>
                        <a:pt x="382" y="172"/>
                      </a:cubicBezTo>
                      <a:cubicBezTo>
                        <a:pt x="380" y="176"/>
                        <a:pt x="368" y="172"/>
                        <a:pt x="382" y="176"/>
                      </a:cubicBezTo>
                      <a:cubicBezTo>
                        <a:pt x="386" y="175"/>
                        <a:pt x="390" y="173"/>
                        <a:pt x="394" y="172"/>
                      </a:cubicBezTo>
                      <a:cubicBezTo>
                        <a:pt x="396" y="172"/>
                        <a:pt x="400" y="171"/>
                        <a:pt x="400" y="171"/>
                      </a:cubicBezTo>
                      <a:cubicBezTo>
                        <a:pt x="413" y="177"/>
                        <a:pt x="427" y="179"/>
                        <a:pt x="439" y="185"/>
                      </a:cubicBezTo>
                      <a:cubicBezTo>
                        <a:pt x="441" y="190"/>
                        <a:pt x="445" y="194"/>
                        <a:pt x="447" y="199"/>
                      </a:cubicBezTo>
                      <a:cubicBezTo>
                        <a:pt x="453" y="198"/>
                        <a:pt x="460" y="195"/>
                        <a:pt x="465" y="201"/>
                      </a:cubicBezTo>
                      <a:cubicBezTo>
                        <a:pt x="468" y="205"/>
                        <a:pt x="471" y="215"/>
                        <a:pt x="471" y="215"/>
                      </a:cubicBezTo>
                      <a:cubicBezTo>
                        <a:pt x="468" y="231"/>
                        <a:pt x="469" y="248"/>
                        <a:pt x="451" y="258"/>
                      </a:cubicBezTo>
                      <a:cubicBezTo>
                        <a:pt x="447" y="262"/>
                        <a:pt x="437" y="275"/>
                        <a:pt x="435" y="281"/>
                      </a:cubicBezTo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56" name="Freeform 36"/>
                <p:cNvSpPr>
                  <a:spLocks/>
                </p:cNvSpPr>
                <p:nvPr/>
              </p:nvSpPr>
              <p:spPr bwMode="ltGray">
                <a:xfrm>
                  <a:off x="2534" y="242"/>
                  <a:ext cx="420" cy="283"/>
                </a:xfrm>
                <a:custGeom>
                  <a:avLst/>
                  <a:gdLst/>
                  <a:ahLst/>
                  <a:cxnLst>
                    <a:cxn ang="0">
                      <a:pos x="406" y="6"/>
                    </a:cxn>
                    <a:cxn ang="0">
                      <a:pos x="502" y="34"/>
                    </a:cxn>
                    <a:cxn ang="0">
                      <a:pos x="550" y="38"/>
                    </a:cxn>
                    <a:cxn ang="0">
                      <a:pos x="578" y="130"/>
                    </a:cxn>
                    <a:cxn ang="0">
                      <a:pos x="586" y="90"/>
                    </a:cxn>
                    <a:cxn ang="0">
                      <a:pos x="606" y="70"/>
                    </a:cxn>
                    <a:cxn ang="0">
                      <a:pos x="642" y="126"/>
                    </a:cxn>
                    <a:cxn ang="0">
                      <a:pos x="682" y="98"/>
                    </a:cxn>
                    <a:cxn ang="0">
                      <a:pos x="706" y="86"/>
                    </a:cxn>
                    <a:cxn ang="0">
                      <a:pos x="762" y="2"/>
                    </a:cxn>
                    <a:cxn ang="0">
                      <a:pos x="798" y="70"/>
                    </a:cxn>
                    <a:cxn ang="0">
                      <a:pos x="798" y="130"/>
                    </a:cxn>
                    <a:cxn ang="0">
                      <a:pos x="790" y="158"/>
                    </a:cxn>
                    <a:cxn ang="0">
                      <a:pos x="766" y="162"/>
                    </a:cxn>
                    <a:cxn ang="0">
                      <a:pos x="762" y="186"/>
                    </a:cxn>
                    <a:cxn ang="0">
                      <a:pos x="802" y="226"/>
                    </a:cxn>
                    <a:cxn ang="0">
                      <a:pos x="786" y="322"/>
                    </a:cxn>
                    <a:cxn ang="0">
                      <a:pos x="830" y="414"/>
                    </a:cxn>
                    <a:cxn ang="0">
                      <a:pos x="854" y="450"/>
                    </a:cxn>
                    <a:cxn ang="0">
                      <a:pos x="830" y="450"/>
                    </a:cxn>
                    <a:cxn ang="0">
                      <a:pos x="746" y="378"/>
                    </a:cxn>
                    <a:cxn ang="0">
                      <a:pos x="678" y="402"/>
                    </a:cxn>
                    <a:cxn ang="0">
                      <a:pos x="590" y="442"/>
                    </a:cxn>
                    <a:cxn ang="0">
                      <a:pos x="642" y="578"/>
                    </a:cxn>
                    <a:cxn ang="0">
                      <a:pos x="710" y="610"/>
                    </a:cxn>
                    <a:cxn ang="0">
                      <a:pos x="738" y="550"/>
                    </a:cxn>
                    <a:cxn ang="0">
                      <a:pos x="774" y="570"/>
                    </a:cxn>
                    <a:cxn ang="0">
                      <a:pos x="766" y="630"/>
                    </a:cxn>
                    <a:cxn ang="0">
                      <a:pos x="802" y="670"/>
                    </a:cxn>
                    <a:cxn ang="0">
                      <a:pos x="838" y="658"/>
                    </a:cxn>
                    <a:cxn ang="0">
                      <a:pos x="922" y="806"/>
                    </a:cxn>
                    <a:cxn ang="0">
                      <a:pos x="942" y="826"/>
                    </a:cxn>
                    <a:cxn ang="0">
                      <a:pos x="874" y="810"/>
                    </a:cxn>
                    <a:cxn ang="0">
                      <a:pos x="830" y="758"/>
                    </a:cxn>
                    <a:cxn ang="0">
                      <a:pos x="778" y="710"/>
                    </a:cxn>
                    <a:cxn ang="0">
                      <a:pos x="702" y="662"/>
                    </a:cxn>
                    <a:cxn ang="0">
                      <a:pos x="614" y="646"/>
                    </a:cxn>
                    <a:cxn ang="0">
                      <a:pos x="506" y="594"/>
                    </a:cxn>
                    <a:cxn ang="0">
                      <a:pos x="462" y="506"/>
                    </a:cxn>
                    <a:cxn ang="0">
                      <a:pos x="430" y="462"/>
                    </a:cxn>
                    <a:cxn ang="0">
                      <a:pos x="382" y="430"/>
                    </a:cxn>
                    <a:cxn ang="0">
                      <a:pos x="342" y="370"/>
                    </a:cxn>
                    <a:cxn ang="0">
                      <a:pos x="354" y="414"/>
                    </a:cxn>
                    <a:cxn ang="0">
                      <a:pos x="418" y="494"/>
                    </a:cxn>
                    <a:cxn ang="0">
                      <a:pos x="422" y="526"/>
                    </a:cxn>
                    <a:cxn ang="0">
                      <a:pos x="394" y="498"/>
                    </a:cxn>
                    <a:cxn ang="0">
                      <a:pos x="354" y="466"/>
                    </a:cxn>
                    <a:cxn ang="0">
                      <a:pos x="314" y="402"/>
                    </a:cxn>
                    <a:cxn ang="0">
                      <a:pos x="266" y="346"/>
                    </a:cxn>
                    <a:cxn ang="0">
                      <a:pos x="210" y="314"/>
                    </a:cxn>
                    <a:cxn ang="0">
                      <a:pos x="154" y="238"/>
                    </a:cxn>
                    <a:cxn ang="0">
                      <a:pos x="66" y="66"/>
                    </a:cxn>
                    <a:cxn ang="0">
                      <a:pos x="34" y="38"/>
                    </a:cxn>
                    <a:cxn ang="0">
                      <a:pos x="46" y="22"/>
                    </a:cxn>
                    <a:cxn ang="0">
                      <a:pos x="102" y="70"/>
                    </a:cxn>
                  </a:cxnLst>
                  <a:rect l="0" t="0" r="r" b="b"/>
                  <a:pathLst>
                    <a:path w="984" h="844">
                      <a:moveTo>
                        <a:pt x="82" y="38"/>
                      </a:moveTo>
                      <a:lnTo>
                        <a:pt x="406" y="6"/>
                      </a:lnTo>
                      <a:cubicBezTo>
                        <a:pt x="497" y="22"/>
                        <a:pt x="465" y="0"/>
                        <a:pt x="474" y="54"/>
                      </a:cubicBezTo>
                      <a:cubicBezTo>
                        <a:pt x="492" y="48"/>
                        <a:pt x="484" y="40"/>
                        <a:pt x="502" y="34"/>
                      </a:cubicBezTo>
                      <a:cubicBezTo>
                        <a:pt x="510" y="37"/>
                        <a:pt x="517" y="46"/>
                        <a:pt x="526" y="46"/>
                      </a:cubicBezTo>
                      <a:cubicBezTo>
                        <a:pt x="534" y="46"/>
                        <a:pt x="550" y="38"/>
                        <a:pt x="550" y="38"/>
                      </a:cubicBezTo>
                      <a:cubicBezTo>
                        <a:pt x="556" y="55"/>
                        <a:pt x="552" y="60"/>
                        <a:pt x="542" y="74"/>
                      </a:cubicBezTo>
                      <a:cubicBezTo>
                        <a:pt x="555" y="114"/>
                        <a:pt x="550" y="102"/>
                        <a:pt x="578" y="130"/>
                      </a:cubicBezTo>
                      <a:cubicBezTo>
                        <a:pt x="584" y="148"/>
                        <a:pt x="590" y="148"/>
                        <a:pt x="606" y="138"/>
                      </a:cubicBezTo>
                      <a:cubicBezTo>
                        <a:pt x="600" y="119"/>
                        <a:pt x="594" y="107"/>
                        <a:pt x="586" y="90"/>
                      </a:cubicBezTo>
                      <a:cubicBezTo>
                        <a:pt x="583" y="82"/>
                        <a:pt x="578" y="66"/>
                        <a:pt x="578" y="66"/>
                      </a:cubicBezTo>
                      <a:cubicBezTo>
                        <a:pt x="585" y="44"/>
                        <a:pt x="597" y="56"/>
                        <a:pt x="606" y="70"/>
                      </a:cubicBezTo>
                      <a:cubicBezTo>
                        <a:pt x="609" y="86"/>
                        <a:pt x="608" y="117"/>
                        <a:pt x="626" y="90"/>
                      </a:cubicBezTo>
                      <a:cubicBezTo>
                        <a:pt x="648" y="97"/>
                        <a:pt x="646" y="104"/>
                        <a:pt x="642" y="126"/>
                      </a:cubicBezTo>
                      <a:cubicBezTo>
                        <a:pt x="650" y="150"/>
                        <a:pt x="665" y="141"/>
                        <a:pt x="682" y="130"/>
                      </a:cubicBezTo>
                      <a:cubicBezTo>
                        <a:pt x="689" y="108"/>
                        <a:pt x="673" y="124"/>
                        <a:pt x="682" y="98"/>
                      </a:cubicBezTo>
                      <a:cubicBezTo>
                        <a:pt x="683" y="94"/>
                        <a:pt x="690" y="96"/>
                        <a:pt x="694" y="94"/>
                      </a:cubicBezTo>
                      <a:cubicBezTo>
                        <a:pt x="698" y="92"/>
                        <a:pt x="702" y="89"/>
                        <a:pt x="706" y="86"/>
                      </a:cubicBezTo>
                      <a:cubicBezTo>
                        <a:pt x="717" y="54"/>
                        <a:pt x="688" y="54"/>
                        <a:pt x="742" y="46"/>
                      </a:cubicBezTo>
                      <a:cubicBezTo>
                        <a:pt x="748" y="27"/>
                        <a:pt x="741" y="9"/>
                        <a:pt x="762" y="2"/>
                      </a:cubicBezTo>
                      <a:cubicBezTo>
                        <a:pt x="788" y="11"/>
                        <a:pt x="777" y="38"/>
                        <a:pt x="802" y="46"/>
                      </a:cubicBezTo>
                      <a:cubicBezTo>
                        <a:pt x="831" y="36"/>
                        <a:pt x="805" y="63"/>
                        <a:pt x="798" y="70"/>
                      </a:cubicBezTo>
                      <a:cubicBezTo>
                        <a:pt x="789" y="96"/>
                        <a:pt x="787" y="96"/>
                        <a:pt x="802" y="118"/>
                      </a:cubicBezTo>
                      <a:cubicBezTo>
                        <a:pt x="801" y="122"/>
                        <a:pt x="801" y="127"/>
                        <a:pt x="798" y="130"/>
                      </a:cubicBezTo>
                      <a:cubicBezTo>
                        <a:pt x="794" y="133"/>
                        <a:pt x="784" y="129"/>
                        <a:pt x="782" y="134"/>
                      </a:cubicBezTo>
                      <a:cubicBezTo>
                        <a:pt x="780" y="142"/>
                        <a:pt x="790" y="158"/>
                        <a:pt x="790" y="158"/>
                      </a:cubicBezTo>
                      <a:cubicBezTo>
                        <a:pt x="786" y="161"/>
                        <a:pt x="783" y="165"/>
                        <a:pt x="778" y="166"/>
                      </a:cubicBezTo>
                      <a:cubicBezTo>
                        <a:pt x="774" y="167"/>
                        <a:pt x="769" y="159"/>
                        <a:pt x="766" y="162"/>
                      </a:cubicBezTo>
                      <a:cubicBezTo>
                        <a:pt x="758" y="170"/>
                        <a:pt x="794" y="182"/>
                        <a:pt x="794" y="182"/>
                      </a:cubicBezTo>
                      <a:cubicBezTo>
                        <a:pt x="804" y="211"/>
                        <a:pt x="775" y="190"/>
                        <a:pt x="762" y="186"/>
                      </a:cubicBezTo>
                      <a:cubicBezTo>
                        <a:pt x="767" y="194"/>
                        <a:pt x="773" y="202"/>
                        <a:pt x="778" y="210"/>
                      </a:cubicBezTo>
                      <a:cubicBezTo>
                        <a:pt x="783" y="218"/>
                        <a:pt x="802" y="226"/>
                        <a:pt x="802" y="226"/>
                      </a:cubicBezTo>
                      <a:cubicBezTo>
                        <a:pt x="813" y="242"/>
                        <a:pt x="804" y="245"/>
                        <a:pt x="810" y="262"/>
                      </a:cubicBezTo>
                      <a:cubicBezTo>
                        <a:pt x="803" y="282"/>
                        <a:pt x="793" y="301"/>
                        <a:pt x="786" y="322"/>
                      </a:cubicBezTo>
                      <a:cubicBezTo>
                        <a:pt x="783" y="330"/>
                        <a:pt x="778" y="346"/>
                        <a:pt x="778" y="346"/>
                      </a:cubicBezTo>
                      <a:cubicBezTo>
                        <a:pt x="785" y="366"/>
                        <a:pt x="817" y="394"/>
                        <a:pt x="830" y="414"/>
                      </a:cubicBezTo>
                      <a:cubicBezTo>
                        <a:pt x="835" y="422"/>
                        <a:pt x="841" y="430"/>
                        <a:pt x="846" y="438"/>
                      </a:cubicBezTo>
                      <a:cubicBezTo>
                        <a:pt x="849" y="442"/>
                        <a:pt x="854" y="450"/>
                        <a:pt x="854" y="450"/>
                      </a:cubicBezTo>
                      <a:cubicBezTo>
                        <a:pt x="853" y="457"/>
                        <a:pt x="855" y="466"/>
                        <a:pt x="850" y="470"/>
                      </a:cubicBezTo>
                      <a:cubicBezTo>
                        <a:pt x="844" y="475"/>
                        <a:pt x="831" y="451"/>
                        <a:pt x="830" y="450"/>
                      </a:cubicBezTo>
                      <a:cubicBezTo>
                        <a:pt x="811" y="431"/>
                        <a:pt x="789" y="421"/>
                        <a:pt x="774" y="398"/>
                      </a:cubicBezTo>
                      <a:cubicBezTo>
                        <a:pt x="769" y="379"/>
                        <a:pt x="766" y="371"/>
                        <a:pt x="746" y="378"/>
                      </a:cubicBezTo>
                      <a:cubicBezTo>
                        <a:pt x="717" y="368"/>
                        <a:pt x="730" y="368"/>
                        <a:pt x="706" y="374"/>
                      </a:cubicBezTo>
                      <a:cubicBezTo>
                        <a:pt x="688" y="402"/>
                        <a:pt x="699" y="395"/>
                        <a:pt x="678" y="402"/>
                      </a:cubicBezTo>
                      <a:cubicBezTo>
                        <a:pt x="654" y="386"/>
                        <a:pt x="650" y="390"/>
                        <a:pt x="618" y="394"/>
                      </a:cubicBezTo>
                      <a:cubicBezTo>
                        <a:pt x="607" y="411"/>
                        <a:pt x="601" y="426"/>
                        <a:pt x="590" y="442"/>
                      </a:cubicBezTo>
                      <a:cubicBezTo>
                        <a:pt x="600" y="471"/>
                        <a:pt x="593" y="459"/>
                        <a:pt x="606" y="478"/>
                      </a:cubicBezTo>
                      <a:cubicBezTo>
                        <a:pt x="593" y="518"/>
                        <a:pt x="622" y="548"/>
                        <a:pt x="642" y="578"/>
                      </a:cubicBezTo>
                      <a:cubicBezTo>
                        <a:pt x="651" y="591"/>
                        <a:pt x="651" y="601"/>
                        <a:pt x="666" y="606"/>
                      </a:cubicBezTo>
                      <a:cubicBezTo>
                        <a:pt x="680" y="627"/>
                        <a:pt x="691" y="623"/>
                        <a:pt x="710" y="610"/>
                      </a:cubicBezTo>
                      <a:cubicBezTo>
                        <a:pt x="729" y="616"/>
                        <a:pt x="729" y="606"/>
                        <a:pt x="734" y="590"/>
                      </a:cubicBezTo>
                      <a:cubicBezTo>
                        <a:pt x="735" y="577"/>
                        <a:pt x="731" y="562"/>
                        <a:pt x="738" y="550"/>
                      </a:cubicBezTo>
                      <a:cubicBezTo>
                        <a:pt x="742" y="543"/>
                        <a:pt x="762" y="542"/>
                        <a:pt x="762" y="542"/>
                      </a:cubicBezTo>
                      <a:cubicBezTo>
                        <a:pt x="783" y="547"/>
                        <a:pt x="786" y="552"/>
                        <a:pt x="774" y="570"/>
                      </a:cubicBezTo>
                      <a:cubicBezTo>
                        <a:pt x="779" y="590"/>
                        <a:pt x="790" y="605"/>
                        <a:pt x="770" y="618"/>
                      </a:cubicBezTo>
                      <a:cubicBezTo>
                        <a:pt x="769" y="622"/>
                        <a:pt x="764" y="626"/>
                        <a:pt x="766" y="630"/>
                      </a:cubicBezTo>
                      <a:cubicBezTo>
                        <a:pt x="768" y="634"/>
                        <a:pt x="775" y="634"/>
                        <a:pt x="778" y="638"/>
                      </a:cubicBezTo>
                      <a:cubicBezTo>
                        <a:pt x="788" y="651"/>
                        <a:pt x="786" y="660"/>
                        <a:pt x="802" y="670"/>
                      </a:cubicBezTo>
                      <a:cubicBezTo>
                        <a:pt x="810" y="667"/>
                        <a:pt x="818" y="665"/>
                        <a:pt x="826" y="662"/>
                      </a:cubicBezTo>
                      <a:cubicBezTo>
                        <a:pt x="830" y="661"/>
                        <a:pt x="838" y="658"/>
                        <a:pt x="838" y="658"/>
                      </a:cubicBezTo>
                      <a:cubicBezTo>
                        <a:pt x="857" y="664"/>
                        <a:pt x="864" y="680"/>
                        <a:pt x="870" y="698"/>
                      </a:cubicBezTo>
                      <a:cubicBezTo>
                        <a:pt x="859" y="731"/>
                        <a:pt x="887" y="794"/>
                        <a:pt x="922" y="806"/>
                      </a:cubicBezTo>
                      <a:cubicBezTo>
                        <a:pt x="938" y="801"/>
                        <a:pt x="941" y="792"/>
                        <a:pt x="958" y="798"/>
                      </a:cubicBezTo>
                      <a:cubicBezTo>
                        <a:pt x="984" y="837"/>
                        <a:pt x="928" y="784"/>
                        <a:pt x="942" y="826"/>
                      </a:cubicBezTo>
                      <a:cubicBezTo>
                        <a:pt x="936" y="844"/>
                        <a:pt x="930" y="844"/>
                        <a:pt x="914" y="834"/>
                      </a:cubicBezTo>
                      <a:cubicBezTo>
                        <a:pt x="903" y="817"/>
                        <a:pt x="890" y="821"/>
                        <a:pt x="874" y="810"/>
                      </a:cubicBezTo>
                      <a:cubicBezTo>
                        <a:pt x="851" y="776"/>
                        <a:pt x="882" y="816"/>
                        <a:pt x="854" y="794"/>
                      </a:cubicBezTo>
                      <a:cubicBezTo>
                        <a:pt x="843" y="785"/>
                        <a:pt x="840" y="768"/>
                        <a:pt x="830" y="758"/>
                      </a:cubicBezTo>
                      <a:cubicBezTo>
                        <a:pt x="824" y="739"/>
                        <a:pt x="817" y="724"/>
                        <a:pt x="798" y="718"/>
                      </a:cubicBezTo>
                      <a:cubicBezTo>
                        <a:pt x="791" y="696"/>
                        <a:pt x="800" y="712"/>
                        <a:pt x="778" y="710"/>
                      </a:cubicBezTo>
                      <a:cubicBezTo>
                        <a:pt x="767" y="709"/>
                        <a:pt x="746" y="702"/>
                        <a:pt x="746" y="702"/>
                      </a:cubicBezTo>
                      <a:cubicBezTo>
                        <a:pt x="729" y="691"/>
                        <a:pt x="720" y="674"/>
                        <a:pt x="702" y="662"/>
                      </a:cubicBezTo>
                      <a:cubicBezTo>
                        <a:pt x="694" y="665"/>
                        <a:pt x="687" y="673"/>
                        <a:pt x="678" y="674"/>
                      </a:cubicBezTo>
                      <a:cubicBezTo>
                        <a:pt x="657" y="677"/>
                        <a:pt x="630" y="657"/>
                        <a:pt x="614" y="646"/>
                      </a:cubicBezTo>
                      <a:cubicBezTo>
                        <a:pt x="600" y="637"/>
                        <a:pt x="580" y="639"/>
                        <a:pt x="566" y="630"/>
                      </a:cubicBezTo>
                      <a:cubicBezTo>
                        <a:pt x="546" y="617"/>
                        <a:pt x="525" y="607"/>
                        <a:pt x="506" y="594"/>
                      </a:cubicBezTo>
                      <a:cubicBezTo>
                        <a:pt x="513" y="572"/>
                        <a:pt x="509" y="551"/>
                        <a:pt x="490" y="538"/>
                      </a:cubicBezTo>
                      <a:cubicBezTo>
                        <a:pt x="485" y="522"/>
                        <a:pt x="476" y="515"/>
                        <a:pt x="462" y="506"/>
                      </a:cubicBezTo>
                      <a:cubicBezTo>
                        <a:pt x="441" y="474"/>
                        <a:pt x="469" y="513"/>
                        <a:pt x="442" y="486"/>
                      </a:cubicBezTo>
                      <a:cubicBezTo>
                        <a:pt x="436" y="480"/>
                        <a:pt x="436" y="468"/>
                        <a:pt x="430" y="462"/>
                      </a:cubicBezTo>
                      <a:cubicBezTo>
                        <a:pt x="427" y="459"/>
                        <a:pt x="422" y="459"/>
                        <a:pt x="418" y="458"/>
                      </a:cubicBezTo>
                      <a:cubicBezTo>
                        <a:pt x="407" y="447"/>
                        <a:pt x="382" y="430"/>
                        <a:pt x="382" y="430"/>
                      </a:cubicBezTo>
                      <a:cubicBezTo>
                        <a:pt x="371" y="413"/>
                        <a:pt x="358" y="399"/>
                        <a:pt x="346" y="382"/>
                      </a:cubicBezTo>
                      <a:cubicBezTo>
                        <a:pt x="344" y="378"/>
                        <a:pt x="345" y="373"/>
                        <a:pt x="342" y="370"/>
                      </a:cubicBezTo>
                      <a:cubicBezTo>
                        <a:pt x="339" y="367"/>
                        <a:pt x="334" y="367"/>
                        <a:pt x="330" y="366"/>
                      </a:cubicBezTo>
                      <a:cubicBezTo>
                        <a:pt x="322" y="390"/>
                        <a:pt x="342" y="398"/>
                        <a:pt x="354" y="414"/>
                      </a:cubicBezTo>
                      <a:cubicBezTo>
                        <a:pt x="368" y="432"/>
                        <a:pt x="372" y="446"/>
                        <a:pt x="390" y="458"/>
                      </a:cubicBezTo>
                      <a:cubicBezTo>
                        <a:pt x="409" y="487"/>
                        <a:pt x="399" y="475"/>
                        <a:pt x="418" y="494"/>
                      </a:cubicBezTo>
                      <a:cubicBezTo>
                        <a:pt x="423" y="510"/>
                        <a:pt x="428" y="517"/>
                        <a:pt x="442" y="526"/>
                      </a:cubicBezTo>
                      <a:cubicBezTo>
                        <a:pt x="450" y="550"/>
                        <a:pt x="432" y="533"/>
                        <a:pt x="422" y="526"/>
                      </a:cubicBezTo>
                      <a:cubicBezTo>
                        <a:pt x="399" y="492"/>
                        <a:pt x="430" y="532"/>
                        <a:pt x="402" y="510"/>
                      </a:cubicBezTo>
                      <a:cubicBezTo>
                        <a:pt x="398" y="507"/>
                        <a:pt x="397" y="501"/>
                        <a:pt x="394" y="498"/>
                      </a:cubicBezTo>
                      <a:cubicBezTo>
                        <a:pt x="391" y="495"/>
                        <a:pt x="386" y="493"/>
                        <a:pt x="382" y="490"/>
                      </a:cubicBezTo>
                      <a:cubicBezTo>
                        <a:pt x="377" y="474"/>
                        <a:pt x="370" y="471"/>
                        <a:pt x="354" y="466"/>
                      </a:cubicBezTo>
                      <a:cubicBezTo>
                        <a:pt x="344" y="452"/>
                        <a:pt x="340" y="447"/>
                        <a:pt x="346" y="430"/>
                      </a:cubicBezTo>
                      <a:cubicBezTo>
                        <a:pt x="338" y="418"/>
                        <a:pt x="314" y="402"/>
                        <a:pt x="314" y="402"/>
                      </a:cubicBezTo>
                      <a:cubicBezTo>
                        <a:pt x="306" y="390"/>
                        <a:pt x="298" y="378"/>
                        <a:pt x="290" y="366"/>
                      </a:cubicBezTo>
                      <a:cubicBezTo>
                        <a:pt x="284" y="357"/>
                        <a:pt x="273" y="354"/>
                        <a:pt x="266" y="346"/>
                      </a:cubicBezTo>
                      <a:cubicBezTo>
                        <a:pt x="263" y="342"/>
                        <a:pt x="262" y="337"/>
                        <a:pt x="258" y="334"/>
                      </a:cubicBezTo>
                      <a:cubicBezTo>
                        <a:pt x="243" y="324"/>
                        <a:pt x="225" y="324"/>
                        <a:pt x="210" y="314"/>
                      </a:cubicBezTo>
                      <a:cubicBezTo>
                        <a:pt x="201" y="300"/>
                        <a:pt x="194" y="291"/>
                        <a:pt x="178" y="286"/>
                      </a:cubicBezTo>
                      <a:cubicBezTo>
                        <a:pt x="160" y="260"/>
                        <a:pt x="192" y="247"/>
                        <a:pt x="154" y="238"/>
                      </a:cubicBezTo>
                      <a:cubicBezTo>
                        <a:pt x="111" y="209"/>
                        <a:pt x="106" y="149"/>
                        <a:pt x="90" y="102"/>
                      </a:cubicBezTo>
                      <a:cubicBezTo>
                        <a:pt x="86" y="90"/>
                        <a:pt x="76" y="73"/>
                        <a:pt x="66" y="66"/>
                      </a:cubicBezTo>
                      <a:cubicBezTo>
                        <a:pt x="58" y="60"/>
                        <a:pt x="42" y="50"/>
                        <a:pt x="42" y="50"/>
                      </a:cubicBezTo>
                      <a:cubicBezTo>
                        <a:pt x="39" y="46"/>
                        <a:pt x="38" y="41"/>
                        <a:pt x="34" y="38"/>
                      </a:cubicBezTo>
                      <a:cubicBezTo>
                        <a:pt x="27" y="34"/>
                        <a:pt x="10" y="30"/>
                        <a:pt x="10" y="30"/>
                      </a:cubicBezTo>
                      <a:cubicBezTo>
                        <a:pt x="0" y="1"/>
                        <a:pt x="31" y="17"/>
                        <a:pt x="46" y="22"/>
                      </a:cubicBezTo>
                      <a:cubicBezTo>
                        <a:pt x="65" y="51"/>
                        <a:pt x="61" y="41"/>
                        <a:pt x="86" y="58"/>
                      </a:cubicBezTo>
                      <a:cubicBezTo>
                        <a:pt x="94" y="70"/>
                        <a:pt x="94" y="93"/>
                        <a:pt x="102" y="70"/>
                      </a:cubicBezTo>
                      <a:cubicBezTo>
                        <a:pt x="95" y="49"/>
                        <a:pt x="82" y="62"/>
                        <a:pt x="82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57" name="Freeform 37"/>
                <p:cNvSpPr>
                  <a:spLocks/>
                </p:cNvSpPr>
                <p:nvPr/>
              </p:nvSpPr>
              <p:spPr bwMode="ltGray">
                <a:xfrm>
                  <a:off x="2405" y="445"/>
                  <a:ext cx="15" cy="16"/>
                </a:xfrm>
                <a:custGeom>
                  <a:avLst/>
                  <a:gdLst/>
                  <a:ahLst/>
                  <a:cxnLst>
                    <a:cxn ang="0">
                      <a:pos x="6" y="28"/>
                    </a:cxn>
                    <a:cxn ang="0">
                      <a:pos x="10" y="48"/>
                    </a:cxn>
                    <a:cxn ang="0">
                      <a:pos x="6" y="28"/>
                    </a:cxn>
                  </a:cxnLst>
                  <a:rect l="0" t="0" r="r" b="b"/>
                  <a:pathLst>
                    <a:path w="36" h="48">
                      <a:moveTo>
                        <a:pt x="6" y="28"/>
                      </a:moveTo>
                      <a:cubicBezTo>
                        <a:pt x="25" y="0"/>
                        <a:pt x="36" y="31"/>
                        <a:pt x="10" y="48"/>
                      </a:cubicBezTo>
                      <a:cubicBezTo>
                        <a:pt x="0" y="34"/>
                        <a:pt x="0" y="40"/>
                        <a:pt x="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58" name="Freeform 38"/>
                <p:cNvSpPr>
                  <a:spLocks/>
                </p:cNvSpPr>
                <p:nvPr/>
              </p:nvSpPr>
              <p:spPr bwMode="ltGray">
                <a:xfrm>
                  <a:off x="2393" y="439"/>
                  <a:ext cx="16" cy="12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12" y="1"/>
                    </a:cxn>
                    <a:cxn ang="0">
                      <a:pos x="36" y="17"/>
                    </a:cxn>
                    <a:cxn ang="0">
                      <a:pos x="8" y="17"/>
                    </a:cxn>
                    <a:cxn ang="0">
                      <a:pos x="0" y="5"/>
                    </a:cxn>
                  </a:cxnLst>
                  <a:rect l="0" t="0" r="r" b="b"/>
                  <a:pathLst>
                    <a:path w="36" h="37">
                      <a:moveTo>
                        <a:pt x="0" y="5"/>
                      </a:moveTo>
                      <a:cubicBezTo>
                        <a:pt x="4" y="4"/>
                        <a:pt x="8" y="0"/>
                        <a:pt x="12" y="1"/>
                      </a:cubicBezTo>
                      <a:cubicBezTo>
                        <a:pt x="21" y="4"/>
                        <a:pt x="36" y="17"/>
                        <a:pt x="36" y="17"/>
                      </a:cubicBezTo>
                      <a:cubicBezTo>
                        <a:pt x="29" y="37"/>
                        <a:pt x="22" y="26"/>
                        <a:pt x="8" y="17"/>
                      </a:cubicBezTo>
                      <a:cubicBezTo>
                        <a:pt x="5" y="13"/>
                        <a:pt x="0" y="5"/>
                        <a:pt x="0" y="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59" name="Freeform 39"/>
                <p:cNvSpPr>
                  <a:spLocks/>
                </p:cNvSpPr>
                <p:nvPr/>
              </p:nvSpPr>
              <p:spPr bwMode="ltGray">
                <a:xfrm>
                  <a:off x="2878" y="406"/>
                  <a:ext cx="73" cy="33"/>
                </a:xfrm>
                <a:custGeom>
                  <a:avLst/>
                  <a:gdLst/>
                  <a:ahLst/>
                  <a:cxnLst>
                    <a:cxn ang="0">
                      <a:pos x="0" y="49"/>
                    </a:cxn>
                    <a:cxn ang="0">
                      <a:pos x="28" y="25"/>
                    </a:cxn>
                    <a:cxn ang="0">
                      <a:pos x="56" y="21"/>
                    </a:cxn>
                    <a:cxn ang="0">
                      <a:pos x="80" y="9"/>
                    </a:cxn>
                    <a:cxn ang="0">
                      <a:pos x="64" y="25"/>
                    </a:cxn>
                    <a:cxn ang="0">
                      <a:pos x="124" y="49"/>
                    </a:cxn>
                    <a:cxn ang="0">
                      <a:pos x="160" y="65"/>
                    </a:cxn>
                    <a:cxn ang="0">
                      <a:pos x="116" y="77"/>
                    </a:cxn>
                    <a:cxn ang="0">
                      <a:pos x="88" y="57"/>
                    </a:cxn>
                    <a:cxn ang="0">
                      <a:pos x="76" y="53"/>
                    </a:cxn>
                    <a:cxn ang="0">
                      <a:pos x="24" y="41"/>
                    </a:cxn>
                    <a:cxn ang="0">
                      <a:pos x="0" y="49"/>
                    </a:cxn>
                  </a:cxnLst>
                  <a:rect l="0" t="0" r="r" b="b"/>
                  <a:pathLst>
                    <a:path w="170" h="96">
                      <a:moveTo>
                        <a:pt x="0" y="49"/>
                      </a:moveTo>
                      <a:cubicBezTo>
                        <a:pt x="5" y="33"/>
                        <a:pt x="12" y="30"/>
                        <a:pt x="28" y="25"/>
                      </a:cubicBezTo>
                      <a:cubicBezTo>
                        <a:pt x="20" y="0"/>
                        <a:pt x="42" y="16"/>
                        <a:pt x="56" y="21"/>
                      </a:cubicBezTo>
                      <a:cubicBezTo>
                        <a:pt x="56" y="21"/>
                        <a:pt x="77" y="6"/>
                        <a:pt x="80" y="9"/>
                      </a:cubicBezTo>
                      <a:cubicBezTo>
                        <a:pt x="85" y="14"/>
                        <a:pt x="71" y="23"/>
                        <a:pt x="64" y="25"/>
                      </a:cubicBezTo>
                      <a:cubicBezTo>
                        <a:pt x="82" y="37"/>
                        <a:pt x="103" y="42"/>
                        <a:pt x="124" y="49"/>
                      </a:cubicBezTo>
                      <a:cubicBezTo>
                        <a:pt x="136" y="53"/>
                        <a:pt x="160" y="65"/>
                        <a:pt x="160" y="65"/>
                      </a:cubicBezTo>
                      <a:cubicBezTo>
                        <a:pt x="170" y="96"/>
                        <a:pt x="134" y="83"/>
                        <a:pt x="116" y="77"/>
                      </a:cubicBezTo>
                      <a:cubicBezTo>
                        <a:pt x="109" y="57"/>
                        <a:pt x="116" y="66"/>
                        <a:pt x="88" y="57"/>
                      </a:cubicBezTo>
                      <a:cubicBezTo>
                        <a:pt x="84" y="56"/>
                        <a:pt x="76" y="53"/>
                        <a:pt x="76" y="53"/>
                      </a:cubicBezTo>
                      <a:cubicBezTo>
                        <a:pt x="57" y="34"/>
                        <a:pt x="53" y="37"/>
                        <a:pt x="24" y="41"/>
                      </a:cubicBezTo>
                      <a:cubicBezTo>
                        <a:pt x="9" y="51"/>
                        <a:pt x="17" y="49"/>
                        <a:pt x="0" y="4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60" name="Freeform 40"/>
                <p:cNvSpPr>
                  <a:spLocks/>
                </p:cNvSpPr>
                <p:nvPr/>
              </p:nvSpPr>
              <p:spPr bwMode="ltGray">
                <a:xfrm>
                  <a:off x="2955" y="433"/>
                  <a:ext cx="59" cy="1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52" y="4"/>
                    </a:cxn>
                    <a:cxn ang="0">
                      <a:pos x="88" y="24"/>
                    </a:cxn>
                    <a:cxn ang="0">
                      <a:pos x="112" y="20"/>
                    </a:cxn>
                    <a:cxn ang="0">
                      <a:pos x="108" y="44"/>
                    </a:cxn>
                    <a:cxn ang="0">
                      <a:pos x="64" y="40"/>
                    </a:cxn>
                    <a:cxn ang="0">
                      <a:pos x="0" y="36"/>
                    </a:cxn>
                    <a:cxn ang="0">
                      <a:pos x="28" y="2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38" h="44">
                      <a:moveTo>
                        <a:pt x="0" y="0"/>
                      </a:moveTo>
                      <a:cubicBezTo>
                        <a:pt x="19" y="3"/>
                        <a:pt x="35" y="10"/>
                        <a:pt x="52" y="4"/>
                      </a:cubicBezTo>
                      <a:cubicBezTo>
                        <a:pt x="87" y="11"/>
                        <a:pt x="61" y="15"/>
                        <a:pt x="88" y="24"/>
                      </a:cubicBezTo>
                      <a:cubicBezTo>
                        <a:pt x="96" y="23"/>
                        <a:pt x="104" y="19"/>
                        <a:pt x="112" y="20"/>
                      </a:cubicBezTo>
                      <a:cubicBezTo>
                        <a:pt x="138" y="23"/>
                        <a:pt x="118" y="41"/>
                        <a:pt x="108" y="44"/>
                      </a:cubicBezTo>
                      <a:cubicBezTo>
                        <a:pt x="78" y="34"/>
                        <a:pt x="92" y="34"/>
                        <a:pt x="64" y="40"/>
                      </a:cubicBezTo>
                      <a:cubicBezTo>
                        <a:pt x="41" y="37"/>
                        <a:pt x="22" y="41"/>
                        <a:pt x="0" y="36"/>
                      </a:cubicBezTo>
                      <a:cubicBezTo>
                        <a:pt x="6" y="11"/>
                        <a:pt x="7" y="27"/>
                        <a:pt x="28" y="20"/>
                      </a:cubicBezTo>
                      <a:cubicBezTo>
                        <a:pt x="17" y="13"/>
                        <a:pt x="0" y="13"/>
                        <a:pt x="0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61" name="Freeform 41"/>
                <p:cNvSpPr>
                  <a:spLocks/>
                </p:cNvSpPr>
                <p:nvPr/>
              </p:nvSpPr>
              <p:spPr bwMode="ltGray">
                <a:xfrm>
                  <a:off x="2924" y="441"/>
                  <a:ext cx="24" cy="14"/>
                </a:xfrm>
                <a:custGeom>
                  <a:avLst/>
                  <a:gdLst/>
                  <a:ahLst/>
                  <a:cxnLst>
                    <a:cxn ang="0">
                      <a:pos x="17" y="25"/>
                    </a:cxn>
                    <a:cxn ang="0">
                      <a:pos x="37" y="13"/>
                    </a:cxn>
                    <a:cxn ang="0">
                      <a:pos x="17" y="25"/>
                    </a:cxn>
                  </a:cxnLst>
                  <a:rect l="0" t="0" r="r" b="b"/>
                  <a:pathLst>
                    <a:path w="57" h="42">
                      <a:moveTo>
                        <a:pt x="17" y="25"/>
                      </a:moveTo>
                      <a:cubicBezTo>
                        <a:pt x="0" y="0"/>
                        <a:pt x="21" y="9"/>
                        <a:pt x="37" y="13"/>
                      </a:cubicBezTo>
                      <a:cubicBezTo>
                        <a:pt x="57" y="42"/>
                        <a:pt x="30" y="25"/>
                        <a:pt x="1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62" name="Freeform 42"/>
                <p:cNvSpPr>
                  <a:spLocks/>
                </p:cNvSpPr>
                <p:nvPr/>
              </p:nvSpPr>
              <p:spPr bwMode="ltGray">
                <a:xfrm>
                  <a:off x="2908" y="398"/>
                  <a:ext cx="16" cy="18"/>
                </a:xfrm>
                <a:custGeom>
                  <a:avLst/>
                  <a:gdLst/>
                  <a:ahLst/>
                  <a:cxnLst>
                    <a:cxn ang="0">
                      <a:pos x="19" y="32"/>
                    </a:cxn>
                    <a:cxn ang="0">
                      <a:pos x="19" y="0"/>
                    </a:cxn>
                    <a:cxn ang="0">
                      <a:pos x="19" y="32"/>
                    </a:cxn>
                  </a:cxnLst>
                  <a:rect l="0" t="0" r="r" b="b"/>
                  <a:pathLst>
                    <a:path w="39" h="52">
                      <a:moveTo>
                        <a:pt x="19" y="32"/>
                      </a:moveTo>
                      <a:cubicBezTo>
                        <a:pt x="13" y="14"/>
                        <a:pt x="0" y="13"/>
                        <a:pt x="19" y="0"/>
                      </a:cubicBezTo>
                      <a:cubicBezTo>
                        <a:pt x="23" y="5"/>
                        <a:pt x="39" y="52"/>
                        <a:pt x="19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63" name="Freeform 43"/>
                <p:cNvSpPr>
                  <a:spLocks/>
                </p:cNvSpPr>
                <p:nvPr/>
              </p:nvSpPr>
              <p:spPr bwMode="ltGray">
                <a:xfrm>
                  <a:off x="3035" y="452"/>
                  <a:ext cx="19" cy="27"/>
                </a:xfrm>
                <a:custGeom>
                  <a:avLst/>
                  <a:gdLst/>
                  <a:ahLst/>
                  <a:cxnLst>
                    <a:cxn ang="0">
                      <a:pos x="4" y="9"/>
                    </a:cxn>
                    <a:cxn ang="0">
                      <a:pos x="20" y="33"/>
                    </a:cxn>
                    <a:cxn ang="0">
                      <a:pos x="24" y="49"/>
                    </a:cxn>
                    <a:cxn ang="0">
                      <a:pos x="36" y="53"/>
                    </a:cxn>
                    <a:cxn ang="0">
                      <a:pos x="24" y="73"/>
                    </a:cxn>
                    <a:cxn ang="0">
                      <a:pos x="0" y="21"/>
                    </a:cxn>
                    <a:cxn ang="0">
                      <a:pos x="4" y="9"/>
                    </a:cxn>
                  </a:cxnLst>
                  <a:rect l="0" t="0" r="r" b="b"/>
                  <a:pathLst>
                    <a:path w="44" h="80">
                      <a:moveTo>
                        <a:pt x="4" y="9"/>
                      </a:moveTo>
                      <a:cubicBezTo>
                        <a:pt x="9" y="17"/>
                        <a:pt x="18" y="24"/>
                        <a:pt x="20" y="33"/>
                      </a:cubicBezTo>
                      <a:cubicBezTo>
                        <a:pt x="21" y="38"/>
                        <a:pt x="21" y="45"/>
                        <a:pt x="24" y="49"/>
                      </a:cubicBezTo>
                      <a:cubicBezTo>
                        <a:pt x="27" y="52"/>
                        <a:pt x="32" y="52"/>
                        <a:pt x="36" y="53"/>
                      </a:cubicBezTo>
                      <a:cubicBezTo>
                        <a:pt x="41" y="68"/>
                        <a:pt x="44" y="80"/>
                        <a:pt x="24" y="73"/>
                      </a:cubicBezTo>
                      <a:cubicBezTo>
                        <a:pt x="19" y="55"/>
                        <a:pt x="11" y="37"/>
                        <a:pt x="0" y="21"/>
                      </a:cubicBezTo>
                      <a:cubicBezTo>
                        <a:pt x="4" y="4"/>
                        <a:pt x="4" y="0"/>
                        <a:pt x="4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64" name="Freeform 44"/>
                <p:cNvSpPr>
                  <a:spLocks/>
                </p:cNvSpPr>
                <p:nvPr/>
              </p:nvSpPr>
              <p:spPr bwMode="ltGray">
                <a:xfrm>
                  <a:off x="2696" y="247"/>
                  <a:ext cx="205" cy="41"/>
                </a:xfrm>
                <a:custGeom>
                  <a:avLst/>
                  <a:gdLst/>
                  <a:ahLst/>
                  <a:cxnLst>
                    <a:cxn ang="0">
                      <a:pos x="220" y="1"/>
                    </a:cxn>
                    <a:cxn ang="0">
                      <a:pos x="231" y="8"/>
                    </a:cxn>
                    <a:cxn ang="0">
                      <a:pos x="235" y="0"/>
                    </a:cxn>
                    <a:cxn ang="0">
                      <a:pos x="265" y="0"/>
                    </a:cxn>
                    <a:cxn ang="0">
                      <a:pos x="287" y="17"/>
                    </a:cxn>
                    <a:cxn ang="0">
                      <a:pos x="319" y="10"/>
                    </a:cxn>
                    <a:cxn ang="0">
                      <a:pos x="314" y="29"/>
                    </a:cxn>
                    <a:cxn ang="0">
                      <a:pos x="298" y="46"/>
                    </a:cxn>
                    <a:cxn ang="0">
                      <a:pos x="295" y="29"/>
                    </a:cxn>
                    <a:cxn ang="0">
                      <a:pos x="287" y="31"/>
                    </a:cxn>
                    <a:cxn ang="0">
                      <a:pos x="279" y="29"/>
                    </a:cxn>
                    <a:cxn ang="0">
                      <a:pos x="263" y="21"/>
                    </a:cxn>
                    <a:cxn ang="0">
                      <a:pos x="228" y="38"/>
                    </a:cxn>
                    <a:cxn ang="0">
                      <a:pos x="201" y="44"/>
                    </a:cxn>
                    <a:cxn ang="0">
                      <a:pos x="212" y="57"/>
                    </a:cxn>
                    <a:cxn ang="0">
                      <a:pos x="188" y="63"/>
                    </a:cxn>
                    <a:cxn ang="0">
                      <a:pos x="169" y="61"/>
                    </a:cxn>
                    <a:cxn ang="0">
                      <a:pos x="177" y="57"/>
                    </a:cxn>
                    <a:cxn ang="0">
                      <a:pos x="171" y="40"/>
                    </a:cxn>
                    <a:cxn ang="0">
                      <a:pos x="169" y="31"/>
                    </a:cxn>
                    <a:cxn ang="0">
                      <a:pos x="158" y="23"/>
                    </a:cxn>
                    <a:cxn ang="0">
                      <a:pos x="142" y="27"/>
                    </a:cxn>
                    <a:cxn ang="0">
                      <a:pos x="134" y="27"/>
                    </a:cxn>
                    <a:cxn ang="0">
                      <a:pos x="123" y="25"/>
                    </a:cxn>
                    <a:cxn ang="0">
                      <a:pos x="83" y="2"/>
                    </a:cxn>
                    <a:cxn ang="0">
                      <a:pos x="59" y="14"/>
                    </a:cxn>
                    <a:cxn ang="0">
                      <a:pos x="1" y="0"/>
                    </a:cxn>
                    <a:cxn ang="0">
                      <a:pos x="220" y="1"/>
                    </a:cxn>
                  </a:cxnLst>
                  <a:rect l="0" t="0" r="r" b="b"/>
                  <a:pathLst>
                    <a:path w="323" h="64">
                      <a:moveTo>
                        <a:pt x="220" y="1"/>
                      </a:moveTo>
                      <a:cubicBezTo>
                        <a:pt x="215" y="12"/>
                        <a:pt x="225" y="17"/>
                        <a:pt x="231" y="8"/>
                      </a:cubicBezTo>
                      <a:cubicBezTo>
                        <a:pt x="235" y="0"/>
                        <a:pt x="229" y="7"/>
                        <a:pt x="235" y="0"/>
                      </a:cubicBezTo>
                      <a:lnTo>
                        <a:pt x="265" y="0"/>
                      </a:lnTo>
                      <a:cubicBezTo>
                        <a:pt x="277" y="6"/>
                        <a:pt x="276" y="11"/>
                        <a:pt x="287" y="17"/>
                      </a:cubicBezTo>
                      <a:cubicBezTo>
                        <a:pt x="308" y="11"/>
                        <a:pt x="293" y="7"/>
                        <a:pt x="319" y="10"/>
                      </a:cubicBezTo>
                      <a:cubicBezTo>
                        <a:pt x="323" y="19"/>
                        <a:pt x="321" y="22"/>
                        <a:pt x="314" y="29"/>
                      </a:cubicBezTo>
                      <a:cubicBezTo>
                        <a:pt x="312" y="39"/>
                        <a:pt x="313" y="50"/>
                        <a:pt x="298" y="46"/>
                      </a:cubicBezTo>
                      <a:cubicBezTo>
                        <a:pt x="297" y="40"/>
                        <a:pt x="298" y="34"/>
                        <a:pt x="295" y="29"/>
                      </a:cubicBezTo>
                      <a:cubicBezTo>
                        <a:pt x="294" y="27"/>
                        <a:pt x="290" y="31"/>
                        <a:pt x="287" y="31"/>
                      </a:cubicBezTo>
                      <a:cubicBezTo>
                        <a:pt x="284" y="31"/>
                        <a:pt x="282" y="30"/>
                        <a:pt x="279" y="29"/>
                      </a:cubicBezTo>
                      <a:cubicBezTo>
                        <a:pt x="274" y="27"/>
                        <a:pt x="263" y="21"/>
                        <a:pt x="263" y="21"/>
                      </a:cubicBezTo>
                      <a:cubicBezTo>
                        <a:pt x="249" y="23"/>
                        <a:pt x="241" y="31"/>
                        <a:pt x="228" y="38"/>
                      </a:cubicBezTo>
                      <a:cubicBezTo>
                        <a:pt x="220" y="41"/>
                        <a:pt x="209" y="42"/>
                        <a:pt x="201" y="44"/>
                      </a:cubicBezTo>
                      <a:cubicBezTo>
                        <a:pt x="193" y="54"/>
                        <a:pt x="200" y="53"/>
                        <a:pt x="212" y="57"/>
                      </a:cubicBezTo>
                      <a:cubicBezTo>
                        <a:pt x="200" y="62"/>
                        <a:pt x="199" y="57"/>
                        <a:pt x="188" y="63"/>
                      </a:cubicBezTo>
                      <a:cubicBezTo>
                        <a:pt x="181" y="62"/>
                        <a:pt x="174" y="64"/>
                        <a:pt x="169" y="61"/>
                      </a:cubicBezTo>
                      <a:cubicBezTo>
                        <a:pt x="166" y="59"/>
                        <a:pt x="175" y="59"/>
                        <a:pt x="177" y="57"/>
                      </a:cubicBezTo>
                      <a:cubicBezTo>
                        <a:pt x="181" y="48"/>
                        <a:pt x="149" y="28"/>
                        <a:pt x="171" y="40"/>
                      </a:cubicBezTo>
                      <a:cubicBezTo>
                        <a:pt x="184" y="55"/>
                        <a:pt x="184" y="36"/>
                        <a:pt x="169" y="31"/>
                      </a:cubicBezTo>
                      <a:cubicBezTo>
                        <a:pt x="167" y="27"/>
                        <a:pt x="167" y="22"/>
                        <a:pt x="158" y="23"/>
                      </a:cubicBezTo>
                      <a:cubicBezTo>
                        <a:pt x="153" y="23"/>
                        <a:pt x="142" y="27"/>
                        <a:pt x="142" y="27"/>
                      </a:cubicBezTo>
                      <a:cubicBezTo>
                        <a:pt x="136" y="39"/>
                        <a:pt x="143" y="31"/>
                        <a:pt x="134" y="27"/>
                      </a:cubicBezTo>
                      <a:cubicBezTo>
                        <a:pt x="130" y="25"/>
                        <a:pt x="126" y="25"/>
                        <a:pt x="123" y="25"/>
                      </a:cubicBezTo>
                      <a:cubicBezTo>
                        <a:pt x="117" y="11"/>
                        <a:pt x="100" y="6"/>
                        <a:pt x="83" y="2"/>
                      </a:cubicBezTo>
                      <a:cubicBezTo>
                        <a:pt x="70" y="4"/>
                        <a:pt x="69" y="9"/>
                        <a:pt x="59" y="14"/>
                      </a:cubicBezTo>
                      <a:cubicBezTo>
                        <a:pt x="45" y="14"/>
                        <a:pt x="0" y="12"/>
                        <a:pt x="1" y="0"/>
                      </a:cubicBezTo>
                      <a:lnTo>
                        <a:pt x="220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65" name="Freeform 45"/>
                <p:cNvSpPr>
                  <a:spLocks/>
                </p:cNvSpPr>
                <p:nvPr/>
              </p:nvSpPr>
              <p:spPr bwMode="ltGray">
                <a:xfrm>
                  <a:off x="2515" y="246"/>
                  <a:ext cx="190" cy="20"/>
                </a:xfrm>
                <a:custGeom>
                  <a:avLst/>
                  <a:gdLst/>
                  <a:ahLst/>
                  <a:cxnLst>
                    <a:cxn ang="0">
                      <a:pos x="105" y="31"/>
                    </a:cxn>
                    <a:cxn ang="0">
                      <a:pos x="30" y="1"/>
                    </a:cxn>
                    <a:cxn ang="0">
                      <a:pos x="285" y="0"/>
                    </a:cxn>
                    <a:cxn ang="0">
                      <a:pos x="296" y="14"/>
                    </a:cxn>
                    <a:cxn ang="0">
                      <a:pos x="264" y="16"/>
                    </a:cxn>
                    <a:cxn ang="0">
                      <a:pos x="105" y="31"/>
                    </a:cxn>
                  </a:cxnLst>
                  <a:rect l="0" t="0" r="r" b="b"/>
                  <a:pathLst>
                    <a:path w="300" h="31">
                      <a:moveTo>
                        <a:pt x="105" y="31"/>
                      </a:moveTo>
                      <a:cubicBezTo>
                        <a:pt x="83" y="19"/>
                        <a:pt x="0" y="6"/>
                        <a:pt x="30" y="1"/>
                      </a:cubicBezTo>
                      <a:lnTo>
                        <a:pt x="285" y="0"/>
                      </a:lnTo>
                      <a:cubicBezTo>
                        <a:pt x="296" y="4"/>
                        <a:pt x="300" y="5"/>
                        <a:pt x="296" y="14"/>
                      </a:cubicBezTo>
                      <a:cubicBezTo>
                        <a:pt x="285" y="11"/>
                        <a:pt x="276" y="16"/>
                        <a:pt x="264" y="16"/>
                      </a:cubicBezTo>
                      <a:lnTo>
                        <a:pt x="105" y="3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66" name="Freeform 46"/>
                <p:cNvSpPr>
                  <a:spLocks/>
                </p:cNvSpPr>
                <p:nvPr/>
              </p:nvSpPr>
              <p:spPr bwMode="ltGray">
                <a:xfrm>
                  <a:off x="2096" y="275"/>
                  <a:ext cx="18" cy="10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12" y="29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41" h="29">
                      <a:moveTo>
                        <a:pt x="0" y="25"/>
                      </a:moveTo>
                      <a:cubicBezTo>
                        <a:pt x="10" y="11"/>
                        <a:pt x="41" y="0"/>
                        <a:pt x="12" y="29"/>
                      </a:cubicBezTo>
                      <a:cubicBezTo>
                        <a:pt x="8" y="28"/>
                        <a:pt x="0" y="25"/>
                        <a:pt x="0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67" name="Freeform 47"/>
                <p:cNvSpPr>
                  <a:spLocks/>
                </p:cNvSpPr>
                <p:nvPr/>
              </p:nvSpPr>
              <p:spPr bwMode="ltGray">
                <a:xfrm>
                  <a:off x="1606" y="246"/>
                  <a:ext cx="436" cy="152"/>
                </a:xfrm>
                <a:custGeom>
                  <a:avLst/>
                  <a:gdLst/>
                  <a:ahLst/>
                  <a:cxnLst>
                    <a:cxn ang="0">
                      <a:pos x="73" y="1"/>
                    </a:cxn>
                    <a:cxn ang="0">
                      <a:pos x="436" y="0"/>
                    </a:cxn>
                    <a:cxn ang="0">
                      <a:pos x="416" y="54"/>
                    </a:cxn>
                    <a:cxn ang="0">
                      <a:pos x="397" y="68"/>
                    </a:cxn>
                    <a:cxn ang="0">
                      <a:pos x="392" y="70"/>
                    </a:cxn>
                    <a:cxn ang="0">
                      <a:pos x="375" y="73"/>
                    </a:cxn>
                    <a:cxn ang="0">
                      <a:pos x="361" y="88"/>
                    </a:cxn>
                    <a:cxn ang="0">
                      <a:pos x="362" y="99"/>
                    </a:cxn>
                    <a:cxn ang="0">
                      <a:pos x="364" y="107"/>
                    </a:cxn>
                    <a:cxn ang="0">
                      <a:pos x="366" y="113"/>
                    </a:cxn>
                    <a:cxn ang="0">
                      <a:pos x="362" y="122"/>
                    </a:cxn>
                    <a:cxn ang="0">
                      <a:pos x="351" y="120"/>
                    </a:cxn>
                    <a:cxn ang="0">
                      <a:pos x="342" y="129"/>
                    </a:cxn>
                    <a:cxn ang="0">
                      <a:pos x="347" y="105"/>
                    </a:cxn>
                    <a:cxn ang="0">
                      <a:pos x="338" y="100"/>
                    </a:cxn>
                    <a:cxn ang="0">
                      <a:pos x="344" y="93"/>
                    </a:cxn>
                    <a:cxn ang="0">
                      <a:pos x="342" y="89"/>
                    </a:cxn>
                    <a:cxn ang="0">
                      <a:pos x="320" y="94"/>
                    </a:cxn>
                    <a:cxn ang="0">
                      <a:pos x="317" y="85"/>
                    </a:cxn>
                    <a:cxn ang="0">
                      <a:pos x="297" y="94"/>
                    </a:cxn>
                    <a:cxn ang="0">
                      <a:pos x="320" y="103"/>
                    </a:cxn>
                    <a:cxn ang="0">
                      <a:pos x="305" y="117"/>
                    </a:cxn>
                    <a:cxn ang="0">
                      <a:pos x="311" y="126"/>
                    </a:cxn>
                    <a:cxn ang="0">
                      <a:pos x="315" y="138"/>
                    </a:cxn>
                    <a:cxn ang="0">
                      <a:pos x="309" y="139"/>
                    </a:cxn>
                    <a:cxn ang="0">
                      <a:pos x="314" y="144"/>
                    </a:cxn>
                    <a:cxn ang="0">
                      <a:pos x="307" y="152"/>
                    </a:cxn>
                    <a:cxn ang="0">
                      <a:pos x="0" y="149"/>
                    </a:cxn>
                    <a:cxn ang="0">
                      <a:pos x="73" y="1"/>
                    </a:cxn>
                  </a:cxnLst>
                  <a:rect l="0" t="0" r="r" b="b"/>
                  <a:pathLst>
                    <a:path w="436" h="152">
                      <a:moveTo>
                        <a:pt x="73" y="1"/>
                      </a:moveTo>
                      <a:lnTo>
                        <a:pt x="436" y="0"/>
                      </a:lnTo>
                      <a:cubicBezTo>
                        <a:pt x="430" y="15"/>
                        <a:pt x="429" y="42"/>
                        <a:pt x="416" y="54"/>
                      </a:cubicBezTo>
                      <a:cubicBezTo>
                        <a:pt x="410" y="60"/>
                        <a:pt x="405" y="63"/>
                        <a:pt x="397" y="68"/>
                      </a:cubicBezTo>
                      <a:cubicBezTo>
                        <a:pt x="396" y="69"/>
                        <a:pt x="392" y="70"/>
                        <a:pt x="392" y="70"/>
                      </a:cubicBezTo>
                      <a:cubicBezTo>
                        <a:pt x="377" y="63"/>
                        <a:pt x="385" y="68"/>
                        <a:pt x="375" y="73"/>
                      </a:cubicBezTo>
                      <a:cubicBezTo>
                        <a:pt x="371" y="82"/>
                        <a:pt x="371" y="83"/>
                        <a:pt x="361" y="88"/>
                      </a:cubicBezTo>
                      <a:cubicBezTo>
                        <a:pt x="359" y="92"/>
                        <a:pt x="364" y="93"/>
                        <a:pt x="362" y="99"/>
                      </a:cubicBezTo>
                      <a:cubicBezTo>
                        <a:pt x="363" y="102"/>
                        <a:pt x="364" y="105"/>
                        <a:pt x="364" y="107"/>
                      </a:cubicBezTo>
                      <a:cubicBezTo>
                        <a:pt x="365" y="109"/>
                        <a:pt x="366" y="111"/>
                        <a:pt x="366" y="113"/>
                      </a:cubicBezTo>
                      <a:cubicBezTo>
                        <a:pt x="365" y="115"/>
                        <a:pt x="364" y="120"/>
                        <a:pt x="362" y="122"/>
                      </a:cubicBezTo>
                      <a:cubicBezTo>
                        <a:pt x="359" y="123"/>
                        <a:pt x="354" y="119"/>
                        <a:pt x="351" y="120"/>
                      </a:cubicBezTo>
                      <a:cubicBezTo>
                        <a:pt x="347" y="129"/>
                        <a:pt x="352" y="127"/>
                        <a:pt x="342" y="129"/>
                      </a:cubicBezTo>
                      <a:cubicBezTo>
                        <a:pt x="340" y="123"/>
                        <a:pt x="345" y="111"/>
                        <a:pt x="347" y="105"/>
                      </a:cubicBezTo>
                      <a:cubicBezTo>
                        <a:pt x="347" y="100"/>
                        <a:pt x="338" y="102"/>
                        <a:pt x="338" y="100"/>
                      </a:cubicBezTo>
                      <a:cubicBezTo>
                        <a:pt x="338" y="98"/>
                        <a:pt x="344" y="95"/>
                        <a:pt x="344" y="93"/>
                      </a:cubicBezTo>
                      <a:cubicBezTo>
                        <a:pt x="344" y="92"/>
                        <a:pt x="344" y="89"/>
                        <a:pt x="342" y="89"/>
                      </a:cubicBezTo>
                      <a:cubicBezTo>
                        <a:pt x="339" y="89"/>
                        <a:pt x="324" y="94"/>
                        <a:pt x="320" y="94"/>
                      </a:cubicBezTo>
                      <a:cubicBezTo>
                        <a:pt x="317" y="86"/>
                        <a:pt x="328" y="88"/>
                        <a:pt x="317" y="85"/>
                      </a:cubicBezTo>
                      <a:cubicBezTo>
                        <a:pt x="311" y="91"/>
                        <a:pt x="306" y="93"/>
                        <a:pt x="297" y="94"/>
                      </a:cubicBezTo>
                      <a:cubicBezTo>
                        <a:pt x="300" y="104"/>
                        <a:pt x="307" y="101"/>
                        <a:pt x="320" y="103"/>
                      </a:cubicBezTo>
                      <a:cubicBezTo>
                        <a:pt x="318" y="109"/>
                        <a:pt x="311" y="111"/>
                        <a:pt x="305" y="117"/>
                      </a:cubicBezTo>
                      <a:lnTo>
                        <a:pt x="311" y="126"/>
                      </a:lnTo>
                      <a:lnTo>
                        <a:pt x="315" y="138"/>
                      </a:lnTo>
                      <a:lnTo>
                        <a:pt x="309" y="139"/>
                      </a:lnTo>
                      <a:lnTo>
                        <a:pt x="314" y="144"/>
                      </a:lnTo>
                      <a:lnTo>
                        <a:pt x="307" y="152"/>
                      </a:lnTo>
                      <a:lnTo>
                        <a:pt x="0" y="149"/>
                      </a:lnTo>
                      <a:lnTo>
                        <a:pt x="73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68" name="Freeform 48"/>
                <p:cNvSpPr>
                  <a:spLocks/>
                </p:cNvSpPr>
                <p:nvPr/>
              </p:nvSpPr>
              <p:spPr bwMode="ltGray">
                <a:xfrm>
                  <a:off x="2043" y="241"/>
                  <a:ext cx="20" cy="55"/>
                </a:xfrm>
                <a:custGeom>
                  <a:avLst/>
                  <a:gdLst/>
                  <a:ahLst/>
                  <a:cxnLst>
                    <a:cxn ang="0">
                      <a:pos x="5" y="156"/>
                    </a:cxn>
                    <a:cxn ang="0">
                      <a:pos x="15" y="108"/>
                    </a:cxn>
                    <a:cxn ang="0">
                      <a:pos x="17" y="68"/>
                    </a:cxn>
                    <a:cxn ang="0">
                      <a:pos x="11" y="40"/>
                    </a:cxn>
                    <a:cxn ang="0">
                      <a:pos x="17" y="12"/>
                    </a:cxn>
                    <a:cxn ang="0">
                      <a:pos x="21" y="0"/>
                    </a:cxn>
                    <a:cxn ang="0">
                      <a:pos x="31" y="30"/>
                    </a:cxn>
                    <a:cxn ang="0">
                      <a:pos x="47" y="98"/>
                    </a:cxn>
                    <a:cxn ang="0">
                      <a:pos x="31" y="108"/>
                    </a:cxn>
                    <a:cxn ang="0">
                      <a:pos x="23" y="126"/>
                    </a:cxn>
                    <a:cxn ang="0">
                      <a:pos x="21" y="132"/>
                    </a:cxn>
                    <a:cxn ang="0">
                      <a:pos x="27" y="134"/>
                    </a:cxn>
                    <a:cxn ang="0">
                      <a:pos x="31" y="146"/>
                    </a:cxn>
                    <a:cxn ang="0">
                      <a:pos x="13" y="148"/>
                    </a:cxn>
                    <a:cxn ang="0">
                      <a:pos x="7" y="160"/>
                    </a:cxn>
                    <a:cxn ang="0">
                      <a:pos x="3" y="154"/>
                    </a:cxn>
                    <a:cxn ang="0">
                      <a:pos x="5" y="156"/>
                    </a:cxn>
                  </a:cxnLst>
                  <a:rect l="0" t="0" r="r" b="b"/>
                  <a:pathLst>
                    <a:path w="47" h="165">
                      <a:moveTo>
                        <a:pt x="5" y="156"/>
                      </a:moveTo>
                      <a:cubicBezTo>
                        <a:pt x="0" y="141"/>
                        <a:pt x="1" y="118"/>
                        <a:pt x="15" y="108"/>
                      </a:cubicBezTo>
                      <a:cubicBezTo>
                        <a:pt x="16" y="95"/>
                        <a:pt x="17" y="81"/>
                        <a:pt x="17" y="68"/>
                      </a:cubicBezTo>
                      <a:cubicBezTo>
                        <a:pt x="17" y="58"/>
                        <a:pt x="11" y="40"/>
                        <a:pt x="11" y="40"/>
                      </a:cubicBezTo>
                      <a:cubicBezTo>
                        <a:pt x="14" y="20"/>
                        <a:pt x="11" y="29"/>
                        <a:pt x="17" y="12"/>
                      </a:cubicBezTo>
                      <a:cubicBezTo>
                        <a:pt x="18" y="8"/>
                        <a:pt x="21" y="0"/>
                        <a:pt x="21" y="0"/>
                      </a:cubicBezTo>
                      <a:cubicBezTo>
                        <a:pt x="38" y="6"/>
                        <a:pt x="33" y="7"/>
                        <a:pt x="31" y="30"/>
                      </a:cubicBezTo>
                      <a:cubicBezTo>
                        <a:pt x="38" y="52"/>
                        <a:pt x="40" y="76"/>
                        <a:pt x="47" y="98"/>
                      </a:cubicBezTo>
                      <a:cubicBezTo>
                        <a:pt x="44" y="116"/>
                        <a:pt x="45" y="113"/>
                        <a:pt x="31" y="108"/>
                      </a:cubicBezTo>
                      <a:cubicBezTo>
                        <a:pt x="25" y="118"/>
                        <a:pt x="28" y="112"/>
                        <a:pt x="23" y="126"/>
                      </a:cubicBezTo>
                      <a:cubicBezTo>
                        <a:pt x="22" y="128"/>
                        <a:pt x="21" y="132"/>
                        <a:pt x="21" y="132"/>
                      </a:cubicBezTo>
                      <a:cubicBezTo>
                        <a:pt x="23" y="133"/>
                        <a:pt x="26" y="132"/>
                        <a:pt x="27" y="134"/>
                      </a:cubicBezTo>
                      <a:cubicBezTo>
                        <a:pt x="29" y="137"/>
                        <a:pt x="31" y="146"/>
                        <a:pt x="31" y="146"/>
                      </a:cubicBezTo>
                      <a:cubicBezTo>
                        <a:pt x="27" y="165"/>
                        <a:pt x="23" y="155"/>
                        <a:pt x="13" y="148"/>
                      </a:cubicBezTo>
                      <a:cubicBezTo>
                        <a:pt x="11" y="152"/>
                        <a:pt x="11" y="160"/>
                        <a:pt x="7" y="160"/>
                      </a:cubicBezTo>
                      <a:cubicBezTo>
                        <a:pt x="5" y="160"/>
                        <a:pt x="4" y="156"/>
                        <a:pt x="3" y="154"/>
                      </a:cubicBezTo>
                      <a:cubicBezTo>
                        <a:pt x="3" y="153"/>
                        <a:pt x="4" y="155"/>
                        <a:pt x="5" y="15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69" name="Freeform 49"/>
                <p:cNvSpPr>
                  <a:spLocks/>
                </p:cNvSpPr>
                <p:nvPr/>
              </p:nvSpPr>
              <p:spPr bwMode="ltGray">
                <a:xfrm>
                  <a:off x="2031" y="287"/>
                  <a:ext cx="59" cy="34"/>
                </a:xfrm>
                <a:custGeom>
                  <a:avLst/>
                  <a:gdLst/>
                  <a:ahLst/>
                  <a:cxnLst>
                    <a:cxn ang="0">
                      <a:pos x="26" y="61"/>
                    </a:cxn>
                    <a:cxn ang="0">
                      <a:pos x="30" y="43"/>
                    </a:cxn>
                    <a:cxn ang="0">
                      <a:pos x="50" y="33"/>
                    </a:cxn>
                    <a:cxn ang="0">
                      <a:pos x="54" y="45"/>
                    </a:cxn>
                    <a:cxn ang="0">
                      <a:pos x="66" y="49"/>
                    </a:cxn>
                    <a:cxn ang="0">
                      <a:pos x="80" y="55"/>
                    </a:cxn>
                    <a:cxn ang="0">
                      <a:pos x="116" y="33"/>
                    </a:cxn>
                    <a:cxn ang="0">
                      <a:pos x="130" y="17"/>
                    </a:cxn>
                    <a:cxn ang="0">
                      <a:pos x="138" y="11"/>
                    </a:cxn>
                    <a:cxn ang="0">
                      <a:pos x="106" y="49"/>
                    </a:cxn>
                    <a:cxn ang="0">
                      <a:pos x="84" y="67"/>
                    </a:cxn>
                    <a:cxn ang="0">
                      <a:pos x="66" y="81"/>
                    </a:cxn>
                    <a:cxn ang="0">
                      <a:pos x="48" y="103"/>
                    </a:cxn>
                    <a:cxn ang="0">
                      <a:pos x="26" y="89"/>
                    </a:cxn>
                    <a:cxn ang="0">
                      <a:pos x="20" y="87"/>
                    </a:cxn>
                    <a:cxn ang="0">
                      <a:pos x="22" y="97"/>
                    </a:cxn>
                    <a:cxn ang="0">
                      <a:pos x="0" y="97"/>
                    </a:cxn>
                    <a:cxn ang="0">
                      <a:pos x="10" y="79"/>
                    </a:cxn>
                    <a:cxn ang="0">
                      <a:pos x="26" y="61"/>
                    </a:cxn>
                  </a:cxnLst>
                  <a:rect l="0" t="0" r="r" b="b"/>
                  <a:pathLst>
                    <a:path w="138" h="103">
                      <a:moveTo>
                        <a:pt x="26" y="61"/>
                      </a:moveTo>
                      <a:cubicBezTo>
                        <a:pt x="29" y="53"/>
                        <a:pt x="33" y="51"/>
                        <a:pt x="30" y="43"/>
                      </a:cubicBezTo>
                      <a:cubicBezTo>
                        <a:pt x="33" y="27"/>
                        <a:pt x="37" y="24"/>
                        <a:pt x="50" y="33"/>
                      </a:cubicBezTo>
                      <a:cubicBezTo>
                        <a:pt x="51" y="37"/>
                        <a:pt x="53" y="41"/>
                        <a:pt x="54" y="45"/>
                      </a:cubicBezTo>
                      <a:cubicBezTo>
                        <a:pt x="55" y="49"/>
                        <a:pt x="66" y="49"/>
                        <a:pt x="66" y="49"/>
                      </a:cubicBezTo>
                      <a:cubicBezTo>
                        <a:pt x="75" y="43"/>
                        <a:pt x="77" y="45"/>
                        <a:pt x="80" y="55"/>
                      </a:cubicBezTo>
                      <a:cubicBezTo>
                        <a:pt x="92" y="47"/>
                        <a:pt x="101" y="37"/>
                        <a:pt x="116" y="33"/>
                      </a:cubicBezTo>
                      <a:cubicBezTo>
                        <a:pt x="125" y="19"/>
                        <a:pt x="120" y="24"/>
                        <a:pt x="130" y="17"/>
                      </a:cubicBezTo>
                      <a:cubicBezTo>
                        <a:pt x="134" y="11"/>
                        <a:pt x="134" y="0"/>
                        <a:pt x="138" y="11"/>
                      </a:cubicBezTo>
                      <a:cubicBezTo>
                        <a:pt x="135" y="31"/>
                        <a:pt x="126" y="45"/>
                        <a:pt x="106" y="49"/>
                      </a:cubicBezTo>
                      <a:cubicBezTo>
                        <a:pt x="97" y="55"/>
                        <a:pt x="93" y="61"/>
                        <a:pt x="84" y="67"/>
                      </a:cubicBezTo>
                      <a:cubicBezTo>
                        <a:pt x="80" y="79"/>
                        <a:pt x="79" y="79"/>
                        <a:pt x="66" y="81"/>
                      </a:cubicBezTo>
                      <a:cubicBezTo>
                        <a:pt x="60" y="90"/>
                        <a:pt x="57" y="97"/>
                        <a:pt x="48" y="103"/>
                      </a:cubicBezTo>
                      <a:cubicBezTo>
                        <a:pt x="42" y="94"/>
                        <a:pt x="37" y="93"/>
                        <a:pt x="26" y="89"/>
                      </a:cubicBezTo>
                      <a:cubicBezTo>
                        <a:pt x="24" y="88"/>
                        <a:pt x="20" y="87"/>
                        <a:pt x="20" y="87"/>
                      </a:cubicBezTo>
                      <a:cubicBezTo>
                        <a:pt x="10" y="90"/>
                        <a:pt x="14" y="94"/>
                        <a:pt x="22" y="97"/>
                      </a:cubicBezTo>
                      <a:cubicBezTo>
                        <a:pt x="14" y="103"/>
                        <a:pt x="9" y="100"/>
                        <a:pt x="0" y="97"/>
                      </a:cubicBezTo>
                      <a:cubicBezTo>
                        <a:pt x="2" y="87"/>
                        <a:pt x="1" y="82"/>
                        <a:pt x="10" y="79"/>
                      </a:cubicBezTo>
                      <a:cubicBezTo>
                        <a:pt x="15" y="63"/>
                        <a:pt x="14" y="69"/>
                        <a:pt x="26" y="6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70" name="Freeform 50"/>
                <p:cNvSpPr>
                  <a:spLocks/>
                </p:cNvSpPr>
                <p:nvPr/>
              </p:nvSpPr>
              <p:spPr bwMode="ltGray">
                <a:xfrm>
                  <a:off x="1968" y="319"/>
                  <a:ext cx="80" cy="72"/>
                </a:xfrm>
                <a:custGeom>
                  <a:avLst/>
                  <a:gdLst/>
                  <a:ahLst/>
                  <a:cxnLst>
                    <a:cxn ang="0">
                      <a:pos x="158" y="24"/>
                    </a:cxn>
                    <a:cxn ang="0">
                      <a:pos x="160" y="6"/>
                    </a:cxn>
                    <a:cxn ang="0">
                      <a:pos x="170" y="0"/>
                    </a:cxn>
                    <a:cxn ang="0">
                      <a:pos x="182" y="24"/>
                    </a:cxn>
                    <a:cxn ang="0">
                      <a:pos x="188" y="42"/>
                    </a:cxn>
                    <a:cxn ang="0">
                      <a:pos x="178" y="58"/>
                    </a:cxn>
                    <a:cxn ang="0">
                      <a:pos x="170" y="76"/>
                    </a:cxn>
                    <a:cxn ang="0">
                      <a:pos x="162" y="126"/>
                    </a:cxn>
                    <a:cxn ang="0">
                      <a:pos x="144" y="136"/>
                    </a:cxn>
                    <a:cxn ang="0">
                      <a:pos x="120" y="138"/>
                    </a:cxn>
                    <a:cxn ang="0">
                      <a:pos x="112" y="124"/>
                    </a:cxn>
                    <a:cxn ang="0">
                      <a:pos x="102" y="146"/>
                    </a:cxn>
                    <a:cxn ang="0">
                      <a:pos x="90" y="150"/>
                    </a:cxn>
                    <a:cxn ang="0">
                      <a:pos x="80" y="132"/>
                    </a:cxn>
                    <a:cxn ang="0">
                      <a:pos x="58" y="144"/>
                    </a:cxn>
                    <a:cxn ang="0">
                      <a:pos x="76" y="142"/>
                    </a:cxn>
                    <a:cxn ang="0">
                      <a:pos x="78" y="160"/>
                    </a:cxn>
                    <a:cxn ang="0">
                      <a:pos x="58" y="166"/>
                    </a:cxn>
                    <a:cxn ang="0">
                      <a:pos x="34" y="166"/>
                    </a:cxn>
                    <a:cxn ang="0">
                      <a:pos x="36" y="154"/>
                    </a:cxn>
                    <a:cxn ang="0">
                      <a:pos x="46" y="144"/>
                    </a:cxn>
                    <a:cxn ang="0">
                      <a:pos x="34" y="148"/>
                    </a:cxn>
                    <a:cxn ang="0">
                      <a:pos x="26" y="166"/>
                    </a:cxn>
                    <a:cxn ang="0">
                      <a:pos x="30" y="190"/>
                    </a:cxn>
                    <a:cxn ang="0">
                      <a:pos x="14" y="200"/>
                    </a:cxn>
                    <a:cxn ang="0">
                      <a:pos x="0" y="214"/>
                    </a:cxn>
                    <a:cxn ang="0">
                      <a:pos x="8" y="188"/>
                    </a:cxn>
                    <a:cxn ang="0">
                      <a:pos x="0" y="164"/>
                    </a:cxn>
                    <a:cxn ang="0">
                      <a:pos x="14" y="152"/>
                    </a:cxn>
                    <a:cxn ang="0">
                      <a:pos x="32" y="134"/>
                    </a:cxn>
                    <a:cxn ang="0">
                      <a:pos x="44" y="118"/>
                    </a:cxn>
                    <a:cxn ang="0">
                      <a:pos x="72" y="116"/>
                    </a:cxn>
                    <a:cxn ang="0">
                      <a:pos x="84" y="112"/>
                    </a:cxn>
                    <a:cxn ang="0">
                      <a:pos x="114" y="78"/>
                    </a:cxn>
                    <a:cxn ang="0">
                      <a:pos x="120" y="92"/>
                    </a:cxn>
                    <a:cxn ang="0">
                      <a:pos x="132" y="76"/>
                    </a:cxn>
                    <a:cxn ang="0">
                      <a:pos x="150" y="54"/>
                    </a:cxn>
                    <a:cxn ang="0">
                      <a:pos x="154" y="42"/>
                    </a:cxn>
                    <a:cxn ang="0">
                      <a:pos x="148" y="38"/>
                    </a:cxn>
                    <a:cxn ang="0">
                      <a:pos x="152" y="32"/>
                    </a:cxn>
                    <a:cxn ang="0">
                      <a:pos x="158" y="24"/>
                    </a:cxn>
                  </a:cxnLst>
                  <a:rect l="0" t="0" r="r" b="b"/>
                  <a:pathLst>
                    <a:path w="188" h="214">
                      <a:moveTo>
                        <a:pt x="158" y="24"/>
                      </a:moveTo>
                      <a:cubicBezTo>
                        <a:pt x="156" y="18"/>
                        <a:pt x="160" y="6"/>
                        <a:pt x="160" y="6"/>
                      </a:cubicBezTo>
                      <a:cubicBezTo>
                        <a:pt x="167" y="16"/>
                        <a:pt x="167" y="8"/>
                        <a:pt x="170" y="0"/>
                      </a:cubicBezTo>
                      <a:cubicBezTo>
                        <a:pt x="181" y="4"/>
                        <a:pt x="179" y="14"/>
                        <a:pt x="182" y="24"/>
                      </a:cubicBezTo>
                      <a:cubicBezTo>
                        <a:pt x="184" y="30"/>
                        <a:pt x="188" y="42"/>
                        <a:pt x="188" y="42"/>
                      </a:cubicBezTo>
                      <a:cubicBezTo>
                        <a:pt x="183" y="56"/>
                        <a:pt x="188" y="52"/>
                        <a:pt x="178" y="58"/>
                      </a:cubicBezTo>
                      <a:cubicBezTo>
                        <a:pt x="174" y="63"/>
                        <a:pt x="170" y="76"/>
                        <a:pt x="170" y="76"/>
                      </a:cubicBezTo>
                      <a:cubicBezTo>
                        <a:pt x="169" y="100"/>
                        <a:pt x="173" y="110"/>
                        <a:pt x="162" y="126"/>
                      </a:cubicBezTo>
                      <a:cubicBezTo>
                        <a:pt x="150" y="118"/>
                        <a:pt x="155" y="132"/>
                        <a:pt x="144" y="136"/>
                      </a:cubicBezTo>
                      <a:cubicBezTo>
                        <a:pt x="135" y="134"/>
                        <a:pt x="129" y="135"/>
                        <a:pt x="120" y="138"/>
                      </a:cubicBezTo>
                      <a:cubicBezTo>
                        <a:pt x="114" y="129"/>
                        <a:pt x="122" y="127"/>
                        <a:pt x="112" y="124"/>
                      </a:cubicBezTo>
                      <a:cubicBezTo>
                        <a:pt x="108" y="130"/>
                        <a:pt x="108" y="142"/>
                        <a:pt x="102" y="146"/>
                      </a:cubicBezTo>
                      <a:cubicBezTo>
                        <a:pt x="98" y="148"/>
                        <a:pt x="90" y="150"/>
                        <a:pt x="90" y="150"/>
                      </a:cubicBezTo>
                      <a:cubicBezTo>
                        <a:pt x="87" y="141"/>
                        <a:pt x="89" y="135"/>
                        <a:pt x="80" y="132"/>
                      </a:cubicBezTo>
                      <a:cubicBezTo>
                        <a:pt x="68" y="134"/>
                        <a:pt x="65" y="134"/>
                        <a:pt x="58" y="144"/>
                      </a:cubicBezTo>
                      <a:cubicBezTo>
                        <a:pt x="66" y="150"/>
                        <a:pt x="68" y="147"/>
                        <a:pt x="76" y="142"/>
                      </a:cubicBezTo>
                      <a:cubicBezTo>
                        <a:pt x="81" y="146"/>
                        <a:pt x="85" y="155"/>
                        <a:pt x="78" y="160"/>
                      </a:cubicBezTo>
                      <a:cubicBezTo>
                        <a:pt x="75" y="162"/>
                        <a:pt x="62" y="165"/>
                        <a:pt x="58" y="166"/>
                      </a:cubicBezTo>
                      <a:cubicBezTo>
                        <a:pt x="48" y="173"/>
                        <a:pt x="44" y="173"/>
                        <a:pt x="34" y="166"/>
                      </a:cubicBezTo>
                      <a:cubicBezTo>
                        <a:pt x="35" y="162"/>
                        <a:pt x="34" y="158"/>
                        <a:pt x="36" y="154"/>
                      </a:cubicBezTo>
                      <a:cubicBezTo>
                        <a:pt x="38" y="150"/>
                        <a:pt x="55" y="146"/>
                        <a:pt x="46" y="144"/>
                      </a:cubicBezTo>
                      <a:cubicBezTo>
                        <a:pt x="42" y="143"/>
                        <a:pt x="34" y="148"/>
                        <a:pt x="34" y="148"/>
                      </a:cubicBezTo>
                      <a:cubicBezTo>
                        <a:pt x="32" y="155"/>
                        <a:pt x="28" y="159"/>
                        <a:pt x="26" y="166"/>
                      </a:cubicBezTo>
                      <a:cubicBezTo>
                        <a:pt x="36" y="182"/>
                        <a:pt x="36" y="173"/>
                        <a:pt x="30" y="190"/>
                      </a:cubicBezTo>
                      <a:cubicBezTo>
                        <a:pt x="28" y="196"/>
                        <a:pt x="14" y="200"/>
                        <a:pt x="14" y="200"/>
                      </a:cubicBezTo>
                      <a:cubicBezTo>
                        <a:pt x="5" y="214"/>
                        <a:pt x="11" y="210"/>
                        <a:pt x="0" y="214"/>
                      </a:cubicBezTo>
                      <a:cubicBezTo>
                        <a:pt x="2" y="202"/>
                        <a:pt x="5" y="198"/>
                        <a:pt x="8" y="188"/>
                      </a:cubicBezTo>
                      <a:cubicBezTo>
                        <a:pt x="6" y="178"/>
                        <a:pt x="3" y="173"/>
                        <a:pt x="0" y="164"/>
                      </a:cubicBezTo>
                      <a:cubicBezTo>
                        <a:pt x="3" y="156"/>
                        <a:pt x="7" y="157"/>
                        <a:pt x="14" y="152"/>
                      </a:cubicBezTo>
                      <a:cubicBezTo>
                        <a:pt x="18" y="141"/>
                        <a:pt x="23" y="140"/>
                        <a:pt x="32" y="134"/>
                      </a:cubicBezTo>
                      <a:cubicBezTo>
                        <a:pt x="37" y="127"/>
                        <a:pt x="37" y="123"/>
                        <a:pt x="44" y="118"/>
                      </a:cubicBezTo>
                      <a:cubicBezTo>
                        <a:pt x="64" y="121"/>
                        <a:pt x="55" y="122"/>
                        <a:pt x="72" y="116"/>
                      </a:cubicBezTo>
                      <a:cubicBezTo>
                        <a:pt x="76" y="115"/>
                        <a:pt x="84" y="112"/>
                        <a:pt x="84" y="112"/>
                      </a:cubicBezTo>
                      <a:cubicBezTo>
                        <a:pt x="105" y="119"/>
                        <a:pt x="97" y="84"/>
                        <a:pt x="114" y="78"/>
                      </a:cubicBezTo>
                      <a:cubicBezTo>
                        <a:pt x="117" y="87"/>
                        <a:pt x="110" y="89"/>
                        <a:pt x="120" y="92"/>
                      </a:cubicBezTo>
                      <a:cubicBezTo>
                        <a:pt x="125" y="85"/>
                        <a:pt x="125" y="81"/>
                        <a:pt x="132" y="76"/>
                      </a:cubicBezTo>
                      <a:cubicBezTo>
                        <a:pt x="138" y="68"/>
                        <a:pt x="146" y="65"/>
                        <a:pt x="150" y="54"/>
                      </a:cubicBezTo>
                      <a:cubicBezTo>
                        <a:pt x="151" y="50"/>
                        <a:pt x="154" y="42"/>
                        <a:pt x="154" y="42"/>
                      </a:cubicBezTo>
                      <a:cubicBezTo>
                        <a:pt x="152" y="41"/>
                        <a:pt x="148" y="40"/>
                        <a:pt x="148" y="38"/>
                      </a:cubicBezTo>
                      <a:cubicBezTo>
                        <a:pt x="148" y="36"/>
                        <a:pt x="161" y="33"/>
                        <a:pt x="152" y="32"/>
                      </a:cubicBezTo>
                      <a:lnTo>
                        <a:pt x="158" y="2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71" name="Freeform 51"/>
                <p:cNvSpPr>
                  <a:spLocks/>
                </p:cNvSpPr>
                <p:nvPr/>
              </p:nvSpPr>
              <p:spPr bwMode="ltGray">
                <a:xfrm>
                  <a:off x="2021" y="340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0" y="9"/>
                    </a:cxn>
                    <a:cxn ang="0">
                      <a:pos x="4" y="13"/>
                    </a:cxn>
                    <a:cxn ang="0">
                      <a:pos x="0" y="9"/>
                    </a:cxn>
                  </a:cxnLst>
                  <a:rect l="0" t="0" r="r" b="b"/>
                  <a:pathLst>
                    <a:path w="13" h="13">
                      <a:moveTo>
                        <a:pt x="0" y="9"/>
                      </a:moveTo>
                      <a:cubicBezTo>
                        <a:pt x="6" y="0"/>
                        <a:pt x="13" y="7"/>
                        <a:pt x="4" y="13"/>
                      </a:cubicBezTo>
                      <a:cubicBezTo>
                        <a:pt x="0" y="6"/>
                        <a:pt x="0" y="5"/>
                        <a:pt x="0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72" name="Freeform 52"/>
                <p:cNvSpPr>
                  <a:spLocks/>
                </p:cNvSpPr>
                <p:nvPr/>
              </p:nvSpPr>
              <p:spPr bwMode="ltGray">
                <a:xfrm>
                  <a:off x="1573" y="389"/>
                  <a:ext cx="347" cy="189"/>
                </a:xfrm>
                <a:custGeom>
                  <a:avLst/>
                  <a:gdLst/>
                  <a:ahLst/>
                  <a:cxnLst>
                    <a:cxn ang="0">
                      <a:pos x="812" y="26"/>
                    </a:cxn>
                    <a:cxn ang="0">
                      <a:pos x="778" y="78"/>
                    </a:cxn>
                    <a:cxn ang="0">
                      <a:pos x="748" y="122"/>
                    </a:cxn>
                    <a:cxn ang="0">
                      <a:pos x="722" y="142"/>
                    </a:cxn>
                    <a:cxn ang="0">
                      <a:pos x="634" y="180"/>
                    </a:cxn>
                    <a:cxn ang="0">
                      <a:pos x="632" y="210"/>
                    </a:cxn>
                    <a:cxn ang="0">
                      <a:pos x="604" y="230"/>
                    </a:cxn>
                    <a:cxn ang="0">
                      <a:pos x="620" y="178"/>
                    </a:cxn>
                    <a:cxn ang="0">
                      <a:pos x="576" y="188"/>
                    </a:cxn>
                    <a:cxn ang="0">
                      <a:pos x="556" y="218"/>
                    </a:cxn>
                    <a:cxn ang="0">
                      <a:pos x="596" y="280"/>
                    </a:cxn>
                    <a:cxn ang="0">
                      <a:pos x="594" y="368"/>
                    </a:cxn>
                    <a:cxn ang="0">
                      <a:pos x="542" y="406"/>
                    </a:cxn>
                    <a:cxn ang="0">
                      <a:pos x="522" y="386"/>
                    </a:cxn>
                    <a:cxn ang="0">
                      <a:pos x="482" y="348"/>
                    </a:cxn>
                    <a:cxn ang="0">
                      <a:pos x="462" y="348"/>
                    </a:cxn>
                    <a:cxn ang="0">
                      <a:pos x="450" y="394"/>
                    </a:cxn>
                    <a:cxn ang="0">
                      <a:pos x="500" y="464"/>
                    </a:cxn>
                    <a:cxn ang="0">
                      <a:pos x="510" y="524"/>
                    </a:cxn>
                    <a:cxn ang="0">
                      <a:pos x="526" y="560"/>
                    </a:cxn>
                    <a:cxn ang="0">
                      <a:pos x="492" y="544"/>
                    </a:cxn>
                    <a:cxn ang="0">
                      <a:pos x="470" y="518"/>
                    </a:cxn>
                    <a:cxn ang="0">
                      <a:pos x="422" y="424"/>
                    </a:cxn>
                    <a:cxn ang="0">
                      <a:pos x="426" y="310"/>
                    </a:cxn>
                    <a:cxn ang="0">
                      <a:pos x="422" y="268"/>
                    </a:cxn>
                    <a:cxn ang="0">
                      <a:pos x="412" y="276"/>
                    </a:cxn>
                    <a:cxn ang="0">
                      <a:pos x="386" y="266"/>
                    </a:cxn>
                    <a:cxn ang="0">
                      <a:pos x="360" y="170"/>
                    </a:cxn>
                    <a:cxn ang="0">
                      <a:pos x="330" y="166"/>
                    </a:cxn>
                    <a:cxn ang="0">
                      <a:pos x="288" y="172"/>
                    </a:cxn>
                    <a:cxn ang="0">
                      <a:pos x="242" y="232"/>
                    </a:cxn>
                    <a:cxn ang="0">
                      <a:pos x="196" y="268"/>
                    </a:cxn>
                    <a:cxn ang="0">
                      <a:pos x="184" y="274"/>
                    </a:cxn>
                    <a:cxn ang="0">
                      <a:pos x="160" y="328"/>
                    </a:cxn>
                    <a:cxn ang="0">
                      <a:pos x="152" y="354"/>
                    </a:cxn>
                    <a:cxn ang="0">
                      <a:pos x="128" y="404"/>
                    </a:cxn>
                    <a:cxn ang="0">
                      <a:pos x="94" y="392"/>
                    </a:cxn>
                    <a:cxn ang="0">
                      <a:pos x="66" y="258"/>
                    </a:cxn>
                    <a:cxn ang="0">
                      <a:pos x="72" y="156"/>
                    </a:cxn>
                    <a:cxn ang="0">
                      <a:pos x="44" y="180"/>
                    </a:cxn>
                    <a:cxn ang="0">
                      <a:pos x="20" y="150"/>
                    </a:cxn>
                    <a:cxn ang="0">
                      <a:pos x="24" y="138"/>
                    </a:cxn>
                    <a:cxn ang="0">
                      <a:pos x="0" y="92"/>
                    </a:cxn>
                    <a:cxn ang="0">
                      <a:pos x="798" y="6"/>
                    </a:cxn>
                  </a:cxnLst>
                  <a:rect l="0" t="0" r="r" b="b"/>
                  <a:pathLst>
                    <a:path w="812" h="564">
                      <a:moveTo>
                        <a:pt x="798" y="6"/>
                      </a:moveTo>
                      <a:cubicBezTo>
                        <a:pt x="801" y="15"/>
                        <a:pt x="809" y="16"/>
                        <a:pt x="812" y="26"/>
                      </a:cubicBezTo>
                      <a:cubicBezTo>
                        <a:pt x="809" y="36"/>
                        <a:pt x="801" y="41"/>
                        <a:pt x="796" y="50"/>
                      </a:cubicBezTo>
                      <a:cubicBezTo>
                        <a:pt x="791" y="61"/>
                        <a:pt x="788" y="71"/>
                        <a:pt x="778" y="78"/>
                      </a:cubicBezTo>
                      <a:cubicBezTo>
                        <a:pt x="773" y="85"/>
                        <a:pt x="771" y="88"/>
                        <a:pt x="774" y="96"/>
                      </a:cubicBezTo>
                      <a:cubicBezTo>
                        <a:pt x="767" y="107"/>
                        <a:pt x="758" y="114"/>
                        <a:pt x="748" y="122"/>
                      </a:cubicBezTo>
                      <a:cubicBezTo>
                        <a:pt x="744" y="125"/>
                        <a:pt x="736" y="130"/>
                        <a:pt x="736" y="130"/>
                      </a:cubicBezTo>
                      <a:cubicBezTo>
                        <a:pt x="740" y="141"/>
                        <a:pt x="731" y="140"/>
                        <a:pt x="722" y="142"/>
                      </a:cubicBezTo>
                      <a:cubicBezTo>
                        <a:pt x="716" y="148"/>
                        <a:pt x="712" y="151"/>
                        <a:pt x="704" y="154"/>
                      </a:cubicBezTo>
                      <a:cubicBezTo>
                        <a:pt x="686" y="150"/>
                        <a:pt x="650" y="169"/>
                        <a:pt x="634" y="180"/>
                      </a:cubicBezTo>
                      <a:cubicBezTo>
                        <a:pt x="636" y="189"/>
                        <a:pt x="631" y="193"/>
                        <a:pt x="640" y="196"/>
                      </a:cubicBezTo>
                      <a:cubicBezTo>
                        <a:pt x="643" y="205"/>
                        <a:pt x="640" y="207"/>
                        <a:pt x="632" y="210"/>
                      </a:cubicBezTo>
                      <a:cubicBezTo>
                        <a:pt x="626" y="219"/>
                        <a:pt x="623" y="226"/>
                        <a:pt x="614" y="232"/>
                      </a:cubicBezTo>
                      <a:cubicBezTo>
                        <a:pt x="611" y="231"/>
                        <a:pt x="606" y="233"/>
                        <a:pt x="604" y="230"/>
                      </a:cubicBezTo>
                      <a:cubicBezTo>
                        <a:pt x="599" y="220"/>
                        <a:pt x="610" y="199"/>
                        <a:pt x="620" y="196"/>
                      </a:cubicBezTo>
                      <a:cubicBezTo>
                        <a:pt x="623" y="187"/>
                        <a:pt x="617" y="187"/>
                        <a:pt x="620" y="178"/>
                      </a:cubicBezTo>
                      <a:cubicBezTo>
                        <a:pt x="617" y="164"/>
                        <a:pt x="609" y="168"/>
                        <a:pt x="598" y="172"/>
                      </a:cubicBezTo>
                      <a:cubicBezTo>
                        <a:pt x="592" y="180"/>
                        <a:pt x="585" y="185"/>
                        <a:pt x="576" y="188"/>
                      </a:cubicBezTo>
                      <a:cubicBezTo>
                        <a:pt x="572" y="194"/>
                        <a:pt x="568" y="200"/>
                        <a:pt x="564" y="206"/>
                      </a:cubicBezTo>
                      <a:cubicBezTo>
                        <a:pt x="561" y="210"/>
                        <a:pt x="556" y="218"/>
                        <a:pt x="556" y="218"/>
                      </a:cubicBezTo>
                      <a:cubicBezTo>
                        <a:pt x="558" y="234"/>
                        <a:pt x="559" y="243"/>
                        <a:pt x="572" y="252"/>
                      </a:cubicBezTo>
                      <a:cubicBezTo>
                        <a:pt x="579" y="262"/>
                        <a:pt x="586" y="273"/>
                        <a:pt x="596" y="280"/>
                      </a:cubicBezTo>
                      <a:cubicBezTo>
                        <a:pt x="598" y="286"/>
                        <a:pt x="602" y="298"/>
                        <a:pt x="602" y="298"/>
                      </a:cubicBezTo>
                      <a:cubicBezTo>
                        <a:pt x="601" y="308"/>
                        <a:pt x="599" y="361"/>
                        <a:pt x="594" y="368"/>
                      </a:cubicBezTo>
                      <a:cubicBezTo>
                        <a:pt x="590" y="374"/>
                        <a:pt x="576" y="378"/>
                        <a:pt x="570" y="382"/>
                      </a:cubicBezTo>
                      <a:cubicBezTo>
                        <a:pt x="563" y="393"/>
                        <a:pt x="550" y="396"/>
                        <a:pt x="542" y="406"/>
                      </a:cubicBezTo>
                      <a:cubicBezTo>
                        <a:pt x="536" y="413"/>
                        <a:pt x="539" y="417"/>
                        <a:pt x="530" y="420"/>
                      </a:cubicBezTo>
                      <a:cubicBezTo>
                        <a:pt x="526" y="408"/>
                        <a:pt x="538" y="391"/>
                        <a:pt x="522" y="386"/>
                      </a:cubicBezTo>
                      <a:cubicBezTo>
                        <a:pt x="516" y="377"/>
                        <a:pt x="510" y="364"/>
                        <a:pt x="502" y="356"/>
                      </a:cubicBezTo>
                      <a:cubicBezTo>
                        <a:pt x="497" y="341"/>
                        <a:pt x="505" y="360"/>
                        <a:pt x="482" y="348"/>
                      </a:cubicBezTo>
                      <a:cubicBezTo>
                        <a:pt x="478" y="346"/>
                        <a:pt x="478" y="339"/>
                        <a:pt x="474" y="336"/>
                      </a:cubicBezTo>
                      <a:cubicBezTo>
                        <a:pt x="470" y="323"/>
                        <a:pt x="466" y="342"/>
                        <a:pt x="462" y="348"/>
                      </a:cubicBezTo>
                      <a:cubicBezTo>
                        <a:pt x="460" y="358"/>
                        <a:pt x="456" y="363"/>
                        <a:pt x="454" y="374"/>
                      </a:cubicBezTo>
                      <a:cubicBezTo>
                        <a:pt x="457" y="383"/>
                        <a:pt x="455" y="387"/>
                        <a:pt x="450" y="394"/>
                      </a:cubicBezTo>
                      <a:cubicBezTo>
                        <a:pt x="454" y="399"/>
                        <a:pt x="464" y="411"/>
                        <a:pt x="466" y="418"/>
                      </a:cubicBezTo>
                      <a:cubicBezTo>
                        <a:pt x="474" y="443"/>
                        <a:pt x="472" y="458"/>
                        <a:pt x="500" y="464"/>
                      </a:cubicBezTo>
                      <a:cubicBezTo>
                        <a:pt x="507" y="469"/>
                        <a:pt x="510" y="474"/>
                        <a:pt x="516" y="480"/>
                      </a:cubicBezTo>
                      <a:cubicBezTo>
                        <a:pt x="511" y="494"/>
                        <a:pt x="513" y="509"/>
                        <a:pt x="510" y="524"/>
                      </a:cubicBezTo>
                      <a:cubicBezTo>
                        <a:pt x="512" y="537"/>
                        <a:pt x="511" y="541"/>
                        <a:pt x="522" y="548"/>
                      </a:cubicBezTo>
                      <a:cubicBezTo>
                        <a:pt x="523" y="552"/>
                        <a:pt x="525" y="556"/>
                        <a:pt x="526" y="560"/>
                      </a:cubicBezTo>
                      <a:cubicBezTo>
                        <a:pt x="527" y="564"/>
                        <a:pt x="514" y="556"/>
                        <a:pt x="514" y="556"/>
                      </a:cubicBezTo>
                      <a:cubicBezTo>
                        <a:pt x="502" y="564"/>
                        <a:pt x="501" y="551"/>
                        <a:pt x="492" y="544"/>
                      </a:cubicBezTo>
                      <a:cubicBezTo>
                        <a:pt x="488" y="541"/>
                        <a:pt x="480" y="536"/>
                        <a:pt x="480" y="536"/>
                      </a:cubicBezTo>
                      <a:cubicBezTo>
                        <a:pt x="471" y="522"/>
                        <a:pt x="474" y="529"/>
                        <a:pt x="470" y="518"/>
                      </a:cubicBezTo>
                      <a:cubicBezTo>
                        <a:pt x="467" y="491"/>
                        <a:pt x="461" y="446"/>
                        <a:pt x="436" y="430"/>
                      </a:cubicBezTo>
                      <a:cubicBezTo>
                        <a:pt x="428" y="433"/>
                        <a:pt x="425" y="433"/>
                        <a:pt x="422" y="424"/>
                      </a:cubicBezTo>
                      <a:cubicBezTo>
                        <a:pt x="427" y="404"/>
                        <a:pt x="432" y="383"/>
                        <a:pt x="438" y="364"/>
                      </a:cubicBezTo>
                      <a:cubicBezTo>
                        <a:pt x="436" y="343"/>
                        <a:pt x="431" y="330"/>
                        <a:pt x="426" y="310"/>
                      </a:cubicBezTo>
                      <a:cubicBezTo>
                        <a:pt x="429" y="302"/>
                        <a:pt x="425" y="300"/>
                        <a:pt x="422" y="292"/>
                      </a:cubicBezTo>
                      <a:cubicBezTo>
                        <a:pt x="424" y="282"/>
                        <a:pt x="428" y="277"/>
                        <a:pt x="422" y="268"/>
                      </a:cubicBezTo>
                      <a:cubicBezTo>
                        <a:pt x="420" y="269"/>
                        <a:pt x="418" y="269"/>
                        <a:pt x="416" y="270"/>
                      </a:cubicBezTo>
                      <a:cubicBezTo>
                        <a:pt x="414" y="272"/>
                        <a:pt x="414" y="275"/>
                        <a:pt x="412" y="276"/>
                      </a:cubicBezTo>
                      <a:cubicBezTo>
                        <a:pt x="408" y="278"/>
                        <a:pt x="400" y="280"/>
                        <a:pt x="400" y="280"/>
                      </a:cubicBezTo>
                      <a:cubicBezTo>
                        <a:pt x="394" y="274"/>
                        <a:pt x="389" y="274"/>
                        <a:pt x="386" y="266"/>
                      </a:cubicBezTo>
                      <a:cubicBezTo>
                        <a:pt x="391" y="251"/>
                        <a:pt x="379" y="206"/>
                        <a:pt x="364" y="196"/>
                      </a:cubicBezTo>
                      <a:cubicBezTo>
                        <a:pt x="357" y="186"/>
                        <a:pt x="358" y="182"/>
                        <a:pt x="360" y="170"/>
                      </a:cubicBezTo>
                      <a:cubicBezTo>
                        <a:pt x="358" y="160"/>
                        <a:pt x="356" y="147"/>
                        <a:pt x="346" y="144"/>
                      </a:cubicBezTo>
                      <a:cubicBezTo>
                        <a:pt x="343" y="154"/>
                        <a:pt x="338" y="160"/>
                        <a:pt x="330" y="166"/>
                      </a:cubicBezTo>
                      <a:cubicBezTo>
                        <a:pt x="323" y="164"/>
                        <a:pt x="308" y="160"/>
                        <a:pt x="308" y="160"/>
                      </a:cubicBezTo>
                      <a:cubicBezTo>
                        <a:pt x="296" y="162"/>
                        <a:pt x="297" y="166"/>
                        <a:pt x="288" y="172"/>
                      </a:cubicBezTo>
                      <a:cubicBezTo>
                        <a:pt x="284" y="185"/>
                        <a:pt x="282" y="191"/>
                        <a:pt x="268" y="196"/>
                      </a:cubicBezTo>
                      <a:cubicBezTo>
                        <a:pt x="264" y="200"/>
                        <a:pt x="243" y="231"/>
                        <a:pt x="242" y="232"/>
                      </a:cubicBezTo>
                      <a:cubicBezTo>
                        <a:pt x="231" y="239"/>
                        <a:pt x="215" y="247"/>
                        <a:pt x="206" y="256"/>
                      </a:cubicBezTo>
                      <a:cubicBezTo>
                        <a:pt x="202" y="260"/>
                        <a:pt x="200" y="265"/>
                        <a:pt x="196" y="268"/>
                      </a:cubicBezTo>
                      <a:cubicBezTo>
                        <a:pt x="194" y="269"/>
                        <a:pt x="192" y="269"/>
                        <a:pt x="190" y="270"/>
                      </a:cubicBezTo>
                      <a:cubicBezTo>
                        <a:pt x="188" y="271"/>
                        <a:pt x="186" y="272"/>
                        <a:pt x="184" y="274"/>
                      </a:cubicBezTo>
                      <a:cubicBezTo>
                        <a:pt x="180" y="278"/>
                        <a:pt x="172" y="286"/>
                        <a:pt x="172" y="286"/>
                      </a:cubicBezTo>
                      <a:cubicBezTo>
                        <a:pt x="167" y="300"/>
                        <a:pt x="165" y="314"/>
                        <a:pt x="160" y="328"/>
                      </a:cubicBezTo>
                      <a:cubicBezTo>
                        <a:pt x="158" y="335"/>
                        <a:pt x="156" y="341"/>
                        <a:pt x="154" y="348"/>
                      </a:cubicBezTo>
                      <a:cubicBezTo>
                        <a:pt x="153" y="350"/>
                        <a:pt x="152" y="354"/>
                        <a:pt x="152" y="354"/>
                      </a:cubicBezTo>
                      <a:cubicBezTo>
                        <a:pt x="152" y="359"/>
                        <a:pt x="156" y="384"/>
                        <a:pt x="146" y="392"/>
                      </a:cubicBezTo>
                      <a:cubicBezTo>
                        <a:pt x="141" y="397"/>
                        <a:pt x="128" y="404"/>
                        <a:pt x="128" y="404"/>
                      </a:cubicBezTo>
                      <a:cubicBezTo>
                        <a:pt x="125" y="412"/>
                        <a:pt x="122" y="421"/>
                        <a:pt x="114" y="424"/>
                      </a:cubicBezTo>
                      <a:cubicBezTo>
                        <a:pt x="100" y="419"/>
                        <a:pt x="97" y="405"/>
                        <a:pt x="94" y="392"/>
                      </a:cubicBezTo>
                      <a:cubicBezTo>
                        <a:pt x="86" y="362"/>
                        <a:pt x="82" y="332"/>
                        <a:pt x="72" y="302"/>
                      </a:cubicBezTo>
                      <a:cubicBezTo>
                        <a:pt x="71" y="281"/>
                        <a:pt x="70" y="275"/>
                        <a:pt x="66" y="258"/>
                      </a:cubicBezTo>
                      <a:cubicBezTo>
                        <a:pt x="66" y="251"/>
                        <a:pt x="68" y="219"/>
                        <a:pt x="64" y="208"/>
                      </a:cubicBezTo>
                      <a:cubicBezTo>
                        <a:pt x="70" y="191"/>
                        <a:pt x="66" y="173"/>
                        <a:pt x="72" y="156"/>
                      </a:cubicBezTo>
                      <a:cubicBezTo>
                        <a:pt x="66" y="139"/>
                        <a:pt x="60" y="168"/>
                        <a:pt x="56" y="172"/>
                      </a:cubicBezTo>
                      <a:cubicBezTo>
                        <a:pt x="53" y="175"/>
                        <a:pt x="44" y="180"/>
                        <a:pt x="44" y="180"/>
                      </a:cubicBezTo>
                      <a:cubicBezTo>
                        <a:pt x="35" y="177"/>
                        <a:pt x="28" y="173"/>
                        <a:pt x="24" y="162"/>
                      </a:cubicBezTo>
                      <a:cubicBezTo>
                        <a:pt x="23" y="158"/>
                        <a:pt x="20" y="150"/>
                        <a:pt x="20" y="150"/>
                      </a:cubicBezTo>
                      <a:cubicBezTo>
                        <a:pt x="30" y="148"/>
                        <a:pt x="30" y="143"/>
                        <a:pt x="38" y="138"/>
                      </a:cubicBezTo>
                      <a:cubicBezTo>
                        <a:pt x="35" y="128"/>
                        <a:pt x="31" y="133"/>
                        <a:pt x="24" y="138"/>
                      </a:cubicBezTo>
                      <a:cubicBezTo>
                        <a:pt x="15" y="135"/>
                        <a:pt x="15" y="132"/>
                        <a:pt x="18" y="124"/>
                      </a:cubicBezTo>
                      <a:cubicBezTo>
                        <a:pt x="11" y="114"/>
                        <a:pt x="9" y="101"/>
                        <a:pt x="0" y="92"/>
                      </a:cubicBezTo>
                      <a:lnTo>
                        <a:pt x="76" y="0"/>
                      </a:lnTo>
                      <a:lnTo>
                        <a:pt x="798" y="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73" name="Freeform 53"/>
                <p:cNvSpPr>
                  <a:spLocks/>
                </p:cNvSpPr>
                <p:nvPr/>
              </p:nvSpPr>
              <p:spPr bwMode="ltGray">
                <a:xfrm>
                  <a:off x="1634" y="519"/>
                  <a:ext cx="19" cy="29"/>
                </a:xfrm>
                <a:custGeom>
                  <a:avLst/>
                  <a:gdLst/>
                  <a:ahLst/>
                  <a:cxnLst>
                    <a:cxn ang="0">
                      <a:pos x="7" y="11"/>
                    </a:cxn>
                    <a:cxn ang="0">
                      <a:pos x="17" y="3"/>
                    </a:cxn>
                    <a:cxn ang="0">
                      <a:pos x="37" y="33"/>
                    </a:cxn>
                    <a:cxn ang="0">
                      <a:pos x="19" y="85"/>
                    </a:cxn>
                    <a:cxn ang="0">
                      <a:pos x="1" y="69"/>
                    </a:cxn>
                    <a:cxn ang="0">
                      <a:pos x="7" y="11"/>
                    </a:cxn>
                  </a:cxnLst>
                  <a:rect l="0" t="0" r="r" b="b"/>
                  <a:pathLst>
                    <a:path w="43" h="85">
                      <a:moveTo>
                        <a:pt x="7" y="11"/>
                      </a:moveTo>
                      <a:cubicBezTo>
                        <a:pt x="4" y="2"/>
                        <a:pt x="9" y="0"/>
                        <a:pt x="17" y="3"/>
                      </a:cubicBezTo>
                      <a:cubicBezTo>
                        <a:pt x="24" y="13"/>
                        <a:pt x="28" y="24"/>
                        <a:pt x="37" y="33"/>
                      </a:cubicBezTo>
                      <a:cubicBezTo>
                        <a:pt x="43" y="52"/>
                        <a:pt x="40" y="78"/>
                        <a:pt x="19" y="85"/>
                      </a:cubicBezTo>
                      <a:cubicBezTo>
                        <a:pt x="6" y="81"/>
                        <a:pt x="5" y="81"/>
                        <a:pt x="1" y="69"/>
                      </a:cubicBezTo>
                      <a:cubicBezTo>
                        <a:pt x="2" y="66"/>
                        <a:pt x="0" y="4"/>
                        <a:pt x="7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74" name="Freeform 54"/>
                <p:cNvSpPr>
                  <a:spLocks/>
                </p:cNvSpPr>
                <p:nvPr/>
              </p:nvSpPr>
              <p:spPr bwMode="ltGray">
                <a:xfrm>
                  <a:off x="1900" y="421"/>
                  <a:ext cx="18" cy="24"/>
                </a:xfrm>
                <a:custGeom>
                  <a:avLst/>
                  <a:gdLst/>
                  <a:ahLst/>
                  <a:cxnLst>
                    <a:cxn ang="0">
                      <a:pos x="13" y="28"/>
                    </a:cxn>
                    <a:cxn ang="0">
                      <a:pos x="29" y="2"/>
                    </a:cxn>
                    <a:cxn ang="0">
                      <a:pos x="43" y="4"/>
                    </a:cxn>
                    <a:cxn ang="0">
                      <a:pos x="39" y="26"/>
                    </a:cxn>
                    <a:cxn ang="0">
                      <a:pos x="13" y="74"/>
                    </a:cxn>
                    <a:cxn ang="0">
                      <a:pos x="7" y="60"/>
                    </a:cxn>
                    <a:cxn ang="0">
                      <a:pos x="3" y="36"/>
                    </a:cxn>
                    <a:cxn ang="0">
                      <a:pos x="13" y="28"/>
                    </a:cxn>
                  </a:cxnLst>
                  <a:rect l="0" t="0" r="r" b="b"/>
                  <a:pathLst>
                    <a:path w="44" h="74">
                      <a:moveTo>
                        <a:pt x="13" y="28"/>
                      </a:moveTo>
                      <a:cubicBezTo>
                        <a:pt x="15" y="13"/>
                        <a:pt x="14" y="7"/>
                        <a:pt x="29" y="2"/>
                      </a:cubicBezTo>
                      <a:cubicBezTo>
                        <a:pt x="34" y="3"/>
                        <a:pt x="40" y="0"/>
                        <a:pt x="43" y="4"/>
                      </a:cubicBezTo>
                      <a:cubicBezTo>
                        <a:pt x="44" y="6"/>
                        <a:pt x="41" y="21"/>
                        <a:pt x="39" y="26"/>
                      </a:cubicBezTo>
                      <a:cubicBezTo>
                        <a:pt x="31" y="43"/>
                        <a:pt x="30" y="63"/>
                        <a:pt x="13" y="74"/>
                      </a:cubicBezTo>
                      <a:cubicBezTo>
                        <a:pt x="4" y="71"/>
                        <a:pt x="4" y="68"/>
                        <a:pt x="7" y="60"/>
                      </a:cubicBezTo>
                      <a:cubicBezTo>
                        <a:pt x="5" y="50"/>
                        <a:pt x="0" y="46"/>
                        <a:pt x="3" y="36"/>
                      </a:cubicBezTo>
                      <a:cubicBezTo>
                        <a:pt x="4" y="32"/>
                        <a:pt x="8" y="23"/>
                        <a:pt x="1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75" name="Freeform 55"/>
                <p:cNvSpPr>
                  <a:spLocks/>
                </p:cNvSpPr>
                <p:nvPr/>
              </p:nvSpPr>
              <p:spPr bwMode="ltGray">
                <a:xfrm>
                  <a:off x="1951" y="409"/>
                  <a:ext cx="9" cy="10"/>
                </a:xfrm>
                <a:custGeom>
                  <a:avLst/>
                  <a:gdLst/>
                  <a:ahLst/>
                  <a:cxnLst>
                    <a:cxn ang="0">
                      <a:pos x="7" y="16"/>
                    </a:cxn>
                    <a:cxn ang="0">
                      <a:pos x="5" y="30"/>
                    </a:cxn>
                    <a:cxn ang="0">
                      <a:pos x="7" y="16"/>
                    </a:cxn>
                  </a:cxnLst>
                  <a:rect l="0" t="0" r="r" b="b"/>
                  <a:pathLst>
                    <a:path w="20" h="30">
                      <a:moveTo>
                        <a:pt x="7" y="16"/>
                      </a:moveTo>
                      <a:cubicBezTo>
                        <a:pt x="18" y="0"/>
                        <a:pt x="20" y="20"/>
                        <a:pt x="5" y="30"/>
                      </a:cubicBezTo>
                      <a:cubicBezTo>
                        <a:pt x="0" y="23"/>
                        <a:pt x="1" y="22"/>
                        <a:pt x="7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76" name="Freeform 56"/>
                <p:cNvSpPr>
                  <a:spLocks/>
                </p:cNvSpPr>
                <p:nvPr/>
              </p:nvSpPr>
              <p:spPr bwMode="ltGray">
                <a:xfrm>
                  <a:off x="1021" y="314"/>
                  <a:ext cx="433" cy="354"/>
                </a:xfrm>
                <a:custGeom>
                  <a:avLst/>
                  <a:gdLst/>
                  <a:ahLst/>
                  <a:cxnLst>
                    <a:cxn ang="0">
                      <a:pos x="481" y="464"/>
                    </a:cxn>
                    <a:cxn ang="0">
                      <a:pos x="486" y="451"/>
                    </a:cxn>
                    <a:cxn ang="0">
                      <a:pos x="500" y="413"/>
                    </a:cxn>
                    <a:cxn ang="0">
                      <a:pos x="309" y="287"/>
                    </a:cxn>
                    <a:cxn ang="0">
                      <a:pos x="282" y="346"/>
                    </a:cxn>
                    <a:cxn ang="0">
                      <a:pos x="303" y="556"/>
                    </a:cxn>
                    <a:cxn ang="0">
                      <a:pos x="282" y="494"/>
                    </a:cxn>
                    <a:cxn ang="0">
                      <a:pos x="242" y="439"/>
                    </a:cxn>
                    <a:cxn ang="0">
                      <a:pos x="245" y="413"/>
                    </a:cxn>
                    <a:cxn ang="0">
                      <a:pos x="247" y="394"/>
                    </a:cxn>
                    <a:cxn ang="0">
                      <a:pos x="220" y="375"/>
                    </a:cxn>
                    <a:cxn ang="0">
                      <a:pos x="194" y="346"/>
                    </a:cxn>
                    <a:cxn ang="0">
                      <a:pos x="148" y="354"/>
                    </a:cxn>
                    <a:cxn ang="0">
                      <a:pos x="126" y="365"/>
                    </a:cxn>
                    <a:cxn ang="0">
                      <a:pos x="78" y="365"/>
                    </a:cxn>
                    <a:cxn ang="0">
                      <a:pos x="22" y="312"/>
                    </a:cxn>
                    <a:cxn ang="0">
                      <a:pos x="11" y="295"/>
                    </a:cxn>
                    <a:cxn ang="0">
                      <a:pos x="0" y="264"/>
                    </a:cxn>
                    <a:cxn ang="0">
                      <a:pos x="24" y="213"/>
                    </a:cxn>
                    <a:cxn ang="0">
                      <a:pos x="32" y="181"/>
                    </a:cxn>
                    <a:cxn ang="0">
                      <a:pos x="51" y="143"/>
                    </a:cxn>
                    <a:cxn ang="0">
                      <a:pos x="81" y="116"/>
                    </a:cxn>
                    <a:cxn ang="0">
                      <a:pos x="167" y="67"/>
                    </a:cxn>
                    <a:cxn ang="0">
                      <a:pos x="220" y="30"/>
                    </a:cxn>
                    <a:cxn ang="0">
                      <a:pos x="258" y="6"/>
                    </a:cxn>
                    <a:cxn ang="0">
                      <a:pos x="363" y="2"/>
                    </a:cxn>
                    <a:cxn ang="0">
                      <a:pos x="398" y="0"/>
                    </a:cxn>
                    <a:cxn ang="0">
                      <a:pos x="384" y="34"/>
                    </a:cxn>
                    <a:cxn ang="0">
                      <a:pos x="443" y="84"/>
                    </a:cxn>
                    <a:cxn ang="0">
                      <a:pos x="497" y="74"/>
                    </a:cxn>
                    <a:cxn ang="0">
                      <a:pos x="529" y="82"/>
                    </a:cxn>
                    <a:cxn ang="0">
                      <a:pos x="559" y="97"/>
                    </a:cxn>
                    <a:cxn ang="0">
                      <a:pos x="572" y="188"/>
                    </a:cxn>
                    <a:cxn ang="0">
                      <a:pos x="572" y="240"/>
                    </a:cxn>
                    <a:cxn ang="0">
                      <a:pos x="599" y="283"/>
                    </a:cxn>
                    <a:cxn ang="0">
                      <a:pos x="645" y="300"/>
                    </a:cxn>
                    <a:cxn ang="0">
                      <a:pos x="680" y="295"/>
                    </a:cxn>
                    <a:cxn ang="0">
                      <a:pos x="664" y="340"/>
                    </a:cxn>
                    <a:cxn ang="0">
                      <a:pos x="599" y="407"/>
                    </a:cxn>
                    <a:cxn ang="0">
                      <a:pos x="548" y="485"/>
                    </a:cxn>
                    <a:cxn ang="0">
                      <a:pos x="556" y="508"/>
                    </a:cxn>
                    <a:cxn ang="0">
                      <a:pos x="435" y="556"/>
                    </a:cxn>
                  </a:cxnLst>
                  <a:rect l="0" t="0" r="r" b="b"/>
                  <a:pathLst>
                    <a:path w="682" h="557">
                      <a:moveTo>
                        <a:pt x="435" y="556"/>
                      </a:moveTo>
                      <a:lnTo>
                        <a:pt x="481" y="464"/>
                      </a:lnTo>
                      <a:lnTo>
                        <a:pt x="473" y="449"/>
                      </a:lnTo>
                      <a:lnTo>
                        <a:pt x="486" y="451"/>
                      </a:lnTo>
                      <a:lnTo>
                        <a:pt x="495" y="441"/>
                      </a:lnTo>
                      <a:lnTo>
                        <a:pt x="500" y="413"/>
                      </a:lnTo>
                      <a:lnTo>
                        <a:pt x="500" y="371"/>
                      </a:lnTo>
                      <a:lnTo>
                        <a:pt x="309" y="287"/>
                      </a:lnTo>
                      <a:lnTo>
                        <a:pt x="296" y="308"/>
                      </a:lnTo>
                      <a:lnTo>
                        <a:pt x="282" y="346"/>
                      </a:lnTo>
                      <a:lnTo>
                        <a:pt x="396" y="557"/>
                      </a:lnTo>
                      <a:lnTo>
                        <a:pt x="303" y="556"/>
                      </a:lnTo>
                      <a:lnTo>
                        <a:pt x="304" y="536"/>
                      </a:lnTo>
                      <a:cubicBezTo>
                        <a:pt x="284" y="520"/>
                        <a:pt x="296" y="510"/>
                        <a:pt x="282" y="494"/>
                      </a:cubicBezTo>
                      <a:cubicBezTo>
                        <a:pt x="276" y="475"/>
                        <a:pt x="267" y="468"/>
                        <a:pt x="253" y="451"/>
                      </a:cubicBezTo>
                      <a:cubicBezTo>
                        <a:pt x="249" y="447"/>
                        <a:pt x="245" y="443"/>
                        <a:pt x="242" y="439"/>
                      </a:cubicBezTo>
                      <a:lnTo>
                        <a:pt x="237" y="432"/>
                      </a:lnTo>
                      <a:cubicBezTo>
                        <a:pt x="237" y="432"/>
                        <a:pt x="245" y="413"/>
                        <a:pt x="245" y="413"/>
                      </a:cubicBezTo>
                      <a:cubicBezTo>
                        <a:pt x="247" y="409"/>
                        <a:pt x="250" y="401"/>
                        <a:pt x="250" y="401"/>
                      </a:cubicBezTo>
                      <a:cubicBezTo>
                        <a:pt x="249" y="399"/>
                        <a:pt x="247" y="397"/>
                        <a:pt x="247" y="394"/>
                      </a:cubicBezTo>
                      <a:cubicBezTo>
                        <a:pt x="248" y="390"/>
                        <a:pt x="253" y="382"/>
                        <a:pt x="253" y="382"/>
                      </a:cubicBezTo>
                      <a:cubicBezTo>
                        <a:pt x="243" y="370"/>
                        <a:pt x="237" y="371"/>
                        <a:pt x="220" y="375"/>
                      </a:cubicBezTo>
                      <a:cubicBezTo>
                        <a:pt x="217" y="371"/>
                        <a:pt x="210" y="369"/>
                        <a:pt x="207" y="365"/>
                      </a:cubicBezTo>
                      <a:cubicBezTo>
                        <a:pt x="185" y="337"/>
                        <a:pt x="216" y="363"/>
                        <a:pt x="194" y="346"/>
                      </a:cubicBezTo>
                      <a:cubicBezTo>
                        <a:pt x="167" y="349"/>
                        <a:pt x="179" y="346"/>
                        <a:pt x="156" y="352"/>
                      </a:cubicBezTo>
                      <a:cubicBezTo>
                        <a:pt x="153" y="353"/>
                        <a:pt x="148" y="354"/>
                        <a:pt x="148" y="354"/>
                      </a:cubicBezTo>
                      <a:cubicBezTo>
                        <a:pt x="146" y="356"/>
                        <a:pt x="145" y="359"/>
                        <a:pt x="142" y="361"/>
                      </a:cubicBezTo>
                      <a:cubicBezTo>
                        <a:pt x="138" y="363"/>
                        <a:pt x="126" y="365"/>
                        <a:pt x="126" y="365"/>
                      </a:cubicBezTo>
                      <a:cubicBezTo>
                        <a:pt x="105" y="354"/>
                        <a:pt x="116" y="355"/>
                        <a:pt x="94" y="361"/>
                      </a:cubicBezTo>
                      <a:cubicBezTo>
                        <a:pt x="89" y="362"/>
                        <a:pt x="78" y="365"/>
                        <a:pt x="78" y="365"/>
                      </a:cubicBezTo>
                      <a:cubicBezTo>
                        <a:pt x="62" y="383"/>
                        <a:pt x="46" y="346"/>
                        <a:pt x="35" y="337"/>
                      </a:cubicBezTo>
                      <a:cubicBezTo>
                        <a:pt x="32" y="330"/>
                        <a:pt x="24" y="320"/>
                        <a:pt x="22" y="312"/>
                      </a:cubicBezTo>
                      <a:cubicBezTo>
                        <a:pt x="20" y="308"/>
                        <a:pt x="22" y="303"/>
                        <a:pt x="19" y="300"/>
                      </a:cubicBezTo>
                      <a:cubicBezTo>
                        <a:pt x="17" y="297"/>
                        <a:pt x="13" y="297"/>
                        <a:pt x="11" y="295"/>
                      </a:cubicBezTo>
                      <a:cubicBezTo>
                        <a:pt x="3" y="277"/>
                        <a:pt x="15" y="306"/>
                        <a:pt x="5" y="276"/>
                      </a:cubicBezTo>
                      <a:cubicBezTo>
                        <a:pt x="4" y="272"/>
                        <a:pt x="0" y="264"/>
                        <a:pt x="0" y="264"/>
                      </a:cubicBezTo>
                      <a:cubicBezTo>
                        <a:pt x="3" y="253"/>
                        <a:pt x="2" y="248"/>
                        <a:pt x="13" y="243"/>
                      </a:cubicBezTo>
                      <a:cubicBezTo>
                        <a:pt x="20" y="221"/>
                        <a:pt x="17" y="231"/>
                        <a:pt x="24" y="213"/>
                      </a:cubicBezTo>
                      <a:cubicBezTo>
                        <a:pt x="26" y="209"/>
                        <a:pt x="30" y="200"/>
                        <a:pt x="30" y="200"/>
                      </a:cubicBezTo>
                      <a:cubicBezTo>
                        <a:pt x="26" y="192"/>
                        <a:pt x="24" y="191"/>
                        <a:pt x="32" y="181"/>
                      </a:cubicBezTo>
                      <a:cubicBezTo>
                        <a:pt x="36" y="177"/>
                        <a:pt x="43" y="169"/>
                        <a:pt x="43" y="169"/>
                      </a:cubicBezTo>
                      <a:cubicBezTo>
                        <a:pt x="37" y="155"/>
                        <a:pt x="36" y="153"/>
                        <a:pt x="51" y="143"/>
                      </a:cubicBezTo>
                      <a:cubicBezTo>
                        <a:pt x="56" y="140"/>
                        <a:pt x="67" y="135"/>
                        <a:pt x="67" y="135"/>
                      </a:cubicBezTo>
                      <a:cubicBezTo>
                        <a:pt x="73" y="129"/>
                        <a:pt x="75" y="122"/>
                        <a:pt x="81" y="116"/>
                      </a:cubicBezTo>
                      <a:cubicBezTo>
                        <a:pt x="89" y="107"/>
                        <a:pt x="102" y="105"/>
                        <a:pt x="113" y="99"/>
                      </a:cubicBezTo>
                      <a:cubicBezTo>
                        <a:pt x="125" y="85"/>
                        <a:pt x="149" y="76"/>
                        <a:pt x="167" y="67"/>
                      </a:cubicBezTo>
                      <a:cubicBezTo>
                        <a:pt x="174" y="59"/>
                        <a:pt x="175" y="50"/>
                        <a:pt x="188" y="46"/>
                      </a:cubicBezTo>
                      <a:cubicBezTo>
                        <a:pt x="198" y="39"/>
                        <a:pt x="208" y="36"/>
                        <a:pt x="220" y="30"/>
                      </a:cubicBezTo>
                      <a:cubicBezTo>
                        <a:pt x="223" y="28"/>
                        <a:pt x="228" y="25"/>
                        <a:pt x="228" y="25"/>
                      </a:cubicBezTo>
                      <a:cubicBezTo>
                        <a:pt x="237" y="16"/>
                        <a:pt x="245" y="10"/>
                        <a:pt x="258" y="6"/>
                      </a:cubicBezTo>
                      <a:cubicBezTo>
                        <a:pt x="269" y="31"/>
                        <a:pt x="301" y="6"/>
                        <a:pt x="320" y="4"/>
                      </a:cubicBezTo>
                      <a:cubicBezTo>
                        <a:pt x="334" y="3"/>
                        <a:pt x="349" y="3"/>
                        <a:pt x="363" y="2"/>
                      </a:cubicBezTo>
                      <a:cubicBezTo>
                        <a:pt x="369" y="3"/>
                        <a:pt x="376" y="5"/>
                        <a:pt x="382" y="4"/>
                      </a:cubicBezTo>
                      <a:cubicBezTo>
                        <a:pt x="387" y="4"/>
                        <a:pt x="398" y="0"/>
                        <a:pt x="398" y="0"/>
                      </a:cubicBezTo>
                      <a:cubicBezTo>
                        <a:pt x="415" y="8"/>
                        <a:pt x="406" y="16"/>
                        <a:pt x="400" y="30"/>
                      </a:cubicBezTo>
                      <a:cubicBezTo>
                        <a:pt x="398" y="34"/>
                        <a:pt x="384" y="34"/>
                        <a:pt x="384" y="34"/>
                      </a:cubicBezTo>
                      <a:cubicBezTo>
                        <a:pt x="379" y="47"/>
                        <a:pt x="398" y="51"/>
                        <a:pt x="411" y="55"/>
                      </a:cubicBezTo>
                      <a:cubicBezTo>
                        <a:pt x="419" y="72"/>
                        <a:pt x="421" y="79"/>
                        <a:pt x="443" y="84"/>
                      </a:cubicBezTo>
                      <a:cubicBezTo>
                        <a:pt x="461" y="71"/>
                        <a:pt x="435" y="65"/>
                        <a:pt x="468" y="57"/>
                      </a:cubicBezTo>
                      <a:cubicBezTo>
                        <a:pt x="482" y="61"/>
                        <a:pt x="485" y="70"/>
                        <a:pt x="497" y="74"/>
                      </a:cubicBezTo>
                      <a:cubicBezTo>
                        <a:pt x="505" y="76"/>
                        <a:pt x="513" y="78"/>
                        <a:pt x="521" y="80"/>
                      </a:cubicBezTo>
                      <a:cubicBezTo>
                        <a:pt x="524" y="81"/>
                        <a:pt x="529" y="82"/>
                        <a:pt x="529" y="82"/>
                      </a:cubicBezTo>
                      <a:cubicBezTo>
                        <a:pt x="547" y="78"/>
                        <a:pt x="547" y="76"/>
                        <a:pt x="562" y="84"/>
                      </a:cubicBezTo>
                      <a:cubicBezTo>
                        <a:pt x="566" y="95"/>
                        <a:pt x="565" y="86"/>
                        <a:pt x="559" y="97"/>
                      </a:cubicBezTo>
                      <a:cubicBezTo>
                        <a:pt x="557" y="101"/>
                        <a:pt x="554" y="110"/>
                        <a:pt x="554" y="110"/>
                      </a:cubicBezTo>
                      <a:cubicBezTo>
                        <a:pt x="556" y="132"/>
                        <a:pt x="556" y="168"/>
                        <a:pt x="572" y="188"/>
                      </a:cubicBezTo>
                      <a:cubicBezTo>
                        <a:pt x="568" y="198"/>
                        <a:pt x="564" y="208"/>
                        <a:pt x="562" y="219"/>
                      </a:cubicBezTo>
                      <a:cubicBezTo>
                        <a:pt x="564" y="227"/>
                        <a:pt x="569" y="233"/>
                        <a:pt x="572" y="240"/>
                      </a:cubicBezTo>
                      <a:cubicBezTo>
                        <a:pt x="573" y="247"/>
                        <a:pt x="572" y="254"/>
                        <a:pt x="575" y="259"/>
                      </a:cubicBezTo>
                      <a:cubicBezTo>
                        <a:pt x="577" y="263"/>
                        <a:pt x="595" y="272"/>
                        <a:pt x="599" y="283"/>
                      </a:cubicBezTo>
                      <a:cubicBezTo>
                        <a:pt x="594" y="295"/>
                        <a:pt x="603" y="306"/>
                        <a:pt x="618" y="310"/>
                      </a:cubicBezTo>
                      <a:cubicBezTo>
                        <a:pt x="630" y="307"/>
                        <a:pt x="638" y="308"/>
                        <a:pt x="645" y="300"/>
                      </a:cubicBezTo>
                      <a:cubicBezTo>
                        <a:pt x="660" y="302"/>
                        <a:pt x="663" y="303"/>
                        <a:pt x="672" y="293"/>
                      </a:cubicBezTo>
                      <a:cubicBezTo>
                        <a:pt x="675" y="294"/>
                        <a:pt x="679" y="293"/>
                        <a:pt x="680" y="295"/>
                      </a:cubicBezTo>
                      <a:cubicBezTo>
                        <a:pt x="682" y="301"/>
                        <a:pt x="674" y="321"/>
                        <a:pt x="672" y="327"/>
                      </a:cubicBezTo>
                      <a:cubicBezTo>
                        <a:pt x="668" y="340"/>
                        <a:pt x="671" y="326"/>
                        <a:pt x="664" y="340"/>
                      </a:cubicBezTo>
                      <a:cubicBezTo>
                        <a:pt x="652" y="360"/>
                        <a:pt x="646" y="381"/>
                        <a:pt x="621" y="394"/>
                      </a:cubicBezTo>
                      <a:cubicBezTo>
                        <a:pt x="614" y="402"/>
                        <a:pt x="609" y="402"/>
                        <a:pt x="599" y="407"/>
                      </a:cubicBezTo>
                      <a:cubicBezTo>
                        <a:pt x="590" y="418"/>
                        <a:pt x="579" y="429"/>
                        <a:pt x="567" y="439"/>
                      </a:cubicBezTo>
                      <a:cubicBezTo>
                        <a:pt x="560" y="454"/>
                        <a:pt x="555" y="470"/>
                        <a:pt x="548" y="485"/>
                      </a:cubicBezTo>
                      <a:cubicBezTo>
                        <a:pt x="549" y="489"/>
                        <a:pt x="550" y="492"/>
                        <a:pt x="551" y="496"/>
                      </a:cubicBezTo>
                      <a:cubicBezTo>
                        <a:pt x="552" y="500"/>
                        <a:pt x="556" y="508"/>
                        <a:pt x="556" y="508"/>
                      </a:cubicBezTo>
                      <a:cubicBezTo>
                        <a:pt x="559" y="524"/>
                        <a:pt x="562" y="546"/>
                        <a:pt x="576" y="557"/>
                      </a:cubicBezTo>
                      <a:lnTo>
                        <a:pt x="435" y="55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77" name="Freeform 57"/>
                <p:cNvSpPr>
                  <a:spLocks/>
                </p:cNvSpPr>
                <p:nvPr/>
              </p:nvSpPr>
              <p:spPr bwMode="ltGray">
                <a:xfrm>
                  <a:off x="1189" y="447"/>
                  <a:ext cx="163" cy="221"/>
                </a:xfrm>
                <a:custGeom>
                  <a:avLst/>
                  <a:gdLst/>
                  <a:ahLst/>
                  <a:cxnLst>
                    <a:cxn ang="0">
                      <a:pos x="243" y="347"/>
                    </a:cxn>
                    <a:cxn ang="0">
                      <a:pos x="233" y="301"/>
                    </a:cxn>
                    <a:cxn ang="0">
                      <a:pos x="217" y="288"/>
                    </a:cxn>
                    <a:cxn ang="0">
                      <a:pos x="215" y="269"/>
                    </a:cxn>
                    <a:cxn ang="0">
                      <a:pos x="209" y="254"/>
                    </a:cxn>
                    <a:cxn ang="0">
                      <a:pos x="209" y="229"/>
                    </a:cxn>
                    <a:cxn ang="0">
                      <a:pos x="207" y="214"/>
                    </a:cxn>
                    <a:cxn ang="0">
                      <a:pos x="228" y="202"/>
                    </a:cxn>
                    <a:cxn ang="0">
                      <a:pos x="257" y="197"/>
                    </a:cxn>
                    <a:cxn ang="0">
                      <a:pos x="257" y="136"/>
                    </a:cxn>
                    <a:cxn ang="0">
                      <a:pos x="54" y="96"/>
                    </a:cxn>
                    <a:cxn ang="0">
                      <a:pos x="32" y="98"/>
                    </a:cxn>
                    <a:cxn ang="0">
                      <a:pos x="16" y="102"/>
                    </a:cxn>
                    <a:cxn ang="0">
                      <a:pos x="0" y="149"/>
                    </a:cxn>
                    <a:cxn ang="0">
                      <a:pos x="93" y="346"/>
                    </a:cxn>
                    <a:cxn ang="0">
                      <a:pos x="243" y="347"/>
                    </a:cxn>
                  </a:cxnLst>
                  <a:rect l="0" t="0" r="r" b="b"/>
                  <a:pathLst>
                    <a:path w="257" h="347">
                      <a:moveTo>
                        <a:pt x="243" y="347"/>
                      </a:moveTo>
                      <a:lnTo>
                        <a:pt x="233" y="301"/>
                      </a:lnTo>
                      <a:lnTo>
                        <a:pt x="217" y="288"/>
                      </a:lnTo>
                      <a:lnTo>
                        <a:pt x="215" y="269"/>
                      </a:lnTo>
                      <a:lnTo>
                        <a:pt x="209" y="254"/>
                      </a:lnTo>
                      <a:lnTo>
                        <a:pt x="209" y="229"/>
                      </a:lnTo>
                      <a:lnTo>
                        <a:pt x="207" y="214"/>
                      </a:lnTo>
                      <a:lnTo>
                        <a:pt x="228" y="202"/>
                      </a:lnTo>
                      <a:lnTo>
                        <a:pt x="257" y="197"/>
                      </a:lnTo>
                      <a:lnTo>
                        <a:pt x="257" y="136"/>
                      </a:lnTo>
                      <a:cubicBezTo>
                        <a:pt x="209" y="119"/>
                        <a:pt x="13" y="0"/>
                        <a:pt x="54" y="96"/>
                      </a:cubicBezTo>
                      <a:cubicBezTo>
                        <a:pt x="36" y="106"/>
                        <a:pt x="57" y="97"/>
                        <a:pt x="32" y="98"/>
                      </a:cubicBezTo>
                      <a:cubicBezTo>
                        <a:pt x="27" y="99"/>
                        <a:pt x="16" y="102"/>
                        <a:pt x="16" y="102"/>
                      </a:cubicBezTo>
                      <a:lnTo>
                        <a:pt x="0" y="149"/>
                      </a:lnTo>
                      <a:lnTo>
                        <a:pt x="93" y="346"/>
                      </a:lnTo>
                      <a:lnTo>
                        <a:pt x="243" y="347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78" name="Freeform 58"/>
                <p:cNvSpPr>
                  <a:spLocks/>
                </p:cNvSpPr>
                <p:nvPr/>
              </p:nvSpPr>
              <p:spPr bwMode="ltGray">
                <a:xfrm>
                  <a:off x="1476" y="611"/>
                  <a:ext cx="7" cy="12"/>
                </a:xfrm>
                <a:custGeom>
                  <a:avLst/>
                  <a:gdLst/>
                  <a:ahLst/>
                  <a:cxnLst>
                    <a:cxn ang="0">
                      <a:pos x="7" y="25"/>
                    </a:cxn>
                    <a:cxn ang="0">
                      <a:pos x="19" y="21"/>
                    </a:cxn>
                    <a:cxn ang="0">
                      <a:pos x="7" y="25"/>
                    </a:cxn>
                  </a:cxnLst>
                  <a:rect l="0" t="0" r="r" b="b"/>
                  <a:pathLst>
                    <a:path w="19" h="37">
                      <a:moveTo>
                        <a:pt x="7" y="25"/>
                      </a:moveTo>
                      <a:cubicBezTo>
                        <a:pt x="0" y="4"/>
                        <a:pt x="12" y="0"/>
                        <a:pt x="19" y="21"/>
                      </a:cubicBezTo>
                      <a:cubicBezTo>
                        <a:pt x="14" y="37"/>
                        <a:pt x="18" y="36"/>
                        <a:pt x="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79" name="Freeform 59"/>
                <p:cNvSpPr>
                  <a:spLocks/>
                </p:cNvSpPr>
                <p:nvPr/>
              </p:nvSpPr>
              <p:spPr bwMode="ltGray">
                <a:xfrm>
                  <a:off x="1467" y="497"/>
                  <a:ext cx="9" cy="7"/>
                </a:xfrm>
                <a:custGeom>
                  <a:avLst/>
                  <a:gdLst/>
                  <a:ahLst/>
                  <a:cxnLst>
                    <a:cxn ang="0">
                      <a:pos x="12" y="12"/>
                    </a:cxn>
                    <a:cxn ang="0">
                      <a:pos x="16" y="0"/>
                    </a:cxn>
                    <a:cxn ang="0">
                      <a:pos x="20" y="12"/>
                    </a:cxn>
                    <a:cxn ang="0">
                      <a:pos x="8" y="20"/>
                    </a:cxn>
                    <a:cxn ang="0">
                      <a:pos x="12" y="12"/>
                    </a:cxn>
                  </a:cxnLst>
                  <a:rect l="0" t="0" r="r" b="b"/>
                  <a:pathLst>
                    <a:path w="22" h="20">
                      <a:moveTo>
                        <a:pt x="12" y="12"/>
                      </a:moveTo>
                      <a:cubicBezTo>
                        <a:pt x="13" y="8"/>
                        <a:pt x="12" y="0"/>
                        <a:pt x="16" y="0"/>
                      </a:cubicBezTo>
                      <a:cubicBezTo>
                        <a:pt x="20" y="0"/>
                        <a:pt x="22" y="8"/>
                        <a:pt x="20" y="12"/>
                      </a:cubicBezTo>
                      <a:cubicBezTo>
                        <a:pt x="18" y="16"/>
                        <a:pt x="12" y="17"/>
                        <a:pt x="8" y="20"/>
                      </a:cubicBezTo>
                      <a:cubicBezTo>
                        <a:pt x="3" y="5"/>
                        <a:pt x="0" y="6"/>
                        <a:pt x="12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80" name="Freeform 60"/>
                <p:cNvSpPr>
                  <a:spLocks/>
                </p:cNvSpPr>
                <p:nvPr/>
              </p:nvSpPr>
              <p:spPr bwMode="ltGray">
                <a:xfrm>
                  <a:off x="1072" y="357"/>
                  <a:ext cx="25" cy="10"/>
                </a:xfrm>
                <a:custGeom>
                  <a:avLst/>
                  <a:gdLst/>
                  <a:ahLst/>
                  <a:cxnLst>
                    <a:cxn ang="0">
                      <a:pos x="24" y="18"/>
                    </a:cxn>
                    <a:cxn ang="0">
                      <a:pos x="32" y="6"/>
                    </a:cxn>
                    <a:cxn ang="0">
                      <a:pos x="36" y="30"/>
                    </a:cxn>
                    <a:cxn ang="0">
                      <a:pos x="24" y="18"/>
                    </a:cxn>
                  </a:cxnLst>
                  <a:rect l="0" t="0" r="r" b="b"/>
                  <a:pathLst>
                    <a:path w="57" h="30">
                      <a:moveTo>
                        <a:pt x="24" y="18"/>
                      </a:moveTo>
                      <a:cubicBezTo>
                        <a:pt x="0" y="10"/>
                        <a:pt x="9" y="0"/>
                        <a:pt x="32" y="6"/>
                      </a:cubicBezTo>
                      <a:cubicBezTo>
                        <a:pt x="46" y="15"/>
                        <a:pt x="57" y="23"/>
                        <a:pt x="36" y="30"/>
                      </a:cubicBezTo>
                      <a:cubicBezTo>
                        <a:pt x="21" y="25"/>
                        <a:pt x="24" y="30"/>
                        <a:pt x="24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81" name="Freeform 61"/>
                <p:cNvSpPr>
                  <a:spLocks/>
                </p:cNvSpPr>
                <p:nvPr/>
              </p:nvSpPr>
              <p:spPr bwMode="ltGray">
                <a:xfrm>
                  <a:off x="1374" y="265"/>
                  <a:ext cx="295" cy="233"/>
                </a:xfrm>
                <a:custGeom>
                  <a:avLst/>
                  <a:gdLst/>
                  <a:ahLst/>
                  <a:cxnLst>
                    <a:cxn ang="0">
                      <a:pos x="473" y="464"/>
                    </a:cxn>
                    <a:cxn ang="0">
                      <a:pos x="393" y="452"/>
                    </a:cxn>
                    <a:cxn ang="0">
                      <a:pos x="325" y="412"/>
                    </a:cxn>
                    <a:cxn ang="0">
                      <a:pos x="265" y="400"/>
                    </a:cxn>
                    <a:cxn ang="0">
                      <a:pos x="237" y="416"/>
                    </a:cxn>
                    <a:cxn ang="0">
                      <a:pos x="261" y="428"/>
                    </a:cxn>
                    <a:cxn ang="0">
                      <a:pos x="293" y="468"/>
                    </a:cxn>
                    <a:cxn ang="0">
                      <a:pos x="321" y="476"/>
                    </a:cxn>
                    <a:cxn ang="0">
                      <a:pos x="333" y="536"/>
                    </a:cxn>
                    <a:cxn ang="0">
                      <a:pos x="313" y="552"/>
                    </a:cxn>
                    <a:cxn ang="0">
                      <a:pos x="261" y="616"/>
                    </a:cxn>
                    <a:cxn ang="0">
                      <a:pos x="225" y="628"/>
                    </a:cxn>
                    <a:cxn ang="0">
                      <a:pos x="97" y="696"/>
                    </a:cxn>
                    <a:cxn ang="0">
                      <a:pos x="77" y="616"/>
                    </a:cxn>
                    <a:cxn ang="0">
                      <a:pos x="45" y="524"/>
                    </a:cxn>
                    <a:cxn ang="0">
                      <a:pos x="33" y="448"/>
                    </a:cxn>
                    <a:cxn ang="0">
                      <a:pos x="53" y="344"/>
                    </a:cxn>
                    <a:cxn ang="0">
                      <a:pos x="17" y="392"/>
                    </a:cxn>
                    <a:cxn ang="0">
                      <a:pos x="81" y="280"/>
                    </a:cxn>
                    <a:cxn ang="0">
                      <a:pos x="113" y="204"/>
                    </a:cxn>
                    <a:cxn ang="0">
                      <a:pos x="37" y="204"/>
                    </a:cxn>
                    <a:cxn ang="0">
                      <a:pos x="1" y="196"/>
                    </a:cxn>
                    <a:cxn ang="0">
                      <a:pos x="25" y="140"/>
                    </a:cxn>
                    <a:cxn ang="0">
                      <a:pos x="97" y="112"/>
                    </a:cxn>
                    <a:cxn ang="0">
                      <a:pos x="221" y="124"/>
                    </a:cxn>
                    <a:cxn ang="0">
                      <a:pos x="229" y="64"/>
                    </a:cxn>
                    <a:cxn ang="0">
                      <a:pos x="261" y="0"/>
                    </a:cxn>
                    <a:cxn ang="0">
                      <a:pos x="357" y="44"/>
                    </a:cxn>
                    <a:cxn ang="0">
                      <a:pos x="329" y="88"/>
                    </a:cxn>
                    <a:cxn ang="0">
                      <a:pos x="301" y="176"/>
                    </a:cxn>
                    <a:cxn ang="0">
                      <a:pos x="361" y="192"/>
                    </a:cxn>
                    <a:cxn ang="0">
                      <a:pos x="373" y="136"/>
                    </a:cxn>
                    <a:cxn ang="0">
                      <a:pos x="417" y="92"/>
                    </a:cxn>
                    <a:cxn ang="0">
                      <a:pos x="497" y="88"/>
                    </a:cxn>
                    <a:cxn ang="0">
                      <a:pos x="529" y="52"/>
                    </a:cxn>
                    <a:cxn ang="0">
                      <a:pos x="541" y="460"/>
                    </a:cxn>
                  </a:cxnLst>
                  <a:rect l="0" t="0" r="r" b="b"/>
                  <a:pathLst>
                    <a:path w="693" h="696">
                      <a:moveTo>
                        <a:pt x="541" y="460"/>
                      </a:moveTo>
                      <a:lnTo>
                        <a:pt x="473" y="464"/>
                      </a:lnTo>
                      <a:lnTo>
                        <a:pt x="441" y="452"/>
                      </a:lnTo>
                      <a:lnTo>
                        <a:pt x="393" y="452"/>
                      </a:lnTo>
                      <a:cubicBezTo>
                        <a:pt x="365" y="448"/>
                        <a:pt x="360" y="444"/>
                        <a:pt x="337" y="436"/>
                      </a:cubicBezTo>
                      <a:cubicBezTo>
                        <a:pt x="336" y="432"/>
                        <a:pt x="330" y="413"/>
                        <a:pt x="325" y="412"/>
                      </a:cubicBezTo>
                      <a:cubicBezTo>
                        <a:pt x="317" y="411"/>
                        <a:pt x="301" y="420"/>
                        <a:pt x="301" y="420"/>
                      </a:cubicBezTo>
                      <a:cubicBezTo>
                        <a:pt x="289" y="412"/>
                        <a:pt x="277" y="408"/>
                        <a:pt x="265" y="400"/>
                      </a:cubicBezTo>
                      <a:cubicBezTo>
                        <a:pt x="252" y="380"/>
                        <a:pt x="256" y="356"/>
                        <a:pt x="233" y="348"/>
                      </a:cubicBezTo>
                      <a:cubicBezTo>
                        <a:pt x="217" y="372"/>
                        <a:pt x="221" y="392"/>
                        <a:pt x="237" y="416"/>
                      </a:cubicBezTo>
                      <a:cubicBezTo>
                        <a:pt x="234" y="428"/>
                        <a:pt x="228" y="445"/>
                        <a:pt x="237" y="444"/>
                      </a:cubicBezTo>
                      <a:cubicBezTo>
                        <a:pt x="247" y="443"/>
                        <a:pt x="261" y="428"/>
                        <a:pt x="261" y="428"/>
                      </a:cubicBezTo>
                      <a:cubicBezTo>
                        <a:pt x="258" y="450"/>
                        <a:pt x="243" y="475"/>
                        <a:pt x="269" y="484"/>
                      </a:cubicBezTo>
                      <a:cubicBezTo>
                        <a:pt x="277" y="479"/>
                        <a:pt x="288" y="476"/>
                        <a:pt x="293" y="468"/>
                      </a:cubicBezTo>
                      <a:cubicBezTo>
                        <a:pt x="302" y="454"/>
                        <a:pt x="303" y="446"/>
                        <a:pt x="317" y="436"/>
                      </a:cubicBezTo>
                      <a:cubicBezTo>
                        <a:pt x="315" y="448"/>
                        <a:pt x="306" y="467"/>
                        <a:pt x="321" y="476"/>
                      </a:cubicBezTo>
                      <a:cubicBezTo>
                        <a:pt x="328" y="480"/>
                        <a:pt x="345" y="484"/>
                        <a:pt x="345" y="484"/>
                      </a:cubicBezTo>
                      <a:cubicBezTo>
                        <a:pt x="382" y="472"/>
                        <a:pt x="347" y="527"/>
                        <a:pt x="333" y="536"/>
                      </a:cubicBezTo>
                      <a:cubicBezTo>
                        <a:pt x="330" y="540"/>
                        <a:pt x="329" y="545"/>
                        <a:pt x="325" y="548"/>
                      </a:cubicBezTo>
                      <a:cubicBezTo>
                        <a:pt x="322" y="551"/>
                        <a:pt x="316" y="549"/>
                        <a:pt x="313" y="552"/>
                      </a:cubicBezTo>
                      <a:cubicBezTo>
                        <a:pt x="300" y="565"/>
                        <a:pt x="320" y="575"/>
                        <a:pt x="293" y="584"/>
                      </a:cubicBezTo>
                      <a:cubicBezTo>
                        <a:pt x="286" y="595"/>
                        <a:pt x="272" y="610"/>
                        <a:pt x="261" y="616"/>
                      </a:cubicBezTo>
                      <a:cubicBezTo>
                        <a:pt x="254" y="620"/>
                        <a:pt x="245" y="621"/>
                        <a:pt x="237" y="624"/>
                      </a:cubicBezTo>
                      <a:cubicBezTo>
                        <a:pt x="233" y="625"/>
                        <a:pt x="225" y="628"/>
                        <a:pt x="225" y="628"/>
                      </a:cubicBezTo>
                      <a:cubicBezTo>
                        <a:pt x="215" y="659"/>
                        <a:pt x="212" y="652"/>
                        <a:pt x="173" y="656"/>
                      </a:cubicBezTo>
                      <a:cubicBezTo>
                        <a:pt x="140" y="667"/>
                        <a:pt x="132" y="687"/>
                        <a:pt x="97" y="696"/>
                      </a:cubicBezTo>
                      <a:cubicBezTo>
                        <a:pt x="77" y="691"/>
                        <a:pt x="75" y="687"/>
                        <a:pt x="81" y="668"/>
                      </a:cubicBezTo>
                      <a:cubicBezTo>
                        <a:pt x="77" y="646"/>
                        <a:pt x="72" y="639"/>
                        <a:pt x="77" y="616"/>
                      </a:cubicBezTo>
                      <a:cubicBezTo>
                        <a:pt x="73" y="598"/>
                        <a:pt x="71" y="587"/>
                        <a:pt x="61" y="572"/>
                      </a:cubicBezTo>
                      <a:cubicBezTo>
                        <a:pt x="58" y="551"/>
                        <a:pt x="51" y="543"/>
                        <a:pt x="45" y="524"/>
                      </a:cubicBezTo>
                      <a:cubicBezTo>
                        <a:pt x="52" y="502"/>
                        <a:pt x="58" y="496"/>
                        <a:pt x="49" y="472"/>
                      </a:cubicBezTo>
                      <a:cubicBezTo>
                        <a:pt x="46" y="463"/>
                        <a:pt x="33" y="448"/>
                        <a:pt x="33" y="448"/>
                      </a:cubicBezTo>
                      <a:cubicBezTo>
                        <a:pt x="42" y="422"/>
                        <a:pt x="42" y="408"/>
                        <a:pt x="33" y="380"/>
                      </a:cubicBezTo>
                      <a:cubicBezTo>
                        <a:pt x="49" y="369"/>
                        <a:pt x="48" y="362"/>
                        <a:pt x="53" y="344"/>
                      </a:cubicBezTo>
                      <a:cubicBezTo>
                        <a:pt x="47" y="327"/>
                        <a:pt x="49" y="308"/>
                        <a:pt x="33" y="332"/>
                      </a:cubicBezTo>
                      <a:cubicBezTo>
                        <a:pt x="40" y="353"/>
                        <a:pt x="29" y="374"/>
                        <a:pt x="17" y="392"/>
                      </a:cubicBezTo>
                      <a:cubicBezTo>
                        <a:pt x="6" y="360"/>
                        <a:pt x="10" y="340"/>
                        <a:pt x="13" y="304"/>
                      </a:cubicBezTo>
                      <a:cubicBezTo>
                        <a:pt x="44" y="314"/>
                        <a:pt x="54" y="289"/>
                        <a:pt x="81" y="280"/>
                      </a:cubicBezTo>
                      <a:cubicBezTo>
                        <a:pt x="94" y="261"/>
                        <a:pt x="85" y="242"/>
                        <a:pt x="105" y="228"/>
                      </a:cubicBezTo>
                      <a:cubicBezTo>
                        <a:pt x="108" y="220"/>
                        <a:pt x="110" y="212"/>
                        <a:pt x="113" y="204"/>
                      </a:cubicBezTo>
                      <a:cubicBezTo>
                        <a:pt x="116" y="196"/>
                        <a:pt x="89" y="196"/>
                        <a:pt x="89" y="196"/>
                      </a:cubicBezTo>
                      <a:cubicBezTo>
                        <a:pt x="81" y="221"/>
                        <a:pt x="58" y="211"/>
                        <a:pt x="37" y="204"/>
                      </a:cubicBezTo>
                      <a:cubicBezTo>
                        <a:pt x="33" y="207"/>
                        <a:pt x="30" y="213"/>
                        <a:pt x="25" y="212"/>
                      </a:cubicBezTo>
                      <a:cubicBezTo>
                        <a:pt x="16" y="210"/>
                        <a:pt x="1" y="196"/>
                        <a:pt x="1" y="196"/>
                      </a:cubicBezTo>
                      <a:cubicBezTo>
                        <a:pt x="4" y="186"/>
                        <a:pt x="4" y="174"/>
                        <a:pt x="9" y="164"/>
                      </a:cubicBezTo>
                      <a:cubicBezTo>
                        <a:pt x="13" y="155"/>
                        <a:pt x="25" y="140"/>
                        <a:pt x="25" y="140"/>
                      </a:cubicBezTo>
                      <a:cubicBezTo>
                        <a:pt x="0" y="132"/>
                        <a:pt x="25" y="128"/>
                        <a:pt x="37" y="124"/>
                      </a:cubicBezTo>
                      <a:cubicBezTo>
                        <a:pt x="58" y="131"/>
                        <a:pt x="75" y="116"/>
                        <a:pt x="97" y="112"/>
                      </a:cubicBezTo>
                      <a:cubicBezTo>
                        <a:pt x="135" y="87"/>
                        <a:pt x="159" y="122"/>
                        <a:pt x="197" y="132"/>
                      </a:cubicBezTo>
                      <a:cubicBezTo>
                        <a:pt x="205" y="129"/>
                        <a:pt x="213" y="127"/>
                        <a:pt x="221" y="124"/>
                      </a:cubicBezTo>
                      <a:cubicBezTo>
                        <a:pt x="225" y="123"/>
                        <a:pt x="226" y="147"/>
                        <a:pt x="233" y="120"/>
                      </a:cubicBezTo>
                      <a:lnTo>
                        <a:pt x="229" y="64"/>
                      </a:lnTo>
                      <a:lnTo>
                        <a:pt x="209" y="40"/>
                      </a:lnTo>
                      <a:cubicBezTo>
                        <a:pt x="243" y="21"/>
                        <a:pt x="240" y="21"/>
                        <a:pt x="261" y="0"/>
                      </a:cubicBezTo>
                      <a:cubicBezTo>
                        <a:pt x="297" y="16"/>
                        <a:pt x="333" y="32"/>
                        <a:pt x="369" y="48"/>
                      </a:cubicBezTo>
                      <a:cubicBezTo>
                        <a:pt x="373" y="50"/>
                        <a:pt x="361" y="44"/>
                        <a:pt x="357" y="44"/>
                      </a:cubicBezTo>
                      <a:cubicBezTo>
                        <a:pt x="349" y="45"/>
                        <a:pt x="333" y="52"/>
                        <a:pt x="333" y="52"/>
                      </a:cubicBezTo>
                      <a:cubicBezTo>
                        <a:pt x="322" y="68"/>
                        <a:pt x="318" y="71"/>
                        <a:pt x="329" y="88"/>
                      </a:cubicBezTo>
                      <a:cubicBezTo>
                        <a:pt x="308" y="119"/>
                        <a:pt x="323" y="118"/>
                        <a:pt x="333" y="148"/>
                      </a:cubicBezTo>
                      <a:cubicBezTo>
                        <a:pt x="320" y="157"/>
                        <a:pt x="314" y="167"/>
                        <a:pt x="301" y="176"/>
                      </a:cubicBezTo>
                      <a:cubicBezTo>
                        <a:pt x="306" y="213"/>
                        <a:pt x="303" y="213"/>
                        <a:pt x="337" y="220"/>
                      </a:cubicBezTo>
                      <a:cubicBezTo>
                        <a:pt x="358" y="216"/>
                        <a:pt x="368" y="214"/>
                        <a:pt x="361" y="192"/>
                      </a:cubicBezTo>
                      <a:cubicBezTo>
                        <a:pt x="362" y="177"/>
                        <a:pt x="362" y="162"/>
                        <a:pt x="365" y="148"/>
                      </a:cubicBezTo>
                      <a:cubicBezTo>
                        <a:pt x="366" y="143"/>
                        <a:pt x="369" y="133"/>
                        <a:pt x="373" y="136"/>
                      </a:cubicBezTo>
                      <a:cubicBezTo>
                        <a:pt x="379" y="140"/>
                        <a:pt x="376" y="149"/>
                        <a:pt x="377" y="156"/>
                      </a:cubicBezTo>
                      <a:cubicBezTo>
                        <a:pt x="404" y="147"/>
                        <a:pt x="409" y="116"/>
                        <a:pt x="417" y="92"/>
                      </a:cubicBezTo>
                      <a:cubicBezTo>
                        <a:pt x="422" y="76"/>
                        <a:pt x="453" y="74"/>
                        <a:pt x="465" y="72"/>
                      </a:cubicBezTo>
                      <a:cubicBezTo>
                        <a:pt x="472" y="92"/>
                        <a:pt x="477" y="93"/>
                        <a:pt x="497" y="88"/>
                      </a:cubicBezTo>
                      <a:cubicBezTo>
                        <a:pt x="512" y="78"/>
                        <a:pt x="515" y="74"/>
                        <a:pt x="509" y="56"/>
                      </a:cubicBezTo>
                      <a:cubicBezTo>
                        <a:pt x="523" y="46"/>
                        <a:pt x="517" y="46"/>
                        <a:pt x="529" y="52"/>
                      </a:cubicBezTo>
                      <a:lnTo>
                        <a:pt x="693" y="72"/>
                      </a:lnTo>
                      <a:lnTo>
                        <a:pt x="541" y="46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82" name="Freeform 62"/>
                <p:cNvSpPr>
                  <a:spLocks/>
                </p:cNvSpPr>
                <p:nvPr/>
              </p:nvSpPr>
              <p:spPr bwMode="ltGray">
                <a:xfrm>
                  <a:off x="1173" y="247"/>
                  <a:ext cx="591" cy="95"/>
                </a:xfrm>
                <a:custGeom>
                  <a:avLst/>
                  <a:gdLst/>
                  <a:ahLst/>
                  <a:cxnLst>
                    <a:cxn ang="0">
                      <a:pos x="825" y="0"/>
                    </a:cxn>
                    <a:cxn ang="0">
                      <a:pos x="143" y="29"/>
                    </a:cxn>
                    <a:cxn ang="0">
                      <a:pos x="91" y="42"/>
                    </a:cxn>
                    <a:cxn ang="0">
                      <a:pos x="62" y="42"/>
                    </a:cxn>
                    <a:cxn ang="0">
                      <a:pos x="22" y="77"/>
                    </a:cxn>
                    <a:cxn ang="0">
                      <a:pos x="0" y="105"/>
                    </a:cxn>
                    <a:cxn ang="0">
                      <a:pos x="59" y="115"/>
                    </a:cxn>
                    <a:cxn ang="0">
                      <a:pos x="97" y="96"/>
                    </a:cxn>
                    <a:cxn ang="0">
                      <a:pos x="108" y="84"/>
                    </a:cxn>
                    <a:cxn ang="0">
                      <a:pos x="167" y="52"/>
                    </a:cxn>
                    <a:cxn ang="0">
                      <a:pos x="215" y="46"/>
                    </a:cxn>
                    <a:cxn ang="0">
                      <a:pos x="237" y="94"/>
                    </a:cxn>
                    <a:cxn ang="0">
                      <a:pos x="188" y="109"/>
                    </a:cxn>
                    <a:cxn ang="0">
                      <a:pos x="231" y="113"/>
                    </a:cxn>
                    <a:cxn ang="0">
                      <a:pos x="250" y="90"/>
                    </a:cxn>
                    <a:cxn ang="0">
                      <a:pos x="266" y="92"/>
                    </a:cxn>
                    <a:cxn ang="0">
                      <a:pos x="253" y="54"/>
                    </a:cxn>
                    <a:cxn ang="0">
                      <a:pos x="266" y="44"/>
                    </a:cxn>
                    <a:cxn ang="0">
                      <a:pos x="277" y="88"/>
                    </a:cxn>
                    <a:cxn ang="0">
                      <a:pos x="266" y="113"/>
                    </a:cxn>
                    <a:cxn ang="0">
                      <a:pos x="296" y="130"/>
                    </a:cxn>
                    <a:cxn ang="0">
                      <a:pos x="299" y="92"/>
                    </a:cxn>
                    <a:cxn ang="0">
                      <a:pos x="331" y="103"/>
                    </a:cxn>
                    <a:cxn ang="0">
                      <a:pos x="382" y="73"/>
                    </a:cxn>
                    <a:cxn ang="0">
                      <a:pos x="409" y="50"/>
                    </a:cxn>
                    <a:cxn ang="0">
                      <a:pos x="439" y="56"/>
                    </a:cxn>
                    <a:cxn ang="0">
                      <a:pos x="455" y="50"/>
                    </a:cxn>
                    <a:cxn ang="0">
                      <a:pos x="431" y="44"/>
                    </a:cxn>
                    <a:cxn ang="0">
                      <a:pos x="474" y="35"/>
                    </a:cxn>
                    <a:cxn ang="0">
                      <a:pos x="544" y="54"/>
                    </a:cxn>
                    <a:cxn ang="0">
                      <a:pos x="581" y="42"/>
                    </a:cxn>
                    <a:cxn ang="0">
                      <a:pos x="584" y="63"/>
                    </a:cxn>
                    <a:cxn ang="0">
                      <a:pos x="568" y="101"/>
                    </a:cxn>
                    <a:cxn ang="0">
                      <a:pos x="611" y="88"/>
                    </a:cxn>
                    <a:cxn ang="0">
                      <a:pos x="624" y="80"/>
                    </a:cxn>
                    <a:cxn ang="0">
                      <a:pos x="648" y="61"/>
                    </a:cxn>
                    <a:cxn ang="0">
                      <a:pos x="794" y="84"/>
                    </a:cxn>
                  </a:cxnLst>
                  <a:rect l="0" t="0" r="r" b="b"/>
                  <a:pathLst>
                    <a:path w="931" h="149">
                      <a:moveTo>
                        <a:pt x="794" y="84"/>
                      </a:moveTo>
                      <a:cubicBezTo>
                        <a:pt x="813" y="72"/>
                        <a:pt x="931" y="14"/>
                        <a:pt x="825" y="0"/>
                      </a:cubicBezTo>
                      <a:lnTo>
                        <a:pt x="159" y="0"/>
                      </a:lnTo>
                      <a:cubicBezTo>
                        <a:pt x="149" y="12"/>
                        <a:pt x="162" y="18"/>
                        <a:pt x="143" y="29"/>
                      </a:cubicBezTo>
                      <a:cubicBezTo>
                        <a:pt x="130" y="44"/>
                        <a:pt x="133" y="39"/>
                        <a:pt x="116" y="48"/>
                      </a:cubicBezTo>
                      <a:cubicBezTo>
                        <a:pt x="108" y="46"/>
                        <a:pt x="100" y="44"/>
                        <a:pt x="91" y="42"/>
                      </a:cubicBezTo>
                      <a:cubicBezTo>
                        <a:pt x="89" y="41"/>
                        <a:pt x="83" y="40"/>
                        <a:pt x="83" y="40"/>
                      </a:cubicBezTo>
                      <a:cubicBezTo>
                        <a:pt x="76" y="40"/>
                        <a:pt x="68" y="39"/>
                        <a:pt x="62" y="42"/>
                      </a:cubicBezTo>
                      <a:cubicBezTo>
                        <a:pt x="54" y="45"/>
                        <a:pt x="46" y="61"/>
                        <a:pt x="38" y="67"/>
                      </a:cubicBezTo>
                      <a:cubicBezTo>
                        <a:pt x="32" y="71"/>
                        <a:pt x="27" y="74"/>
                        <a:pt x="22" y="77"/>
                      </a:cubicBezTo>
                      <a:cubicBezTo>
                        <a:pt x="16" y="81"/>
                        <a:pt x="5" y="86"/>
                        <a:pt x="5" y="86"/>
                      </a:cubicBezTo>
                      <a:cubicBezTo>
                        <a:pt x="9" y="95"/>
                        <a:pt x="7" y="97"/>
                        <a:pt x="0" y="105"/>
                      </a:cubicBezTo>
                      <a:cubicBezTo>
                        <a:pt x="17" y="107"/>
                        <a:pt x="22" y="107"/>
                        <a:pt x="16" y="120"/>
                      </a:cubicBezTo>
                      <a:cubicBezTo>
                        <a:pt x="27" y="122"/>
                        <a:pt x="48" y="116"/>
                        <a:pt x="59" y="115"/>
                      </a:cubicBezTo>
                      <a:cubicBezTo>
                        <a:pt x="71" y="112"/>
                        <a:pt x="73" y="117"/>
                        <a:pt x="83" y="111"/>
                      </a:cubicBezTo>
                      <a:cubicBezTo>
                        <a:pt x="89" y="96"/>
                        <a:pt x="83" y="100"/>
                        <a:pt x="97" y="96"/>
                      </a:cubicBezTo>
                      <a:cubicBezTo>
                        <a:pt x="100" y="94"/>
                        <a:pt x="103" y="93"/>
                        <a:pt x="105" y="90"/>
                      </a:cubicBezTo>
                      <a:cubicBezTo>
                        <a:pt x="106" y="88"/>
                        <a:pt x="106" y="85"/>
                        <a:pt x="108" y="84"/>
                      </a:cubicBezTo>
                      <a:cubicBezTo>
                        <a:pt x="112" y="80"/>
                        <a:pt x="140" y="69"/>
                        <a:pt x="148" y="67"/>
                      </a:cubicBezTo>
                      <a:cubicBezTo>
                        <a:pt x="160" y="52"/>
                        <a:pt x="153" y="56"/>
                        <a:pt x="167" y="52"/>
                      </a:cubicBezTo>
                      <a:cubicBezTo>
                        <a:pt x="178" y="55"/>
                        <a:pt x="179" y="62"/>
                        <a:pt x="191" y="58"/>
                      </a:cubicBezTo>
                      <a:cubicBezTo>
                        <a:pt x="199" y="52"/>
                        <a:pt x="206" y="51"/>
                        <a:pt x="215" y="46"/>
                      </a:cubicBezTo>
                      <a:cubicBezTo>
                        <a:pt x="226" y="58"/>
                        <a:pt x="217" y="46"/>
                        <a:pt x="223" y="69"/>
                      </a:cubicBezTo>
                      <a:cubicBezTo>
                        <a:pt x="226" y="79"/>
                        <a:pt x="233" y="85"/>
                        <a:pt x="237" y="94"/>
                      </a:cubicBezTo>
                      <a:cubicBezTo>
                        <a:pt x="227" y="100"/>
                        <a:pt x="229" y="104"/>
                        <a:pt x="218" y="107"/>
                      </a:cubicBezTo>
                      <a:cubicBezTo>
                        <a:pt x="207" y="120"/>
                        <a:pt x="203" y="113"/>
                        <a:pt x="188" y="109"/>
                      </a:cubicBezTo>
                      <a:cubicBezTo>
                        <a:pt x="191" y="117"/>
                        <a:pt x="200" y="127"/>
                        <a:pt x="210" y="132"/>
                      </a:cubicBezTo>
                      <a:cubicBezTo>
                        <a:pt x="218" y="114"/>
                        <a:pt x="211" y="122"/>
                        <a:pt x="231" y="113"/>
                      </a:cubicBezTo>
                      <a:cubicBezTo>
                        <a:pt x="237" y="111"/>
                        <a:pt x="248" y="105"/>
                        <a:pt x="248" y="105"/>
                      </a:cubicBezTo>
                      <a:cubicBezTo>
                        <a:pt x="248" y="100"/>
                        <a:pt x="246" y="94"/>
                        <a:pt x="250" y="90"/>
                      </a:cubicBezTo>
                      <a:cubicBezTo>
                        <a:pt x="253" y="88"/>
                        <a:pt x="254" y="96"/>
                        <a:pt x="258" y="96"/>
                      </a:cubicBezTo>
                      <a:cubicBezTo>
                        <a:pt x="262" y="97"/>
                        <a:pt x="264" y="94"/>
                        <a:pt x="266" y="92"/>
                      </a:cubicBezTo>
                      <a:cubicBezTo>
                        <a:pt x="262" y="82"/>
                        <a:pt x="252" y="77"/>
                        <a:pt x="248" y="67"/>
                      </a:cubicBezTo>
                      <a:cubicBezTo>
                        <a:pt x="250" y="63"/>
                        <a:pt x="255" y="58"/>
                        <a:pt x="253" y="54"/>
                      </a:cubicBezTo>
                      <a:cubicBezTo>
                        <a:pt x="251" y="50"/>
                        <a:pt x="248" y="42"/>
                        <a:pt x="248" y="42"/>
                      </a:cubicBezTo>
                      <a:cubicBezTo>
                        <a:pt x="256" y="32"/>
                        <a:pt x="259" y="35"/>
                        <a:pt x="266" y="44"/>
                      </a:cubicBezTo>
                      <a:cubicBezTo>
                        <a:pt x="270" y="56"/>
                        <a:pt x="276" y="61"/>
                        <a:pt x="285" y="71"/>
                      </a:cubicBezTo>
                      <a:cubicBezTo>
                        <a:pt x="281" y="81"/>
                        <a:pt x="289" y="82"/>
                        <a:pt x="277" y="88"/>
                      </a:cubicBezTo>
                      <a:cubicBezTo>
                        <a:pt x="262" y="106"/>
                        <a:pt x="278" y="83"/>
                        <a:pt x="274" y="101"/>
                      </a:cubicBezTo>
                      <a:cubicBezTo>
                        <a:pt x="274" y="105"/>
                        <a:pt x="268" y="109"/>
                        <a:pt x="266" y="113"/>
                      </a:cubicBezTo>
                      <a:cubicBezTo>
                        <a:pt x="270" y="122"/>
                        <a:pt x="268" y="125"/>
                        <a:pt x="261" y="132"/>
                      </a:cubicBezTo>
                      <a:cubicBezTo>
                        <a:pt x="268" y="149"/>
                        <a:pt x="282" y="134"/>
                        <a:pt x="296" y="130"/>
                      </a:cubicBezTo>
                      <a:cubicBezTo>
                        <a:pt x="299" y="122"/>
                        <a:pt x="295" y="119"/>
                        <a:pt x="299" y="111"/>
                      </a:cubicBezTo>
                      <a:cubicBezTo>
                        <a:pt x="296" y="105"/>
                        <a:pt x="288" y="97"/>
                        <a:pt x="299" y="92"/>
                      </a:cubicBezTo>
                      <a:cubicBezTo>
                        <a:pt x="303" y="90"/>
                        <a:pt x="315" y="88"/>
                        <a:pt x="315" y="88"/>
                      </a:cubicBezTo>
                      <a:cubicBezTo>
                        <a:pt x="326" y="91"/>
                        <a:pt x="325" y="95"/>
                        <a:pt x="331" y="103"/>
                      </a:cubicBezTo>
                      <a:cubicBezTo>
                        <a:pt x="339" y="84"/>
                        <a:pt x="331" y="90"/>
                        <a:pt x="361" y="92"/>
                      </a:cubicBezTo>
                      <a:cubicBezTo>
                        <a:pt x="355" y="76"/>
                        <a:pt x="365" y="76"/>
                        <a:pt x="382" y="73"/>
                      </a:cubicBezTo>
                      <a:cubicBezTo>
                        <a:pt x="383" y="71"/>
                        <a:pt x="387" y="57"/>
                        <a:pt x="393" y="54"/>
                      </a:cubicBezTo>
                      <a:cubicBezTo>
                        <a:pt x="398" y="52"/>
                        <a:pt x="409" y="50"/>
                        <a:pt x="409" y="50"/>
                      </a:cubicBezTo>
                      <a:cubicBezTo>
                        <a:pt x="430" y="54"/>
                        <a:pt x="413" y="58"/>
                        <a:pt x="431" y="63"/>
                      </a:cubicBezTo>
                      <a:cubicBezTo>
                        <a:pt x="433" y="61"/>
                        <a:pt x="435" y="57"/>
                        <a:pt x="439" y="56"/>
                      </a:cubicBezTo>
                      <a:cubicBezTo>
                        <a:pt x="445" y="55"/>
                        <a:pt x="452" y="61"/>
                        <a:pt x="457" y="58"/>
                      </a:cubicBezTo>
                      <a:cubicBezTo>
                        <a:pt x="461" y="57"/>
                        <a:pt x="457" y="52"/>
                        <a:pt x="455" y="50"/>
                      </a:cubicBezTo>
                      <a:cubicBezTo>
                        <a:pt x="451" y="47"/>
                        <a:pt x="444" y="47"/>
                        <a:pt x="439" y="46"/>
                      </a:cubicBezTo>
                      <a:cubicBezTo>
                        <a:pt x="436" y="45"/>
                        <a:pt x="431" y="44"/>
                        <a:pt x="431" y="44"/>
                      </a:cubicBezTo>
                      <a:cubicBezTo>
                        <a:pt x="440" y="38"/>
                        <a:pt x="443" y="36"/>
                        <a:pt x="455" y="40"/>
                      </a:cubicBezTo>
                      <a:cubicBezTo>
                        <a:pt x="461" y="38"/>
                        <a:pt x="467" y="35"/>
                        <a:pt x="474" y="35"/>
                      </a:cubicBezTo>
                      <a:cubicBezTo>
                        <a:pt x="483" y="36"/>
                        <a:pt x="511" y="43"/>
                        <a:pt x="519" y="46"/>
                      </a:cubicBezTo>
                      <a:cubicBezTo>
                        <a:pt x="527" y="49"/>
                        <a:pt x="544" y="54"/>
                        <a:pt x="544" y="54"/>
                      </a:cubicBezTo>
                      <a:cubicBezTo>
                        <a:pt x="548" y="54"/>
                        <a:pt x="560" y="52"/>
                        <a:pt x="565" y="50"/>
                      </a:cubicBezTo>
                      <a:cubicBezTo>
                        <a:pt x="570" y="47"/>
                        <a:pt x="581" y="42"/>
                        <a:pt x="581" y="42"/>
                      </a:cubicBezTo>
                      <a:cubicBezTo>
                        <a:pt x="585" y="42"/>
                        <a:pt x="598" y="44"/>
                        <a:pt x="600" y="48"/>
                      </a:cubicBezTo>
                      <a:cubicBezTo>
                        <a:pt x="603" y="55"/>
                        <a:pt x="589" y="61"/>
                        <a:pt x="584" y="63"/>
                      </a:cubicBezTo>
                      <a:cubicBezTo>
                        <a:pt x="576" y="69"/>
                        <a:pt x="568" y="69"/>
                        <a:pt x="565" y="77"/>
                      </a:cubicBezTo>
                      <a:cubicBezTo>
                        <a:pt x="568" y="86"/>
                        <a:pt x="564" y="92"/>
                        <a:pt x="568" y="101"/>
                      </a:cubicBezTo>
                      <a:cubicBezTo>
                        <a:pt x="574" y="93"/>
                        <a:pt x="577" y="91"/>
                        <a:pt x="589" y="94"/>
                      </a:cubicBezTo>
                      <a:cubicBezTo>
                        <a:pt x="595" y="108"/>
                        <a:pt x="602" y="93"/>
                        <a:pt x="611" y="88"/>
                      </a:cubicBezTo>
                      <a:cubicBezTo>
                        <a:pt x="613" y="86"/>
                        <a:pt x="613" y="83"/>
                        <a:pt x="616" y="82"/>
                      </a:cubicBezTo>
                      <a:cubicBezTo>
                        <a:pt x="618" y="80"/>
                        <a:pt x="622" y="81"/>
                        <a:pt x="624" y="80"/>
                      </a:cubicBezTo>
                      <a:cubicBezTo>
                        <a:pt x="626" y="78"/>
                        <a:pt x="626" y="75"/>
                        <a:pt x="627" y="73"/>
                      </a:cubicBezTo>
                      <a:cubicBezTo>
                        <a:pt x="632" y="65"/>
                        <a:pt x="638" y="63"/>
                        <a:pt x="648" y="61"/>
                      </a:cubicBezTo>
                      <a:cubicBezTo>
                        <a:pt x="664" y="62"/>
                        <a:pt x="684" y="69"/>
                        <a:pt x="700" y="69"/>
                      </a:cubicBezTo>
                      <a:lnTo>
                        <a:pt x="794" y="8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83" name="Freeform 63"/>
                <p:cNvSpPr>
                  <a:spLocks/>
                </p:cNvSpPr>
                <p:nvPr/>
              </p:nvSpPr>
              <p:spPr bwMode="ltGray">
                <a:xfrm>
                  <a:off x="1293" y="282"/>
                  <a:ext cx="13" cy="10"/>
                </a:xfrm>
                <a:custGeom>
                  <a:avLst/>
                  <a:gdLst/>
                  <a:ahLst/>
                  <a:cxnLst>
                    <a:cxn ang="0">
                      <a:pos x="3" y="28"/>
                    </a:cxn>
                    <a:cxn ang="0">
                      <a:pos x="31" y="0"/>
                    </a:cxn>
                    <a:cxn ang="0">
                      <a:pos x="19" y="24"/>
                    </a:cxn>
                    <a:cxn ang="0">
                      <a:pos x="3" y="28"/>
                    </a:cxn>
                  </a:cxnLst>
                  <a:rect l="0" t="0" r="r" b="b"/>
                  <a:pathLst>
                    <a:path w="31" h="30">
                      <a:moveTo>
                        <a:pt x="3" y="28"/>
                      </a:moveTo>
                      <a:cubicBezTo>
                        <a:pt x="8" y="8"/>
                        <a:pt x="12" y="6"/>
                        <a:pt x="31" y="0"/>
                      </a:cubicBezTo>
                      <a:cubicBezTo>
                        <a:pt x="29" y="5"/>
                        <a:pt x="25" y="22"/>
                        <a:pt x="19" y="24"/>
                      </a:cubicBezTo>
                      <a:cubicBezTo>
                        <a:pt x="0" y="30"/>
                        <a:pt x="3" y="9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84" name="Freeform 64"/>
                <p:cNvSpPr>
                  <a:spLocks/>
                </p:cNvSpPr>
                <p:nvPr/>
              </p:nvSpPr>
              <p:spPr bwMode="ltGray">
                <a:xfrm>
                  <a:off x="1278" y="296"/>
                  <a:ext cx="19" cy="11"/>
                </a:xfrm>
                <a:custGeom>
                  <a:avLst/>
                  <a:gdLst/>
                  <a:ahLst/>
                  <a:cxnLst>
                    <a:cxn ang="0">
                      <a:pos x="6" y="32"/>
                    </a:cxn>
                    <a:cxn ang="0">
                      <a:pos x="22" y="0"/>
                    </a:cxn>
                    <a:cxn ang="0">
                      <a:pos x="38" y="4"/>
                    </a:cxn>
                    <a:cxn ang="0">
                      <a:pos x="6" y="32"/>
                    </a:cxn>
                  </a:cxnLst>
                  <a:rect l="0" t="0" r="r" b="b"/>
                  <a:pathLst>
                    <a:path w="44" h="32">
                      <a:moveTo>
                        <a:pt x="6" y="32"/>
                      </a:moveTo>
                      <a:cubicBezTo>
                        <a:pt x="0" y="14"/>
                        <a:pt x="7" y="10"/>
                        <a:pt x="22" y="0"/>
                      </a:cubicBezTo>
                      <a:cubicBezTo>
                        <a:pt x="27" y="1"/>
                        <a:pt x="35" y="0"/>
                        <a:pt x="38" y="4"/>
                      </a:cubicBezTo>
                      <a:cubicBezTo>
                        <a:pt x="44" y="13"/>
                        <a:pt x="16" y="32"/>
                        <a:pt x="6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85" name="Freeform 65"/>
                <p:cNvSpPr>
                  <a:spLocks/>
                </p:cNvSpPr>
                <p:nvPr/>
              </p:nvSpPr>
              <p:spPr bwMode="ltGray">
                <a:xfrm>
                  <a:off x="1340" y="337"/>
                  <a:ext cx="32" cy="6"/>
                </a:xfrm>
                <a:custGeom>
                  <a:avLst/>
                  <a:gdLst/>
                  <a:ahLst/>
                  <a:cxnLst>
                    <a:cxn ang="0">
                      <a:pos x="37" y="18"/>
                    </a:cxn>
                    <a:cxn ang="0">
                      <a:pos x="25" y="2"/>
                    </a:cxn>
                    <a:cxn ang="0">
                      <a:pos x="37" y="18"/>
                    </a:cxn>
                  </a:cxnLst>
                  <a:rect l="0" t="0" r="r" b="b"/>
                  <a:pathLst>
                    <a:path w="76" h="18">
                      <a:moveTo>
                        <a:pt x="37" y="18"/>
                      </a:moveTo>
                      <a:cubicBezTo>
                        <a:pt x="25" y="14"/>
                        <a:pt x="0" y="10"/>
                        <a:pt x="25" y="2"/>
                      </a:cubicBezTo>
                      <a:cubicBezTo>
                        <a:pt x="76" y="9"/>
                        <a:pt x="46" y="0"/>
                        <a:pt x="37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86" name="Freeform 66"/>
                <p:cNvSpPr>
                  <a:spLocks/>
                </p:cNvSpPr>
                <p:nvPr/>
              </p:nvSpPr>
              <p:spPr bwMode="ltGray">
                <a:xfrm>
                  <a:off x="1395" y="336"/>
                  <a:ext cx="18" cy="15"/>
                </a:xfrm>
                <a:custGeom>
                  <a:avLst/>
                  <a:gdLst/>
                  <a:ahLst/>
                  <a:cxnLst>
                    <a:cxn ang="0">
                      <a:pos x="0" y="21"/>
                    </a:cxn>
                    <a:cxn ang="0">
                      <a:pos x="12" y="9"/>
                    </a:cxn>
                    <a:cxn ang="0">
                      <a:pos x="0" y="21"/>
                    </a:cxn>
                  </a:cxnLst>
                  <a:rect l="0" t="0" r="r" b="b"/>
                  <a:pathLst>
                    <a:path w="42" h="44">
                      <a:moveTo>
                        <a:pt x="0" y="21"/>
                      </a:moveTo>
                      <a:cubicBezTo>
                        <a:pt x="4" y="17"/>
                        <a:pt x="7" y="11"/>
                        <a:pt x="12" y="9"/>
                      </a:cubicBezTo>
                      <a:cubicBezTo>
                        <a:pt x="42" y="0"/>
                        <a:pt x="23" y="44"/>
                        <a:pt x="0" y="2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87" name="Freeform 67"/>
                <p:cNvSpPr>
                  <a:spLocks/>
                </p:cNvSpPr>
                <p:nvPr/>
              </p:nvSpPr>
              <p:spPr bwMode="ltGray">
                <a:xfrm>
                  <a:off x="1248" y="295"/>
                  <a:ext cx="14" cy="10"/>
                </a:xfrm>
                <a:custGeom>
                  <a:avLst/>
                  <a:gdLst/>
                  <a:ahLst/>
                  <a:cxnLst>
                    <a:cxn ang="0">
                      <a:pos x="7" y="22"/>
                    </a:cxn>
                    <a:cxn ang="0">
                      <a:pos x="31" y="10"/>
                    </a:cxn>
                    <a:cxn ang="0">
                      <a:pos x="7" y="22"/>
                    </a:cxn>
                  </a:cxnLst>
                  <a:rect l="0" t="0" r="r" b="b"/>
                  <a:pathLst>
                    <a:path w="31" h="30">
                      <a:moveTo>
                        <a:pt x="7" y="22"/>
                      </a:moveTo>
                      <a:cubicBezTo>
                        <a:pt x="0" y="0"/>
                        <a:pt x="15" y="6"/>
                        <a:pt x="31" y="10"/>
                      </a:cubicBezTo>
                      <a:cubicBezTo>
                        <a:pt x="14" y="16"/>
                        <a:pt x="15" y="30"/>
                        <a:pt x="7" y="2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</p:grpSp>
          <p:grpSp>
            <p:nvGrpSpPr>
              <p:cNvPr id="1082" name="Group 68"/>
              <p:cNvGrpSpPr>
                <a:grpSpLocks/>
              </p:cNvGrpSpPr>
              <p:nvPr/>
            </p:nvGrpSpPr>
            <p:grpSpPr bwMode="auto">
              <a:xfrm>
                <a:off x="3709" y="240"/>
                <a:ext cx="1139" cy="429"/>
                <a:chOff x="3709" y="240"/>
                <a:chExt cx="1139" cy="429"/>
              </a:xfrm>
            </p:grpSpPr>
            <p:sp>
              <p:nvSpPr>
                <p:cNvPr id="5189" name="Freeform 69"/>
                <p:cNvSpPr>
                  <a:spLocks/>
                </p:cNvSpPr>
                <p:nvPr/>
              </p:nvSpPr>
              <p:spPr bwMode="ltGray">
                <a:xfrm>
                  <a:off x="4808" y="616"/>
                  <a:ext cx="13" cy="14"/>
                </a:xfrm>
                <a:custGeom>
                  <a:avLst/>
                  <a:gdLst/>
                  <a:ahLst/>
                  <a:cxnLst>
                    <a:cxn ang="0">
                      <a:pos x="16" y="33"/>
                    </a:cxn>
                    <a:cxn ang="0">
                      <a:pos x="8" y="21"/>
                    </a:cxn>
                    <a:cxn ang="0">
                      <a:pos x="0" y="9"/>
                    </a:cxn>
                    <a:cxn ang="0">
                      <a:pos x="16" y="3"/>
                    </a:cxn>
                    <a:cxn ang="0">
                      <a:pos x="30" y="23"/>
                    </a:cxn>
                    <a:cxn ang="0">
                      <a:pos x="28" y="31"/>
                    </a:cxn>
                    <a:cxn ang="0">
                      <a:pos x="16" y="33"/>
                    </a:cxn>
                  </a:cxnLst>
                  <a:rect l="0" t="0" r="r" b="b"/>
                  <a:pathLst>
                    <a:path w="30" h="42">
                      <a:moveTo>
                        <a:pt x="16" y="33"/>
                      </a:moveTo>
                      <a:cubicBezTo>
                        <a:pt x="3" y="20"/>
                        <a:pt x="15" y="34"/>
                        <a:pt x="8" y="21"/>
                      </a:cubicBezTo>
                      <a:cubicBezTo>
                        <a:pt x="6" y="17"/>
                        <a:pt x="0" y="9"/>
                        <a:pt x="0" y="9"/>
                      </a:cubicBezTo>
                      <a:cubicBezTo>
                        <a:pt x="5" y="1"/>
                        <a:pt x="7" y="0"/>
                        <a:pt x="16" y="3"/>
                      </a:cubicBezTo>
                      <a:cubicBezTo>
                        <a:pt x="25" y="16"/>
                        <a:pt x="10" y="16"/>
                        <a:pt x="30" y="23"/>
                      </a:cubicBezTo>
                      <a:cubicBezTo>
                        <a:pt x="29" y="26"/>
                        <a:pt x="30" y="29"/>
                        <a:pt x="28" y="31"/>
                      </a:cubicBezTo>
                      <a:cubicBezTo>
                        <a:pt x="15" y="42"/>
                        <a:pt x="16" y="38"/>
                        <a:pt x="16" y="33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90" name="Freeform 70"/>
                <p:cNvSpPr>
                  <a:spLocks/>
                </p:cNvSpPr>
                <p:nvPr/>
              </p:nvSpPr>
              <p:spPr bwMode="ltGray">
                <a:xfrm>
                  <a:off x="4655" y="629"/>
                  <a:ext cx="11" cy="5"/>
                </a:xfrm>
                <a:custGeom>
                  <a:avLst/>
                  <a:gdLst/>
                  <a:ahLst/>
                  <a:cxnLst>
                    <a:cxn ang="0">
                      <a:pos x="15" y="16"/>
                    </a:cxn>
                    <a:cxn ang="0">
                      <a:pos x="3" y="8"/>
                    </a:cxn>
                    <a:cxn ang="0">
                      <a:pos x="15" y="0"/>
                    </a:cxn>
                    <a:cxn ang="0">
                      <a:pos x="15" y="16"/>
                    </a:cxn>
                  </a:cxnLst>
                  <a:rect l="0" t="0" r="r" b="b"/>
                  <a:pathLst>
                    <a:path w="25" h="16">
                      <a:moveTo>
                        <a:pt x="15" y="16"/>
                      </a:moveTo>
                      <a:cubicBezTo>
                        <a:pt x="10" y="15"/>
                        <a:pt x="0" y="12"/>
                        <a:pt x="3" y="8"/>
                      </a:cubicBezTo>
                      <a:cubicBezTo>
                        <a:pt x="6" y="4"/>
                        <a:pt x="15" y="0"/>
                        <a:pt x="15" y="0"/>
                      </a:cubicBezTo>
                      <a:cubicBezTo>
                        <a:pt x="17" y="3"/>
                        <a:pt x="25" y="16"/>
                        <a:pt x="15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91" name="Freeform 71"/>
                <p:cNvSpPr>
                  <a:spLocks/>
                </p:cNvSpPr>
                <p:nvPr/>
              </p:nvSpPr>
              <p:spPr bwMode="ltGray">
                <a:xfrm>
                  <a:off x="4609" y="635"/>
                  <a:ext cx="28" cy="16"/>
                </a:xfrm>
                <a:custGeom>
                  <a:avLst/>
                  <a:gdLst/>
                  <a:ahLst/>
                  <a:cxnLst>
                    <a:cxn ang="0">
                      <a:pos x="14" y="24"/>
                    </a:cxn>
                    <a:cxn ang="0">
                      <a:pos x="30" y="4"/>
                    </a:cxn>
                    <a:cxn ang="0">
                      <a:pos x="42" y="0"/>
                    </a:cxn>
                    <a:cxn ang="0">
                      <a:pos x="58" y="12"/>
                    </a:cxn>
                    <a:cxn ang="0">
                      <a:pos x="32" y="26"/>
                    </a:cxn>
                    <a:cxn ang="0">
                      <a:pos x="12" y="46"/>
                    </a:cxn>
                    <a:cxn ang="0">
                      <a:pos x="8" y="20"/>
                    </a:cxn>
                    <a:cxn ang="0">
                      <a:pos x="12" y="14"/>
                    </a:cxn>
                    <a:cxn ang="0">
                      <a:pos x="14" y="24"/>
                    </a:cxn>
                  </a:cxnLst>
                  <a:rect l="0" t="0" r="r" b="b"/>
                  <a:pathLst>
                    <a:path w="65" h="46">
                      <a:moveTo>
                        <a:pt x="14" y="24"/>
                      </a:moveTo>
                      <a:cubicBezTo>
                        <a:pt x="18" y="13"/>
                        <a:pt x="16" y="9"/>
                        <a:pt x="30" y="4"/>
                      </a:cubicBezTo>
                      <a:cubicBezTo>
                        <a:pt x="34" y="3"/>
                        <a:pt x="42" y="0"/>
                        <a:pt x="42" y="0"/>
                      </a:cubicBezTo>
                      <a:cubicBezTo>
                        <a:pt x="50" y="1"/>
                        <a:pt x="65" y="0"/>
                        <a:pt x="58" y="12"/>
                      </a:cubicBezTo>
                      <a:cubicBezTo>
                        <a:pt x="53" y="21"/>
                        <a:pt x="40" y="21"/>
                        <a:pt x="32" y="26"/>
                      </a:cubicBezTo>
                      <a:cubicBezTo>
                        <a:pt x="26" y="35"/>
                        <a:pt x="23" y="42"/>
                        <a:pt x="12" y="46"/>
                      </a:cubicBezTo>
                      <a:cubicBezTo>
                        <a:pt x="0" y="42"/>
                        <a:pt x="5" y="30"/>
                        <a:pt x="8" y="20"/>
                      </a:cubicBezTo>
                      <a:cubicBezTo>
                        <a:pt x="9" y="18"/>
                        <a:pt x="10" y="13"/>
                        <a:pt x="12" y="14"/>
                      </a:cubicBezTo>
                      <a:cubicBezTo>
                        <a:pt x="15" y="16"/>
                        <a:pt x="13" y="21"/>
                        <a:pt x="14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92" name="Freeform 72"/>
                <p:cNvSpPr>
                  <a:spLocks/>
                </p:cNvSpPr>
                <p:nvPr/>
              </p:nvSpPr>
              <p:spPr bwMode="ltGray">
                <a:xfrm>
                  <a:off x="4580" y="634"/>
                  <a:ext cx="29" cy="16"/>
                </a:xfrm>
                <a:custGeom>
                  <a:avLst/>
                  <a:gdLst/>
                  <a:ahLst/>
                  <a:cxnLst>
                    <a:cxn ang="0">
                      <a:pos x="0" y="31"/>
                    </a:cxn>
                    <a:cxn ang="0">
                      <a:pos x="18" y="25"/>
                    </a:cxn>
                    <a:cxn ang="0">
                      <a:pos x="52" y="1"/>
                    </a:cxn>
                    <a:cxn ang="0">
                      <a:pos x="64" y="3"/>
                    </a:cxn>
                    <a:cxn ang="0">
                      <a:pos x="50" y="19"/>
                    </a:cxn>
                    <a:cxn ang="0">
                      <a:pos x="28" y="33"/>
                    </a:cxn>
                    <a:cxn ang="0">
                      <a:pos x="22" y="47"/>
                    </a:cxn>
                    <a:cxn ang="0">
                      <a:pos x="16" y="45"/>
                    </a:cxn>
                    <a:cxn ang="0">
                      <a:pos x="12" y="39"/>
                    </a:cxn>
                    <a:cxn ang="0">
                      <a:pos x="0" y="35"/>
                    </a:cxn>
                    <a:cxn ang="0">
                      <a:pos x="0" y="31"/>
                    </a:cxn>
                  </a:cxnLst>
                  <a:rect l="0" t="0" r="r" b="b"/>
                  <a:pathLst>
                    <a:path w="69" h="47">
                      <a:moveTo>
                        <a:pt x="0" y="31"/>
                      </a:moveTo>
                      <a:cubicBezTo>
                        <a:pt x="7" y="24"/>
                        <a:pt x="9" y="22"/>
                        <a:pt x="18" y="25"/>
                      </a:cubicBezTo>
                      <a:cubicBezTo>
                        <a:pt x="25" y="4"/>
                        <a:pt x="36" y="12"/>
                        <a:pt x="52" y="1"/>
                      </a:cubicBezTo>
                      <a:cubicBezTo>
                        <a:pt x="56" y="2"/>
                        <a:pt x="61" y="0"/>
                        <a:pt x="64" y="3"/>
                      </a:cubicBezTo>
                      <a:cubicBezTo>
                        <a:pt x="69" y="8"/>
                        <a:pt x="50" y="19"/>
                        <a:pt x="50" y="19"/>
                      </a:cubicBezTo>
                      <a:cubicBezTo>
                        <a:pt x="46" y="31"/>
                        <a:pt x="35" y="22"/>
                        <a:pt x="28" y="33"/>
                      </a:cubicBezTo>
                      <a:cubicBezTo>
                        <a:pt x="31" y="41"/>
                        <a:pt x="31" y="44"/>
                        <a:pt x="22" y="47"/>
                      </a:cubicBezTo>
                      <a:cubicBezTo>
                        <a:pt x="20" y="46"/>
                        <a:pt x="18" y="46"/>
                        <a:pt x="16" y="45"/>
                      </a:cubicBezTo>
                      <a:cubicBezTo>
                        <a:pt x="14" y="43"/>
                        <a:pt x="14" y="40"/>
                        <a:pt x="12" y="39"/>
                      </a:cubicBezTo>
                      <a:cubicBezTo>
                        <a:pt x="8" y="37"/>
                        <a:pt x="0" y="35"/>
                        <a:pt x="0" y="35"/>
                      </a:cubicBezTo>
                      <a:cubicBezTo>
                        <a:pt x="2" y="26"/>
                        <a:pt x="3" y="25"/>
                        <a:pt x="0" y="3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93" name="Freeform 73"/>
                <p:cNvSpPr>
                  <a:spLocks/>
                </p:cNvSpPr>
                <p:nvPr/>
              </p:nvSpPr>
              <p:spPr bwMode="ltGray">
                <a:xfrm>
                  <a:off x="4423" y="547"/>
                  <a:ext cx="151" cy="93"/>
                </a:xfrm>
                <a:custGeom>
                  <a:avLst/>
                  <a:gdLst/>
                  <a:ahLst/>
                  <a:cxnLst>
                    <a:cxn ang="0">
                      <a:pos x="10" y="4"/>
                    </a:cxn>
                    <a:cxn ang="0">
                      <a:pos x="36" y="18"/>
                    </a:cxn>
                    <a:cxn ang="0">
                      <a:pos x="46" y="30"/>
                    </a:cxn>
                    <a:cxn ang="0">
                      <a:pos x="76" y="52"/>
                    </a:cxn>
                    <a:cxn ang="0">
                      <a:pos x="92" y="66"/>
                    </a:cxn>
                    <a:cxn ang="0">
                      <a:pos x="122" y="98"/>
                    </a:cxn>
                    <a:cxn ang="0">
                      <a:pos x="136" y="128"/>
                    </a:cxn>
                    <a:cxn ang="0">
                      <a:pos x="148" y="132"/>
                    </a:cxn>
                    <a:cxn ang="0">
                      <a:pos x="154" y="150"/>
                    </a:cxn>
                    <a:cxn ang="0">
                      <a:pos x="176" y="152"/>
                    </a:cxn>
                    <a:cxn ang="0">
                      <a:pos x="170" y="196"/>
                    </a:cxn>
                    <a:cxn ang="0">
                      <a:pos x="180" y="224"/>
                    </a:cxn>
                    <a:cxn ang="0">
                      <a:pos x="198" y="232"/>
                    </a:cxn>
                    <a:cxn ang="0">
                      <a:pos x="216" y="234"/>
                    </a:cxn>
                    <a:cxn ang="0">
                      <a:pos x="236" y="242"/>
                    </a:cxn>
                    <a:cxn ang="0">
                      <a:pos x="254" y="236"/>
                    </a:cxn>
                    <a:cxn ang="0">
                      <a:pos x="272" y="248"/>
                    </a:cxn>
                    <a:cxn ang="0">
                      <a:pos x="296" y="256"/>
                    </a:cxn>
                    <a:cxn ang="0">
                      <a:pos x="314" y="264"/>
                    </a:cxn>
                    <a:cxn ang="0">
                      <a:pos x="352" y="266"/>
                    </a:cxn>
                    <a:cxn ang="0">
                      <a:pos x="342" y="274"/>
                    </a:cxn>
                    <a:cxn ang="0">
                      <a:pos x="322" y="272"/>
                    </a:cxn>
                    <a:cxn ang="0">
                      <a:pos x="300" y="270"/>
                    </a:cxn>
                    <a:cxn ang="0">
                      <a:pos x="288" y="266"/>
                    </a:cxn>
                    <a:cxn ang="0">
                      <a:pos x="252" y="264"/>
                    </a:cxn>
                    <a:cxn ang="0">
                      <a:pos x="234" y="260"/>
                    </a:cxn>
                    <a:cxn ang="0">
                      <a:pos x="172" y="242"/>
                    </a:cxn>
                    <a:cxn ang="0">
                      <a:pos x="160" y="216"/>
                    </a:cxn>
                    <a:cxn ang="0">
                      <a:pos x="126" y="200"/>
                    </a:cxn>
                    <a:cxn ang="0">
                      <a:pos x="108" y="186"/>
                    </a:cxn>
                    <a:cxn ang="0">
                      <a:pos x="94" y="158"/>
                    </a:cxn>
                    <a:cxn ang="0">
                      <a:pos x="68" y="108"/>
                    </a:cxn>
                    <a:cxn ang="0">
                      <a:pos x="64" y="102"/>
                    </a:cxn>
                    <a:cxn ang="0">
                      <a:pos x="58" y="100"/>
                    </a:cxn>
                    <a:cxn ang="0">
                      <a:pos x="54" y="88"/>
                    </a:cxn>
                    <a:cxn ang="0">
                      <a:pos x="38" y="58"/>
                    </a:cxn>
                    <a:cxn ang="0">
                      <a:pos x="20" y="40"/>
                    </a:cxn>
                    <a:cxn ang="0">
                      <a:pos x="4" y="22"/>
                    </a:cxn>
                    <a:cxn ang="0">
                      <a:pos x="10" y="2"/>
                    </a:cxn>
                    <a:cxn ang="0">
                      <a:pos x="10" y="4"/>
                    </a:cxn>
                  </a:cxnLst>
                  <a:rect l="0" t="0" r="r" b="b"/>
                  <a:pathLst>
                    <a:path w="355" h="277">
                      <a:moveTo>
                        <a:pt x="10" y="4"/>
                      </a:moveTo>
                      <a:cubicBezTo>
                        <a:pt x="22" y="0"/>
                        <a:pt x="24" y="14"/>
                        <a:pt x="36" y="18"/>
                      </a:cubicBezTo>
                      <a:cubicBezTo>
                        <a:pt x="37" y="19"/>
                        <a:pt x="45" y="29"/>
                        <a:pt x="46" y="30"/>
                      </a:cubicBezTo>
                      <a:cubicBezTo>
                        <a:pt x="56" y="40"/>
                        <a:pt x="67" y="38"/>
                        <a:pt x="76" y="52"/>
                      </a:cubicBezTo>
                      <a:cubicBezTo>
                        <a:pt x="80" y="58"/>
                        <a:pt x="92" y="66"/>
                        <a:pt x="92" y="66"/>
                      </a:cubicBezTo>
                      <a:cubicBezTo>
                        <a:pt x="96" y="79"/>
                        <a:pt x="112" y="88"/>
                        <a:pt x="122" y="98"/>
                      </a:cubicBezTo>
                      <a:cubicBezTo>
                        <a:pt x="124" y="105"/>
                        <a:pt x="130" y="124"/>
                        <a:pt x="136" y="128"/>
                      </a:cubicBezTo>
                      <a:cubicBezTo>
                        <a:pt x="140" y="130"/>
                        <a:pt x="148" y="132"/>
                        <a:pt x="148" y="132"/>
                      </a:cubicBezTo>
                      <a:cubicBezTo>
                        <a:pt x="150" y="138"/>
                        <a:pt x="154" y="150"/>
                        <a:pt x="154" y="150"/>
                      </a:cubicBezTo>
                      <a:cubicBezTo>
                        <a:pt x="161" y="139"/>
                        <a:pt x="168" y="144"/>
                        <a:pt x="176" y="152"/>
                      </a:cubicBezTo>
                      <a:cubicBezTo>
                        <a:pt x="174" y="167"/>
                        <a:pt x="173" y="181"/>
                        <a:pt x="170" y="196"/>
                      </a:cubicBezTo>
                      <a:cubicBezTo>
                        <a:pt x="171" y="202"/>
                        <a:pt x="174" y="220"/>
                        <a:pt x="180" y="224"/>
                      </a:cubicBezTo>
                      <a:cubicBezTo>
                        <a:pt x="185" y="228"/>
                        <a:pt x="193" y="228"/>
                        <a:pt x="198" y="232"/>
                      </a:cubicBezTo>
                      <a:cubicBezTo>
                        <a:pt x="204" y="230"/>
                        <a:pt x="216" y="234"/>
                        <a:pt x="216" y="234"/>
                      </a:cubicBezTo>
                      <a:cubicBezTo>
                        <a:pt x="223" y="241"/>
                        <a:pt x="225" y="245"/>
                        <a:pt x="236" y="242"/>
                      </a:cubicBezTo>
                      <a:cubicBezTo>
                        <a:pt x="242" y="240"/>
                        <a:pt x="254" y="236"/>
                        <a:pt x="254" y="236"/>
                      </a:cubicBezTo>
                      <a:cubicBezTo>
                        <a:pt x="260" y="240"/>
                        <a:pt x="265" y="246"/>
                        <a:pt x="272" y="248"/>
                      </a:cubicBezTo>
                      <a:cubicBezTo>
                        <a:pt x="277" y="250"/>
                        <a:pt x="291" y="252"/>
                        <a:pt x="296" y="256"/>
                      </a:cubicBezTo>
                      <a:cubicBezTo>
                        <a:pt x="301" y="260"/>
                        <a:pt x="314" y="264"/>
                        <a:pt x="314" y="264"/>
                      </a:cubicBezTo>
                      <a:cubicBezTo>
                        <a:pt x="330" y="263"/>
                        <a:pt x="338" y="261"/>
                        <a:pt x="352" y="266"/>
                      </a:cubicBezTo>
                      <a:cubicBezTo>
                        <a:pt x="355" y="275"/>
                        <a:pt x="350" y="277"/>
                        <a:pt x="342" y="274"/>
                      </a:cubicBezTo>
                      <a:cubicBezTo>
                        <a:pt x="336" y="276"/>
                        <a:pt x="322" y="272"/>
                        <a:pt x="322" y="272"/>
                      </a:cubicBezTo>
                      <a:cubicBezTo>
                        <a:pt x="314" y="275"/>
                        <a:pt x="308" y="272"/>
                        <a:pt x="300" y="270"/>
                      </a:cubicBezTo>
                      <a:cubicBezTo>
                        <a:pt x="296" y="269"/>
                        <a:pt x="288" y="266"/>
                        <a:pt x="288" y="266"/>
                      </a:cubicBezTo>
                      <a:cubicBezTo>
                        <a:pt x="276" y="270"/>
                        <a:pt x="264" y="266"/>
                        <a:pt x="252" y="264"/>
                      </a:cubicBezTo>
                      <a:cubicBezTo>
                        <a:pt x="245" y="259"/>
                        <a:pt x="242" y="257"/>
                        <a:pt x="234" y="260"/>
                      </a:cubicBezTo>
                      <a:cubicBezTo>
                        <a:pt x="211" y="252"/>
                        <a:pt x="192" y="256"/>
                        <a:pt x="172" y="242"/>
                      </a:cubicBezTo>
                      <a:cubicBezTo>
                        <a:pt x="165" y="231"/>
                        <a:pt x="176" y="221"/>
                        <a:pt x="160" y="216"/>
                      </a:cubicBezTo>
                      <a:cubicBezTo>
                        <a:pt x="154" y="233"/>
                        <a:pt x="136" y="203"/>
                        <a:pt x="126" y="200"/>
                      </a:cubicBezTo>
                      <a:cubicBezTo>
                        <a:pt x="120" y="196"/>
                        <a:pt x="114" y="190"/>
                        <a:pt x="108" y="186"/>
                      </a:cubicBezTo>
                      <a:cubicBezTo>
                        <a:pt x="104" y="175"/>
                        <a:pt x="104" y="165"/>
                        <a:pt x="94" y="158"/>
                      </a:cubicBezTo>
                      <a:cubicBezTo>
                        <a:pt x="83" y="142"/>
                        <a:pt x="85" y="119"/>
                        <a:pt x="68" y="108"/>
                      </a:cubicBezTo>
                      <a:cubicBezTo>
                        <a:pt x="67" y="106"/>
                        <a:pt x="66" y="104"/>
                        <a:pt x="64" y="102"/>
                      </a:cubicBezTo>
                      <a:cubicBezTo>
                        <a:pt x="62" y="101"/>
                        <a:pt x="59" y="102"/>
                        <a:pt x="58" y="100"/>
                      </a:cubicBezTo>
                      <a:cubicBezTo>
                        <a:pt x="56" y="97"/>
                        <a:pt x="54" y="88"/>
                        <a:pt x="54" y="88"/>
                      </a:cubicBezTo>
                      <a:cubicBezTo>
                        <a:pt x="59" y="73"/>
                        <a:pt x="52" y="61"/>
                        <a:pt x="38" y="58"/>
                      </a:cubicBezTo>
                      <a:cubicBezTo>
                        <a:pt x="32" y="49"/>
                        <a:pt x="31" y="44"/>
                        <a:pt x="20" y="40"/>
                      </a:cubicBezTo>
                      <a:cubicBezTo>
                        <a:pt x="16" y="27"/>
                        <a:pt x="16" y="26"/>
                        <a:pt x="4" y="22"/>
                      </a:cubicBezTo>
                      <a:cubicBezTo>
                        <a:pt x="1" y="13"/>
                        <a:pt x="0" y="5"/>
                        <a:pt x="10" y="2"/>
                      </a:cubicBezTo>
                      <a:cubicBezTo>
                        <a:pt x="18" y="5"/>
                        <a:pt x="18" y="4"/>
                        <a:pt x="10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94" name="Freeform 74"/>
                <p:cNvSpPr>
                  <a:spLocks/>
                </p:cNvSpPr>
                <p:nvPr/>
              </p:nvSpPr>
              <p:spPr bwMode="ltGray">
                <a:xfrm>
                  <a:off x="4515" y="541"/>
                  <a:ext cx="67" cy="68"/>
                </a:xfrm>
                <a:custGeom>
                  <a:avLst/>
                  <a:gdLst/>
                  <a:ahLst/>
                  <a:cxnLst>
                    <a:cxn ang="0">
                      <a:pos x="54" y="66"/>
                    </a:cxn>
                    <a:cxn ang="0">
                      <a:pos x="66" y="58"/>
                    </a:cxn>
                    <a:cxn ang="0">
                      <a:pos x="68" y="52"/>
                    </a:cxn>
                    <a:cxn ang="0">
                      <a:pos x="80" y="44"/>
                    </a:cxn>
                    <a:cxn ang="0">
                      <a:pos x="106" y="22"/>
                    </a:cxn>
                    <a:cxn ang="0">
                      <a:pos x="112" y="4"/>
                    </a:cxn>
                    <a:cxn ang="0">
                      <a:pos x="124" y="0"/>
                    </a:cxn>
                    <a:cxn ang="0">
                      <a:pos x="150" y="28"/>
                    </a:cxn>
                    <a:cxn ang="0">
                      <a:pos x="146" y="44"/>
                    </a:cxn>
                    <a:cxn ang="0">
                      <a:pos x="126" y="64"/>
                    </a:cxn>
                    <a:cxn ang="0">
                      <a:pos x="132" y="94"/>
                    </a:cxn>
                    <a:cxn ang="0">
                      <a:pos x="142" y="110"/>
                    </a:cxn>
                    <a:cxn ang="0">
                      <a:pos x="146" y="128"/>
                    </a:cxn>
                    <a:cxn ang="0">
                      <a:pos x="128" y="128"/>
                    </a:cxn>
                    <a:cxn ang="0">
                      <a:pos x="116" y="146"/>
                    </a:cxn>
                    <a:cxn ang="0">
                      <a:pos x="104" y="156"/>
                    </a:cxn>
                    <a:cxn ang="0">
                      <a:pos x="100" y="198"/>
                    </a:cxn>
                    <a:cxn ang="0">
                      <a:pos x="88" y="202"/>
                    </a:cxn>
                    <a:cxn ang="0">
                      <a:pos x="82" y="206"/>
                    </a:cxn>
                    <a:cxn ang="0">
                      <a:pos x="76" y="202"/>
                    </a:cxn>
                    <a:cxn ang="0">
                      <a:pos x="72" y="190"/>
                    </a:cxn>
                    <a:cxn ang="0">
                      <a:pos x="60" y="186"/>
                    </a:cxn>
                    <a:cxn ang="0">
                      <a:pos x="42" y="194"/>
                    </a:cxn>
                    <a:cxn ang="0">
                      <a:pos x="28" y="186"/>
                    </a:cxn>
                    <a:cxn ang="0">
                      <a:pos x="10" y="148"/>
                    </a:cxn>
                    <a:cxn ang="0">
                      <a:pos x="4" y="130"/>
                    </a:cxn>
                    <a:cxn ang="0">
                      <a:pos x="0" y="118"/>
                    </a:cxn>
                    <a:cxn ang="0">
                      <a:pos x="20" y="96"/>
                    </a:cxn>
                    <a:cxn ang="0">
                      <a:pos x="32" y="104"/>
                    </a:cxn>
                    <a:cxn ang="0">
                      <a:pos x="34" y="80"/>
                    </a:cxn>
                    <a:cxn ang="0">
                      <a:pos x="52" y="70"/>
                    </a:cxn>
                    <a:cxn ang="0">
                      <a:pos x="54" y="66"/>
                    </a:cxn>
                  </a:cxnLst>
                  <a:rect l="0" t="0" r="r" b="b"/>
                  <a:pathLst>
                    <a:path w="156" h="206">
                      <a:moveTo>
                        <a:pt x="54" y="66"/>
                      </a:moveTo>
                      <a:cubicBezTo>
                        <a:pt x="58" y="63"/>
                        <a:pt x="64" y="63"/>
                        <a:pt x="66" y="58"/>
                      </a:cubicBezTo>
                      <a:cubicBezTo>
                        <a:pt x="67" y="56"/>
                        <a:pt x="67" y="53"/>
                        <a:pt x="68" y="52"/>
                      </a:cubicBezTo>
                      <a:cubicBezTo>
                        <a:pt x="71" y="49"/>
                        <a:pt x="80" y="44"/>
                        <a:pt x="80" y="44"/>
                      </a:cubicBezTo>
                      <a:cubicBezTo>
                        <a:pt x="113" y="55"/>
                        <a:pt x="85" y="29"/>
                        <a:pt x="106" y="22"/>
                      </a:cubicBezTo>
                      <a:cubicBezTo>
                        <a:pt x="110" y="17"/>
                        <a:pt x="108" y="9"/>
                        <a:pt x="112" y="4"/>
                      </a:cubicBezTo>
                      <a:cubicBezTo>
                        <a:pt x="115" y="1"/>
                        <a:pt x="124" y="0"/>
                        <a:pt x="124" y="0"/>
                      </a:cubicBezTo>
                      <a:cubicBezTo>
                        <a:pt x="138" y="14"/>
                        <a:pt x="126" y="23"/>
                        <a:pt x="150" y="28"/>
                      </a:cubicBezTo>
                      <a:cubicBezTo>
                        <a:pt x="156" y="36"/>
                        <a:pt x="154" y="39"/>
                        <a:pt x="146" y="44"/>
                      </a:cubicBezTo>
                      <a:cubicBezTo>
                        <a:pt x="141" y="52"/>
                        <a:pt x="135" y="61"/>
                        <a:pt x="126" y="64"/>
                      </a:cubicBezTo>
                      <a:cubicBezTo>
                        <a:pt x="118" y="75"/>
                        <a:pt x="128" y="83"/>
                        <a:pt x="132" y="94"/>
                      </a:cubicBezTo>
                      <a:cubicBezTo>
                        <a:pt x="129" y="103"/>
                        <a:pt x="135" y="105"/>
                        <a:pt x="142" y="110"/>
                      </a:cubicBezTo>
                      <a:cubicBezTo>
                        <a:pt x="145" y="119"/>
                        <a:pt x="141" y="120"/>
                        <a:pt x="146" y="128"/>
                      </a:cubicBezTo>
                      <a:cubicBezTo>
                        <a:pt x="142" y="139"/>
                        <a:pt x="135" y="133"/>
                        <a:pt x="128" y="128"/>
                      </a:cubicBezTo>
                      <a:cubicBezTo>
                        <a:pt x="116" y="132"/>
                        <a:pt x="122" y="136"/>
                        <a:pt x="116" y="146"/>
                      </a:cubicBezTo>
                      <a:cubicBezTo>
                        <a:pt x="113" y="151"/>
                        <a:pt x="108" y="152"/>
                        <a:pt x="104" y="156"/>
                      </a:cubicBezTo>
                      <a:cubicBezTo>
                        <a:pt x="107" y="167"/>
                        <a:pt x="112" y="191"/>
                        <a:pt x="100" y="198"/>
                      </a:cubicBezTo>
                      <a:cubicBezTo>
                        <a:pt x="96" y="200"/>
                        <a:pt x="92" y="200"/>
                        <a:pt x="88" y="202"/>
                      </a:cubicBezTo>
                      <a:cubicBezTo>
                        <a:pt x="86" y="203"/>
                        <a:pt x="84" y="205"/>
                        <a:pt x="82" y="206"/>
                      </a:cubicBezTo>
                      <a:cubicBezTo>
                        <a:pt x="80" y="205"/>
                        <a:pt x="77" y="204"/>
                        <a:pt x="76" y="202"/>
                      </a:cubicBezTo>
                      <a:cubicBezTo>
                        <a:pt x="74" y="198"/>
                        <a:pt x="76" y="191"/>
                        <a:pt x="72" y="190"/>
                      </a:cubicBezTo>
                      <a:cubicBezTo>
                        <a:pt x="68" y="189"/>
                        <a:pt x="60" y="186"/>
                        <a:pt x="60" y="186"/>
                      </a:cubicBezTo>
                      <a:cubicBezTo>
                        <a:pt x="53" y="188"/>
                        <a:pt x="49" y="192"/>
                        <a:pt x="42" y="194"/>
                      </a:cubicBezTo>
                      <a:cubicBezTo>
                        <a:pt x="34" y="189"/>
                        <a:pt x="37" y="183"/>
                        <a:pt x="28" y="186"/>
                      </a:cubicBezTo>
                      <a:cubicBezTo>
                        <a:pt x="12" y="181"/>
                        <a:pt x="19" y="161"/>
                        <a:pt x="10" y="148"/>
                      </a:cubicBezTo>
                      <a:cubicBezTo>
                        <a:pt x="5" y="121"/>
                        <a:pt x="11" y="147"/>
                        <a:pt x="4" y="130"/>
                      </a:cubicBezTo>
                      <a:cubicBezTo>
                        <a:pt x="2" y="126"/>
                        <a:pt x="0" y="118"/>
                        <a:pt x="0" y="118"/>
                      </a:cubicBezTo>
                      <a:cubicBezTo>
                        <a:pt x="2" y="95"/>
                        <a:pt x="0" y="83"/>
                        <a:pt x="20" y="96"/>
                      </a:cubicBezTo>
                      <a:cubicBezTo>
                        <a:pt x="23" y="105"/>
                        <a:pt x="23" y="110"/>
                        <a:pt x="32" y="104"/>
                      </a:cubicBezTo>
                      <a:cubicBezTo>
                        <a:pt x="35" y="95"/>
                        <a:pt x="29" y="88"/>
                        <a:pt x="34" y="80"/>
                      </a:cubicBezTo>
                      <a:cubicBezTo>
                        <a:pt x="36" y="76"/>
                        <a:pt x="48" y="73"/>
                        <a:pt x="52" y="70"/>
                      </a:cubicBezTo>
                      <a:cubicBezTo>
                        <a:pt x="57" y="63"/>
                        <a:pt x="58" y="62"/>
                        <a:pt x="54" y="6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95" name="Freeform 75"/>
                <p:cNvSpPr>
                  <a:spLocks/>
                </p:cNvSpPr>
                <p:nvPr/>
              </p:nvSpPr>
              <p:spPr bwMode="ltGray">
                <a:xfrm>
                  <a:off x="4580" y="572"/>
                  <a:ext cx="47" cy="13"/>
                </a:xfrm>
                <a:custGeom>
                  <a:avLst/>
                  <a:gdLst/>
                  <a:ahLst/>
                  <a:cxnLst>
                    <a:cxn ang="0">
                      <a:pos x="4" y="32"/>
                    </a:cxn>
                    <a:cxn ang="0">
                      <a:pos x="18" y="10"/>
                    </a:cxn>
                    <a:cxn ang="0">
                      <a:pos x="46" y="20"/>
                    </a:cxn>
                    <a:cxn ang="0">
                      <a:pos x="72" y="14"/>
                    </a:cxn>
                    <a:cxn ang="0">
                      <a:pos x="90" y="0"/>
                    </a:cxn>
                    <a:cxn ang="0">
                      <a:pos x="76" y="26"/>
                    </a:cxn>
                    <a:cxn ang="0">
                      <a:pos x="60" y="38"/>
                    </a:cxn>
                    <a:cxn ang="0">
                      <a:pos x="42" y="32"/>
                    </a:cxn>
                    <a:cxn ang="0">
                      <a:pos x="14" y="30"/>
                    </a:cxn>
                    <a:cxn ang="0">
                      <a:pos x="4" y="32"/>
                    </a:cxn>
                  </a:cxnLst>
                  <a:rect l="0" t="0" r="r" b="b"/>
                  <a:pathLst>
                    <a:path w="109" h="38">
                      <a:moveTo>
                        <a:pt x="4" y="32"/>
                      </a:moveTo>
                      <a:cubicBezTo>
                        <a:pt x="7" y="22"/>
                        <a:pt x="7" y="14"/>
                        <a:pt x="18" y="10"/>
                      </a:cubicBezTo>
                      <a:cubicBezTo>
                        <a:pt x="28" y="12"/>
                        <a:pt x="37" y="14"/>
                        <a:pt x="46" y="20"/>
                      </a:cubicBezTo>
                      <a:cubicBezTo>
                        <a:pt x="62" y="15"/>
                        <a:pt x="54" y="17"/>
                        <a:pt x="72" y="14"/>
                      </a:cubicBezTo>
                      <a:cubicBezTo>
                        <a:pt x="77" y="9"/>
                        <a:pt x="90" y="0"/>
                        <a:pt x="90" y="0"/>
                      </a:cubicBezTo>
                      <a:cubicBezTo>
                        <a:pt x="109" y="6"/>
                        <a:pt x="85" y="23"/>
                        <a:pt x="76" y="26"/>
                      </a:cubicBezTo>
                      <a:cubicBezTo>
                        <a:pt x="71" y="33"/>
                        <a:pt x="68" y="35"/>
                        <a:pt x="60" y="38"/>
                      </a:cubicBezTo>
                      <a:cubicBezTo>
                        <a:pt x="54" y="36"/>
                        <a:pt x="42" y="32"/>
                        <a:pt x="42" y="32"/>
                      </a:cubicBezTo>
                      <a:cubicBezTo>
                        <a:pt x="33" y="23"/>
                        <a:pt x="26" y="26"/>
                        <a:pt x="14" y="30"/>
                      </a:cubicBezTo>
                      <a:cubicBezTo>
                        <a:pt x="1" y="28"/>
                        <a:pt x="0" y="24"/>
                        <a:pt x="4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96" name="Freeform 76"/>
                <p:cNvSpPr>
                  <a:spLocks/>
                </p:cNvSpPr>
                <p:nvPr/>
              </p:nvSpPr>
              <p:spPr bwMode="ltGray">
                <a:xfrm>
                  <a:off x="4578" y="588"/>
                  <a:ext cx="32" cy="34"/>
                </a:xfrm>
                <a:custGeom>
                  <a:avLst/>
                  <a:gdLst/>
                  <a:ahLst/>
                  <a:cxnLst>
                    <a:cxn ang="0">
                      <a:pos x="8" y="18"/>
                    </a:cxn>
                    <a:cxn ang="0">
                      <a:pos x="18" y="0"/>
                    </a:cxn>
                    <a:cxn ang="0">
                      <a:pos x="34" y="18"/>
                    </a:cxn>
                    <a:cxn ang="0">
                      <a:pos x="62" y="4"/>
                    </a:cxn>
                    <a:cxn ang="0">
                      <a:pos x="46" y="34"/>
                    </a:cxn>
                    <a:cxn ang="0">
                      <a:pos x="54" y="48"/>
                    </a:cxn>
                    <a:cxn ang="0">
                      <a:pos x="58" y="60"/>
                    </a:cxn>
                    <a:cxn ang="0">
                      <a:pos x="46" y="74"/>
                    </a:cxn>
                    <a:cxn ang="0">
                      <a:pos x="34" y="60"/>
                    </a:cxn>
                    <a:cxn ang="0">
                      <a:pos x="22" y="48"/>
                    </a:cxn>
                    <a:cxn ang="0">
                      <a:pos x="28" y="68"/>
                    </a:cxn>
                    <a:cxn ang="0">
                      <a:pos x="30" y="74"/>
                    </a:cxn>
                    <a:cxn ang="0">
                      <a:pos x="20" y="104"/>
                    </a:cxn>
                    <a:cxn ang="0">
                      <a:pos x="12" y="102"/>
                    </a:cxn>
                    <a:cxn ang="0">
                      <a:pos x="8" y="90"/>
                    </a:cxn>
                    <a:cxn ang="0">
                      <a:pos x="0" y="54"/>
                    </a:cxn>
                    <a:cxn ang="0">
                      <a:pos x="2" y="30"/>
                    </a:cxn>
                    <a:cxn ang="0">
                      <a:pos x="8" y="18"/>
                    </a:cxn>
                  </a:cxnLst>
                  <a:rect l="0" t="0" r="r" b="b"/>
                  <a:pathLst>
                    <a:path w="76" h="104">
                      <a:moveTo>
                        <a:pt x="8" y="18"/>
                      </a:moveTo>
                      <a:cubicBezTo>
                        <a:pt x="10" y="8"/>
                        <a:pt x="9" y="3"/>
                        <a:pt x="18" y="0"/>
                      </a:cubicBezTo>
                      <a:cubicBezTo>
                        <a:pt x="28" y="3"/>
                        <a:pt x="25" y="12"/>
                        <a:pt x="34" y="18"/>
                      </a:cubicBezTo>
                      <a:cubicBezTo>
                        <a:pt x="46" y="16"/>
                        <a:pt x="51" y="8"/>
                        <a:pt x="62" y="4"/>
                      </a:cubicBezTo>
                      <a:cubicBezTo>
                        <a:pt x="76" y="9"/>
                        <a:pt x="56" y="31"/>
                        <a:pt x="46" y="34"/>
                      </a:cubicBezTo>
                      <a:cubicBezTo>
                        <a:pt x="51" y="56"/>
                        <a:pt x="43" y="29"/>
                        <a:pt x="54" y="48"/>
                      </a:cubicBezTo>
                      <a:cubicBezTo>
                        <a:pt x="56" y="52"/>
                        <a:pt x="58" y="60"/>
                        <a:pt x="58" y="60"/>
                      </a:cubicBezTo>
                      <a:cubicBezTo>
                        <a:pt x="55" y="68"/>
                        <a:pt x="54" y="71"/>
                        <a:pt x="46" y="74"/>
                      </a:cubicBezTo>
                      <a:cubicBezTo>
                        <a:pt x="38" y="71"/>
                        <a:pt x="37" y="68"/>
                        <a:pt x="34" y="60"/>
                      </a:cubicBezTo>
                      <a:cubicBezTo>
                        <a:pt x="33" y="50"/>
                        <a:pt x="32" y="33"/>
                        <a:pt x="22" y="48"/>
                      </a:cubicBezTo>
                      <a:cubicBezTo>
                        <a:pt x="25" y="60"/>
                        <a:pt x="23" y="53"/>
                        <a:pt x="28" y="68"/>
                      </a:cubicBezTo>
                      <a:cubicBezTo>
                        <a:pt x="29" y="70"/>
                        <a:pt x="30" y="74"/>
                        <a:pt x="30" y="74"/>
                      </a:cubicBezTo>
                      <a:cubicBezTo>
                        <a:pt x="24" y="84"/>
                        <a:pt x="22" y="93"/>
                        <a:pt x="20" y="104"/>
                      </a:cubicBezTo>
                      <a:cubicBezTo>
                        <a:pt x="17" y="103"/>
                        <a:pt x="14" y="104"/>
                        <a:pt x="12" y="102"/>
                      </a:cubicBezTo>
                      <a:cubicBezTo>
                        <a:pt x="9" y="99"/>
                        <a:pt x="8" y="90"/>
                        <a:pt x="8" y="90"/>
                      </a:cubicBezTo>
                      <a:cubicBezTo>
                        <a:pt x="13" y="75"/>
                        <a:pt x="14" y="64"/>
                        <a:pt x="0" y="54"/>
                      </a:cubicBezTo>
                      <a:cubicBezTo>
                        <a:pt x="1" y="46"/>
                        <a:pt x="1" y="38"/>
                        <a:pt x="2" y="30"/>
                      </a:cubicBezTo>
                      <a:cubicBezTo>
                        <a:pt x="2" y="27"/>
                        <a:pt x="13" y="2"/>
                        <a:pt x="8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97" name="Freeform 77"/>
                <p:cNvSpPr>
                  <a:spLocks/>
                </p:cNvSpPr>
                <p:nvPr/>
              </p:nvSpPr>
              <p:spPr bwMode="ltGray">
                <a:xfrm>
                  <a:off x="4632" y="569"/>
                  <a:ext cx="16" cy="20"/>
                </a:xfrm>
                <a:custGeom>
                  <a:avLst/>
                  <a:gdLst/>
                  <a:ahLst/>
                  <a:cxnLst>
                    <a:cxn ang="0">
                      <a:pos x="3" y="28"/>
                    </a:cxn>
                    <a:cxn ang="0">
                      <a:pos x="13" y="0"/>
                    </a:cxn>
                    <a:cxn ang="0">
                      <a:pos x="15" y="28"/>
                    </a:cxn>
                    <a:cxn ang="0">
                      <a:pos x="37" y="38"/>
                    </a:cxn>
                    <a:cxn ang="0">
                      <a:pos x="19" y="44"/>
                    </a:cxn>
                    <a:cxn ang="0">
                      <a:pos x="5" y="58"/>
                    </a:cxn>
                    <a:cxn ang="0">
                      <a:pos x="1" y="34"/>
                    </a:cxn>
                    <a:cxn ang="0">
                      <a:pos x="3" y="28"/>
                    </a:cxn>
                  </a:cxnLst>
                  <a:rect l="0" t="0" r="r" b="b"/>
                  <a:pathLst>
                    <a:path w="37" h="61">
                      <a:moveTo>
                        <a:pt x="3" y="28"/>
                      </a:moveTo>
                      <a:cubicBezTo>
                        <a:pt x="5" y="14"/>
                        <a:pt x="2" y="7"/>
                        <a:pt x="13" y="0"/>
                      </a:cubicBezTo>
                      <a:cubicBezTo>
                        <a:pt x="26" y="9"/>
                        <a:pt x="23" y="17"/>
                        <a:pt x="15" y="28"/>
                      </a:cubicBezTo>
                      <a:cubicBezTo>
                        <a:pt x="25" y="31"/>
                        <a:pt x="33" y="27"/>
                        <a:pt x="37" y="38"/>
                      </a:cubicBezTo>
                      <a:cubicBezTo>
                        <a:pt x="30" y="45"/>
                        <a:pt x="28" y="47"/>
                        <a:pt x="19" y="44"/>
                      </a:cubicBezTo>
                      <a:cubicBezTo>
                        <a:pt x="13" y="54"/>
                        <a:pt x="18" y="61"/>
                        <a:pt x="5" y="58"/>
                      </a:cubicBezTo>
                      <a:cubicBezTo>
                        <a:pt x="0" y="50"/>
                        <a:pt x="3" y="44"/>
                        <a:pt x="1" y="34"/>
                      </a:cubicBezTo>
                      <a:cubicBezTo>
                        <a:pt x="2" y="32"/>
                        <a:pt x="3" y="28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98" name="Freeform 78"/>
                <p:cNvSpPr>
                  <a:spLocks/>
                </p:cNvSpPr>
                <p:nvPr/>
              </p:nvSpPr>
              <p:spPr bwMode="ltGray">
                <a:xfrm>
                  <a:off x="4636" y="600"/>
                  <a:ext cx="20" cy="10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29" y="0"/>
                    </a:cxn>
                    <a:cxn ang="0">
                      <a:pos x="49" y="16"/>
                    </a:cxn>
                    <a:cxn ang="0">
                      <a:pos x="35" y="14"/>
                    </a:cxn>
                    <a:cxn ang="0">
                      <a:pos x="3" y="16"/>
                    </a:cxn>
                    <a:cxn ang="0">
                      <a:pos x="7" y="0"/>
                    </a:cxn>
                  </a:cxnLst>
                  <a:rect l="0" t="0" r="r" b="b"/>
                  <a:pathLst>
                    <a:path w="49" h="29">
                      <a:moveTo>
                        <a:pt x="7" y="0"/>
                      </a:moveTo>
                      <a:cubicBezTo>
                        <a:pt x="15" y="6"/>
                        <a:pt x="19" y="2"/>
                        <a:pt x="29" y="0"/>
                      </a:cubicBezTo>
                      <a:cubicBezTo>
                        <a:pt x="45" y="5"/>
                        <a:pt x="40" y="3"/>
                        <a:pt x="49" y="16"/>
                      </a:cubicBezTo>
                      <a:cubicBezTo>
                        <a:pt x="46" y="29"/>
                        <a:pt x="42" y="21"/>
                        <a:pt x="35" y="14"/>
                      </a:cubicBezTo>
                      <a:cubicBezTo>
                        <a:pt x="26" y="15"/>
                        <a:pt x="12" y="19"/>
                        <a:pt x="3" y="16"/>
                      </a:cubicBezTo>
                      <a:cubicBezTo>
                        <a:pt x="0" y="6"/>
                        <a:pt x="7" y="10"/>
                        <a:pt x="7" y="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199" name="Freeform 79"/>
                <p:cNvSpPr>
                  <a:spLocks/>
                </p:cNvSpPr>
                <p:nvPr/>
              </p:nvSpPr>
              <p:spPr bwMode="ltGray">
                <a:xfrm>
                  <a:off x="4657" y="585"/>
                  <a:ext cx="26" cy="17"/>
                </a:xfrm>
                <a:custGeom>
                  <a:avLst/>
                  <a:gdLst/>
                  <a:ahLst/>
                  <a:cxnLst>
                    <a:cxn ang="0">
                      <a:pos x="21" y="38"/>
                    </a:cxn>
                    <a:cxn ang="0">
                      <a:pos x="15" y="26"/>
                    </a:cxn>
                    <a:cxn ang="0">
                      <a:pos x="3" y="22"/>
                    </a:cxn>
                    <a:cxn ang="0">
                      <a:pos x="13" y="8"/>
                    </a:cxn>
                    <a:cxn ang="0">
                      <a:pos x="25" y="0"/>
                    </a:cxn>
                    <a:cxn ang="0">
                      <a:pos x="49" y="10"/>
                    </a:cxn>
                    <a:cxn ang="0">
                      <a:pos x="53" y="20"/>
                    </a:cxn>
                    <a:cxn ang="0">
                      <a:pos x="61" y="32"/>
                    </a:cxn>
                    <a:cxn ang="0">
                      <a:pos x="41" y="38"/>
                    </a:cxn>
                    <a:cxn ang="0">
                      <a:pos x="23" y="44"/>
                    </a:cxn>
                    <a:cxn ang="0">
                      <a:pos x="21" y="38"/>
                    </a:cxn>
                  </a:cxnLst>
                  <a:rect l="0" t="0" r="r" b="b"/>
                  <a:pathLst>
                    <a:path w="61" h="48">
                      <a:moveTo>
                        <a:pt x="21" y="38"/>
                      </a:moveTo>
                      <a:cubicBezTo>
                        <a:pt x="19" y="34"/>
                        <a:pt x="19" y="29"/>
                        <a:pt x="15" y="26"/>
                      </a:cubicBezTo>
                      <a:cubicBezTo>
                        <a:pt x="12" y="24"/>
                        <a:pt x="3" y="22"/>
                        <a:pt x="3" y="22"/>
                      </a:cubicBezTo>
                      <a:cubicBezTo>
                        <a:pt x="0" y="12"/>
                        <a:pt x="5" y="12"/>
                        <a:pt x="13" y="8"/>
                      </a:cubicBezTo>
                      <a:cubicBezTo>
                        <a:pt x="17" y="6"/>
                        <a:pt x="25" y="0"/>
                        <a:pt x="25" y="0"/>
                      </a:cubicBezTo>
                      <a:cubicBezTo>
                        <a:pt x="37" y="2"/>
                        <a:pt x="41" y="2"/>
                        <a:pt x="49" y="10"/>
                      </a:cubicBezTo>
                      <a:cubicBezTo>
                        <a:pt x="45" y="21"/>
                        <a:pt x="46" y="12"/>
                        <a:pt x="53" y="20"/>
                      </a:cubicBezTo>
                      <a:cubicBezTo>
                        <a:pt x="56" y="24"/>
                        <a:pt x="61" y="32"/>
                        <a:pt x="61" y="32"/>
                      </a:cubicBezTo>
                      <a:cubicBezTo>
                        <a:pt x="56" y="47"/>
                        <a:pt x="53" y="42"/>
                        <a:pt x="41" y="38"/>
                      </a:cubicBezTo>
                      <a:cubicBezTo>
                        <a:pt x="27" y="47"/>
                        <a:pt x="34" y="48"/>
                        <a:pt x="23" y="44"/>
                      </a:cubicBezTo>
                      <a:cubicBezTo>
                        <a:pt x="22" y="42"/>
                        <a:pt x="21" y="38"/>
                        <a:pt x="21" y="3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200" name="Freeform 80"/>
                <p:cNvSpPr>
                  <a:spLocks/>
                </p:cNvSpPr>
                <p:nvPr/>
              </p:nvSpPr>
              <p:spPr bwMode="ltGray">
                <a:xfrm>
                  <a:off x="4664" y="593"/>
                  <a:ext cx="122" cy="61"/>
                </a:xfrm>
                <a:custGeom>
                  <a:avLst/>
                  <a:gdLst/>
                  <a:ahLst/>
                  <a:cxnLst>
                    <a:cxn ang="0">
                      <a:pos x="46" y="28"/>
                    </a:cxn>
                    <a:cxn ang="0">
                      <a:pos x="36" y="14"/>
                    </a:cxn>
                    <a:cxn ang="0">
                      <a:pos x="26" y="30"/>
                    </a:cxn>
                    <a:cxn ang="0">
                      <a:pos x="0" y="24"/>
                    </a:cxn>
                    <a:cxn ang="0">
                      <a:pos x="10" y="42"/>
                    </a:cxn>
                    <a:cxn ang="0">
                      <a:pos x="16" y="62"/>
                    </a:cxn>
                    <a:cxn ang="0">
                      <a:pos x="24" y="48"/>
                    </a:cxn>
                    <a:cxn ang="0">
                      <a:pos x="30" y="44"/>
                    </a:cxn>
                    <a:cxn ang="0">
                      <a:pos x="48" y="56"/>
                    </a:cxn>
                    <a:cxn ang="0">
                      <a:pos x="70" y="62"/>
                    </a:cxn>
                    <a:cxn ang="0">
                      <a:pos x="88" y="72"/>
                    </a:cxn>
                    <a:cxn ang="0">
                      <a:pos x="106" y="102"/>
                    </a:cxn>
                    <a:cxn ang="0">
                      <a:pos x="104" y="122"/>
                    </a:cxn>
                    <a:cxn ang="0">
                      <a:pos x="98" y="134"/>
                    </a:cxn>
                    <a:cxn ang="0">
                      <a:pos x="122" y="128"/>
                    </a:cxn>
                    <a:cxn ang="0">
                      <a:pos x="140" y="140"/>
                    </a:cxn>
                    <a:cxn ang="0">
                      <a:pos x="168" y="148"/>
                    </a:cxn>
                    <a:cxn ang="0">
                      <a:pos x="174" y="146"/>
                    </a:cxn>
                    <a:cxn ang="0">
                      <a:pos x="168" y="134"/>
                    </a:cxn>
                    <a:cxn ang="0">
                      <a:pos x="178" y="136"/>
                    </a:cxn>
                    <a:cxn ang="0">
                      <a:pos x="186" y="118"/>
                    </a:cxn>
                    <a:cxn ang="0">
                      <a:pos x="202" y="122"/>
                    </a:cxn>
                    <a:cxn ang="0">
                      <a:pos x="214" y="130"/>
                    </a:cxn>
                    <a:cxn ang="0">
                      <a:pos x="244" y="168"/>
                    </a:cxn>
                    <a:cxn ang="0">
                      <a:pos x="262" y="178"/>
                    </a:cxn>
                    <a:cxn ang="0">
                      <a:pos x="284" y="170"/>
                    </a:cxn>
                    <a:cxn ang="0">
                      <a:pos x="268" y="160"/>
                    </a:cxn>
                    <a:cxn ang="0">
                      <a:pos x="256" y="138"/>
                    </a:cxn>
                    <a:cxn ang="0">
                      <a:pos x="250" y="132"/>
                    </a:cxn>
                    <a:cxn ang="0">
                      <a:pos x="248" y="122"/>
                    </a:cxn>
                    <a:cxn ang="0">
                      <a:pos x="236" y="116"/>
                    </a:cxn>
                    <a:cxn ang="0">
                      <a:pos x="240" y="96"/>
                    </a:cxn>
                    <a:cxn ang="0">
                      <a:pos x="220" y="86"/>
                    </a:cxn>
                    <a:cxn ang="0">
                      <a:pos x="210" y="70"/>
                    </a:cxn>
                    <a:cxn ang="0">
                      <a:pos x="190" y="54"/>
                    </a:cxn>
                    <a:cxn ang="0">
                      <a:pos x="168" y="38"/>
                    </a:cxn>
                    <a:cxn ang="0">
                      <a:pos x="156" y="34"/>
                    </a:cxn>
                    <a:cxn ang="0">
                      <a:pos x="120" y="16"/>
                    </a:cxn>
                    <a:cxn ang="0">
                      <a:pos x="102" y="4"/>
                    </a:cxn>
                    <a:cxn ang="0">
                      <a:pos x="96" y="0"/>
                    </a:cxn>
                    <a:cxn ang="0">
                      <a:pos x="70" y="10"/>
                    </a:cxn>
                    <a:cxn ang="0">
                      <a:pos x="56" y="32"/>
                    </a:cxn>
                    <a:cxn ang="0">
                      <a:pos x="46" y="28"/>
                    </a:cxn>
                  </a:cxnLst>
                  <a:rect l="0" t="0" r="r" b="b"/>
                  <a:pathLst>
                    <a:path w="286" h="182">
                      <a:moveTo>
                        <a:pt x="46" y="28"/>
                      </a:moveTo>
                      <a:cubicBezTo>
                        <a:pt x="41" y="14"/>
                        <a:pt x="46" y="17"/>
                        <a:pt x="36" y="14"/>
                      </a:cubicBezTo>
                      <a:cubicBezTo>
                        <a:pt x="31" y="17"/>
                        <a:pt x="26" y="30"/>
                        <a:pt x="26" y="30"/>
                      </a:cubicBezTo>
                      <a:cubicBezTo>
                        <a:pt x="12" y="25"/>
                        <a:pt x="19" y="21"/>
                        <a:pt x="0" y="24"/>
                      </a:cubicBezTo>
                      <a:cubicBezTo>
                        <a:pt x="2" y="33"/>
                        <a:pt x="2" y="37"/>
                        <a:pt x="10" y="42"/>
                      </a:cubicBezTo>
                      <a:cubicBezTo>
                        <a:pt x="12" y="49"/>
                        <a:pt x="14" y="55"/>
                        <a:pt x="16" y="62"/>
                      </a:cubicBezTo>
                      <a:cubicBezTo>
                        <a:pt x="24" y="59"/>
                        <a:pt x="27" y="57"/>
                        <a:pt x="24" y="48"/>
                      </a:cubicBezTo>
                      <a:cubicBezTo>
                        <a:pt x="26" y="47"/>
                        <a:pt x="28" y="43"/>
                        <a:pt x="30" y="44"/>
                      </a:cubicBezTo>
                      <a:cubicBezTo>
                        <a:pt x="48" y="48"/>
                        <a:pt x="36" y="52"/>
                        <a:pt x="48" y="56"/>
                      </a:cubicBezTo>
                      <a:cubicBezTo>
                        <a:pt x="74" y="65"/>
                        <a:pt x="47" y="56"/>
                        <a:pt x="70" y="62"/>
                      </a:cubicBezTo>
                      <a:cubicBezTo>
                        <a:pt x="77" y="64"/>
                        <a:pt x="88" y="72"/>
                        <a:pt x="88" y="72"/>
                      </a:cubicBezTo>
                      <a:cubicBezTo>
                        <a:pt x="96" y="84"/>
                        <a:pt x="102" y="87"/>
                        <a:pt x="106" y="102"/>
                      </a:cubicBezTo>
                      <a:cubicBezTo>
                        <a:pt x="105" y="109"/>
                        <a:pt x="106" y="115"/>
                        <a:pt x="104" y="122"/>
                      </a:cubicBezTo>
                      <a:cubicBezTo>
                        <a:pt x="103" y="126"/>
                        <a:pt x="94" y="132"/>
                        <a:pt x="98" y="134"/>
                      </a:cubicBezTo>
                      <a:cubicBezTo>
                        <a:pt x="106" y="137"/>
                        <a:pt x="122" y="128"/>
                        <a:pt x="122" y="128"/>
                      </a:cubicBezTo>
                      <a:cubicBezTo>
                        <a:pt x="130" y="131"/>
                        <a:pt x="133" y="135"/>
                        <a:pt x="140" y="140"/>
                      </a:cubicBezTo>
                      <a:cubicBezTo>
                        <a:pt x="148" y="145"/>
                        <a:pt x="159" y="145"/>
                        <a:pt x="168" y="148"/>
                      </a:cubicBezTo>
                      <a:cubicBezTo>
                        <a:pt x="170" y="147"/>
                        <a:pt x="173" y="148"/>
                        <a:pt x="174" y="146"/>
                      </a:cubicBezTo>
                      <a:cubicBezTo>
                        <a:pt x="176" y="142"/>
                        <a:pt x="164" y="136"/>
                        <a:pt x="168" y="134"/>
                      </a:cubicBezTo>
                      <a:cubicBezTo>
                        <a:pt x="171" y="132"/>
                        <a:pt x="175" y="135"/>
                        <a:pt x="178" y="136"/>
                      </a:cubicBezTo>
                      <a:cubicBezTo>
                        <a:pt x="182" y="131"/>
                        <a:pt x="186" y="118"/>
                        <a:pt x="186" y="118"/>
                      </a:cubicBezTo>
                      <a:cubicBezTo>
                        <a:pt x="189" y="119"/>
                        <a:pt x="199" y="120"/>
                        <a:pt x="202" y="122"/>
                      </a:cubicBezTo>
                      <a:cubicBezTo>
                        <a:pt x="206" y="124"/>
                        <a:pt x="214" y="130"/>
                        <a:pt x="214" y="130"/>
                      </a:cubicBezTo>
                      <a:cubicBezTo>
                        <a:pt x="224" y="145"/>
                        <a:pt x="228" y="158"/>
                        <a:pt x="244" y="168"/>
                      </a:cubicBezTo>
                      <a:cubicBezTo>
                        <a:pt x="250" y="172"/>
                        <a:pt x="262" y="178"/>
                        <a:pt x="262" y="178"/>
                      </a:cubicBezTo>
                      <a:cubicBezTo>
                        <a:pt x="265" y="178"/>
                        <a:pt x="286" y="182"/>
                        <a:pt x="284" y="170"/>
                      </a:cubicBezTo>
                      <a:cubicBezTo>
                        <a:pt x="283" y="164"/>
                        <a:pt x="268" y="160"/>
                        <a:pt x="268" y="160"/>
                      </a:cubicBezTo>
                      <a:cubicBezTo>
                        <a:pt x="261" y="150"/>
                        <a:pt x="270" y="143"/>
                        <a:pt x="256" y="138"/>
                      </a:cubicBezTo>
                      <a:cubicBezTo>
                        <a:pt x="254" y="136"/>
                        <a:pt x="251" y="135"/>
                        <a:pt x="250" y="132"/>
                      </a:cubicBezTo>
                      <a:cubicBezTo>
                        <a:pt x="248" y="129"/>
                        <a:pt x="250" y="125"/>
                        <a:pt x="248" y="122"/>
                      </a:cubicBezTo>
                      <a:cubicBezTo>
                        <a:pt x="246" y="118"/>
                        <a:pt x="240" y="118"/>
                        <a:pt x="236" y="116"/>
                      </a:cubicBezTo>
                      <a:cubicBezTo>
                        <a:pt x="230" y="107"/>
                        <a:pt x="227" y="100"/>
                        <a:pt x="240" y="96"/>
                      </a:cubicBezTo>
                      <a:cubicBezTo>
                        <a:pt x="236" y="83"/>
                        <a:pt x="236" y="84"/>
                        <a:pt x="220" y="86"/>
                      </a:cubicBezTo>
                      <a:cubicBezTo>
                        <a:pt x="209" y="82"/>
                        <a:pt x="208" y="82"/>
                        <a:pt x="210" y="70"/>
                      </a:cubicBezTo>
                      <a:cubicBezTo>
                        <a:pt x="207" y="60"/>
                        <a:pt x="199" y="57"/>
                        <a:pt x="190" y="54"/>
                      </a:cubicBezTo>
                      <a:cubicBezTo>
                        <a:pt x="181" y="45"/>
                        <a:pt x="181" y="42"/>
                        <a:pt x="168" y="38"/>
                      </a:cubicBezTo>
                      <a:cubicBezTo>
                        <a:pt x="164" y="37"/>
                        <a:pt x="156" y="34"/>
                        <a:pt x="156" y="34"/>
                      </a:cubicBezTo>
                      <a:cubicBezTo>
                        <a:pt x="146" y="24"/>
                        <a:pt x="134" y="21"/>
                        <a:pt x="120" y="16"/>
                      </a:cubicBezTo>
                      <a:cubicBezTo>
                        <a:pt x="113" y="14"/>
                        <a:pt x="108" y="8"/>
                        <a:pt x="102" y="4"/>
                      </a:cubicBezTo>
                      <a:cubicBezTo>
                        <a:pt x="100" y="3"/>
                        <a:pt x="96" y="0"/>
                        <a:pt x="96" y="0"/>
                      </a:cubicBezTo>
                      <a:cubicBezTo>
                        <a:pt x="83" y="2"/>
                        <a:pt x="79" y="1"/>
                        <a:pt x="70" y="10"/>
                      </a:cubicBezTo>
                      <a:cubicBezTo>
                        <a:pt x="67" y="19"/>
                        <a:pt x="63" y="27"/>
                        <a:pt x="56" y="32"/>
                      </a:cubicBezTo>
                      <a:cubicBezTo>
                        <a:pt x="49" y="30"/>
                        <a:pt x="52" y="31"/>
                        <a:pt x="46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201" name="Freeform 81"/>
                <p:cNvSpPr>
                  <a:spLocks/>
                </p:cNvSpPr>
                <p:nvPr/>
              </p:nvSpPr>
              <p:spPr bwMode="ltGray">
                <a:xfrm>
                  <a:off x="4770" y="599"/>
                  <a:ext cx="33" cy="26"/>
                </a:xfrm>
                <a:custGeom>
                  <a:avLst/>
                  <a:gdLst/>
                  <a:ahLst/>
                  <a:cxnLst>
                    <a:cxn ang="0">
                      <a:pos x="1" y="58"/>
                    </a:cxn>
                    <a:cxn ang="0">
                      <a:pos x="27" y="60"/>
                    </a:cxn>
                    <a:cxn ang="0">
                      <a:pos x="45" y="48"/>
                    </a:cxn>
                    <a:cxn ang="0">
                      <a:pos x="57" y="30"/>
                    </a:cxn>
                    <a:cxn ang="0">
                      <a:pos x="43" y="14"/>
                    </a:cxn>
                    <a:cxn ang="0">
                      <a:pos x="43" y="4"/>
                    </a:cxn>
                    <a:cxn ang="0">
                      <a:pos x="71" y="26"/>
                    </a:cxn>
                    <a:cxn ang="0">
                      <a:pos x="67" y="54"/>
                    </a:cxn>
                    <a:cxn ang="0">
                      <a:pos x="33" y="78"/>
                    </a:cxn>
                    <a:cxn ang="0">
                      <a:pos x="9" y="66"/>
                    </a:cxn>
                    <a:cxn ang="0">
                      <a:pos x="3" y="62"/>
                    </a:cxn>
                    <a:cxn ang="0">
                      <a:pos x="1" y="58"/>
                    </a:cxn>
                  </a:cxnLst>
                  <a:rect l="0" t="0" r="r" b="b"/>
                  <a:pathLst>
                    <a:path w="78" h="78">
                      <a:moveTo>
                        <a:pt x="1" y="58"/>
                      </a:moveTo>
                      <a:cubicBezTo>
                        <a:pt x="6" y="44"/>
                        <a:pt x="18" y="57"/>
                        <a:pt x="27" y="60"/>
                      </a:cubicBezTo>
                      <a:cubicBezTo>
                        <a:pt x="35" y="57"/>
                        <a:pt x="38" y="52"/>
                        <a:pt x="45" y="48"/>
                      </a:cubicBezTo>
                      <a:cubicBezTo>
                        <a:pt x="48" y="40"/>
                        <a:pt x="51" y="36"/>
                        <a:pt x="57" y="30"/>
                      </a:cubicBezTo>
                      <a:cubicBezTo>
                        <a:pt x="55" y="23"/>
                        <a:pt x="43" y="14"/>
                        <a:pt x="43" y="14"/>
                      </a:cubicBezTo>
                      <a:cubicBezTo>
                        <a:pt x="33" y="0"/>
                        <a:pt x="30" y="1"/>
                        <a:pt x="43" y="4"/>
                      </a:cubicBezTo>
                      <a:cubicBezTo>
                        <a:pt x="54" y="11"/>
                        <a:pt x="58" y="22"/>
                        <a:pt x="71" y="26"/>
                      </a:cubicBezTo>
                      <a:cubicBezTo>
                        <a:pt x="78" y="37"/>
                        <a:pt x="78" y="46"/>
                        <a:pt x="67" y="54"/>
                      </a:cubicBezTo>
                      <a:cubicBezTo>
                        <a:pt x="51" y="49"/>
                        <a:pt x="53" y="71"/>
                        <a:pt x="33" y="78"/>
                      </a:cubicBezTo>
                      <a:cubicBezTo>
                        <a:pt x="16" y="72"/>
                        <a:pt x="25" y="76"/>
                        <a:pt x="9" y="66"/>
                      </a:cubicBezTo>
                      <a:cubicBezTo>
                        <a:pt x="7" y="65"/>
                        <a:pt x="3" y="62"/>
                        <a:pt x="3" y="62"/>
                      </a:cubicBezTo>
                      <a:cubicBezTo>
                        <a:pt x="0" y="54"/>
                        <a:pt x="13" y="42"/>
                        <a:pt x="1" y="5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202" name="Freeform 82"/>
                <p:cNvSpPr>
                  <a:spLocks/>
                </p:cNvSpPr>
                <p:nvPr/>
              </p:nvSpPr>
              <p:spPr bwMode="ltGray">
                <a:xfrm>
                  <a:off x="4840" y="544"/>
                  <a:ext cx="8" cy="6"/>
                </a:xfrm>
                <a:custGeom>
                  <a:avLst/>
                  <a:gdLst/>
                  <a:ahLst/>
                  <a:cxnLst>
                    <a:cxn ang="0">
                      <a:pos x="3" y="4"/>
                    </a:cxn>
                    <a:cxn ang="0">
                      <a:pos x="3" y="14"/>
                    </a:cxn>
                    <a:cxn ang="0">
                      <a:pos x="3" y="4"/>
                    </a:cxn>
                  </a:cxnLst>
                  <a:rect l="0" t="0" r="r" b="b"/>
                  <a:pathLst>
                    <a:path w="17" h="18">
                      <a:moveTo>
                        <a:pt x="3" y="4"/>
                      </a:moveTo>
                      <a:cubicBezTo>
                        <a:pt x="17" y="7"/>
                        <a:pt x="16" y="18"/>
                        <a:pt x="3" y="14"/>
                      </a:cubicBezTo>
                      <a:cubicBezTo>
                        <a:pt x="0" y="6"/>
                        <a:pt x="7" y="0"/>
                        <a:pt x="3" y="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203" name="Freeform 83"/>
                <p:cNvSpPr>
                  <a:spLocks/>
                </p:cNvSpPr>
                <p:nvPr/>
              </p:nvSpPr>
              <p:spPr bwMode="ltGray">
                <a:xfrm>
                  <a:off x="4747" y="494"/>
                  <a:ext cx="8" cy="5"/>
                </a:xfrm>
                <a:custGeom>
                  <a:avLst/>
                  <a:gdLst/>
                  <a:ahLst/>
                  <a:cxnLst>
                    <a:cxn ang="0">
                      <a:pos x="7" y="12"/>
                    </a:cxn>
                    <a:cxn ang="0">
                      <a:pos x="17" y="2"/>
                    </a:cxn>
                    <a:cxn ang="0">
                      <a:pos x="9" y="12"/>
                    </a:cxn>
                    <a:cxn ang="0">
                      <a:pos x="7" y="12"/>
                    </a:cxn>
                  </a:cxnLst>
                  <a:rect l="0" t="0" r="r" b="b"/>
                  <a:pathLst>
                    <a:path w="20" h="15">
                      <a:moveTo>
                        <a:pt x="7" y="12"/>
                      </a:moveTo>
                      <a:cubicBezTo>
                        <a:pt x="0" y="1"/>
                        <a:pt x="6" y="0"/>
                        <a:pt x="17" y="2"/>
                      </a:cubicBezTo>
                      <a:cubicBezTo>
                        <a:pt x="20" y="10"/>
                        <a:pt x="18" y="15"/>
                        <a:pt x="9" y="12"/>
                      </a:cubicBezTo>
                      <a:cubicBezTo>
                        <a:pt x="4" y="4"/>
                        <a:pt x="4" y="4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204" name="Freeform 84"/>
                <p:cNvSpPr>
                  <a:spLocks/>
                </p:cNvSpPr>
                <p:nvPr/>
              </p:nvSpPr>
              <p:spPr bwMode="ltGray">
                <a:xfrm>
                  <a:off x="4676" y="536"/>
                  <a:ext cx="8" cy="5"/>
                </a:xfrm>
                <a:custGeom>
                  <a:avLst/>
                  <a:gdLst/>
                  <a:ahLst/>
                  <a:cxnLst>
                    <a:cxn ang="0">
                      <a:pos x="7" y="12"/>
                    </a:cxn>
                    <a:cxn ang="0">
                      <a:pos x="15" y="2"/>
                    </a:cxn>
                    <a:cxn ang="0">
                      <a:pos x="15" y="14"/>
                    </a:cxn>
                    <a:cxn ang="0">
                      <a:pos x="7" y="12"/>
                    </a:cxn>
                  </a:cxnLst>
                  <a:rect l="0" t="0" r="r" b="b"/>
                  <a:pathLst>
                    <a:path w="20" h="15">
                      <a:moveTo>
                        <a:pt x="7" y="12"/>
                      </a:moveTo>
                      <a:cubicBezTo>
                        <a:pt x="0" y="2"/>
                        <a:pt x="3" y="0"/>
                        <a:pt x="15" y="2"/>
                      </a:cubicBezTo>
                      <a:cubicBezTo>
                        <a:pt x="16" y="4"/>
                        <a:pt x="20" y="12"/>
                        <a:pt x="15" y="14"/>
                      </a:cubicBezTo>
                      <a:cubicBezTo>
                        <a:pt x="12" y="15"/>
                        <a:pt x="7" y="12"/>
                        <a:pt x="7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205" name="Freeform 85"/>
                <p:cNvSpPr>
                  <a:spLocks/>
                </p:cNvSpPr>
                <p:nvPr/>
              </p:nvSpPr>
              <p:spPr bwMode="ltGray">
                <a:xfrm>
                  <a:off x="4598" y="523"/>
                  <a:ext cx="34" cy="27"/>
                </a:xfrm>
                <a:custGeom>
                  <a:avLst/>
                  <a:gdLst/>
                  <a:ahLst/>
                  <a:cxnLst>
                    <a:cxn ang="0">
                      <a:pos x="0" y="50"/>
                    </a:cxn>
                    <a:cxn ang="0">
                      <a:pos x="14" y="24"/>
                    </a:cxn>
                    <a:cxn ang="0">
                      <a:pos x="26" y="20"/>
                    </a:cxn>
                    <a:cxn ang="0">
                      <a:pos x="48" y="18"/>
                    </a:cxn>
                    <a:cxn ang="0">
                      <a:pos x="58" y="0"/>
                    </a:cxn>
                    <a:cxn ang="0">
                      <a:pos x="80" y="40"/>
                    </a:cxn>
                    <a:cxn ang="0">
                      <a:pos x="70" y="56"/>
                    </a:cxn>
                    <a:cxn ang="0">
                      <a:pos x="54" y="62"/>
                    </a:cxn>
                    <a:cxn ang="0">
                      <a:pos x="48" y="80"/>
                    </a:cxn>
                    <a:cxn ang="0">
                      <a:pos x="32" y="68"/>
                    </a:cxn>
                    <a:cxn ang="0">
                      <a:pos x="38" y="52"/>
                    </a:cxn>
                    <a:cxn ang="0">
                      <a:pos x="30" y="28"/>
                    </a:cxn>
                    <a:cxn ang="0">
                      <a:pos x="20" y="48"/>
                    </a:cxn>
                    <a:cxn ang="0">
                      <a:pos x="8" y="56"/>
                    </a:cxn>
                    <a:cxn ang="0">
                      <a:pos x="0" y="50"/>
                    </a:cxn>
                  </a:cxnLst>
                  <a:rect l="0" t="0" r="r" b="b"/>
                  <a:pathLst>
                    <a:path w="80" h="80">
                      <a:moveTo>
                        <a:pt x="0" y="50"/>
                      </a:moveTo>
                      <a:cubicBezTo>
                        <a:pt x="1" y="47"/>
                        <a:pt x="12" y="25"/>
                        <a:pt x="14" y="24"/>
                      </a:cubicBezTo>
                      <a:cubicBezTo>
                        <a:pt x="17" y="22"/>
                        <a:pt x="26" y="20"/>
                        <a:pt x="26" y="20"/>
                      </a:cubicBezTo>
                      <a:cubicBezTo>
                        <a:pt x="34" y="23"/>
                        <a:pt x="40" y="21"/>
                        <a:pt x="48" y="18"/>
                      </a:cubicBezTo>
                      <a:cubicBezTo>
                        <a:pt x="52" y="12"/>
                        <a:pt x="54" y="6"/>
                        <a:pt x="58" y="0"/>
                      </a:cubicBezTo>
                      <a:cubicBezTo>
                        <a:pt x="70" y="4"/>
                        <a:pt x="76" y="28"/>
                        <a:pt x="80" y="40"/>
                      </a:cubicBezTo>
                      <a:cubicBezTo>
                        <a:pt x="75" y="54"/>
                        <a:pt x="80" y="50"/>
                        <a:pt x="70" y="56"/>
                      </a:cubicBezTo>
                      <a:cubicBezTo>
                        <a:pt x="61" y="53"/>
                        <a:pt x="59" y="54"/>
                        <a:pt x="54" y="62"/>
                      </a:cubicBezTo>
                      <a:cubicBezTo>
                        <a:pt x="57" y="71"/>
                        <a:pt x="56" y="75"/>
                        <a:pt x="48" y="80"/>
                      </a:cubicBezTo>
                      <a:cubicBezTo>
                        <a:pt x="40" y="77"/>
                        <a:pt x="39" y="72"/>
                        <a:pt x="32" y="68"/>
                      </a:cubicBezTo>
                      <a:cubicBezTo>
                        <a:pt x="26" y="59"/>
                        <a:pt x="30" y="57"/>
                        <a:pt x="38" y="52"/>
                      </a:cubicBezTo>
                      <a:cubicBezTo>
                        <a:pt x="41" y="42"/>
                        <a:pt x="39" y="34"/>
                        <a:pt x="30" y="28"/>
                      </a:cubicBezTo>
                      <a:cubicBezTo>
                        <a:pt x="20" y="31"/>
                        <a:pt x="30" y="40"/>
                        <a:pt x="20" y="48"/>
                      </a:cubicBezTo>
                      <a:cubicBezTo>
                        <a:pt x="16" y="51"/>
                        <a:pt x="8" y="56"/>
                        <a:pt x="8" y="56"/>
                      </a:cubicBezTo>
                      <a:cubicBezTo>
                        <a:pt x="2" y="50"/>
                        <a:pt x="5" y="50"/>
                        <a:pt x="0" y="50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206" name="Freeform 86"/>
                <p:cNvSpPr>
                  <a:spLocks/>
                </p:cNvSpPr>
                <p:nvPr/>
              </p:nvSpPr>
              <p:spPr bwMode="ltGray">
                <a:xfrm>
                  <a:off x="4587" y="466"/>
                  <a:ext cx="40" cy="58"/>
                </a:xfrm>
                <a:custGeom>
                  <a:avLst/>
                  <a:gdLst/>
                  <a:ahLst/>
                  <a:cxnLst>
                    <a:cxn ang="0">
                      <a:pos x="14" y="96"/>
                    </a:cxn>
                    <a:cxn ang="0">
                      <a:pos x="26" y="128"/>
                    </a:cxn>
                    <a:cxn ang="0">
                      <a:pos x="32" y="108"/>
                    </a:cxn>
                    <a:cxn ang="0">
                      <a:pos x="52" y="100"/>
                    </a:cxn>
                    <a:cxn ang="0">
                      <a:pos x="46" y="124"/>
                    </a:cxn>
                    <a:cxn ang="0">
                      <a:pos x="66" y="126"/>
                    </a:cxn>
                    <a:cxn ang="0">
                      <a:pos x="76" y="142"/>
                    </a:cxn>
                    <a:cxn ang="0">
                      <a:pos x="58" y="148"/>
                    </a:cxn>
                    <a:cxn ang="0">
                      <a:pos x="74" y="174"/>
                    </a:cxn>
                    <a:cxn ang="0">
                      <a:pos x="84" y="154"/>
                    </a:cxn>
                    <a:cxn ang="0">
                      <a:pos x="82" y="112"/>
                    </a:cxn>
                    <a:cxn ang="0">
                      <a:pos x="60" y="106"/>
                    </a:cxn>
                    <a:cxn ang="0">
                      <a:pos x="50" y="82"/>
                    </a:cxn>
                    <a:cxn ang="0">
                      <a:pos x="34" y="82"/>
                    </a:cxn>
                    <a:cxn ang="0">
                      <a:pos x="30" y="70"/>
                    </a:cxn>
                    <a:cxn ang="0">
                      <a:pos x="42" y="42"/>
                    </a:cxn>
                    <a:cxn ang="0">
                      <a:pos x="30" y="0"/>
                    </a:cxn>
                    <a:cxn ang="0">
                      <a:pos x="18" y="22"/>
                    </a:cxn>
                    <a:cxn ang="0">
                      <a:pos x="4" y="46"/>
                    </a:cxn>
                    <a:cxn ang="0">
                      <a:pos x="14" y="76"/>
                    </a:cxn>
                    <a:cxn ang="0">
                      <a:pos x="14" y="96"/>
                    </a:cxn>
                  </a:cxnLst>
                  <a:rect l="0" t="0" r="r" b="b"/>
                  <a:pathLst>
                    <a:path w="94" h="174">
                      <a:moveTo>
                        <a:pt x="14" y="96"/>
                      </a:moveTo>
                      <a:cubicBezTo>
                        <a:pt x="11" y="109"/>
                        <a:pt x="15" y="120"/>
                        <a:pt x="26" y="128"/>
                      </a:cubicBezTo>
                      <a:cubicBezTo>
                        <a:pt x="34" y="120"/>
                        <a:pt x="35" y="119"/>
                        <a:pt x="32" y="108"/>
                      </a:cubicBezTo>
                      <a:cubicBezTo>
                        <a:pt x="35" y="92"/>
                        <a:pt x="39" y="92"/>
                        <a:pt x="52" y="100"/>
                      </a:cubicBezTo>
                      <a:cubicBezTo>
                        <a:pt x="59" y="110"/>
                        <a:pt x="49" y="114"/>
                        <a:pt x="46" y="124"/>
                      </a:cubicBezTo>
                      <a:cubicBezTo>
                        <a:pt x="50" y="137"/>
                        <a:pt x="57" y="129"/>
                        <a:pt x="66" y="126"/>
                      </a:cubicBezTo>
                      <a:cubicBezTo>
                        <a:pt x="77" y="129"/>
                        <a:pt x="79" y="131"/>
                        <a:pt x="76" y="142"/>
                      </a:cubicBezTo>
                      <a:cubicBezTo>
                        <a:pt x="67" y="139"/>
                        <a:pt x="65" y="141"/>
                        <a:pt x="58" y="148"/>
                      </a:cubicBezTo>
                      <a:cubicBezTo>
                        <a:pt x="60" y="160"/>
                        <a:pt x="62" y="170"/>
                        <a:pt x="74" y="174"/>
                      </a:cubicBezTo>
                      <a:cubicBezTo>
                        <a:pt x="77" y="165"/>
                        <a:pt x="74" y="157"/>
                        <a:pt x="84" y="154"/>
                      </a:cubicBezTo>
                      <a:cubicBezTo>
                        <a:pt x="91" y="143"/>
                        <a:pt x="94" y="122"/>
                        <a:pt x="82" y="112"/>
                      </a:cubicBezTo>
                      <a:cubicBezTo>
                        <a:pt x="77" y="108"/>
                        <a:pt x="66" y="108"/>
                        <a:pt x="60" y="106"/>
                      </a:cubicBezTo>
                      <a:cubicBezTo>
                        <a:pt x="65" y="92"/>
                        <a:pt x="66" y="87"/>
                        <a:pt x="50" y="82"/>
                      </a:cubicBezTo>
                      <a:cubicBezTo>
                        <a:pt x="48" y="82"/>
                        <a:pt x="37" y="86"/>
                        <a:pt x="34" y="82"/>
                      </a:cubicBezTo>
                      <a:cubicBezTo>
                        <a:pt x="32" y="79"/>
                        <a:pt x="30" y="70"/>
                        <a:pt x="30" y="70"/>
                      </a:cubicBezTo>
                      <a:cubicBezTo>
                        <a:pt x="32" y="54"/>
                        <a:pt x="32" y="52"/>
                        <a:pt x="42" y="42"/>
                      </a:cubicBezTo>
                      <a:cubicBezTo>
                        <a:pt x="41" y="30"/>
                        <a:pt x="45" y="5"/>
                        <a:pt x="30" y="0"/>
                      </a:cubicBezTo>
                      <a:cubicBezTo>
                        <a:pt x="14" y="4"/>
                        <a:pt x="16" y="4"/>
                        <a:pt x="18" y="22"/>
                      </a:cubicBezTo>
                      <a:cubicBezTo>
                        <a:pt x="16" y="39"/>
                        <a:pt x="15" y="35"/>
                        <a:pt x="4" y="46"/>
                      </a:cubicBezTo>
                      <a:cubicBezTo>
                        <a:pt x="0" y="59"/>
                        <a:pt x="5" y="67"/>
                        <a:pt x="14" y="76"/>
                      </a:cubicBezTo>
                      <a:cubicBezTo>
                        <a:pt x="15" y="80"/>
                        <a:pt x="17" y="93"/>
                        <a:pt x="14" y="9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207" name="Freeform 87"/>
                <p:cNvSpPr>
                  <a:spLocks/>
                </p:cNvSpPr>
                <p:nvPr/>
              </p:nvSpPr>
              <p:spPr bwMode="ltGray">
                <a:xfrm>
                  <a:off x="4597" y="508"/>
                  <a:ext cx="14" cy="17"/>
                </a:xfrm>
                <a:custGeom>
                  <a:avLst/>
                  <a:gdLst/>
                  <a:ahLst/>
                  <a:cxnLst>
                    <a:cxn ang="0">
                      <a:pos x="6" y="24"/>
                    </a:cxn>
                    <a:cxn ang="0">
                      <a:pos x="12" y="0"/>
                    </a:cxn>
                    <a:cxn ang="0">
                      <a:pos x="20" y="16"/>
                    </a:cxn>
                    <a:cxn ang="0">
                      <a:pos x="22" y="24"/>
                    </a:cxn>
                    <a:cxn ang="0">
                      <a:pos x="28" y="26"/>
                    </a:cxn>
                    <a:cxn ang="0">
                      <a:pos x="32" y="38"/>
                    </a:cxn>
                    <a:cxn ang="0">
                      <a:pos x="18" y="50"/>
                    </a:cxn>
                    <a:cxn ang="0">
                      <a:pos x="6" y="24"/>
                    </a:cxn>
                  </a:cxnLst>
                  <a:rect l="0" t="0" r="r" b="b"/>
                  <a:pathLst>
                    <a:path w="32" h="50">
                      <a:moveTo>
                        <a:pt x="6" y="24"/>
                      </a:moveTo>
                      <a:cubicBezTo>
                        <a:pt x="0" y="15"/>
                        <a:pt x="3" y="6"/>
                        <a:pt x="12" y="0"/>
                      </a:cubicBezTo>
                      <a:cubicBezTo>
                        <a:pt x="23" y="3"/>
                        <a:pt x="23" y="5"/>
                        <a:pt x="20" y="16"/>
                      </a:cubicBezTo>
                      <a:cubicBezTo>
                        <a:pt x="21" y="19"/>
                        <a:pt x="20" y="22"/>
                        <a:pt x="22" y="24"/>
                      </a:cubicBezTo>
                      <a:cubicBezTo>
                        <a:pt x="23" y="26"/>
                        <a:pt x="27" y="24"/>
                        <a:pt x="28" y="26"/>
                      </a:cubicBezTo>
                      <a:cubicBezTo>
                        <a:pt x="30" y="29"/>
                        <a:pt x="32" y="38"/>
                        <a:pt x="32" y="38"/>
                      </a:cubicBezTo>
                      <a:cubicBezTo>
                        <a:pt x="29" y="46"/>
                        <a:pt x="26" y="47"/>
                        <a:pt x="18" y="50"/>
                      </a:cubicBezTo>
                      <a:cubicBezTo>
                        <a:pt x="12" y="41"/>
                        <a:pt x="18" y="24"/>
                        <a:pt x="6" y="2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208" name="Freeform 88"/>
                <p:cNvSpPr>
                  <a:spLocks/>
                </p:cNvSpPr>
                <p:nvPr/>
              </p:nvSpPr>
              <p:spPr bwMode="ltGray">
                <a:xfrm>
                  <a:off x="4569" y="512"/>
                  <a:ext cx="19" cy="17"/>
                </a:xfrm>
                <a:custGeom>
                  <a:avLst/>
                  <a:gdLst/>
                  <a:ahLst/>
                  <a:cxnLst>
                    <a:cxn ang="0">
                      <a:pos x="0" y="44"/>
                    </a:cxn>
                    <a:cxn ang="0">
                      <a:pos x="22" y="20"/>
                    </a:cxn>
                    <a:cxn ang="0">
                      <a:pos x="36" y="0"/>
                    </a:cxn>
                    <a:cxn ang="0">
                      <a:pos x="24" y="28"/>
                    </a:cxn>
                    <a:cxn ang="0">
                      <a:pos x="2" y="50"/>
                    </a:cxn>
                    <a:cxn ang="0">
                      <a:pos x="0" y="44"/>
                    </a:cxn>
                  </a:cxnLst>
                  <a:rect l="0" t="0" r="r" b="b"/>
                  <a:pathLst>
                    <a:path w="43" h="50">
                      <a:moveTo>
                        <a:pt x="0" y="44"/>
                      </a:moveTo>
                      <a:cubicBezTo>
                        <a:pt x="6" y="38"/>
                        <a:pt x="18" y="29"/>
                        <a:pt x="22" y="20"/>
                      </a:cubicBezTo>
                      <a:cubicBezTo>
                        <a:pt x="27" y="10"/>
                        <a:pt x="25" y="4"/>
                        <a:pt x="36" y="0"/>
                      </a:cubicBezTo>
                      <a:cubicBezTo>
                        <a:pt x="43" y="11"/>
                        <a:pt x="36" y="24"/>
                        <a:pt x="24" y="28"/>
                      </a:cubicBezTo>
                      <a:cubicBezTo>
                        <a:pt x="21" y="38"/>
                        <a:pt x="12" y="47"/>
                        <a:pt x="2" y="50"/>
                      </a:cubicBezTo>
                      <a:cubicBezTo>
                        <a:pt x="1" y="48"/>
                        <a:pt x="0" y="44"/>
                        <a:pt x="0" y="44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209" name="Freeform 89"/>
                <p:cNvSpPr>
                  <a:spLocks/>
                </p:cNvSpPr>
                <p:nvPr/>
              </p:nvSpPr>
              <p:spPr bwMode="ltGray">
                <a:xfrm>
                  <a:off x="4784" y="275"/>
                  <a:ext cx="18" cy="10"/>
                </a:xfrm>
                <a:custGeom>
                  <a:avLst/>
                  <a:gdLst/>
                  <a:ahLst/>
                  <a:cxnLst>
                    <a:cxn ang="0">
                      <a:pos x="0" y="25"/>
                    </a:cxn>
                    <a:cxn ang="0">
                      <a:pos x="12" y="29"/>
                    </a:cxn>
                    <a:cxn ang="0">
                      <a:pos x="0" y="25"/>
                    </a:cxn>
                  </a:cxnLst>
                  <a:rect l="0" t="0" r="r" b="b"/>
                  <a:pathLst>
                    <a:path w="41" h="29">
                      <a:moveTo>
                        <a:pt x="0" y="25"/>
                      </a:moveTo>
                      <a:cubicBezTo>
                        <a:pt x="10" y="11"/>
                        <a:pt x="41" y="0"/>
                        <a:pt x="12" y="29"/>
                      </a:cubicBezTo>
                      <a:cubicBezTo>
                        <a:pt x="8" y="28"/>
                        <a:pt x="0" y="25"/>
                        <a:pt x="0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210" name="Freeform 90"/>
                <p:cNvSpPr>
                  <a:spLocks/>
                </p:cNvSpPr>
                <p:nvPr/>
              </p:nvSpPr>
              <p:spPr bwMode="ltGray">
                <a:xfrm>
                  <a:off x="4293" y="246"/>
                  <a:ext cx="438" cy="152"/>
                </a:xfrm>
                <a:custGeom>
                  <a:avLst/>
                  <a:gdLst/>
                  <a:ahLst/>
                  <a:cxnLst>
                    <a:cxn ang="0">
                      <a:pos x="73" y="1"/>
                    </a:cxn>
                    <a:cxn ang="0">
                      <a:pos x="438" y="0"/>
                    </a:cxn>
                    <a:cxn ang="0">
                      <a:pos x="416" y="54"/>
                    </a:cxn>
                    <a:cxn ang="0">
                      <a:pos x="397" y="68"/>
                    </a:cxn>
                    <a:cxn ang="0">
                      <a:pos x="392" y="70"/>
                    </a:cxn>
                    <a:cxn ang="0">
                      <a:pos x="375" y="73"/>
                    </a:cxn>
                    <a:cxn ang="0">
                      <a:pos x="361" y="88"/>
                    </a:cxn>
                    <a:cxn ang="0">
                      <a:pos x="362" y="99"/>
                    </a:cxn>
                    <a:cxn ang="0">
                      <a:pos x="364" y="107"/>
                    </a:cxn>
                    <a:cxn ang="0">
                      <a:pos x="366" y="113"/>
                    </a:cxn>
                    <a:cxn ang="0">
                      <a:pos x="362" y="122"/>
                    </a:cxn>
                    <a:cxn ang="0">
                      <a:pos x="351" y="120"/>
                    </a:cxn>
                    <a:cxn ang="0">
                      <a:pos x="342" y="129"/>
                    </a:cxn>
                    <a:cxn ang="0">
                      <a:pos x="347" y="105"/>
                    </a:cxn>
                    <a:cxn ang="0">
                      <a:pos x="338" y="100"/>
                    </a:cxn>
                    <a:cxn ang="0">
                      <a:pos x="344" y="93"/>
                    </a:cxn>
                    <a:cxn ang="0">
                      <a:pos x="342" y="89"/>
                    </a:cxn>
                    <a:cxn ang="0">
                      <a:pos x="320" y="94"/>
                    </a:cxn>
                    <a:cxn ang="0">
                      <a:pos x="317" y="85"/>
                    </a:cxn>
                    <a:cxn ang="0">
                      <a:pos x="297" y="94"/>
                    </a:cxn>
                    <a:cxn ang="0">
                      <a:pos x="320" y="103"/>
                    </a:cxn>
                    <a:cxn ang="0">
                      <a:pos x="305" y="117"/>
                    </a:cxn>
                    <a:cxn ang="0">
                      <a:pos x="311" y="126"/>
                    </a:cxn>
                    <a:cxn ang="0">
                      <a:pos x="315" y="138"/>
                    </a:cxn>
                    <a:cxn ang="0">
                      <a:pos x="309" y="139"/>
                    </a:cxn>
                    <a:cxn ang="0">
                      <a:pos x="314" y="144"/>
                    </a:cxn>
                    <a:cxn ang="0">
                      <a:pos x="307" y="152"/>
                    </a:cxn>
                    <a:cxn ang="0">
                      <a:pos x="0" y="149"/>
                    </a:cxn>
                    <a:cxn ang="0">
                      <a:pos x="73" y="1"/>
                    </a:cxn>
                  </a:cxnLst>
                  <a:rect l="0" t="0" r="r" b="b"/>
                  <a:pathLst>
                    <a:path w="438" h="152">
                      <a:moveTo>
                        <a:pt x="73" y="1"/>
                      </a:moveTo>
                      <a:lnTo>
                        <a:pt x="438" y="0"/>
                      </a:lnTo>
                      <a:cubicBezTo>
                        <a:pt x="432" y="15"/>
                        <a:pt x="429" y="42"/>
                        <a:pt x="416" y="54"/>
                      </a:cubicBezTo>
                      <a:cubicBezTo>
                        <a:pt x="410" y="60"/>
                        <a:pt x="405" y="63"/>
                        <a:pt x="397" y="68"/>
                      </a:cubicBezTo>
                      <a:cubicBezTo>
                        <a:pt x="396" y="69"/>
                        <a:pt x="392" y="70"/>
                        <a:pt x="392" y="70"/>
                      </a:cubicBezTo>
                      <a:cubicBezTo>
                        <a:pt x="377" y="63"/>
                        <a:pt x="385" y="68"/>
                        <a:pt x="375" y="73"/>
                      </a:cubicBezTo>
                      <a:cubicBezTo>
                        <a:pt x="371" y="82"/>
                        <a:pt x="371" y="83"/>
                        <a:pt x="361" y="88"/>
                      </a:cubicBezTo>
                      <a:cubicBezTo>
                        <a:pt x="359" y="92"/>
                        <a:pt x="364" y="93"/>
                        <a:pt x="362" y="99"/>
                      </a:cubicBezTo>
                      <a:cubicBezTo>
                        <a:pt x="363" y="102"/>
                        <a:pt x="364" y="105"/>
                        <a:pt x="364" y="107"/>
                      </a:cubicBezTo>
                      <a:cubicBezTo>
                        <a:pt x="365" y="109"/>
                        <a:pt x="366" y="111"/>
                        <a:pt x="366" y="113"/>
                      </a:cubicBezTo>
                      <a:cubicBezTo>
                        <a:pt x="365" y="115"/>
                        <a:pt x="364" y="120"/>
                        <a:pt x="362" y="122"/>
                      </a:cubicBezTo>
                      <a:cubicBezTo>
                        <a:pt x="359" y="123"/>
                        <a:pt x="354" y="119"/>
                        <a:pt x="351" y="120"/>
                      </a:cubicBezTo>
                      <a:cubicBezTo>
                        <a:pt x="347" y="129"/>
                        <a:pt x="352" y="127"/>
                        <a:pt x="342" y="129"/>
                      </a:cubicBezTo>
                      <a:cubicBezTo>
                        <a:pt x="340" y="123"/>
                        <a:pt x="345" y="111"/>
                        <a:pt x="347" y="105"/>
                      </a:cubicBezTo>
                      <a:cubicBezTo>
                        <a:pt x="347" y="100"/>
                        <a:pt x="338" y="102"/>
                        <a:pt x="338" y="100"/>
                      </a:cubicBezTo>
                      <a:cubicBezTo>
                        <a:pt x="338" y="98"/>
                        <a:pt x="344" y="95"/>
                        <a:pt x="344" y="93"/>
                      </a:cubicBezTo>
                      <a:cubicBezTo>
                        <a:pt x="344" y="92"/>
                        <a:pt x="344" y="89"/>
                        <a:pt x="342" y="89"/>
                      </a:cubicBezTo>
                      <a:cubicBezTo>
                        <a:pt x="339" y="89"/>
                        <a:pt x="324" y="94"/>
                        <a:pt x="320" y="94"/>
                      </a:cubicBezTo>
                      <a:cubicBezTo>
                        <a:pt x="317" y="86"/>
                        <a:pt x="328" y="88"/>
                        <a:pt x="317" y="85"/>
                      </a:cubicBezTo>
                      <a:cubicBezTo>
                        <a:pt x="311" y="91"/>
                        <a:pt x="306" y="93"/>
                        <a:pt x="297" y="94"/>
                      </a:cubicBezTo>
                      <a:cubicBezTo>
                        <a:pt x="300" y="104"/>
                        <a:pt x="307" y="101"/>
                        <a:pt x="320" y="103"/>
                      </a:cubicBezTo>
                      <a:cubicBezTo>
                        <a:pt x="318" y="109"/>
                        <a:pt x="311" y="111"/>
                        <a:pt x="305" y="117"/>
                      </a:cubicBezTo>
                      <a:lnTo>
                        <a:pt x="311" y="126"/>
                      </a:lnTo>
                      <a:lnTo>
                        <a:pt x="315" y="138"/>
                      </a:lnTo>
                      <a:lnTo>
                        <a:pt x="309" y="139"/>
                      </a:lnTo>
                      <a:lnTo>
                        <a:pt x="314" y="144"/>
                      </a:lnTo>
                      <a:lnTo>
                        <a:pt x="307" y="152"/>
                      </a:lnTo>
                      <a:lnTo>
                        <a:pt x="0" y="149"/>
                      </a:lnTo>
                      <a:lnTo>
                        <a:pt x="73" y="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211" name="Freeform 91"/>
                <p:cNvSpPr>
                  <a:spLocks/>
                </p:cNvSpPr>
                <p:nvPr/>
              </p:nvSpPr>
              <p:spPr bwMode="ltGray">
                <a:xfrm>
                  <a:off x="4731" y="240"/>
                  <a:ext cx="20" cy="55"/>
                </a:xfrm>
                <a:custGeom>
                  <a:avLst/>
                  <a:gdLst/>
                  <a:ahLst/>
                  <a:cxnLst>
                    <a:cxn ang="0">
                      <a:pos x="5" y="156"/>
                    </a:cxn>
                    <a:cxn ang="0">
                      <a:pos x="15" y="108"/>
                    </a:cxn>
                    <a:cxn ang="0">
                      <a:pos x="17" y="68"/>
                    </a:cxn>
                    <a:cxn ang="0">
                      <a:pos x="11" y="40"/>
                    </a:cxn>
                    <a:cxn ang="0">
                      <a:pos x="17" y="12"/>
                    </a:cxn>
                    <a:cxn ang="0">
                      <a:pos x="21" y="0"/>
                    </a:cxn>
                    <a:cxn ang="0">
                      <a:pos x="31" y="30"/>
                    </a:cxn>
                    <a:cxn ang="0">
                      <a:pos x="47" y="98"/>
                    </a:cxn>
                    <a:cxn ang="0">
                      <a:pos x="31" y="108"/>
                    </a:cxn>
                    <a:cxn ang="0">
                      <a:pos x="23" y="126"/>
                    </a:cxn>
                    <a:cxn ang="0">
                      <a:pos x="21" y="132"/>
                    </a:cxn>
                    <a:cxn ang="0">
                      <a:pos x="27" y="134"/>
                    </a:cxn>
                    <a:cxn ang="0">
                      <a:pos x="31" y="146"/>
                    </a:cxn>
                    <a:cxn ang="0">
                      <a:pos x="13" y="148"/>
                    </a:cxn>
                    <a:cxn ang="0">
                      <a:pos x="7" y="160"/>
                    </a:cxn>
                    <a:cxn ang="0">
                      <a:pos x="3" y="154"/>
                    </a:cxn>
                    <a:cxn ang="0">
                      <a:pos x="5" y="156"/>
                    </a:cxn>
                  </a:cxnLst>
                  <a:rect l="0" t="0" r="r" b="b"/>
                  <a:pathLst>
                    <a:path w="47" h="165">
                      <a:moveTo>
                        <a:pt x="5" y="156"/>
                      </a:moveTo>
                      <a:cubicBezTo>
                        <a:pt x="0" y="141"/>
                        <a:pt x="1" y="118"/>
                        <a:pt x="15" y="108"/>
                      </a:cubicBezTo>
                      <a:cubicBezTo>
                        <a:pt x="16" y="95"/>
                        <a:pt x="17" y="81"/>
                        <a:pt x="17" y="68"/>
                      </a:cubicBezTo>
                      <a:cubicBezTo>
                        <a:pt x="17" y="58"/>
                        <a:pt x="11" y="40"/>
                        <a:pt x="11" y="40"/>
                      </a:cubicBezTo>
                      <a:cubicBezTo>
                        <a:pt x="14" y="20"/>
                        <a:pt x="11" y="29"/>
                        <a:pt x="17" y="12"/>
                      </a:cubicBezTo>
                      <a:cubicBezTo>
                        <a:pt x="18" y="8"/>
                        <a:pt x="21" y="0"/>
                        <a:pt x="21" y="0"/>
                      </a:cubicBezTo>
                      <a:cubicBezTo>
                        <a:pt x="38" y="6"/>
                        <a:pt x="33" y="7"/>
                        <a:pt x="31" y="30"/>
                      </a:cubicBezTo>
                      <a:cubicBezTo>
                        <a:pt x="38" y="52"/>
                        <a:pt x="40" y="76"/>
                        <a:pt x="47" y="98"/>
                      </a:cubicBezTo>
                      <a:cubicBezTo>
                        <a:pt x="44" y="116"/>
                        <a:pt x="45" y="113"/>
                        <a:pt x="31" y="108"/>
                      </a:cubicBezTo>
                      <a:cubicBezTo>
                        <a:pt x="25" y="118"/>
                        <a:pt x="28" y="112"/>
                        <a:pt x="23" y="126"/>
                      </a:cubicBezTo>
                      <a:cubicBezTo>
                        <a:pt x="22" y="128"/>
                        <a:pt x="21" y="132"/>
                        <a:pt x="21" y="132"/>
                      </a:cubicBezTo>
                      <a:cubicBezTo>
                        <a:pt x="23" y="133"/>
                        <a:pt x="26" y="132"/>
                        <a:pt x="27" y="134"/>
                      </a:cubicBezTo>
                      <a:cubicBezTo>
                        <a:pt x="29" y="137"/>
                        <a:pt x="31" y="146"/>
                        <a:pt x="31" y="146"/>
                      </a:cubicBezTo>
                      <a:cubicBezTo>
                        <a:pt x="27" y="165"/>
                        <a:pt x="23" y="155"/>
                        <a:pt x="13" y="148"/>
                      </a:cubicBezTo>
                      <a:cubicBezTo>
                        <a:pt x="11" y="152"/>
                        <a:pt x="11" y="160"/>
                        <a:pt x="7" y="160"/>
                      </a:cubicBezTo>
                      <a:cubicBezTo>
                        <a:pt x="5" y="160"/>
                        <a:pt x="4" y="156"/>
                        <a:pt x="3" y="154"/>
                      </a:cubicBezTo>
                      <a:cubicBezTo>
                        <a:pt x="3" y="153"/>
                        <a:pt x="4" y="155"/>
                        <a:pt x="5" y="15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212" name="Freeform 92"/>
                <p:cNvSpPr>
                  <a:spLocks/>
                </p:cNvSpPr>
                <p:nvPr/>
              </p:nvSpPr>
              <p:spPr bwMode="ltGray">
                <a:xfrm>
                  <a:off x="4719" y="287"/>
                  <a:ext cx="59" cy="34"/>
                </a:xfrm>
                <a:custGeom>
                  <a:avLst/>
                  <a:gdLst/>
                  <a:ahLst/>
                  <a:cxnLst>
                    <a:cxn ang="0">
                      <a:pos x="26" y="61"/>
                    </a:cxn>
                    <a:cxn ang="0">
                      <a:pos x="30" y="43"/>
                    </a:cxn>
                    <a:cxn ang="0">
                      <a:pos x="50" y="33"/>
                    </a:cxn>
                    <a:cxn ang="0">
                      <a:pos x="54" y="45"/>
                    </a:cxn>
                    <a:cxn ang="0">
                      <a:pos x="66" y="49"/>
                    </a:cxn>
                    <a:cxn ang="0">
                      <a:pos x="80" y="55"/>
                    </a:cxn>
                    <a:cxn ang="0">
                      <a:pos x="116" y="33"/>
                    </a:cxn>
                    <a:cxn ang="0">
                      <a:pos x="130" y="17"/>
                    </a:cxn>
                    <a:cxn ang="0">
                      <a:pos x="138" y="11"/>
                    </a:cxn>
                    <a:cxn ang="0">
                      <a:pos x="106" y="49"/>
                    </a:cxn>
                    <a:cxn ang="0">
                      <a:pos x="84" y="67"/>
                    </a:cxn>
                    <a:cxn ang="0">
                      <a:pos x="66" y="81"/>
                    </a:cxn>
                    <a:cxn ang="0">
                      <a:pos x="48" y="103"/>
                    </a:cxn>
                    <a:cxn ang="0">
                      <a:pos x="26" y="89"/>
                    </a:cxn>
                    <a:cxn ang="0">
                      <a:pos x="20" y="87"/>
                    </a:cxn>
                    <a:cxn ang="0">
                      <a:pos x="22" y="97"/>
                    </a:cxn>
                    <a:cxn ang="0">
                      <a:pos x="0" y="97"/>
                    </a:cxn>
                    <a:cxn ang="0">
                      <a:pos x="10" y="79"/>
                    </a:cxn>
                    <a:cxn ang="0">
                      <a:pos x="26" y="61"/>
                    </a:cxn>
                  </a:cxnLst>
                  <a:rect l="0" t="0" r="r" b="b"/>
                  <a:pathLst>
                    <a:path w="138" h="103">
                      <a:moveTo>
                        <a:pt x="26" y="61"/>
                      </a:moveTo>
                      <a:cubicBezTo>
                        <a:pt x="29" y="53"/>
                        <a:pt x="33" y="51"/>
                        <a:pt x="30" y="43"/>
                      </a:cubicBezTo>
                      <a:cubicBezTo>
                        <a:pt x="33" y="27"/>
                        <a:pt x="37" y="24"/>
                        <a:pt x="50" y="33"/>
                      </a:cubicBezTo>
                      <a:cubicBezTo>
                        <a:pt x="51" y="37"/>
                        <a:pt x="53" y="41"/>
                        <a:pt x="54" y="45"/>
                      </a:cubicBezTo>
                      <a:cubicBezTo>
                        <a:pt x="55" y="49"/>
                        <a:pt x="66" y="49"/>
                        <a:pt x="66" y="49"/>
                      </a:cubicBezTo>
                      <a:cubicBezTo>
                        <a:pt x="75" y="43"/>
                        <a:pt x="77" y="45"/>
                        <a:pt x="80" y="55"/>
                      </a:cubicBezTo>
                      <a:cubicBezTo>
                        <a:pt x="92" y="47"/>
                        <a:pt x="101" y="37"/>
                        <a:pt x="116" y="33"/>
                      </a:cubicBezTo>
                      <a:cubicBezTo>
                        <a:pt x="125" y="19"/>
                        <a:pt x="120" y="24"/>
                        <a:pt x="130" y="17"/>
                      </a:cubicBezTo>
                      <a:cubicBezTo>
                        <a:pt x="134" y="11"/>
                        <a:pt x="134" y="0"/>
                        <a:pt x="138" y="11"/>
                      </a:cubicBezTo>
                      <a:cubicBezTo>
                        <a:pt x="135" y="31"/>
                        <a:pt x="126" y="45"/>
                        <a:pt x="106" y="49"/>
                      </a:cubicBezTo>
                      <a:cubicBezTo>
                        <a:pt x="97" y="55"/>
                        <a:pt x="93" y="61"/>
                        <a:pt x="84" y="67"/>
                      </a:cubicBezTo>
                      <a:cubicBezTo>
                        <a:pt x="80" y="79"/>
                        <a:pt x="79" y="79"/>
                        <a:pt x="66" y="81"/>
                      </a:cubicBezTo>
                      <a:cubicBezTo>
                        <a:pt x="60" y="90"/>
                        <a:pt x="57" y="97"/>
                        <a:pt x="48" y="103"/>
                      </a:cubicBezTo>
                      <a:cubicBezTo>
                        <a:pt x="42" y="94"/>
                        <a:pt x="37" y="93"/>
                        <a:pt x="26" y="89"/>
                      </a:cubicBezTo>
                      <a:cubicBezTo>
                        <a:pt x="24" y="88"/>
                        <a:pt x="20" y="87"/>
                        <a:pt x="20" y="87"/>
                      </a:cubicBezTo>
                      <a:cubicBezTo>
                        <a:pt x="10" y="90"/>
                        <a:pt x="14" y="94"/>
                        <a:pt x="22" y="97"/>
                      </a:cubicBezTo>
                      <a:cubicBezTo>
                        <a:pt x="14" y="103"/>
                        <a:pt x="9" y="100"/>
                        <a:pt x="0" y="97"/>
                      </a:cubicBezTo>
                      <a:cubicBezTo>
                        <a:pt x="2" y="87"/>
                        <a:pt x="1" y="82"/>
                        <a:pt x="10" y="79"/>
                      </a:cubicBezTo>
                      <a:cubicBezTo>
                        <a:pt x="15" y="63"/>
                        <a:pt x="14" y="69"/>
                        <a:pt x="26" y="6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213" name="Freeform 93"/>
                <p:cNvSpPr>
                  <a:spLocks/>
                </p:cNvSpPr>
                <p:nvPr/>
              </p:nvSpPr>
              <p:spPr bwMode="ltGray">
                <a:xfrm>
                  <a:off x="4656" y="319"/>
                  <a:ext cx="80" cy="72"/>
                </a:xfrm>
                <a:custGeom>
                  <a:avLst/>
                  <a:gdLst/>
                  <a:ahLst/>
                  <a:cxnLst>
                    <a:cxn ang="0">
                      <a:pos x="158" y="24"/>
                    </a:cxn>
                    <a:cxn ang="0">
                      <a:pos x="160" y="6"/>
                    </a:cxn>
                    <a:cxn ang="0">
                      <a:pos x="170" y="0"/>
                    </a:cxn>
                    <a:cxn ang="0">
                      <a:pos x="182" y="24"/>
                    </a:cxn>
                    <a:cxn ang="0">
                      <a:pos x="188" y="42"/>
                    </a:cxn>
                    <a:cxn ang="0">
                      <a:pos x="178" y="58"/>
                    </a:cxn>
                    <a:cxn ang="0">
                      <a:pos x="170" y="76"/>
                    </a:cxn>
                    <a:cxn ang="0">
                      <a:pos x="162" y="126"/>
                    </a:cxn>
                    <a:cxn ang="0">
                      <a:pos x="144" y="136"/>
                    </a:cxn>
                    <a:cxn ang="0">
                      <a:pos x="120" y="138"/>
                    </a:cxn>
                    <a:cxn ang="0">
                      <a:pos x="112" y="124"/>
                    </a:cxn>
                    <a:cxn ang="0">
                      <a:pos x="102" y="146"/>
                    </a:cxn>
                    <a:cxn ang="0">
                      <a:pos x="90" y="150"/>
                    </a:cxn>
                    <a:cxn ang="0">
                      <a:pos x="80" y="132"/>
                    </a:cxn>
                    <a:cxn ang="0">
                      <a:pos x="58" y="144"/>
                    </a:cxn>
                    <a:cxn ang="0">
                      <a:pos x="76" y="142"/>
                    </a:cxn>
                    <a:cxn ang="0">
                      <a:pos x="78" y="160"/>
                    </a:cxn>
                    <a:cxn ang="0">
                      <a:pos x="58" y="166"/>
                    </a:cxn>
                    <a:cxn ang="0">
                      <a:pos x="34" y="166"/>
                    </a:cxn>
                    <a:cxn ang="0">
                      <a:pos x="36" y="154"/>
                    </a:cxn>
                    <a:cxn ang="0">
                      <a:pos x="46" y="144"/>
                    </a:cxn>
                    <a:cxn ang="0">
                      <a:pos x="34" y="148"/>
                    </a:cxn>
                    <a:cxn ang="0">
                      <a:pos x="26" y="166"/>
                    </a:cxn>
                    <a:cxn ang="0">
                      <a:pos x="30" y="190"/>
                    </a:cxn>
                    <a:cxn ang="0">
                      <a:pos x="14" y="200"/>
                    </a:cxn>
                    <a:cxn ang="0">
                      <a:pos x="0" y="214"/>
                    </a:cxn>
                    <a:cxn ang="0">
                      <a:pos x="8" y="188"/>
                    </a:cxn>
                    <a:cxn ang="0">
                      <a:pos x="0" y="164"/>
                    </a:cxn>
                    <a:cxn ang="0">
                      <a:pos x="14" y="152"/>
                    </a:cxn>
                    <a:cxn ang="0">
                      <a:pos x="32" y="134"/>
                    </a:cxn>
                    <a:cxn ang="0">
                      <a:pos x="44" y="118"/>
                    </a:cxn>
                    <a:cxn ang="0">
                      <a:pos x="72" y="116"/>
                    </a:cxn>
                    <a:cxn ang="0">
                      <a:pos x="84" y="112"/>
                    </a:cxn>
                    <a:cxn ang="0">
                      <a:pos x="114" y="78"/>
                    </a:cxn>
                    <a:cxn ang="0">
                      <a:pos x="120" y="92"/>
                    </a:cxn>
                    <a:cxn ang="0">
                      <a:pos x="132" y="76"/>
                    </a:cxn>
                    <a:cxn ang="0">
                      <a:pos x="150" y="54"/>
                    </a:cxn>
                    <a:cxn ang="0">
                      <a:pos x="154" y="42"/>
                    </a:cxn>
                    <a:cxn ang="0">
                      <a:pos x="148" y="38"/>
                    </a:cxn>
                    <a:cxn ang="0">
                      <a:pos x="152" y="32"/>
                    </a:cxn>
                    <a:cxn ang="0">
                      <a:pos x="158" y="24"/>
                    </a:cxn>
                  </a:cxnLst>
                  <a:rect l="0" t="0" r="r" b="b"/>
                  <a:pathLst>
                    <a:path w="188" h="214">
                      <a:moveTo>
                        <a:pt x="158" y="24"/>
                      </a:moveTo>
                      <a:cubicBezTo>
                        <a:pt x="156" y="18"/>
                        <a:pt x="160" y="6"/>
                        <a:pt x="160" y="6"/>
                      </a:cubicBezTo>
                      <a:cubicBezTo>
                        <a:pt x="167" y="16"/>
                        <a:pt x="167" y="8"/>
                        <a:pt x="170" y="0"/>
                      </a:cubicBezTo>
                      <a:cubicBezTo>
                        <a:pt x="181" y="4"/>
                        <a:pt x="179" y="14"/>
                        <a:pt x="182" y="24"/>
                      </a:cubicBezTo>
                      <a:cubicBezTo>
                        <a:pt x="184" y="30"/>
                        <a:pt x="188" y="42"/>
                        <a:pt x="188" y="42"/>
                      </a:cubicBezTo>
                      <a:cubicBezTo>
                        <a:pt x="183" y="56"/>
                        <a:pt x="188" y="52"/>
                        <a:pt x="178" y="58"/>
                      </a:cubicBezTo>
                      <a:cubicBezTo>
                        <a:pt x="174" y="63"/>
                        <a:pt x="170" y="76"/>
                        <a:pt x="170" y="76"/>
                      </a:cubicBezTo>
                      <a:cubicBezTo>
                        <a:pt x="169" y="100"/>
                        <a:pt x="173" y="110"/>
                        <a:pt x="162" y="126"/>
                      </a:cubicBezTo>
                      <a:cubicBezTo>
                        <a:pt x="150" y="118"/>
                        <a:pt x="155" y="132"/>
                        <a:pt x="144" y="136"/>
                      </a:cubicBezTo>
                      <a:cubicBezTo>
                        <a:pt x="135" y="134"/>
                        <a:pt x="129" y="135"/>
                        <a:pt x="120" y="138"/>
                      </a:cubicBezTo>
                      <a:cubicBezTo>
                        <a:pt x="114" y="129"/>
                        <a:pt x="122" y="127"/>
                        <a:pt x="112" y="124"/>
                      </a:cubicBezTo>
                      <a:cubicBezTo>
                        <a:pt x="108" y="130"/>
                        <a:pt x="108" y="142"/>
                        <a:pt x="102" y="146"/>
                      </a:cubicBezTo>
                      <a:cubicBezTo>
                        <a:pt x="98" y="148"/>
                        <a:pt x="90" y="150"/>
                        <a:pt x="90" y="150"/>
                      </a:cubicBezTo>
                      <a:cubicBezTo>
                        <a:pt x="87" y="141"/>
                        <a:pt x="89" y="135"/>
                        <a:pt x="80" y="132"/>
                      </a:cubicBezTo>
                      <a:cubicBezTo>
                        <a:pt x="68" y="134"/>
                        <a:pt x="65" y="134"/>
                        <a:pt x="58" y="144"/>
                      </a:cubicBezTo>
                      <a:cubicBezTo>
                        <a:pt x="66" y="150"/>
                        <a:pt x="68" y="147"/>
                        <a:pt x="76" y="142"/>
                      </a:cubicBezTo>
                      <a:cubicBezTo>
                        <a:pt x="81" y="146"/>
                        <a:pt x="85" y="155"/>
                        <a:pt x="78" y="160"/>
                      </a:cubicBezTo>
                      <a:cubicBezTo>
                        <a:pt x="75" y="162"/>
                        <a:pt x="62" y="165"/>
                        <a:pt x="58" y="166"/>
                      </a:cubicBezTo>
                      <a:cubicBezTo>
                        <a:pt x="48" y="173"/>
                        <a:pt x="44" y="173"/>
                        <a:pt x="34" y="166"/>
                      </a:cubicBezTo>
                      <a:cubicBezTo>
                        <a:pt x="35" y="162"/>
                        <a:pt x="34" y="158"/>
                        <a:pt x="36" y="154"/>
                      </a:cubicBezTo>
                      <a:cubicBezTo>
                        <a:pt x="38" y="150"/>
                        <a:pt x="55" y="146"/>
                        <a:pt x="46" y="144"/>
                      </a:cubicBezTo>
                      <a:cubicBezTo>
                        <a:pt x="42" y="143"/>
                        <a:pt x="34" y="148"/>
                        <a:pt x="34" y="148"/>
                      </a:cubicBezTo>
                      <a:cubicBezTo>
                        <a:pt x="32" y="155"/>
                        <a:pt x="28" y="159"/>
                        <a:pt x="26" y="166"/>
                      </a:cubicBezTo>
                      <a:cubicBezTo>
                        <a:pt x="36" y="182"/>
                        <a:pt x="36" y="173"/>
                        <a:pt x="30" y="190"/>
                      </a:cubicBezTo>
                      <a:cubicBezTo>
                        <a:pt x="28" y="196"/>
                        <a:pt x="14" y="200"/>
                        <a:pt x="14" y="200"/>
                      </a:cubicBezTo>
                      <a:cubicBezTo>
                        <a:pt x="5" y="214"/>
                        <a:pt x="11" y="210"/>
                        <a:pt x="0" y="214"/>
                      </a:cubicBezTo>
                      <a:cubicBezTo>
                        <a:pt x="2" y="202"/>
                        <a:pt x="5" y="198"/>
                        <a:pt x="8" y="188"/>
                      </a:cubicBezTo>
                      <a:cubicBezTo>
                        <a:pt x="6" y="178"/>
                        <a:pt x="3" y="173"/>
                        <a:pt x="0" y="164"/>
                      </a:cubicBezTo>
                      <a:cubicBezTo>
                        <a:pt x="3" y="156"/>
                        <a:pt x="7" y="157"/>
                        <a:pt x="14" y="152"/>
                      </a:cubicBezTo>
                      <a:cubicBezTo>
                        <a:pt x="18" y="141"/>
                        <a:pt x="23" y="140"/>
                        <a:pt x="32" y="134"/>
                      </a:cubicBezTo>
                      <a:cubicBezTo>
                        <a:pt x="37" y="127"/>
                        <a:pt x="37" y="123"/>
                        <a:pt x="44" y="118"/>
                      </a:cubicBezTo>
                      <a:cubicBezTo>
                        <a:pt x="64" y="121"/>
                        <a:pt x="55" y="122"/>
                        <a:pt x="72" y="116"/>
                      </a:cubicBezTo>
                      <a:cubicBezTo>
                        <a:pt x="76" y="115"/>
                        <a:pt x="84" y="112"/>
                        <a:pt x="84" y="112"/>
                      </a:cubicBezTo>
                      <a:cubicBezTo>
                        <a:pt x="105" y="119"/>
                        <a:pt x="97" y="84"/>
                        <a:pt x="114" y="78"/>
                      </a:cubicBezTo>
                      <a:cubicBezTo>
                        <a:pt x="117" y="87"/>
                        <a:pt x="110" y="89"/>
                        <a:pt x="120" y="92"/>
                      </a:cubicBezTo>
                      <a:cubicBezTo>
                        <a:pt x="125" y="85"/>
                        <a:pt x="125" y="81"/>
                        <a:pt x="132" y="76"/>
                      </a:cubicBezTo>
                      <a:cubicBezTo>
                        <a:pt x="138" y="68"/>
                        <a:pt x="146" y="65"/>
                        <a:pt x="150" y="54"/>
                      </a:cubicBezTo>
                      <a:cubicBezTo>
                        <a:pt x="151" y="50"/>
                        <a:pt x="154" y="42"/>
                        <a:pt x="154" y="42"/>
                      </a:cubicBezTo>
                      <a:cubicBezTo>
                        <a:pt x="152" y="41"/>
                        <a:pt x="148" y="40"/>
                        <a:pt x="148" y="38"/>
                      </a:cubicBezTo>
                      <a:cubicBezTo>
                        <a:pt x="148" y="36"/>
                        <a:pt x="161" y="33"/>
                        <a:pt x="152" y="32"/>
                      </a:cubicBezTo>
                      <a:lnTo>
                        <a:pt x="158" y="2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214" name="Freeform 94"/>
                <p:cNvSpPr>
                  <a:spLocks/>
                </p:cNvSpPr>
                <p:nvPr/>
              </p:nvSpPr>
              <p:spPr bwMode="ltGray">
                <a:xfrm>
                  <a:off x="4709" y="340"/>
                  <a:ext cx="6" cy="4"/>
                </a:xfrm>
                <a:custGeom>
                  <a:avLst/>
                  <a:gdLst/>
                  <a:ahLst/>
                  <a:cxnLst>
                    <a:cxn ang="0">
                      <a:pos x="0" y="9"/>
                    </a:cxn>
                    <a:cxn ang="0">
                      <a:pos x="4" y="13"/>
                    </a:cxn>
                    <a:cxn ang="0">
                      <a:pos x="0" y="9"/>
                    </a:cxn>
                  </a:cxnLst>
                  <a:rect l="0" t="0" r="r" b="b"/>
                  <a:pathLst>
                    <a:path w="13" h="13">
                      <a:moveTo>
                        <a:pt x="0" y="9"/>
                      </a:moveTo>
                      <a:cubicBezTo>
                        <a:pt x="6" y="0"/>
                        <a:pt x="13" y="7"/>
                        <a:pt x="4" y="13"/>
                      </a:cubicBezTo>
                      <a:cubicBezTo>
                        <a:pt x="0" y="6"/>
                        <a:pt x="0" y="5"/>
                        <a:pt x="0" y="9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215" name="Freeform 95"/>
                <p:cNvSpPr>
                  <a:spLocks/>
                </p:cNvSpPr>
                <p:nvPr/>
              </p:nvSpPr>
              <p:spPr bwMode="ltGray">
                <a:xfrm>
                  <a:off x="4261" y="389"/>
                  <a:ext cx="347" cy="189"/>
                </a:xfrm>
                <a:custGeom>
                  <a:avLst/>
                  <a:gdLst/>
                  <a:ahLst/>
                  <a:cxnLst>
                    <a:cxn ang="0">
                      <a:pos x="812" y="26"/>
                    </a:cxn>
                    <a:cxn ang="0">
                      <a:pos x="778" y="78"/>
                    </a:cxn>
                    <a:cxn ang="0">
                      <a:pos x="748" y="122"/>
                    </a:cxn>
                    <a:cxn ang="0">
                      <a:pos x="722" y="142"/>
                    </a:cxn>
                    <a:cxn ang="0">
                      <a:pos x="634" y="180"/>
                    </a:cxn>
                    <a:cxn ang="0">
                      <a:pos x="632" y="210"/>
                    </a:cxn>
                    <a:cxn ang="0">
                      <a:pos x="604" y="230"/>
                    </a:cxn>
                    <a:cxn ang="0">
                      <a:pos x="620" y="178"/>
                    </a:cxn>
                    <a:cxn ang="0">
                      <a:pos x="576" y="188"/>
                    </a:cxn>
                    <a:cxn ang="0">
                      <a:pos x="556" y="218"/>
                    </a:cxn>
                    <a:cxn ang="0">
                      <a:pos x="596" y="280"/>
                    </a:cxn>
                    <a:cxn ang="0">
                      <a:pos x="594" y="368"/>
                    </a:cxn>
                    <a:cxn ang="0">
                      <a:pos x="542" y="406"/>
                    </a:cxn>
                    <a:cxn ang="0">
                      <a:pos x="522" y="386"/>
                    </a:cxn>
                    <a:cxn ang="0">
                      <a:pos x="482" y="348"/>
                    </a:cxn>
                    <a:cxn ang="0">
                      <a:pos x="462" y="348"/>
                    </a:cxn>
                    <a:cxn ang="0">
                      <a:pos x="450" y="394"/>
                    </a:cxn>
                    <a:cxn ang="0">
                      <a:pos x="500" y="464"/>
                    </a:cxn>
                    <a:cxn ang="0">
                      <a:pos x="510" y="524"/>
                    </a:cxn>
                    <a:cxn ang="0">
                      <a:pos x="526" y="560"/>
                    </a:cxn>
                    <a:cxn ang="0">
                      <a:pos x="492" y="544"/>
                    </a:cxn>
                    <a:cxn ang="0">
                      <a:pos x="470" y="518"/>
                    </a:cxn>
                    <a:cxn ang="0">
                      <a:pos x="422" y="424"/>
                    </a:cxn>
                    <a:cxn ang="0">
                      <a:pos x="426" y="310"/>
                    </a:cxn>
                    <a:cxn ang="0">
                      <a:pos x="422" y="268"/>
                    </a:cxn>
                    <a:cxn ang="0">
                      <a:pos x="412" y="276"/>
                    </a:cxn>
                    <a:cxn ang="0">
                      <a:pos x="386" y="266"/>
                    </a:cxn>
                    <a:cxn ang="0">
                      <a:pos x="360" y="170"/>
                    </a:cxn>
                    <a:cxn ang="0">
                      <a:pos x="330" y="166"/>
                    </a:cxn>
                    <a:cxn ang="0">
                      <a:pos x="288" y="172"/>
                    </a:cxn>
                    <a:cxn ang="0">
                      <a:pos x="242" y="232"/>
                    </a:cxn>
                    <a:cxn ang="0">
                      <a:pos x="196" y="268"/>
                    </a:cxn>
                    <a:cxn ang="0">
                      <a:pos x="184" y="274"/>
                    </a:cxn>
                    <a:cxn ang="0">
                      <a:pos x="160" y="328"/>
                    </a:cxn>
                    <a:cxn ang="0">
                      <a:pos x="152" y="354"/>
                    </a:cxn>
                    <a:cxn ang="0">
                      <a:pos x="128" y="404"/>
                    </a:cxn>
                    <a:cxn ang="0">
                      <a:pos x="94" y="392"/>
                    </a:cxn>
                    <a:cxn ang="0">
                      <a:pos x="66" y="258"/>
                    </a:cxn>
                    <a:cxn ang="0">
                      <a:pos x="72" y="156"/>
                    </a:cxn>
                    <a:cxn ang="0">
                      <a:pos x="44" y="180"/>
                    </a:cxn>
                    <a:cxn ang="0">
                      <a:pos x="20" y="150"/>
                    </a:cxn>
                    <a:cxn ang="0">
                      <a:pos x="24" y="138"/>
                    </a:cxn>
                    <a:cxn ang="0">
                      <a:pos x="0" y="92"/>
                    </a:cxn>
                    <a:cxn ang="0">
                      <a:pos x="798" y="6"/>
                    </a:cxn>
                  </a:cxnLst>
                  <a:rect l="0" t="0" r="r" b="b"/>
                  <a:pathLst>
                    <a:path w="812" h="564">
                      <a:moveTo>
                        <a:pt x="798" y="6"/>
                      </a:moveTo>
                      <a:cubicBezTo>
                        <a:pt x="801" y="15"/>
                        <a:pt x="809" y="16"/>
                        <a:pt x="812" y="26"/>
                      </a:cubicBezTo>
                      <a:cubicBezTo>
                        <a:pt x="809" y="36"/>
                        <a:pt x="801" y="41"/>
                        <a:pt x="796" y="50"/>
                      </a:cubicBezTo>
                      <a:cubicBezTo>
                        <a:pt x="791" y="61"/>
                        <a:pt x="788" y="71"/>
                        <a:pt x="778" y="78"/>
                      </a:cubicBezTo>
                      <a:cubicBezTo>
                        <a:pt x="773" y="85"/>
                        <a:pt x="771" y="88"/>
                        <a:pt x="774" y="96"/>
                      </a:cubicBezTo>
                      <a:cubicBezTo>
                        <a:pt x="767" y="107"/>
                        <a:pt x="758" y="114"/>
                        <a:pt x="748" y="122"/>
                      </a:cubicBezTo>
                      <a:cubicBezTo>
                        <a:pt x="744" y="125"/>
                        <a:pt x="736" y="130"/>
                        <a:pt x="736" y="130"/>
                      </a:cubicBezTo>
                      <a:cubicBezTo>
                        <a:pt x="740" y="141"/>
                        <a:pt x="731" y="140"/>
                        <a:pt x="722" y="142"/>
                      </a:cubicBezTo>
                      <a:cubicBezTo>
                        <a:pt x="716" y="148"/>
                        <a:pt x="712" y="151"/>
                        <a:pt x="704" y="154"/>
                      </a:cubicBezTo>
                      <a:cubicBezTo>
                        <a:pt x="686" y="150"/>
                        <a:pt x="650" y="169"/>
                        <a:pt x="634" y="180"/>
                      </a:cubicBezTo>
                      <a:cubicBezTo>
                        <a:pt x="636" y="189"/>
                        <a:pt x="631" y="193"/>
                        <a:pt x="640" y="196"/>
                      </a:cubicBezTo>
                      <a:cubicBezTo>
                        <a:pt x="643" y="205"/>
                        <a:pt x="640" y="207"/>
                        <a:pt x="632" y="210"/>
                      </a:cubicBezTo>
                      <a:cubicBezTo>
                        <a:pt x="626" y="219"/>
                        <a:pt x="623" y="226"/>
                        <a:pt x="614" y="232"/>
                      </a:cubicBezTo>
                      <a:cubicBezTo>
                        <a:pt x="611" y="231"/>
                        <a:pt x="606" y="233"/>
                        <a:pt x="604" y="230"/>
                      </a:cubicBezTo>
                      <a:cubicBezTo>
                        <a:pt x="599" y="220"/>
                        <a:pt x="610" y="199"/>
                        <a:pt x="620" y="196"/>
                      </a:cubicBezTo>
                      <a:cubicBezTo>
                        <a:pt x="623" y="187"/>
                        <a:pt x="617" y="187"/>
                        <a:pt x="620" y="178"/>
                      </a:cubicBezTo>
                      <a:cubicBezTo>
                        <a:pt x="617" y="164"/>
                        <a:pt x="609" y="168"/>
                        <a:pt x="598" y="172"/>
                      </a:cubicBezTo>
                      <a:cubicBezTo>
                        <a:pt x="592" y="180"/>
                        <a:pt x="585" y="185"/>
                        <a:pt x="576" y="188"/>
                      </a:cubicBezTo>
                      <a:cubicBezTo>
                        <a:pt x="572" y="194"/>
                        <a:pt x="568" y="200"/>
                        <a:pt x="564" y="206"/>
                      </a:cubicBezTo>
                      <a:cubicBezTo>
                        <a:pt x="561" y="210"/>
                        <a:pt x="556" y="218"/>
                        <a:pt x="556" y="218"/>
                      </a:cubicBezTo>
                      <a:cubicBezTo>
                        <a:pt x="558" y="234"/>
                        <a:pt x="559" y="243"/>
                        <a:pt x="572" y="252"/>
                      </a:cubicBezTo>
                      <a:cubicBezTo>
                        <a:pt x="579" y="262"/>
                        <a:pt x="586" y="273"/>
                        <a:pt x="596" y="280"/>
                      </a:cubicBezTo>
                      <a:cubicBezTo>
                        <a:pt x="598" y="286"/>
                        <a:pt x="602" y="298"/>
                        <a:pt x="602" y="298"/>
                      </a:cubicBezTo>
                      <a:cubicBezTo>
                        <a:pt x="601" y="308"/>
                        <a:pt x="599" y="361"/>
                        <a:pt x="594" y="368"/>
                      </a:cubicBezTo>
                      <a:cubicBezTo>
                        <a:pt x="590" y="374"/>
                        <a:pt x="576" y="378"/>
                        <a:pt x="570" y="382"/>
                      </a:cubicBezTo>
                      <a:cubicBezTo>
                        <a:pt x="563" y="393"/>
                        <a:pt x="550" y="396"/>
                        <a:pt x="542" y="406"/>
                      </a:cubicBezTo>
                      <a:cubicBezTo>
                        <a:pt x="536" y="413"/>
                        <a:pt x="539" y="417"/>
                        <a:pt x="530" y="420"/>
                      </a:cubicBezTo>
                      <a:cubicBezTo>
                        <a:pt x="526" y="408"/>
                        <a:pt x="538" y="391"/>
                        <a:pt x="522" y="386"/>
                      </a:cubicBezTo>
                      <a:cubicBezTo>
                        <a:pt x="516" y="377"/>
                        <a:pt x="510" y="364"/>
                        <a:pt x="502" y="356"/>
                      </a:cubicBezTo>
                      <a:cubicBezTo>
                        <a:pt x="497" y="341"/>
                        <a:pt x="505" y="360"/>
                        <a:pt x="482" y="348"/>
                      </a:cubicBezTo>
                      <a:cubicBezTo>
                        <a:pt x="478" y="346"/>
                        <a:pt x="478" y="339"/>
                        <a:pt x="474" y="336"/>
                      </a:cubicBezTo>
                      <a:cubicBezTo>
                        <a:pt x="470" y="323"/>
                        <a:pt x="466" y="342"/>
                        <a:pt x="462" y="348"/>
                      </a:cubicBezTo>
                      <a:cubicBezTo>
                        <a:pt x="460" y="358"/>
                        <a:pt x="456" y="363"/>
                        <a:pt x="454" y="374"/>
                      </a:cubicBezTo>
                      <a:cubicBezTo>
                        <a:pt x="457" y="383"/>
                        <a:pt x="455" y="387"/>
                        <a:pt x="450" y="394"/>
                      </a:cubicBezTo>
                      <a:cubicBezTo>
                        <a:pt x="454" y="399"/>
                        <a:pt x="464" y="411"/>
                        <a:pt x="466" y="418"/>
                      </a:cubicBezTo>
                      <a:cubicBezTo>
                        <a:pt x="474" y="443"/>
                        <a:pt x="472" y="458"/>
                        <a:pt x="500" y="464"/>
                      </a:cubicBezTo>
                      <a:cubicBezTo>
                        <a:pt x="507" y="469"/>
                        <a:pt x="510" y="474"/>
                        <a:pt x="516" y="480"/>
                      </a:cubicBezTo>
                      <a:cubicBezTo>
                        <a:pt x="511" y="494"/>
                        <a:pt x="513" y="509"/>
                        <a:pt x="510" y="524"/>
                      </a:cubicBezTo>
                      <a:cubicBezTo>
                        <a:pt x="512" y="537"/>
                        <a:pt x="511" y="541"/>
                        <a:pt x="522" y="548"/>
                      </a:cubicBezTo>
                      <a:cubicBezTo>
                        <a:pt x="523" y="552"/>
                        <a:pt x="525" y="556"/>
                        <a:pt x="526" y="560"/>
                      </a:cubicBezTo>
                      <a:cubicBezTo>
                        <a:pt x="527" y="564"/>
                        <a:pt x="514" y="556"/>
                        <a:pt x="514" y="556"/>
                      </a:cubicBezTo>
                      <a:cubicBezTo>
                        <a:pt x="502" y="564"/>
                        <a:pt x="501" y="551"/>
                        <a:pt x="492" y="544"/>
                      </a:cubicBezTo>
                      <a:cubicBezTo>
                        <a:pt x="488" y="541"/>
                        <a:pt x="480" y="536"/>
                        <a:pt x="480" y="536"/>
                      </a:cubicBezTo>
                      <a:cubicBezTo>
                        <a:pt x="471" y="522"/>
                        <a:pt x="474" y="529"/>
                        <a:pt x="470" y="518"/>
                      </a:cubicBezTo>
                      <a:cubicBezTo>
                        <a:pt x="467" y="491"/>
                        <a:pt x="461" y="446"/>
                        <a:pt x="436" y="430"/>
                      </a:cubicBezTo>
                      <a:cubicBezTo>
                        <a:pt x="428" y="433"/>
                        <a:pt x="425" y="433"/>
                        <a:pt x="422" y="424"/>
                      </a:cubicBezTo>
                      <a:cubicBezTo>
                        <a:pt x="427" y="404"/>
                        <a:pt x="432" y="383"/>
                        <a:pt x="438" y="364"/>
                      </a:cubicBezTo>
                      <a:cubicBezTo>
                        <a:pt x="436" y="343"/>
                        <a:pt x="431" y="330"/>
                        <a:pt x="426" y="310"/>
                      </a:cubicBezTo>
                      <a:cubicBezTo>
                        <a:pt x="429" y="302"/>
                        <a:pt x="425" y="300"/>
                        <a:pt x="422" y="292"/>
                      </a:cubicBezTo>
                      <a:cubicBezTo>
                        <a:pt x="424" y="282"/>
                        <a:pt x="428" y="277"/>
                        <a:pt x="422" y="268"/>
                      </a:cubicBezTo>
                      <a:cubicBezTo>
                        <a:pt x="420" y="269"/>
                        <a:pt x="418" y="269"/>
                        <a:pt x="416" y="270"/>
                      </a:cubicBezTo>
                      <a:cubicBezTo>
                        <a:pt x="414" y="272"/>
                        <a:pt x="414" y="275"/>
                        <a:pt x="412" y="276"/>
                      </a:cubicBezTo>
                      <a:cubicBezTo>
                        <a:pt x="408" y="278"/>
                        <a:pt x="400" y="280"/>
                        <a:pt x="400" y="280"/>
                      </a:cubicBezTo>
                      <a:cubicBezTo>
                        <a:pt x="394" y="274"/>
                        <a:pt x="389" y="274"/>
                        <a:pt x="386" y="266"/>
                      </a:cubicBezTo>
                      <a:cubicBezTo>
                        <a:pt x="391" y="251"/>
                        <a:pt x="379" y="206"/>
                        <a:pt x="364" y="196"/>
                      </a:cubicBezTo>
                      <a:cubicBezTo>
                        <a:pt x="357" y="186"/>
                        <a:pt x="358" y="182"/>
                        <a:pt x="360" y="170"/>
                      </a:cubicBezTo>
                      <a:cubicBezTo>
                        <a:pt x="358" y="160"/>
                        <a:pt x="356" y="147"/>
                        <a:pt x="346" y="144"/>
                      </a:cubicBezTo>
                      <a:cubicBezTo>
                        <a:pt x="343" y="154"/>
                        <a:pt x="338" y="160"/>
                        <a:pt x="330" y="166"/>
                      </a:cubicBezTo>
                      <a:cubicBezTo>
                        <a:pt x="323" y="164"/>
                        <a:pt x="308" y="160"/>
                        <a:pt x="308" y="160"/>
                      </a:cubicBezTo>
                      <a:cubicBezTo>
                        <a:pt x="296" y="162"/>
                        <a:pt x="297" y="166"/>
                        <a:pt x="288" y="172"/>
                      </a:cubicBezTo>
                      <a:cubicBezTo>
                        <a:pt x="284" y="185"/>
                        <a:pt x="282" y="191"/>
                        <a:pt x="268" y="196"/>
                      </a:cubicBezTo>
                      <a:cubicBezTo>
                        <a:pt x="264" y="200"/>
                        <a:pt x="243" y="231"/>
                        <a:pt x="242" y="232"/>
                      </a:cubicBezTo>
                      <a:cubicBezTo>
                        <a:pt x="231" y="239"/>
                        <a:pt x="215" y="247"/>
                        <a:pt x="206" y="256"/>
                      </a:cubicBezTo>
                      <a:cubicBezTo>
                        <a:pt x="202" y="260"/>
                        <a:pt x="200" y="265"/>
                        <a:pt x="196" y="268"/>
                      </a:cubicBezTo>
                      <a:cubicBezTo>
                        <a:pt x="194" y="269"/>
                        <a:pt x="192" y="269"/>
                        <a:pt x="190" y="270"/>
                      </a:cubicBezTo>
                      <a:cubicBezTo>
                        <a:pt x="188" y="271"/>
                        <a:pt x="186" y="272"/>
                        <a:pt x="184" y="274"/>
                      </a:cubicBezTo>
                      <a:cubicBezTo>
                        <a:pt x="180" y="278"/>
                        <a:pt x="172" y="286"/>
                        <a:pt x="172" y="286"/>
                      </a:cubicBezTo>
                      <a:cubicBezTo>
                        <a:pt x="167" y="300"/>
                        <a:pt x="165" y="314"/>
                        <a:pt x="160" y="328"/>
                      </a:cubicBezTo>
                      <a:cubicBezTo>
                        <a:pt x="158" y="335"/>
                        <a:pt x="156" y="341"/>
                        <a:pt x="154" y="348"/>
                      </a:cubicBezTo>
                      <a:cubicBezTo>
                        <a:pt x="153" y="350"/>
                        <a:pt x="152" y="354"/>
                        <a:pt x="152" y="354"/>
                      </a:cubicBezTo>
                      <a:cubicBezTo>
                        <a:pt x="152" y="359"/>
                        <a:pt x="156" y="384"/>
                        <a:pt x="146" y="392"/>
                      </a:cubicBezTo>
                      <a:cubicBezTo>
                        <a:pt x="141" y="397"/>
                        <a:pt x="128" y="404"/>
                        <a:pt x="128" y="404"/>
                      </a:cubicBezTo>
                      <a:cubicBezTo>
                        <a:pt x="125" y="412"/>
                        <a:pt x="122" y="421"/>
                        <a:pt x="114" y="424"/>
                      </a:cubicBezTo>
                      <a:cubicBezTo>
                        <a:pt x="100" y="419"/>
                        <a:pt x="97" y="405"/>
                        <a:pt x="94" y="392"/>
                      </a:cubicBezTo>
                      <a:cubicBezTo>
                        <a:pt x="86" y="362"/>
                        <a:pt x="82" y="332"/>
                        <a:pt x="72" y="302"/>
                      </a:cubicBezTo>
                      <a:cubicBezTo>
                        <a:pt x="71" y="281"/>
                        <a:pt x="70" y="275"/>
                        <a:pt x="66" y="258"/>
                      </a:cubicBezTo>
                      <a:cubicBezTo>
                        <a:pt x="66" y="251"/>
                        <a:pt x="68" y="219"/>
                        <a:pt x="64" y="208"/>
                      </a:cubicBezTo>
                      <a:cubicBezTo>
                        <a:pt x="70" y="191"/>
                        <a:pt x="66" y="173"/>
                        <a:pt x="72" y="156"/>
                      </a:cubicBezTo>
                      <a:cubicBezTo>
                        <a:pt x="66" y="139"/>
                        <a:pt x="60" y="168"/>
                        <a:pt x="56" y="172"/>
                      </a:cubicBezTo>
                      <a:cubicBezTo>
                        <a:pt x="53" y="175"/>
                        <a:pt x="44" y="180"/>
                        <a:pt x="44" y="180"/>
                      </a:cubicBezTo>
                      <a:cubicBezTo>
                        <a:pt x="35" y="177"/>
                        <a:pt x="28" y="173"/>
                        <a:pt x="24" y="162"/>
                      </a:cubicBezTo>
                      <a:cubicBezTo>
                        <a:pt x="23" y="158"/>
                        <a:pt x="20" y="150"/>
                        <a:pt x="20" y="150"/>
                      </a:cubicBezTo>
                      <a:cubicBezTo>
                        <a:pt x="30" y="148"/>
                        <a:pt x="30" y="143"/>
                        <a:pt x="38" y="138"/>
                      </a:cubicBezTo>
                      <a:cubicBezTo>
                        <a:pt x="35" y="128"/>
                        <a:pt x="31" y="133"/>
                        <a:pt x="24" y="138"/>
                      </a:cubicBezTo>
                      <a:cubicBezTo>
                        <a:pt x="15" y="135"/>
                        <a:pt x="15" y="132"/>
                        <a:pt x="18" y="124"/>
                      </a:cubicBezTo>
                      <a:cubicBezTo>
                        <a:pt x="11" y="114"/>
                        <a:pt x="9" y="101"/>
                        <a:pt x="0" y="92"/>
                      </a:cubicBezTo>
                      <a:lnTo>
                        <a:pt x="76" y="0"/>
                      </a:lnTo>
                      <a:lnTo>
                        <a:pt x="798" y="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216" name="Freeform 96"/>
                <p:cNvSpPr>
                  <a:spLocks/>
                </p:cNvSpPr>
                <p:nvPr/>
              </p:nvSpPr>
              <p:spPr bwMode="ltGray">
                <a:xfrm>
                  <a:off x="4322" y="519"/>
                  <a:ext cx="19" cy="29"/>
                </a:xfrm>
                <a:custGeom>
                  <a:avLst/>
                  <a:gdLst/>
                  <a:ahLst/>
                  <a:cxnLst>
                    <a:cxn ang="0">
                      <a:pos x="7" y="11"/>
                    </a:cxn>
                    <a:cxn ang="0">
                      <a:pos x="17" y="3"/>
                    </a:cxn>
                    <a:cxn ang="0">
                      <a:pos x="37" y="33"/>
                    </a:cxn>
                    <a:cxn ang="0">
                      <a:pos x="19" y="85"/>
                    </a:cxn>
                    <a:cxn ang="0">
                      <a:pos x="1" y="69"/>
                    </a:cxn>
                    <a:cxn ang="0">
                      <a:pos x="7" y="11"/>
                    </a:cxn>
                  </a:cxnLst>
                  <a:rect l="0" t="0" r="r" b="b"/>
                  <a:pathLst>
                    <a:path w="43" h="85">
                      <a:moveTo>
                        <a:pt x="7" y="11"/>
                      </a:moveTo>
                      <a:cubicBezTo>
                        <a:pt x="4" y="2"/>
                        <a:pt x="9" y="0"/>
                        <a:pt x="17" y="3"/>
                      </a:cubicBezTo>
                      <a:cubicBezTo>
                        <a:pt x="24" y="13"/>
                        <a:pt x="28" y="24"/>
                        <a:pt x="37" y="33"/>
                      </a:cubicBezTo>
                      <a:cubicBezTo>
                        <a:pt x="43" y="52"/>
                        <a:pt x="40" y="78"/>
                        <a:pt x="19" y="85"/>
                      </a:cubicBezTo>
                      <a:cubicBezTo>
                        <a:pt x="6" y="81"/>
                        <a:pt x="5" y="81"/>
                        <a:pt x="1" y="69"/>
                      </a:cubicBezTo>
                      <a:cubicBezTo>
                        <a:pt x="2" y="66"/>
                        <a:pt x="0" y="4"/>
                        <a:pt x="7" y="1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217" name="Freeform 97"/>
                <p:cNvSpPr>
                  <a:spLocks/>
                </p:cNvSpPr>
                <p:nvPr/>
              </p:nvSpPr>
              <p:spPr bwMode="ltGray">
                <a:xfrm>
                  <a:off x="4588" y="421"/>
                  <a:ext cx="18" cy="24"/>
                </a:xfrm>
                <a:custGeom>
                  <a:avLst/>
                  <a:gdLst/>
                  <a:ahLst/>
                  <a:cxnLst>
                    <a:cxn ang="0">
                      <a:pos x="13" y="28"/>
                    </a:cxn>
                    <a:cxn ang="0">
                      <a:pos x="29" y="2"/>
                    </a:cxn>
                    <a:cxn ang="0">
                      <a:pos x="43" y="4"/>
                    </a:cxn>
                    <a:cxn ang="0">
                      <a:pos x="39" y="26"/>
                    </a:cxn>
                    <a:cxn ang="0">
                      <a:pos x="13" y="74"/>
                    </a:cxn>
                    <a:cxn ang="0">
                      <a:pos x="7" y="60"/>
                    </a:cxn>
                    <a:cxn ang="0">
                      <a:pos x="3" y="36"/>
                    </a:cxn>
                    <a:cxn ang="0">
                      <a:pos x="13" y="28"/>
                    </a:cxn>
                  </a:cxnLst>
                  <a:rect l="0" t="0" r="r" b="b"/>
                  <a:pathLst>
                    <a:path w="44" h="74">
                      <a:moveTo>
                        <a:pt x="13" y="28"/>
                      </a:moveTo>
                      <a:cubicBezTo>
                        <a:pt x="15" y="13"/>
                        <a:pt x="14" y="7"/>
                        <a:pt x="29" y="2"/>
                      </a:cubicBezTo>
                      <a:cubicBezTo>
                        <a:pt x="34" y="3"/>
                        <a:pt x="40" y="0"/>
                        <a:pt x="43" y="4"/>
                      </a:cubicBezTo>
                      <a:cubicBezTo>
                        <a:pt x="44" y="6"/>
                        <a:pt x="41" y="21"/>
                        <a:pt x="39" y="26"/>
                      </a:cubicBezTo>
                      <a:cubicBezTo>
                        <a:pt x="31" y="43"/>
                        <a:pt x="30" y="63"/>
                        <a:pt x="13" y="74"/>
                      </a:cubicBezTo>
                      <a:cubicBezTo>
                        <a:pt x="4" y="71"/>
                        <a:pt x="4" y="68"/>
                        <a:pt x="7" y="60"/>
                      </a:cubicBezTo>
                      <a:cubicBezTo>
                        <a:pt x="5" y="50"/>
                        <a:pt x="0" y="46"/>
                        <a:pt x="3" y="36"/>
                      </a:cubicBezTo>
                      <a:cubicBezTo>
                        <a:pt x="4" y="32"/>
                        <a:pt x="8" y="23"/>
                        <a:pt x="1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218" name="Freeform 98"/>
                <p:cNvSpPr>
                  <a:spLocks/>
                </p:cNvSpPr>
                <p:nvPr/>
              </p:nvSpPr>
              <p:spPr bwMode="ltGray">
                <a:xfrm>
                  <a:off x="4639" y="409"/>
                  <a:ext cx="9" cy="10"/>
                </a:xfrm>
                <a:custGeom>
                  <a:avLst/>
                  <a:gdLst/>
                  <a:ahLst/>
                  <a:cxnLst>
                    <a:cxn ang="0">
                      <a:pos x="7" y="16"/>
                    </a:cxn>
                    <a:cxn ang="0">
                      <a:pos x="5" y="30"/>
                    </a:cxn>
                    <a:cxn ang="0">
                      <a:pos x="7" y="16"/>
                    </a:cxn>
                  </a:cxnLst>
                  <a:rect l="0" t="0" r="r" b="b"/>
                  <a:pathLst>
                    <a:path w="20" h="30">
                      <a:moveTo>
                        <a:pt x="7" y="16"/>
                      </a:moveTo>
                      <a:cubicBezTo>
                        <a:pt x="18" y="0"/>
                        <a:pt x="20" y="20"/>
                        <a:pt x="5" y="30"/>
                      </a:cubicBezTo>
                      <a:cubicBezTo>
                        <a:pt x="0" y="23"/>
                        <a:pt x="1" y="22"/>
                        <a:pt x="7" y="16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219" name="Freeform 99"/>
                <p:cNvSpPr>
                  <a:spLocks/>
                </p:cNvSpPr>
                <p:nvPr/>
              </p:nvSpPr>
              <p:spPr bwMode="ltGray">
                <a:xfrm>
                  <a:off x="3709" y="315"/>
                  <a:ext cx="433" cy="354"/>
                </a:xfrm>
                <a:custGeom>
                  <a:avLst/>
                  <a:gdLst/>
                  <a:ahLst/>
                  <a:cxnLst>
                    <a:cxn ang="0">
                      <a:pos x="481" y="464"/>
                    </a:cxn>
                    <a:cxn ang="0">
                      <a:pos x="486" y="451"/>
                    </a:cxn>
                    <a:cxn ang="0">
                      <a:pos x="500" y="413"/>
                    </a:cxn>
                    <a:cxn ang="0">
                      <a:pos x="309" y="287"/>
                    </a:cxn>
                    <a:cxn ang="0">
                      <a:pos x="282" y="346"/>
                    </a:cxn>
                    <a:cxn ang="0">
                      <a:pos x="303" y="556"/>
                    </a:cxn>
                    <a:cxn ang="0">
                      <a:pos x="282" y="494"/>
                    </a:cxn>
                    <a:cxn ang="0">
                      <a:pos x="242" y="439"/>
                    </a:cxn>
                    <a:cxn ang="0">
                      <a:pos x="245" y="413"/>
                    </a:cxn>
                    <a:cxn ang="0">
                      <a:pos x="247" y="394"/>
                    </a:cxn>
                    <a:cxn ang="0">
                      <a:pos x="220" y="375"/>
                    </a:cxn>
                    <a:cxn ang="0">
                      <a:pos x="194" y="346"/>
                    </a:cxn>
                    <a:cxn ang="0">
                      <a:pos x="148" y="354"/>
                    </a:cxn>
                    <a:cxn ang="0">
                      <a:pos x="126" y="365"/>
                    </a:cxn>
                    <a:cxn ang="0">
                      <a:pos x="78" y="365"/>
                    </a:cxn>
                    <a:cxn ang="0">
                      <a:pos x="22" y="312"/>
                    </a:cxn>
                    <a:cxn ang="0">
                      <a:pos x="11" y="295"/>
                    </a:cxn>
                    <a:cxn ang="0">
                      <a:pos x="0" y="264"/>
                    </a:cxn>
                    <a:cxn ang="0">
                      <a:pos x="24" y="213"/>
                    </a:cxn>
                    <a:cxn ang="0">
                      <a:pos x="32" y="181"/>
                    </a:cxn>
                    <a:cxn ang="0">
                      <a:pos x="51" y="143"/>
                    </a:cxn>
                    <a:cxn ang="0">
                      <a:pos x="81" y="116"/>
                    </a:cxn>
                    <a:cxn ang="0">
                      <a:pos x="167" y="67"/>
                    </a:cxn>
                    <a:cxn ang="0">
                      <a:pos x="220" y="30"/>
                    </a:cxn>
                    <a:cxn ang="0">
                      <a:pos x="258" y="6"/>
                    </a:cxn>
                    <a:cxn ang="0">
                      <a:pos x="363" y="2"/>
                    </a:cxn>
                    <a:cxn ang="0">
                      <a:pos x="398" y="0"/>
                    </a:cxn>
                    <a:cxn ang="0">
                      <a:pos x="384" y="34"/>
                    </a:cxn>
                    <a:cxn ang="0">
                      <a:pos x="443" y="84"/>
                    </a:cxn>
                    <a:cxn ang="0">
                      <a:pos x="497" y="74"/>
                    </a:cxn>
                    <a:cxn ang="0">
                      <a:pos x="529" y="82"/>
                    </a:cxn>
                    <a:cxn ang="0">
                      <a:pos x="559" y="97"/>
                    </a:cxn>
                    <a:cxn ang="0">
                      <a:pos x="572" y="188"/>
                    </a:cxn>
                    <a:cxn ang="0">
                      <a:pos x="572" y="240"/>
                    </a:cxn>
                    <a:cxn ang="0">
                      <a:pos x="599" y="283"/>
                    </a:cxn>
                    <a:cxn ang="0">
                      <a:pos x="645" y="300"/>
                    </a:cxn>
                    <a:cxn ang="0">
                      <a:pos x="680" y="295"/>
                    </a:cxn>
                    <a:cxn ang="0">
                      <a:pos x="664" y="340"/>
                    </a:cxn>
                    <a:cxn ang="0">
                      <a:pos x="599" y="407"/>
                    </a:cxn>
                    <a:cxn ang="0">
                      <a:pos x="548" y="485"/>
                    </a:cxn>
                    <a:cxn ang="0">
                      <a:pos x="556" y="508"/>
                    </a:cxn>
                    <a:cxn ang="0">
                      <a:pos x="435" y="556"/>
                    </a:cxn>
                  </a:cxnLst>
                  <a:rect l="0" t="0" r="r" b="b"/>
                  <a:pathLst>
                    <a:path w="682" h="557">
                      <a:moveTo>
                        <a:pt x="435" y="556"/>
                      </a:moveTo>
                      <a:lnTo>
                        <a:pt x="481" y="464"/>
                      </a:lnTo>
                      <a:lnTo>
                        <a:pt x="473" y="449"/>
                      </a:lnTo>
                      <a:lnTo>
                        <a:pt x="486" y="451"/>
                      </a:lnTo>
                      <a:lnTo>
                        <a:pt x="495" y="441"/>
                      </a:lnTo>
                      <a:lnTo>
                        <a:pt x="500" y="413"/>
                      </a:lnTo>
                      <a:lnTo>
                        <a:pt x="500" y="371"/>
                      </a:lnTo>
                      <a:lnTo>
                        <a:pt x="309" y="287"/>
                      </a:lnTo>
                      <a:lnTo>
                        <a:pt x="296" y="308"/>
                      </a:lnTo>
                      <a:lnTo>
                        <a:pt x="282" y="346"/>
                      </a:lnTo>
                      <a:lnTo>
                        <a:pt x="396" y="557"/>
                      </a:lnTo>
                      <a:lnTo>
                        <a:pt x="303" y="556"/>
                      </a:lnTo>
                      <a:lnTo>
                        <a:pt x="304" y="536"/>
                      </a:lnTo>
                      <a:cubicBezTo>
                        <a:pt x="284" y="520"/>
                        <a:pt x="296" y="510"/>
                        <a:pt x="282" y="494"/>
                      </a:cubicBezTo>
                      <a:cubicBezTo>
                        <a:pt x="276" y="475"/>
                        <a:pt x="267" y="468"/>
                        <a:pt x="253" y="451"/>
                      </a:cubicBezTo>
                      <a:cubicBezTo>
                        <a:pt x="249" y="447"/>
                        <a:pt x="245" y="443"/>
                        <a:pt x="242" y="439"/>
                      </a:cubicBezTo>
                      <a:lnTo>
                        <a:pt x="237" y="432"/>
                      </a:lnTo>
                      <a:cubicBezTo>
                        <a:pt x="237" y="432"/>
                        <a:pt x="245" y="413"/>
                        <a:pt x="245" y="413"/>
                      </a:cubicBezTo>
                      <a:cubicBezTo>
                        <a:pt x="247" y="409"/>
                        <a:pt x="250" y="401"/>
                        <a:pt x="250" y="401"/>
                      </a:cubicBezTo>
                      <a:cubicBezTo>
                        <a:pt x="249" y="399"/>
                        <a:pt x="247" y="397"/>
                        <a:pt x="247" y="394"/>
                      </a:cubicBezTo>
                      <a:cubicBezTo>
                        <a:pt x="248" y="390"/>
                        <a:pt x="253" y="382"/>
                        <a:pt x="253" y="382"/>
                      </a:cubicBezTo>
                      <a:cubicBezTo>
                        <a:pt x="243" y="370"/>
                        <a:pt x="237" y="371"/>
                        <a:pt x="220" y="375"/>
                      </a:cubicBezTo>
                      <a:cubicBezTo>
                        <a:pt x="217" y="371"/>
                        <a:pt x="210" y="369"/>
                        <a:pt x="207" y="365"/>
                      </a:cubicBezTo>
                      <a:cubicBezTo>
                        <a:pt x="185" y="337"/>
                        <a:pt x="216" y="363"/>
                        <a:pt x="194" y="346"/>
                      </a:cubicBezTo>
                      <a:cubicBezTo>
                        <a:pt x="167" y="349"/>
                        <a:pt x="179" y="346"/>
                        <a:pt x="156" y="352"/>
                      </a:cubicBezTo>
                      <a:cubicBezTo>
                        <a:pt x="153" y="353"/>
                        <a:pt x="148" y="354"/>
                        <a:pt x="148" y="354"/>
                      </a:cubicBezTo>
                      <a:cubicBezTo>
                        <a:pt x="146" y="356"/>
                        <a:pt x="145" y="359"/>
                        <a:pt x="142" y="361"/>
                      </a:cubicBezTo>
                      <a:cubicBezTo>
                        <a:pt x="138" y="363"/>
                        <a:pt x="126" y="365"/>
                        <a:pt x="126" y="365"/>
                      </a:cubicBezTo>
                      <a:cubicBezTo>
                        <a:pt x="105" y="354"/>
                        <a:pt x="116" y="355"/>
                        <a:pt x="94" y="361"/>
                      </a:cubicBezTo>
                      <a:cubicBezTo>
                        <a:pt x="89" y="362"/>
                        <a:pt x="78" y="365"/>
                        <a:pt x="78" y="365"/>
                      </a:cubicBezTo>
                      <a:cubicBezTo>
                        <a:pt x="62" y="383"/>
                        <a:pt x="46" y="346"/>
                        <a:pt x="35" y="337"/>
                      </a:cubicBezTo>
                      <a:cubicBezTo>
                        <a:pt x="32" y="330"/>
                        <a:pt x="24" y="320"/>
                        <a:pt x="22" y="312"/>
                      </a:cubicBezTo>
                      <a:cubicBezTo>
                        <a:pt x="20" y="308"/>
                        <a:pt x="22" y="303"/>
                        <a:pt x="19" y="300"/>
                      </a:cubicBezTo>
                      <a:cubicBezTo>
                        <a:pt x="17" y="297"/>
                        <a:pt x="13" y="297"/>
                        <a:pt x="11" y="295"/>
                      </a:cubicBezTo>
                      <a:cubicBezTo>
                        <a:pt x="3" y="277"/>
                        <a:pt x="15" y="306"/>
                        <a:pt x="5" y="276"/>
                      </a:cubicBezTo>
                      <a:cubicBezTo>
                        <a:pt x="4" y="272"/>
                        <a:pt x="0" y="264"/>
                        <a:pt x="0" y="264"/>
                      </a:cubicBezTo>
                      <a:cubicBezTo>
                        <a:pt x="3" y="253"/>
                        <a:pt x="2" y="248"/>
                        <a:pt x="13" y="243"/>
                      </a:cubicBezTo>
                      <a:cubicBezTo>
                        <a:pt x="20" y="221"/>
                        <a:pt x="17" y="231"/>
                        <a:pt x="24" y="213"/>
                      </a:cubicBezTo>
                      <a:cubicBezTo>
                        <a:pt x="26" y="209"/>
                        <a:pt x="30" y="200"/>
                        <a:pt x="30" y="200"/>
                      </a:cubicBezTo>
                      <a:cubicBezTo>
                        <a:pt x="26" y="192"/>
                        <a:pt x="24" y="191"/>
                        <a:pt x="32" y="181"/>
                      </a:cubicBezTo>
                      <a:cubicBezTo>
                        <a:pt x="36" y="177"/>
                        <a:pt x="43" y="169"/>
                        <a:pt x="43" y="169"/>
                      </a:cubicBezTo>
                      <a:cubicBezTo>
                        <a:pt x="37" y="155"/>
                        <a:pt x="36" y="153"/>
                        <a:pt x="51" y="143"/>
                      </a:cubicBezTo>
                      <a:cubicBezTo>
                        <a:pt x="56" y="140"/>
                        <a:pt x="67" y="135"/>
                        <a:pt x="67" y="135"/>
                      </a:cubicBezTo>
                      <a:cubicBezTo>
                        <a:pt x="73" y="129"/>
                        <a:pt x="75" y="122"/>
                        <a:pt x="81" y="116"/>
                      </a:cubicBezTo>
                      <a:cubicBezTo>
                        <a:pt x="89" y="107"/>
                        <a:pt x="102" y="105"/>
                        <a:pt x="113" y="99"/>
                      </a:cubicBezTo>
                      <a:cubicBezTo>
                        <a:pt x="125" y="85"/>
                        <a:pt x="149" y="76"/>
                        <a:pt x="167" y="67"/>
                      </a:cubicBezTo>
                      <a:cubicBezTo>
                        <a:pt x="174" y="59"/>
                        <a:pt x="175" y="50"/>
                        <a:pt x="188" y="46"/>
                      </a:cubicBezTo>
                      <a:cubicBezTo>
                        <a:pt x="198" y="39"/>
                        <a:pt x="208" y="36"/>
                        <a:pt x="220" y="30"/>
                      </a:cubicBezTo>
                      <a:cubicBezTo>
                        <a:pt x="223" y="28"/>
                        <a:pt x="228" y="25"/>
                        <a:pt x="228" y="25"/>
                      </a:cubicBezTo>
                      <a:cubicBezTo>
                        <a:pt x="237" y="16"/>
                        <a:pt x="245" y="10"/>
                        <a:pt x="258" y="6"/>
                      </a:cubicBezTo>
                      <a:cubicBezTo>
                        <a:pt x="269" y="31"/>
                        <a:pt x="301" y="6"/>
                        <a:pt x="320" y="4"/>
                      </a:cubicBezTo>
                      <a:cubicBezTo>
                        <a:pt x="334" y="3"/>
                        <a:pt x="349" y="3"/>
                        <a:pt x="363" y="2"/>
                      </a:cubicBezTo>
                      <a:cubicBezTo>
                        <a:pt x="369" y="3"/>
                        <a:pt x="376" y="5"/>
                        <a:pt x="382" y="4"/>
                      </a:cubicBezTo>
                      <a:cubicBezTo>
                        <a:pt x="387" y="4"/>
                        <a:pt x="398" y="0"/>
                        <a:pt x="398" y="0"/>
                      </a:cubicBezTo>
                      <a:cubicBezTo>
                        <a:pt x="415" y="8"/>
                        <a:pt x="406" y="16"/>
                        <a:pt x="400" y="30"/>
                      </a:cubicBezTo>
                      <a:cubicBezTo>
                        <a:pt x="398" y="34"/>
                        <a:pt x="384" y="34"/>
                        <a:pt x="384" y="34"/>
                      </a:cubicBezTo>
                      <a:cubicBezTo>
                        <a:pt x="379" y="47"/>
                        <a:pt x="398" y="51"/>
                        <a:pt x="411" y="55"/>
                      </a:cubicBezTo>
                      <a:cubicBezTo>
                        <a:pt x="419" y="72"/>
                        <a:pt x="421" y="79"/>
                        <a:pt x="443" y="84"/>
                      </a:cubicBezTo>
                      <a:cubicBezTo>
                        <a:pt x="461" y="71"/>
                        <a:pt x="435" y="65"/>
                        <a:pt x="468" y="57"/>
                      </a:cubicBezTo>
                      <a:cubicBezTo>
                        <a:pt x="482" y="61"/>
                        <a:pt x="485" y="70"/>
                        <a:pt x="497" y="74"/>
                      </a:cubicBezTo>
                      <a:cubicBezTo>
                        <a:pt x="505" y="76"/>
                        <a:pt x="513" y="78"/>
                        <a:pt x="521" y="80"/>
                      </a:cubicBezTo>
                      <a:cubicBezTo>
                        <a:pt x="524" y="81"/>
                        <a:pt x="529" y="82"/>
                        <a:pt x="529" y="82"/>
                      </a:cubicBezTo>
                      <a:cubicBezTo>
                        <a:pt x="547" y="78"/>
                        <a:pt x="547" y="76"/>
                        <a:pt x="562" y="84"/>
                      </a:cubicBezTo>
                      <a:cubicBezTo>
                        <a:pt x="566" y="95"/>
                        <a:pt x="565" y="86"/>
                        <a:pt x="559" y="97"/>
                      </a:cubicBezTo>
                      <a:cubicBezTo>
                        <a:pt x="557" y="101"/>
                        <a:pt x="554" y="110"/>
                        <a:pt x="554" y="110"/>
                      </a:cubicBezTo>
                      <a:cubicBezTo>
                        <a:pt x="556" y="132"/>
                        <a:pt x="556" y="168"/>
                        <a:pt x="572" y="188"/>
                      </a:cubicBezTo>
                      <a:cubicBezTo>
                        <a:pt x="568" y="198"/>
                        <a:pt x="564" y="208"/>
                        <a:pt x="562" y="219"/>
                      </a:cubicBezTo>
                      <a:cubicBezTo>
                        <a:pt x="564" y="227"/>
                        <a:pt x="569" y="233"/>
                        <a:pt x="572" y="240"/>
                      </a:cubicBezTo>
                      <a:cubicBezTo>
                        <a:pt x="573" y="247"/>
                        <a:pt x="572" y="254"/>
                        <a:pt x="575" y="259"/>
                      </a:cubicBezTo>
                      <a:cubicBezTo>
                        <a:pt x="577" y="263"/>
                        <a:pt x="595" y="272"/>
                        <a:pt x="599" y="283"/>
                      </a:cubicBezTo>
                      <a:cubicBezTo>
                        <a:pt x="594" y="295"/>
                        <a:pt x="603" y="306"/>
                        <a:pt x="618" y="310"/>
                      </a:cubicBezTo>
                      <a:cubicBezTo>
                        <a:pt x="630" y="307"/>
                        <a:pt x="638" y="308"/>
                        <a:pt x="645" y="300"/>
                      </a:cubicBezTo>
                      <a:cubicBezTo>
                        <a:pt x="660" y="302"/>
                        <a:pt x="663" y="303"/>
                        <a:pt x="672" y="293"/>
                      </a:cubicBezTo>
                      <a:cubicBezTo>
                        <a:pt x="675" y="294"/>
                        <a:pt x="679" y="293"/>
                        <a:pt x="680" y="295"/>
                      </a:cubicBezTo>
                      <a:cubicBezTo>
                        <a:pt x="682" y="301"/>
                        <a:pt x="674" y="321"/>
                        <a:pt x="672" y="327"/>
                      </a:cubicBezTo>
                      <a:cubicBezTo>
                        <a:pt x="668" y="340"/>
                        <a:pt x="671" y="326"/>
                        <a:pt x="664" y="340"/>
                      </a:cubicBezTo>
                      <a:cubicBezTo>
                        <a:pt x="652" y="360"/>
                        <a:pt x="646" y="381"/>
                        <a:pt x="621" y="394"/>
                      </a:cubicBezTo>
                      <a:cubicBezTo>
                        <a:pt x="614" y="402"/>
                        <a:pt x="609" y="402"/>
                        <a:pt x="599" y="407"/>
                      </a:cubicBezTo>
                      <a:cubicBezTo>
                        <a:pt x="590" y="418"/>
                        <a:pt x="579" y="429"/>
                        <a:pt x="567" y="439"/>
                      </a:cubicBezTo>
                      <a:cubicBezTo>
                        <a:pt x="560" y="454"/>
                        <a:pt x="555" y="470"/>
                        <a:pt x="548" y="485"/>
                      </a:cubicBezTo>
                      <a:cubicBezTo>
                        <a:pt x="549" y="489"/>
                        <a:pt x="550" y="492"/>
                        <a:pt x="551" y="496"/>
                      </a:cubicBezTo>
                      <a:cubicBezTo>
                        <a:pt x="552" y="500"/>
                        <a:pt x="556" y="508"/>
                        <a:pt x="556" y="508"/>
                      </a:cubicBezTo>
                      <a:cubicBezTo>
                        <a:pt x="559" y="524"/>
                        <a:pt x="562" y="546"/>
                        <a:pt x="576" y="557"/>
                      </a:cubicBezTo>
                      <a:lnTo>
                        <a:pt x="435" y="556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220" name="Freeform 100"/>
                <p:cNvSpPr>
                  <a:spLocks/>
                </p:cNvSpPr>
                <p:nvPr/>
              </p:nvSpPr>
              <p:spPr bwMode="ltGray">
                <a:xfrm>
                  <a:off x="3877" y="448"/>
                  <a:ext cx="163" cy="221"/>
                </a:xfrm>
                <a:custGeom>
                  <a:avLst/>
                  <a:gdLst/>
                  <a:ahLst/>
                  <a:cxnLst>
                    <a:cxn ang="0">
                      <a:pos x="243" y="347"/>
                    </a:cxn>
                    <a:cxn ang="0">
                      <a:pos x="233" y="301"/>
                    </a:cxn>
                    <a:cxn ang="0">
                      <a:pos x="217" y="288"/>
                    </a:cxn>
                    <a:cxn ang="0">
                      <a:pos x="215" y="269"/>
                    </a:cxn>
                    <a:cxn ang="0">
                      <a:pos x="209" y="254"/>
                    </a:cxn>
                    <a:cxn ang="0">
                      <a:pos x="209" y="229"/>
                    </a:cxn>
                    <a:cxn ang="0">
                      <a:pos x="207" y="214"/>
                    </a:cxn>
                    <a:cxn ang="0">
                      <a:pos x="228" y="202"/>
                    </a:cxn>
                    <a:cxn ang="0">
                      <a:pos x="257" y="197"/>
                    </a:cxn>
                    <a:cxn ang="0">
                      <a:pos x="257" y="136"/>
                    </a:cxn>
                    <a:cxn ang="0">
                      <a:pos x="54" y="96"/>
                    </a:cxn>
                    <a:cxn ang="0">
                      <a:pos x="32" y="98"/>
                    </a:cxn>
                    <a:cxn ang="0">
                      <a:pos x="16" y="102"/>
                    </a:cxn>
                    <a:cxn ang="0">
                      <a:pos x="0" y="149"/>
                    </a:cxn>
                    <a:cxn ang="0">
                      <a:pos x="93" y="346"/>
                    </a:cxn>
                    <a:cxn ang="0">
                      <a:pos x="243" y="347"/>
                    </a:cxn>
                  </a:cxnLst>
                  <a:rect l="0" t="0" r="r" b="b"/>
                  <a:pathLst>
                    <a:path w="257" h="347">
                      <a:moveTo>
                        <a:pt x="243" y="347"/>
                      </a:moveTo>
                      <a:lnTo>
                        <a:pt x="233" y="301"/>
                      </a:lnTo>
                      <a:lnTo>
                        <a:pt x="217" y="288"/>
                      </a:lnTo>
                      <a:lnTo>
                        <a:pt x="215" y="269"/>
                      </a:lnTo>
                      <a:lnTo>
                        <a:pt x="209" y="254"/>
                      </a:lnTo>
                      <a:lnTo>
                        <a:pt x="209" y="229"/>
                      </a:lnTo>
                      <a:lnTo>
                        <a:pt x="207" y="214"/>
                      </a:lnTo>
                      <a:lnTo>
                        <a:pt x="228" y="202"/>
                      </a:lnTo>
                      <a:lnTo>
                        <a:pt x="257" y="197"/>
                      </a:lnTo>
                      <a:lnTo>
                        <a:pt x="257" y="136"/>
                      </a:lnTo>
                      <a:cubicBezTo>
                        <a:pt x="209" y="119"/>
                        <a:pt x="13" y="0"/>
                        <a:pt x="54" y="96"/>
                      </a:cubicBezTo>
                      <a:cubicBezTo>
                        <a:pt x="36" y="106"/>
                        <a:pt x="57" y="97"/>
                        <a:pt x="32" y="98"/>
                      </a:cubicBezTo>
                      <a:cubicBezTo>
                        <a:pt x="27" y="99"/>
                        <a:pt x="16" y="102"/>
                        <a:pt x="16" y="102"/>
                      </a:cubicBezTo>
                      <a:lnTo>
                        <a:pt x="0" y="149"/>
                      </a:lnTo>
                      <a:lnTo>
                        <a:pt x="93" y="346"/>
                      </a:lnTo>
                      <a:lnTo>
                        <a:pt x="243" y="347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221" name="Freeform 101"/>
                <p:cNvSpPr>
                  <a:spLocks/>
                </p:cNvSpPr>
                <p:nvPr/>
              </p:nvSpPr>
              <p:spPr bwMode="ltGray">
                <a:xfrm>
                  <a:off x="4164" y="611"/>
                  <a:ext cx="7" cy="12"/>
                </a:xfrm>
                <a:custGeom>
                  <a:avLst/>
                  <a:gdLst/>
                  <a:ahLst/>
                  <a:cxnLst>
                    <a:cxn ang="0">
                      <a:pos x="7" y="25"/>
                    </a:cxn>
                    <a:cxn ang="0">
                      <a:pos x="19" y="21"/>
                    </a:cxn>
                    <a:cxn ang="0">
                      <a:pos x="7" y="25"/>
                    </a:cxn>
                  </a:cxnLst>
                  <a:rect l="0" t="0" r="r" b="b"/>
                  <a:pathLst>
                    <a:path w="19" h="37">
                      <a:moveTo>
                        <a:pt x="7" y="25"/>
                      </a:moveTo>
                      <a:cubicBezTo>
                        <a:pt x="0" y="4"/>
                        <a:pt x="12" y="0"/>
                        <a:pt x="19" y="21"/>
                      </a:cubicBezTo>
                      <a:cubicBezTo>
                        <a:pt x="14" y="37"/>
                        <a:pt x="18" y="36"/>
                        <a:pt x="7" y="25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222" name="Freeform 102"/>
                <p:cNvSpPr>
                  <a:spLocks/>
                </p:cNvSpPr>
                <p:nvPr/>
              </p:nvSpPr>
              <p:spPr bwMode="ltGray">
                <a:xfrm>
                  <a:off x="4155" y="497"/>
                  <a:ext cx="9" cy="7"/>
                </a:xfrm>
                <a:custGeom>
                  <a:avLst/>
                  <a:gdLst/>
                  <a:ahLst/>
                  <a:cxnLst>
                    <a:cxn ang="0">
                      <a:pos x="12" y="12"/>
                    </a:cxn>
                    <a:cxn ang="0">
                      <a:pos x="16" y="0"/>
                    </a:cxn>
                    <a:cxn ang="0">
                      <a:pos x="20" y="12"/>
                    </a:cxn>
                    <a:cxn ang="0">
                      <a:pos x="8" y="20"/>
                    </a:cxn>
                    <a:cxn ang="0">
                      <a:pos x="12" y="12"/>
                    </a:cxn>
                  </a:cxnLst>
                  <a:rect l="0" t="0" r="r" b="b"/>
                  <a:pathLst>
                    <a:path w="22" h="20">
                      <a:moveTo>
                        <a:pt x="12" y="12"/>
                      </a:moveTo>
                      <a:cubicBezTo>
                        <a:pt x="13" y="8"/>
                        <a:pt x="12" y="0"/>
                        <a:pt x="16" y="0"/>
                      </a:cubicBezTo>
                      <a:cubicBezTo>
                        <a:pt x="20" y="0"/>
                        <a:pt x="22" y="8"/>
                        <a:pt x="20" y="12"/>
                      </a:cubicBezTo>
                      <a:cubicBezTo>
                        <a:pt x="18" y="16"/>
                        <a:pt x="12" y="17"/>
                        <a:pt x="8" y="20"/>
                      </a:cubicBezTo>
                      <a:cubicBezTo>
                        <a:pt x="3" y="5"/>
                        <a:pt x="0" y="6"/>
                        <a:pt x="12" y="1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223" name="Freeform 103"/>
                <p:cNvSpPr>
                  <a:spLocks/>
                </p:cNvSpPr>
                <p:nvPr/>
              </p:nvSpPr>
              <p:spPr bwMode="ltGray">
                <a:xfrm>
                  <a:off x="3760" y="357"/>
                  <a:ext cx="25" cy="10"/>
                </a:xfrm>
                <a:custGeom>
                  <a:avLst/>
                  <a:gdLst/>
                  <a:ahLst/>
                  <a:cxnLst>
                    <a:cxn ang="0">
                      <a:pos x="24" y="18"/>
                    </a:cxn>
                    <a:cxn ang="0">
                      <a:pos x="32" y="6"/>
                    </a:cxn>
                    <a:cxn ang="0">
                      <a:pos x="36" y="30"/>
                    </a:cxn>
                    <a:cxn ang="0">
                      <a:pos x="24" y="18"/>
                    </a:cxn>
                  </a:cxnLst>
                  <a:rect l="0" t="0" r="r" b="b"/>
                  <a:pathLst>
                    <a:path w="57" h="30">
                      <a:moveTo>
                        <a:pt x="24" y="18"/>
                      </a:moveTo>
                      <a:cubicBezTo>
                        <a:pt x="0" y="10"/>
                        <a:pt x="9" y="0"/>
                        <a:pt x="32" y="6"/>
                      </a:cubicBezTo>
                      <a:cubicBezTo>
                        <a:pt x="46" y="15"/>
                        <a:pt x="57" y="23"/>
                        <a:pt x="36" y="30"/>
                      </a:cubicBezTo>
                      <a:cubicBezTo>
                        <a:pt x="21" y="25"/>
                        <a:pt x="24" y="30"/>
                        <a:pt x="24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224" name="Freeform 104"/>
                <p:cNvSpPr>
                  <a:spLocks/>
                </p:cNvSpPr>
                <p:nvPr/>
              </p:nvSpPr>
              <p:spPr bwMode="ltGray">
                <a:xfrm>
                  <a:off x="4062" y="265"/>
                  <a:ext cx="295" cy="233"/>
                </a:xfrm>
                <a:custGeom>
                  <a:avLst/>
                  <a:gdLst/>
                  <a:ahLst/>
                  <a:cxnLst>
                    <a:cxn ang="0">
                      <a:pos x="473" y="464"/>
                    </a:cxn>
                    <a:cxn ang="0">
                      <a:pos x="393" y="452"/>
                    </a:cxn>
                    <a:cxn ang="0">
                      <a:pos x="325" y="412"/>
                    </a:cxn>
                    <a:cxn ang="0">
                      <a:pos x="265" y="400"/>
                    </a:cxn>
                    <a:cxn ang="0">
                      <a:pos x="237" y="416"/>
                    </a:cxn>
                    <a:cxn ang="0">
                      <a:pos x="261" y="428"/>
                    </a:cxn>
                    <a:cxn ang="0">
                      <a:pos x="293" y="468"/>
                    </a:cxn>
                    <a:cxn ang="0">
                      <a:pos x="321" y="476"/>
                    </a:cxn>
                    <a:cxn ang="0">
                      <a:pos x="333" y="536"/>
                    </a:cxn>
                    <a:cxn ang="0">
                      <a:pos x="313" y="552"/>
                    </a:cxn>
                    <a:cxn ang="0">
                      <a:pos x="261" y="616"/>
                    </a:cxn>
                    <a:cxn ang="0">
                      <a:pos x="225" y="628"/>
                    </a:cxn>
                    <a:cxn ang="0">
                      <a:pos x="97" y="696"/>
                    </a:cxn>
                    <a:cxn ang="0">
                      <a:pos x="77" y="616"/>
                    </a:cxn>
                    <a:cxn ang="0">
                      <a:pos x="45" y="524"/>
                    </a:cxn>
                    <a:cxn ang="0">
                      <a:pos x="33" y="448"/>
                    </a:cxn>
                    <a:cxn ang="0">
                      <a:pos x="53" y="344"/>
                    </a:cxn>
                    <a:cxn ang="0">
                      <a:pos x="17" y="392"/>
                    </a:cxn>
                    <a:cxn ang="0">
                      <a:pos x="81" y="280"/>
                    </a:cxn>
                    <a:cxn ang="0">
                      <a:pos x="113" y="204"/>
                    </a:cxn>
                    <a:cxn ang="0">
                      <a:pos x="37" y="204"/>
                    </a:cxn>
                    <a:cxn ang="0">
                      <a:pos x="1" y="196"/>
                    </a:cxn>
                    <a:cxn ang="0">
                      <a:pos x="25" y="140"/>
                    </a:cxn>
                    <a:cxn ang="0">
                      <a:pos x="97" y="112"/>
                    </a:cxn>
                    <a:cxn ang="0">
                      <a:pos x="221" y="124"/>
                    </a:cxn>
                    <a:cxn ang="0">
                      <a:pos x="229" y="64"/>
                    </a:cxn>
                    <a:cxn ang="0">
                      <a:pos x="261" y="0"/>
                    </a:cxn>
                    <a:cxn ang="0">
                      <a:pos x="357" y="44"/>
                    </a:cxn>
                    <a:cxn ang="0">
                      <a:pos x="329" y="88"/>
                    </a:cxn>
                    <a:cxn ang="0">
                      <a:pos x="301" y="176"/>
                    </a:cxn>
                    <a:cxn ang="0">
                      <a:pos x="361" y="192"/>
                    </a:cxn>
                    <a:cxn ang="0">
                      <a:pos x="373" y="136"/>
                    </a:cxn>
                    <a:cxn ang="0">
                      <a:pos x="417" y="92"/>
                    </a:cxn>
                    <a:cxn ang="0">
                      <a:pos x="497" y="88"/>
                    </a:cxn>
                    <a:cxn ang="0">
                      <a:pos x="529" y="52"/>
                    </a:cxn>
                    <a:cxn ang="0">
                      <a:pos x="541" y="460"/>
                    </a:cxn>
                  </a:cxnLst>
                  <a:rect l="0" t="0" r="r" b="b"/>
                  <a:pathLst>
                    <a:path w="693" h="696">
                      <a:moveTo>
                        <a:pt x="541" y="460"/>
                      </a:moveTo>
                      <a:lnTo>
                        <a:pt x="473" y="464"/>
                      </a:lnTo>
                      <a:lnTo>
                        <a:pt x="441" y="452"/>
                      </a:lnTo>
                      <a:lnTo>
                        <a:pt x="393" y="452"/>
                      </a:lnTo>
                      <a:cubicBezTo>
                        <a:pt x="365" y="448"/>
                        <a:pt x="360" y="444"/>
                        <a:pt x="337" y="436"/>
                      </a:cubicBezTo>
                      <a:cubicBezTo>
                        <a:pt x="336" y="432"/>
                        <a:pt x="330" y="413"/>
                        <a:pt x="325" y="412"/>
                      </a:cubicBezTo>
                      <a:cubicBezTo>
                        <a:pt x="317" y="411"/>
                        <a:pt x="301" y="420"/>
                        <a:pt x="301" y="420"/>
                      </a:cubicBezTo>
                      <a:cubicBezTo>
                        <a:pt x="289" y="412"/>
                        <a:pt x="277" y="408"/>
                        <a:pt x="265" y="400"/>
                      </a:cubicBezTo>
                      <a:cubicBezTo>
                        <a:pt x="252" y="380"/>
                        <a:pt x="256" y="356"/>
                        <a:pt x="233" y="348"/>
                      </a:cubicBezTo>
                      <a:cubicBezTo>
                        <a:pt x="217" y="372"/>
                        <a:pt x="221" y="392"/>
                        <a:pt x="237" y="416"/>
                      </a:cubicBezTo>
                      <a:cubicBezTo>
                        <a:pt x="234" y="428"/>
                        <a:pt x="228" y="445"/>
                        <a:pt x="237" y="444"/>
                      </a:cubicBezTo>
                      <a:cubicBezTo>
                        <a:pt x="247" y="443"/>
                        <a:pt x="261" y="428"/>
                        <a:pt x="261" y="428"/>
                      </a:cubicBezTo>
                      <a:cubicBezTo>
                        <a:pt x="258" y="450"/>
                        <a:pt x="243" y="475"/>
                        <a:pt x="269" y="484"/>
                      </a:cubicBezTo>
                      <a:cubicBezTo>
                        <a:pt x="277" y="479"/>
                        <a:pt x="288" y="476"/>
                        <a:pt x="293" y="468"/>
                      </a:cubicBezTo>
                      <a:cubicBezTo>
                        <a:pt x="302" y="454"/>
                        <a:pt x="303" y="446"/>
                        <a:pt x="317" y="436"/>
                      </a:cubicBezTo>
                      <a:cubicBezTo>
                        <a:pt x="315" y="448"/>
                        <a:pt x="306" y="467"/>
                        <a:pt x="321" y="476"/>
                      </a:cubicBezTo>
                      <a:cubicBezTo>
                        <a:pt x="328" y="480"/>
                        <a:pt x="345" y="484"/>
                        <a:pt x="345" y="484"/>
                      </a:cubicBezTo>
                      <a:cubicBezTo>
                        <a:pt x="382" y="472"/>
                        <a:pt x="347" y="527"/>
                        <a:pt x="333" y="536"/>
                      </a:cubicBezTo>
                      <a:cubicBezTo>
                        <a:pt x="330" y="540"/>
                        <a:pt x="329" y="545"/>
                        <a:pt x="325" y="548"/>
                      </a:cubicBezTo>
                      <a:cubicBezTo>
                        <a:pt x="322" y="551"/>
                        <a:pt x="316" y="549"/>
                        <a:pt x="313" y="552"/>
                      </a:cubicBezTo>
                      <a:cubicBezTo>
                        <a:pt x="300" y="565"/>
                        <a:pt x="320" y="575"/>
                        <a:pt x="293" y="584"/>
                      </a:cubicBezTo>
                      <a:cubicBezTo>
                        <a:pt x="286" y="595"/>
                        <a:pt x="272" y="610"/>
                        <a:pt x="261" y="616"/>
                      </a:cubicBezTo>
                      <a:cubicBezTo>
                        <a:pt x="254" y="620"/>
                        <a:pt x="245" y="621"/>
                        <a:pt x="237" y="624"/>
                      </a:cubicBezTo>
                      <a:cubicBezTo>
                        <a:pt x="233" y="625"/>
                        <a:pt x="225" y="628"/>
                        <a:pt x="225" y="628"/>
                      </a:cubicBezTo>
                      <a:cubicBezTo>
                        <a:pt x="215" y="659"/>
                        <a:pt x="212" y="652"/>
                        <a:pt x="173" y="656"/>
                      </a:cubicBezTo>
                      <a:cubicBezTo>
                        <a:pt x="140" y="667"/>
                        <a:pt x="132" y="687"/>
                        <a:pt x="97" y="696"/>
                      </a:cubicBezTo>
                      <a:cubicBezTo>
                        <a:pt x="77" y="691"/>
                        <a:pt x="75" y="687"/>
                        <a:pt x="81" y="668"/>
                      </a:cubicBezTo>
                      <a:cubicBezTo>
                        <a:pt x="77" y="646"/>
                        <a:pt x="72" y="639"/>
                        <a:pt x="77" y="616"/>
                      </a:cubicBezTo>
                      <a:cubicBezTo>
                        <a:pt x="73" y="598"/>
                        <a:pt x="71" y="587"/>
                        <a:pt x="61" y="572"/>
                      </a:cubicBezTo>
                      <a:cubicBezTo>
                        <a:pt x="58" y="551"/>
                        <a:pt x="51" y="543"/>
                        <a:pt x="45" y="524"/>
                      </a:cubicBezTo>
                      <a:cubicBezTo>
                        <a:pt x="52" y="502"/>
                        <a:pt x="58" y="496"/>
                        <a:pt x="49" y="472"/>
                      </a:cubicBezTo>
                      <a:cubicBezTo>
                        <a:pt x="46" y="463"/>
                        <a:pt x="33" y="448"/>
                        <a:pt x="33" y="448"/>
                      </a:cubicBezTo>
                      <a:cubicBezTo>
                        <a:pt x="42" y="422"/>
                        <a:pt x="42" y="408"/>
                        <a:pt x="33" y="380"/>
                      </a:cubicBezTo>
                      <a:cubicBezTo>
                        <a:pt x="49" y="369"/>
                        <a:pt x="48" y="362"/>
                        <a:pt x="53" y="344"/>
                      </a:cubicBezTo>
                      <a:cubicBezTo>
                        <a:pt x="47" y="327"/>
                        <a:pt x="49" y="308"/>
                        <a:pt x="33" y="332"/>
                      </a:cubicBezTo>
                      <a:cubicBezTo>
                        <a:pt x="40" y="353"/>
                        <a:pt x="29" y="374"/>
                        <a:pt x="17" y="392"/>
                      </a:cubicBezTo>
                      <a:cubicBezTo>
                        <a:pt x="6" y="360"/>
                        <a:pt x="10" y="340"/>
                        <a:pt x="13" y="304"/>
                      </a:cubicBezTo>
                      <a:cubicBezTo>
                        <a:pt x="44" y="314"/>
                        <a:pt x="54" y="289"/>
                        <a:pt x="81" y="280"/>
                      </a:cubicBezTo>
                      <a:cubicBezTo>
                        <a:pt x="94" y="261"/>
                        <a:pt x="85" y="242"/>
                        <a:pt x="105" y="228"/>
                      </a:cubicBezTo>
                      <a:cubicBezTo>
                        <a:pt x="108" y="220"/>
                        <a:pt x="110" y="212"/>
                        <a:pt x="113" y="204"/>
                      </a:cubicBezTo>
                      <a:cubicBezTo>
                        <a:pt x="116" y="196"/>
                        <a:pt x="89" y="196"/>
                        <a:pt x="89" y="196"/>
                      </a:cubicBezTo>
                      <a:cubicBezTo>
                        <a:pt x="81" y="221"/>
                        <a:pt x="58" y="211"/>
                        <a:pt x="37" y="204"/>
                      </a:cubicBezTo>
                      <a:cubicBezTo>
                        <a:pt x="33" y="207"/>
                        <a:pt x="30" y="213"/>
                        <a:pt x="25" y="212"/>
                      </a:cubicBezTo>
                      <a:cubicBezTo>
                        <a:pt x="16" y="210"/>
                        <a:pt x="1" y="196"/>
                        <a:pt x="1" y="196"/>
                      </a:cubicBezTo>
                      <a:cubicBezTo>
                        <a:pt x="4" y="186"/>
                        <a:pt x="4" y="174"/>
                        <a:pt x="9" y="164"/>
                      </a:cubicBezTo>
                      <a:cubicBezTo>
                        <a:pt x="13" y="155"/>
                        <a:pt x="25" y="140"/>
                        <a:pt x="25" y="140"/>
                      </a:cubicBezTo>
                      <a:cubicBezTo>
                        <a:pt x="0" y="132"/>
                        <a:pt x="25" y="128"/>
                        <a:pt x="37" y="124"/>
                      </a:cubicBezTo>
                      <a:cubicBezTo>
                        <a:pt x="58" y="131"/>
                        <a:pt x="75" y="116"/>
                        <a:pt x="97" y="112"/>
                      </a:cubicBezTo>
                      <a:cubicBezTo>
                        <a:pt x="135" y="87"/>
                        <a:pt x="159" y="122"/>
                        <a:pt x="197" y="132"/>
                      </a:cubicBezTo>
                      <a:cubicBezTo>
                        <a:pt x="205" y="129"/>
                        <a:pt x="213" y="127"/>
                        <a:pt x="221" y="124"/>
                      </a:cubicBezTo>
                      <a:cubicBezTo>
                        <a:pt x="225" y="123"/>
                        <a:pt x="226" y="147"/>
                        <a:pt x="233" y="120"/>
                      </a:cubicBezTo>
                      <a:lnTo>
                        <a:pt x="229" y="64"/>
                      </a:lnTo>
                      <a:lnTo>
                        <a:pt x="209" y="40"/>
                      </a:lnTo>
                      <a:cubicBezTo>
                        <a:pt x="243" y="21"/>
                        <a:pt x="240" y="21"/>
                        <a:pt x="261" y="0"/>
                      </a:cubicBezTo>
                      <a:cubicBezTo>
                        <a:pt x="297" y="16"/>
                        <a:pt x="333" y="32"/>
                        <a:pt x="369" y="48"/>
                      </a:cubicBezTo>
                      <a:cubicBezTo>
                        <a:pt x="373" y="50"/>
                        <a:pt x="361" y="44"/>
                        <a:pt x="357" y="44"/>
                      </a:cubicBezTo>
                      <a:cubicBezTo>
                        <a:pt x="349" y="45"/>
                        <a:pt x="333" y="52"/>
                        <a:pt x="333" y="52"/>
                      </a:cubicBezTo>
                      <a:cubicBezTo>
                        <a:pt x="322" y="68"/>
                        <a:pt x="318" y="71"/>
                        <a:pt x="329" y="88"/>
                      </a:cubicBezTo>
                      <a:cubicBezTo>
                        <a:pt x="308" y="119"/>
                        <a:pt x="323" y="118"/>
                        <a:pt x="333" y="148"/>
                      </a:cubicBezTo>
                      <a:cubicBezTo>
                        <a:pt x="320" y="157"/>
                        <a:pt x="314" y="167"/>
                        <a:pt x="301" y="176"/>
                      </a:cubicBezTo>
                      <a:cubicBezTo>
                        <a:pt x="306" y="213"/>
                        <a:pt x="303" y="213"/>
                        <a:pt x="337" y="220"/>
                      </a:cubicBezTo>
                      <a:cubicBezTo>
                        <a:pt x="358" y="216"/>
                        <a:pt x="368" y="214"/>
                        <a:pt x="361" y="192"/>
                      </a:cubicBezTo>
                      <a:cubicBezTo>
                        <a:pt x="362" y="177"/>
                        <a:pt x="362" y="162"/>
                        <a:pt x="365" y="148"/>
                      </a:cubicBezTo>
                      <a:cubicBezTo>
                        <a:pt x="366" y="143"/>
                        <a:pt x="369" y="133"/>
                        <a:pt x="373" y="136"/>
                      </a:cubicBezTo>
                      <a:cubicBezTo>
                        <a:pt x="379" y="140"/>
                        <a:pt x="376" y="149"/>
                        <a:pt x="377" y="156"/>
                      </a:cubicBezTo>
                      <a:cubicBezTo>
                        <a:pt x="404" y="147"/>
                        <a:pt x="409" y="116"/>
                        <a:pt x="417" y="92"/>
                      </a:cubicBezTo>
                      <a:cubicBezTo>
                        <a:pt x="422" y="76"/>
                        <a:pt x="453" y="74"/>
                        <a:pt x="465" y="72"/>
                      </a:cubicBezTo>
                      <a:cubicBezTo>
                        <a:pt x="472" y="92"/>
                        <a:pt x="477" y="93"/>
                        <a:pt x="497" y="88"/>
                      </a:cubicBezTo>
                      <a:cubicBezTo>
                        <a:pt x="512" y="78"/>
                        <a:pt x="515" y="74"/>
                        <a:pt x="509" y="56"/>
                      </a:cubicBezTo>
                      <a:cubicBezTo>
                        <a:pt x="523" y="46"/>
                        <a:pt x="517" y="46"/>
                        <a:pt x="529" y="52"/>
                      </a:cubicBezTo>
                      <a:lnTo>
                        <a:pt x="693" y="72"/>
                      </a:lnTo>
                      <a:lnTo>
                        <a:pt x="541" y="460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225" name="Freeform 105"/>
                <p:cNvSpPr>
                  <a:spLocks/>
                </p:cNvSpPr>
                <p:nvPr/>
              </p:nvSpPr>
              <p:spPr bwMode="ltGray">
                <a:xfrm>
                  <a:off x="3861" y="247"/>
                  <a:ext cx="591" cy="95"/>
                </a:xfrm>
                <a:custGeom>
                  <a:avLst/>
                  <a:gdLst/>
                  <a:ahLst/>
                  <a:cxnLst>
                    <a:cxn ang="0">
                      <a:pos x="825" y="0"/>
                    </a:cxn>
                    <a:cxn ang="0">
                      <a:pos x="143" y="29"/>
                    </a:cxn>
                    <a:cxn ang="0">
                      <a:pos x="91" y="42"/>
                    </a:cxn>
                    <a:cxn ang="0">
                      <a:pos x="62" y="42"/>
                    </a:cxn>
                    <a:cxn ang="0">
                      <a:pos x="22" y="77"/>
                    </a:cxn>
                    <a:cxn ang="0">
                      <a:pos x="0" y="105"/>
                    </a:cxn>
                    <a:cxn ang="0">
                      <a:pos x="59" y="115"/>
                    </a:cxn>
                    <a:cxn ang="0">
                      <a:pos x="97" y="96"/>
                    </a:cxn>
                    <a:cxn ang="0">
                      <a:pos x="108" y="84"/>
                    </a:cxn>
                    <a:cxn ang="0">
                      <a:pos x="167" y="52"/>
                    </a:cxn>
                    <a:cxn ang="0">
                      <a:pos x="215" y="46"/>
                    </a:cxn>
                    <a:cxn ang="0">
                      <a:pos x="237" y="94"/>
                    </a:cxn>
                    <a:cxn ang="0">
                      <a:pos x="188" y="109"/>
                    </a:cxn>
                    <a:cxn ang="0">
                      <a:pos x="231" y="113"/>
                    </a:cxn>
                    <a:cxn ang="0">
                      <a:pos x="250" y="90"/>
                    </a:cxn>
                    <a:cxn ang="0">
                      <a:pos x="266" y="92"/>
                    </a:cxn>
                    <a:cxn ang="0">
                      <a:pos x="253" y="54"/>
                    </a:cxn>
                    <a:cxn ang="0">
                      <a:pos x="266" y="44"/>
                    </a:cxn>
                    <a:cxn ang="0">
                      <a:pos x="277" y="88"/>
                    </a:cxn>
                    <a:cxn ang="0">
                      <a:pos x="266" y="113"/>
                    </a:cxn>
                    <a:cxn ang="0">
                      <a:pos x="296" y="130"/>
                    </a:cxn>
                    <a:cxn ang="0">
                      <a:pos x="299" y="92"/>
                    </a:cxn>
                    <a:cxn ang="0">
                      <a:pos x="331" y="103"/>
                    </a:cxn>
                    <a:cxn ang="0">
                      <a:pos x="382" y="73"/>
                    </a:cxn>
                    <a:cxn ang="0">
                      <a:pos x="409" y="50"/>
                    </a:cxn>
                    <a:cxn ang="0">
                      <a:pos x="439" y="56"/>
                    </a:cxn>
                    <a:cxn ang="0">
                      <a:pos x="455" y="50"/>
                    </a:cxn>
                    <a:cxn ang="0">
                      <a:pos x="431" y="44"/>
                    </a:cxn>
                    <a:cxn ang="0">
                      <a:pos x="474" y="35"/>
                    </a:cxn>
                    <a:cxn ang="0">
                      <a:pos x="544" y="54"/>
                    </a:cxn>
                    <a:cxn ang="0">
                      <a:pos x="581" y="42"/>
                    </a:cxn>
                    <a:cxn ang="0">
                      <a:pos x="584" y="63"/>
                    </a:cxn>
                    <a:cxn ang="0">
                      <a:pos x="568" y="101"/>
                    </a:cxn>
                    <a:cxn ang="0">
                      <a:pos x="611" y="88"/>
                    </a:cxn>
                    <a:cxn ang="0">
                      <a:pos x="624" y="80"/>
                    </a:cxn>
                    <a:cxn ang="0">
                      <a:pos x="648" y="61"/>
                    </a:cxn>
                    <a:cxn ang="0">
                      <a:pos x="794" y="84"/>
                    </a:cxn>
                  </a:cxnLst>
                  <a:rect l="0" t="0" r="r" b="b"/>
                  <a:pathLst>
                    <a:path w="931" h="149">
                      <a:moveTo>
                        <a:pt x="794" y="84"/>
                      </a:moveTo>
                      <a:cubicBezTo>
                        <a:pt x="813" y="72"/>
                        <a:pt x="931" y="14"/>
                        <a:pt x="825" y="0"/>
                      </a:cubicBezTo>
                      <a:lnTo>
                        <a:pt x="159" y="0"/>
                      </a:lnTo>
                      <a:cubicBezTo>
                        <a:pt x="149" y="12"/>
                        <a:pt x="162" y="18"/>
                        <a:pt x="143" y="29"/>
                      </a:cubicBezTo>
                      <a:cubicBezTo>
                        <a:pt x="130" y="44"/>
                        <a:pt x="133" y="39"/>
                        <a:pt x="116" y="48"/>
                      </a:cubicBezTo>
                      <a:cubicBezTo>
                        <a:pt x="108" y="46"/>
                        <a:pt x="100" y="44"/>
                        <a:pt x="91" y="42"/>
                      </a:cubicBezTo>
                      <a:cubicBezTo>
                        <a:pt x="89" y="41"/>
                        <a:pt x="83" y="40"/>
                        <a:pt x="83" y="40"/>
                      </a:cubicBezTo>
                      <a:cubicBezTo>
                        <a:pt x="76" y="40"/>
                        <a:pt x="68" y="39"/>
                        <a:pt x="62" y="42"/>
                      </a:cubicBezTo>
                      <a:cubicBezTo>
                        <a:pt x="54" y="45"/>
                        <a:pt x="46" y="61"/>
                        <a:pt x="38" y="67"/>
                      </a:cubicBezTo>
                      <a:cubicBezTo>
                        <a:pt x="32" y="71"/>
                        <a:pt x="27" y="74"/>
                        <a:pt x="22" y="77"/>
                      </a:cubicBezTo>
                      <a:cubicBezTo>
                        <a:pt x="16" y="81"/>
                        <a:pt x="5" y="86"/>
                        <a:pt x="5" y="86"/>
                      </a:cubicBezTo>
                      <a:cubicBezTo>
                        <a:pt x="9" y="95"/>
                        <a:pt x="7" y="97"/>
                        <a:pt x="0" y="105"/>
                      </a:cubicBezTo>
                      <a:cubicBezTo>
                        <a:pt x="17" y="107"/>
                        <a:pt x="22" y="107"/>
                        <a:pt x="16" y="120"/>
                      </a:cubicBezTo>
                      <a:cubicBezTo>
                        <a:pt x="27" y="122"/>
                        <a:pt x="48" y="116"/>
                        <a:pt x="59" y="115"/>
                      </a:cubicBezTo>
                      <a:cubicBezTo>
                        <a:pt x="71" y="112"/>
                        <a:pt x="73" y="117"/>
                        <a:pt x="83" y="111"/>
                      </a:cubicBezTo>
                      <a:cubicBezTo>
                        <a:pt x="89" y="96"/>
                        <a:pt x="83" y="100"/>
                        <a:pt x="97" y="96"/>
                      </a:cubicBezTo>
                      <a:cubicBezTo>
                        <a:pt x="100" y="94"/>
                        <a:pt x="103" y="93"/>
                        <a:pt x="105" y="90"/>
                      </a:cubicBezTo>
                      <a:cubicBezTo>
                        <a:pt x="106" y="88"/>
                        <a:pt x="106" y="85"/>
                        <a:pt x="108" y="84"/>
                      </a:cubicBezTo>
                      <a:cubicBezTo>
                        <a:pt x="112" y="80"/>
                        <a:pt x="140" y="69"/>
                        <a:pt x="148" y="67"/>
                      </a:cubicBezTo>
                      <a:cubicBezTo>
                        <a:pt x="160" y="52"/>
                        <a:pt x="153" y="56"/>
                        <a:pt x="167" y="52"/>
                      </a:cubicBezTo>
                      <a:cubicBezTo>
                        <a:pt x="178" y="55"/>
                        <a:pt x="179" y="62"/>
                        <a:pt x="191" y="58"/>
                      </a:cubicBezTo>
                      <a:cubicBezTo>
                        <a:pt x="199" y="52"/>
                        <a:pt x="206" y="51"/>
                        <a:pt x="215" y="46"/>
                      </a:cubicBezTo>
                      <a:cubicBezTo>
                        <a:pt x="226" y="58"/>
                        <a:pt x="217" y="46"/>
                        <a:pt x="223" y="69"/>
                      </a:cubicBezTo>
                      <a:cubicBezTo>
                        <a:pt x="226" y="79"/>
                        <a:pt x="233" y="85"/>
                        <a:pt x="237" y="94"/>
                      </a:cubicBezTo>
                      <a:cubicBezTo>
                        <a:pt x="227" y="100"/>
                        <a:pt x="229" y="104"/>
                        <a:pt x="218" y="107"/>
                      </a:cubicBezTo>
                      <a:cubicBezTo>
                        <a:pt x="207" y="120"/>
                        <a:pt x="203" y="113"/>
                        <a:pt x="188" y="109"/>
                      </a:cubicBezTo>
                      <a:cubicBezTo>
                        <a:pt x="191" y="117"/>
                        <a:pt x="200" y="127"/>
                        <a:pt x="210" y="132"/>
                      </a:cubicBezTo>
                      <a:cubicBezTo>
                        <a:pt x="218" y="114"/>
                        <a:pt x="211" y="122"/>
                        <a:pt x="231" y="113"/>
                      </a:cubicBezTo>
                      <a:cubicBezTo>
                        <a:pt x="237" y="111"/>
                        <a:pt x="248" y="105"/>
                        <a:pt x="248" y="105"/>
                      </a:cubicBezTo>
                      <a:cubicBezTo>
                        <a:pt x="248" y="100"/>
                        <a:pt x="246" y="94"/>
                        <a:pt x="250" y="90"/>
                      </a:cubicBezTo>
                      <a:cubicBezTo>
                        <a:pt x="253" y="88"/>
                        <a:pt x="254" y="96"/>
                        <a:pt x="258" y="96"/>
                      </a:cubicBezTo>
                      <a:cubicBezTo>
                        <a:pt x="262" y="97"/>
                        <a:pt x="264" y="94"/>
                        <a:pt x="266" y="92"/>
                      </a:cubicBezTo>
                      <a:cubicBezTo>
                        <a:pt x="262" y="82"/>
                        <a:pt x="252" y="77"/>
                        <a:pt x="248" y="67"/>
                      </a:cubicBezTo>
                      <a:cubicBezTo>
                        <a:pt x="250" y="63"/>
                        <a:pt x="255" y="58"/>
                        <a:pt x="253" y="54"/>
                      </a:cubicBezTo>
                      <a:cubicBezTo>
                        <a:pt x="251" y="50"/>
                        <a:pt x="248" y="42"/>
                        <a:pt x="248" y="42"/>
                      </a:cubicBezTo>
                      <a:cubicBezTo>
                        <a:pt x="256" y="32"/>
                        <a:pt x="259" y="35"/>
                        <a:pt x="266" y="44"/>
                      </a:cubicBezTo>
                      <a:cubicBezTo>
                        <a:pt x="270" y="56"/>
                        <a:pt x="276" y="61"/>
                        <a:pt x="285" y="71"/>
                      </a:cubicBezTo>
                      <a:cubicBezTo>
                        <a:pt x="281" y="81"/>
                        <a:pt x="289" y="82"/>
                        <a:pt x="277" y="88"/>
                      </a:cubicBezTo>
                      <a:cubicBezTo>
                        <a:pt x="262" y="106"/>
                        <a:pt x="278" y="83"/>
                        <a:pt x="274" y="101"/>
                      </a:cubicBezTo>
                      <a:cubicBezTo>
                        <a:pt x="274" y="105"/>
                        <a:pt x="268" y="109"/>
                        <a:pt x="266" y="113"/>
                      </a:cubicBezTo>
                      <a:cubicBezTo>
                        <a:pt x="270" y="122"/>
                        <a:pt x="268" y="125"/>
                        <a:pt x="261" y="132"/>
                      </a:cubicBezTo>
                      <a:cubicBezTo>
                        <a:pt x="268" y="149"/>
                        <a:pt x="282" y="134"/>
                        <a:pt x="296" y="130"/>
                      </a:cubicBezTo>
                      <a:cubicBezTo>
                        <a:pt x="299" y="122"/>
                        <a:pt x="295" y="119"/>
                        <a:pt x="299" y="111"/>
                      </a:cubicBezTo>
                      <a:cubicBezTo>
                        <a:pt x="296" y="105"/>
                        <a:pt x="288" y="97"/>
                        <a:pt x="299" y="92"/>
                      </a:cubicBezTo>
                      <a:cubicBezTo>
                        <a:pt x="303" y="90"/>
                        <a:pt x="315" y="88"/>
                        <a:pt x="315" y="88"/>
                      </a:cubicBezTo>
                      <a:cubicBezTo>
                        <a:pt x="326" y="91"/>
                        <a:pt x="325" y="95"/>
                        <a:pt x="331" y="103"/>
                      </a:cubicBezTo>
                      <a:cubicBezTo>
                        <a:pt x="339" y="84"/>
                        <a:pt x="331" y="90"/>
                        <a:pt x="361" y="92"/>
                      </a:cubicBezTo>
                      <a:cubicBezTo>
                        <a:pt x="355" y="76"/>
                        <a:pt x="365" y="76"/>
                        <a:pt x="382" y="73"/>
                      </a:cubicBezTo>
                      <a:cubicBezTo>
                        <a:pt x="383" y="71"/>
                        <a:pt x="387" y="57"/>
                        <a:pt x="393" y="54"/>
                      </a:cubicBezTo>
                      <a:cubicBezTo>
                        <a:pt x="398" y="52"/>
                        <a:pt x="409" y="50"/>
                        <a:pt x="409" y="50"/>
                      </a:cubicBezTo>
                      <a:cubicBezTo>
                        <a:pt x="430" y="54"/>
                        <a:pt x="413" y="58"/>
                        <a:pt x="431" y="63"/>
                      </a:cubicBezTo>
                      <a:cubicBezTo>
                        <a:pt x="433" y="61"/>
                        <a:pt x="435" y="57"/>
                        <a:pt x="439" y="56"/>
                      </a:cubicBezTo>
                      <a:cubicBezTo>
                        <a:pt x="445" y="55"/>
                        <a:pt x="452" y="61"/>
                        <a:pt x="457" y="58"/>
                      </a:cubicBezTo>
                      <a:cubicBezTo>
                        <a:pt x="461" y="57"/>
                        <a:pt x="457" y="52"/>
                        <a:pt x="455" y="50"/>
                      </a:cubicBezTo>
                      <a:cubicBezTo>
                        <a:pt x="451" y="47"/>
                        <a:pt x="444" y="47"/>
                        <a:pt x="439" y="46"/>
                      </a:cubicBezTo>
                      <a:cubicBezTo>
                        <a:pt x="436" y="45"/>
                        <a:pt x="431" y="44"/>
                        <a:pt x="431" y="44"/>
                      </a:cubicBezTo>
                      <a:cubicBezTo>
                        <a:pt x="440" y="38"/>
                        <a:pt x="443" y="36"/>
                        <a:pt x="455" y="40"/>
                      </a:cubicBezTo>
                      <a:cubicBezTo>
                        <a:pt x="461" y="38"/>
                        <a:pt x="467" y="35"/>
                        <a:pt x="474" y="35"/>
                      </a:cubicBezTo>
                      <a:cubicBezTo>
                        <a:pt x="483" y="36"/>
                        <a:pt x="511" y="43"/>
                        <a:pt x="519" y="46"/>
                      </a:cubicBezTo>
                      <a:cubicBezTo>
                        <a:pt x="527" y="49"/>
                        <a:pt x="544" y="54"/>
                        <a:pt x="544" y="54"/>
                      </a:cubicBezTo>
                      <a:cubicBezTo>
                        <a:pt x="548" y="54"/>
                        <a:pt x="560" y="52"/>
                        <a:pt x="565" y="50"/>
                      </a:cubicBezTo>
                      <a:cubicBezTo>
                        <a:pt x="570" y="47"/>
                        <a:pt x="581" y="42"/>
                        <a:pt x="581" y="42"/>
                      </a:cubicBezTo>
                      <a:cubicBezTo>
                        <a:pt x="585" y="42"/>
                        <a:pt x="598" y="44"/>
                        <a:pt x="600" y="48"/>
                      </a:cubicBezTo>
                      <a:cubicBezTo>
                        <a:pt x="603" y="55"/>
                        <a:pt x="589" y="61"/>
                        <a:pt x="584" y="63"/>
                      </a:cubicBezTo>
                      <a:cubicBezTo>
                        <a:pt x="576" y="69"/>
                        <a:pt x="568" y="69"/>
                        <a:pt x="565" y="77"/>
                      </a:cubicBezTo>
                      <a:cubicBezTo>
                        <a:pt x="568" y="86"/>
                        <a:pt x="564" y="92"/>
                        <a:pt x="568" y="101"/>
                      </a:cubicBezTo>
                      <a:cubicBezTo>
                        <a:pt x="574" y="93"/>
                        <a:pt x="577" y="91"/>
                        <a:pt x="589" y="94"/>
                      </a:cubicBezTo>
                      <a:cubicBezTo>
                        <a:pt x="595" y="108"/>
                        <a:pt x="602" y="93"/>
                        <a:pt x="611" y="88"/>
                      </a:cubicBezTo>
                      <a:cubicBezTo>
                        <a:pt x="613" y="86"/>
                        <a:pt x="613" y="83"/>
                        <a:pt x="616" y="82"/>
                      </a:cubicBezTo>
                      <a:cubicBezTo>
                        <a:pt x="618" y="80"/>
                        <a:pt x="622" y="81"/>
                        <a:pt x="624" y="80"/>
                      </a:cubicBezTo>
                      <a:cubicBezTo>
                        <a:pt x="626" y="78"/>
                        <a:pt x="626" y="75"/>
                        <a:pt x="627" y="73"/>
                      </a:cubicBezTo>
                      <a:cubicBezTo>
                        <a:pt x="632" y="65"/>
                        <a:pt x="638" y="63"/>
                        <a:pt x="648" y="61"/>
                      </a:cubicBezTo>
                      <a:cubicBezTo>
                        <a:pt x="664" y="62"/>
                        <a:pt x="684" y="69"/>
                        <a:pt x="700" y="69"/>
                      </a:cubicBezTo>
                      <a:lnTo>
                        <a:pt x="794" y="84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226" name="Freeform 106"/>
                <p:cNvSpPr>
                  <a:spLocks/>
                </p:cNvSpPr>
                <p:nvPr/>
              </p:nvSpPr>
              <p:spPr bwMode="ltGray">
                <a:xfrm>
                  <a:off x="3981" y="282"/>
                  <a:ext cx="13" cy="10"/>
                </a:xfrm>
                <a:custGeom>
                  <a:avLst/>
                  <a:gdLst/>
                  <a:ahLst/>
                  <a:cxnLst>
                    <a:cxn ang="0">
                      <a:pos x="3" y="28"/>
                    </a:cxn>
                    <a:cxn ang="0">
                      <a:pos x="31" y="0"/>
                    </a:cxn>
                    <a:cxn ang="0">
                      <a:pos x="19" y="24"/>
                    </a:cxn>
                    <a:cxn ang="0">
                      <a:pos x="3" y="28"/>
                    </a:cxn>
                  </a:cxnLst>
                  <a:rect l="0" t="0" r="r" b="b"/>
                  <a:pathLst>
                    <a:path w="31" h="30">
                      <a:moveTo>
                        <a:pt x="3" y="28"/>
                      </a:moveTo>
                      <a:cubicBezTo>
                        <a:pt x="8" y="8"/>
                        <a:pt x="12" y="6"/>
                        <a:pt x="31" y="0"/>
                      </a:cubicBezTo>
                      <a:cubicBezTo>
                        <a:pt x="29" y="5"/>
                        <a:pt x="25" y="22"/>
                        <a:pt x="19" y="24"/>
                      </a:cubicBezTo>
                      <a:cubicBezTo>
                        <a:pt x="0" y="30"/>
                        <a:pt x="3" y="9"/>
                        <a:pt x="3" y="2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227" name="Freeform 107"/>
                <p:cNvSpPr>
                  <a:spLocks/>
                </p:cNvSpPr>
                <p:nvPr/>
              </p:nvSpPr>
              <p:spPr bwMode="ltGray">
                <a:xfrm>
                  <a:off x="3966" y="296"/>
                  <a:ext cx="19" cy="11"/>
                </a:xfrm>
                <a:custGeom>
                  <a:avLst/>
                  <a:gdLst/>
                  <a:ahLst/>
                  <a:cxnLst>
                    <a:cxn ang="0">
                      <a:pos x="6" y="32"/>
                    </a:cxn>
                    <a:cxn ang="0">
                      <a:pos x="22" y="0"/>
                    </a:cxn>
                    <a:cxn ang="0">
                      <a:pos x="38" y="4"/>
                    </a:cxn>
                    <a:cxn ang="0">
                      <a:pos x="6" y="32"/>
                    </a:cxn>
                  </a:cxnLst>
                  <a:rect l="0" t="0" r="r" b="b"/>
                  <a:pathLst>
                    <a:path w="44" h="32">
                      <a:moveTo>
                        <a:pt x="6" y="32"/>
                      </a:moveTo>
                      <a:cubicBezTo>
                        <a:pt x="0" y="14"/>
                        <a:pt x="7" y="10"/>
                        <a:pt x="22" y="0"/>
                      </a:cubicBezTo>
                      <a:cubicBezTo>
                        <a:pt x="27" y="1"/>
                        <a:pt x="35" y="0"/>
                        <a:pt x="38" y="4"/>
                      </a:cubicBezTo>
                      <a:cubicBezTo>
                        <a:pt x="44" y="13"/>
                        <a:pt x="16" y="32"/>
                        <a:pt x="6" y="3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228" name="Freeform 108"/>
                <p:cNvSpPr>
                  <a:spLocks/>
                </p:cNvSpPr>
                <p:nvPr/>
              </p:nvSpPr>
              <p:spPr bwMode="ltGray">
                <a:xfrm>
                  <a:off x="4028" y="337"/>
                  <a:ext cx="32" cy="6"/>
                </a:xfrm>
                <a:custGeom>
                  <a:avLst/>
                  <a:gdLst/>
                  <a:ahLst/>
                  <a:cxnLst>
                    <a:cxn ang="0">
                      <a:pos x="37" y="18"/>
                    </a:cxn>
                    <a:cxn ang="0">
                      <a:pos x="25" y="2"/>
                    </a:cxn>
                    <a:cxn ang="0">
                      <a:pos x="37" y="18"/>
                    </a:cxn>
                  </a:cxnLst>
                  <a:rect l="0" t="0" r="r" b="b"/>
                  <a:pathLst>
                    <a:path w="76" h="18">
                      <a:moveTo>
                        <a:pt x="37" y="18"/>
                      </a:moveTo>
                      <a:cubicBezTo>
                        <a:pt x="25" y="14"/>
                        <a:pt x="0" y="10"/>
                        <a:pt x="25" y="2"/>
                      </a:cubicBezTo>
                      <a:cubicBezTo>
                        <a:pt x="76" y="9"/>
                        <a:pt x="46" y="0"/>
                        <a:pt x="37" y="18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229" name="Freeform 109"/>
                <p:cNvSpPr>
                  <a:spLocks/>
                </p:cNvSpPr>
                <p:nvPr/>
              </p:nvSpPr>
              <p:spPr bwMode="ltGray">
                <a:xfrm>
                  <a:off x="4083" y="336"/>
                  <a:ext cx="18" cy="15"/>
                </a:xfrm>
                <a:custGeom>
                  <a:avLst/>
                  <a:gdLst/>
                  <a:ahLst/>
                  <a:cxnLst>
                    <a:cxn ang="0">
                      <a:pos x="0" y="21"/>
                    </a:cxn>
                    <a:cxn ang="0">
                      <a:pos x="12" y="9"/>
                    </a:cxn>
                    <a:cxn ang="0">
                      <a:pos x="0" y="21"/>
                    </a:cxn>
                  </a:cxnLst>
                  <a:rect l="0" t="0" r="r" b="b"/>
                  <a:pathLst>
                    <a:path w="42" h="44">
                      <a:moveTo>
                        <a:pt x="0" y="21"/>
                      </a:moveTo>
                      <a:cubicBezTo>
                        <a:pt x="4" y="17"/>
                        <a:pt x="7" y="11"/>
                        <a:pt x="12" y="9"/>
                      </a:cubicBezTo>
                      <a:cubicBezTo>
                        <a:pt x="42" y="0"/>
                        <a:pt x="23" y="44"/>
                        <a:pt x="0" y="21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5230" name="Freeform 110"/>
                <p:cNvSpPr>
                  <a:spLocks/>
                </p:cNvSpPr>
                <p:nvPr/>
              </p:nvSpPr>
              <p:spPr bwMode="ltGray">
                <a:xfrm>
                  <a:off x="3936" y="295"/>
                  <a:ext cx="14" cy="10"/>
                </a:xfrm>
                <a:custGeom>
                  <a:avLst/>
                  <a:gdLst/>
                  <a:ahLst/>
                  <a:cxnLst>
                    <a:cxn ang="0">
                      <a:pos x="7" y="22"/>
                    </a:cxn>
                    <a:cxn ang="0">
                      <a:pos x="31" y="10"/>
                    </a:cxn>
                    <a:cxn ang="0">
                      <a:pos x="7" y="22"/>
                    </a:cxn>
                  </a:cxnLst>
                  <a:rect l="0" t="0" r="r" b="b"/>
                  <a:pathLst>
                    <a:path w="31" h="30">
                      <a:moveTo>
                        <a:pt x="7" y="22"/>
                      </a:moveTo>
                      <a:cubicBezTo>
                        <a:pt x="0" y="0"/>
                        <a:pt x="15" y="6"/>
                        <a:pt x="31" y="10"/>
                      </a:cubicBezTo>
                      <a:cubicBezTo>
                        <a:pt x="14" y="16"/>
                        <a:pt x="15" y="30"/>
                        <a:pt x="7" y="22"/>
                      </a:cubicBezTo>
                      <a:close/>
                    </a:path>
                  </a:pathLst>
                </a:custGeom>
                <a:solidFill>
                  <a:schemeClr val="folHlink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pPr>
                    <a:defRPr/>
                  </a:pPr>
                  <a:endParaRPr lang="en-US" dirty="0"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</p:grpSp>
        </p:grpSp>
        <p:grpSp>
          <p:nvGrpSpPr>
            <p:cNvPr id="1033" name="Group 111"/>
            <p:cNvGrpSpPr>
              <a:grpSpLocks/>
            </p:cNvGrpSpPr>
            <p:nvPr/>
          </p:nvGrpSpPr>
          <p:grpSpPr bwMode="auto">
            <a:xfrm>
              <a:off x="798" y="111"/>
              <a:ext cx="4702" cy="418"/>
              <a:chOff x="798" y="255"/>
              <a:chExt cx="4702" cy="418"/>
            </a:xfrm>
          </p:grpSpPr>
          <p:sp>
            <p:nvSpPr>
              <p:cNvPr id="5232" name="Line 112"/>
              <p:cNvSpPr>
                <a:spLocks noChangeShapeType="1"/>
              </p:cNvSpPr>
              <p:nvPr/>
            </p:nvSpPr>
            <p:spPr bwMode="white">
              <a:xfrm>
                <a:off x="798" y="476"/>
                <a:ext cx="4702" cy="0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5233" name="Line 113"/>
              <p:cNvSpPr>
                <a:spLocks noChangeShapeType="1"/>
              </p:cNvSpPr>
              <p:nvPr/>
            </p:nvSpPr>
            <p:spPr bwMode="white">
              <a:xfrm>
                <a:off x="1026" y="255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5234" name="Line 114"/>
              <p:cNvSpPr>
                <a:spLocks noChangeShapeType="1"/>
              </p:cNvSpPr>
              <p:nvPr/>
            </p:nvSpPr>
            <p:spPr bwMode="white">
              <a:xfrm>
                <a:off x="1254" y="255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5235" name="Line 115"/>
              <p:cNvSpPr>
                <a:spLocks noChangeShapeType="1"/>
              </p:cNvSpPr>
              <p:nvPr/>
            </p:nvSpPr>
            <p:spPr bwMode="white">
              <a:xfrm>
                <a:off x="1482" y="255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5236" name="Line 116"/>
              <p:cNvSpPr>
                <a:spLocks noChangeShapeType="1"/>
              </p:cNvSpPr>
              <p:nvPr/>
            </p:nvSpPr>
            <p:spPr bwMode="white">
              <a:xfrm>
                <a:off x="1710" y="255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5237" name="Line 117"/>
              <p:cNvSpPr>
                <a:spLocks noChangeShapeType="1"/>
              </p:cNvSpPr>
              <p:nvPr/>
            </p:nvSpPr>
            <p:spPr bwMode="white">
              <a:xfrm>
                <a:off x="1938" y="255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5238" name="Line 118"/>
              <p:cNvSpPr>
                <a:spLocks noChangeShapeType="1"/>
              </p:cNvSpPr>
              <p:nvPr/>
            </p:nvSpPr>
            <p:spPr bwMode="white">
              <a:xfrm>
                <a:off x="2166" y="255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5239" name="Line 119"/>
              <p:cNvSpPr>
                <a:spLocks noChangeShapeType="1"/>
              </p:cNvSpPr>
              <p:nvPr/>
            </p:nvSpPr>
            <p:spPr bwMode="white">
              <a:xfrm>
                <a:off x="2394" y="255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5240" name="Line 120"/>
              <p:cNvSpPr>
                <a:spLocks noChangeShapeType="1"/>
              </p:cNvSpPr>
              <p:nvPr/>
            </p:nvSpPr>
            <p:spPr bwMode="white">
              <a:xfrm>
                <a:off x="2622" y="255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5241" name="Line 121"/>
              <p:cNvSpPr>
                <a:spLocks noChangeShapeType="1"/>
              </p:cNvSpPr>
              <p:nvPr/>
            </p:nvSpPr>
            <p:spPr bwMode="white">
              <a:xfrm>
                <a:off x="2850" y="255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5242" name="Line 122"/>
              <p:cNvSpPr>
                <a:spLocks noChangeShapeType="1"/>
              </p:cNvSpPr>
              <p:nvPr/>
            </p:nvSpPr>
            <p:spPr bwMode="white">
              <a:xfrm>
                <a:off x="3078" y="255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5243" name="Line 123"/>
              <p:cNvSpPr>
                <a:spLocks noChangeShapeType="1"/>
              </p:cNvSpPr>
              <p:nvPr/>
            </p:nvSpPr>
            <p:spPr bwMode="white">
              <a:xfrm>
                <a:off x="3306" y="255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5244" name="Line 124"/>
              <p:cNvSpPr>
                <a:spLocks noChangeShapeType="1"/>
              </p:cNvSpPr>
              <p:nvPr/>
            </p:nvSpPr>
            <p:spPr bwMode="white">
              <a:xfrm>
                <a:off x="3534" y="255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5245" name="Line 125"/>
              <p:cNvSpPr>
                <a:spLocks noChangeShapeType="1"/>
              </p:cNvSpPr>
              <p:nvPr/>
            </p:nvSpPr>
            <p:spPr bwMode="white">
              <a:xfrm>
                <a:off x="3762" y="255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5246" name="Line 126"/>
              <p:cNvSpPr>
                <a:spLocks noChangeShapeType="1"/>
              </p:cNvSpPr>
              <p:nvPr/>
            </p:nvSpPr>
            <p:spPr bwMode="white">
              <a:xfrm>
                <a:off x="3990" y="255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5247" name="Line 127"/>
              <p:cNvSpPr>
                <a:spLocks noChangeShapeType="1"/>
              </p:cNvSpPr>
              <p:nvPr/>
            </p:nvSpPr>
            <p:spPr bwMode="white">
              <a:xfrm>
                <a:off x="4218" y="255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5248" name="Line 128"/>
              <p:cNvSpPr>
                <a:spLocks noChangeShapeType="1"/>
              </p:cNvSpPr>
              <p:nvPr/>
            </p:nvSpPr>
            <p:spPr bwMode="white">
              <a:xfrm>
                <a:off x="4446" y="255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5249" name="Line 129"/>
              <p:cNvSpPr>
                <a:spLocks noChangeShapeType="1"/>
              </p:cNvSpPr>
              <p:nvPr/>
            </p:nvSpPr>
            <p:spPr bwMode="white">
              <a:xfrm>
                <a:off x="4674" y="255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5250" name="Line 130"/>
              <p:cNvSpPr>
                <a:spLocks noChangeShapeType="1"/>
              </p:cNvSpPr>
              <p:nvPr/>
            </p:nvSpPr>
            <p:spPr bwMode="white">
              <a:xfrm>
                <a:off x="4902" y="255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5251" name="Line 131"/>
              <p:cNvSpPr>
                <a:spLocks noChangeShapeType="1"/>
              </p:cNvSpPr>
              <p:nvPr/>
            </p:nvSpPr>
            <p:spPr bwMode="white">
              <a:xfrm>
                <a:off x="5130" y="255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5252" name="Line 132"/>
              <p:cNvSpPr>
                <a:spLocks noChangeShapeType="1"/>
              </p:cNvSpPr>
              <p:nvPr/>
            </p:nvSpPr>
            <p:spPr bwMode="white">
              <a:xfrm>
                <a:off x="5358" y="255"/>
                <a:ext cx="0" cy="418"/>
              </a:xfrm>
              <a:prstGeom prst="line">
                <a:avLst/>
              </a:prstGeom>
              <a:noFill/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</p:grpSp>
        <p:grpSp>
          <p:nvGrpSpPr>
            <p:cNvPr id="1034" name="Group 133"/>
            <p:cNvGrpSpPr>
              <a:grpSpLocks/>
            </p:cNvGrpSpPr>
            <p:nvPr/>
          </p:nvGrpSpPr>
          <p:grpSpPr bwMode="auto">
            <a:xfrm>
              <a:off x="1208" y="109"/>
              <a:ext cx="3694" cy="423"/>
              <a:chOff x="1034" y="245"/>
              <a:chExt cx="3694" cy="423"/>
            </a:xfrm>
          </p:grpSpPr>
          <p:sp>
            <p:nvSpPr>
              <p:cNvPr id="5254" name="Line 134"/>
              <p:cNvSpPr>
                <a:spLocks noChangeShapeType="1"/>
              </p:cNvSpPr>
              <p:nvPr/>
            </p:nvSpPr>
            <p:spPr bwMode="ltGray">
              <a:xfrm>
                <a:off x="2676" y="246"/>
                <a:ext cx="0" cy="14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5255" name="Line 135"/>
              <p:cNvSpPr>
                <a:spLocks noChangeShapeType="1"/>
              </p:cNvSpPr>
              <p:nvPr/>
            </p:nvSpPr>
            <p:spPr bwMode="ltGray">
              <a:xfrm>
                <a:off x="2798" y="468"/>
                <a:ext cx="70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5256" name="Line 136"/>
              <p:cNvSpPr>
                <a:spLocks noChangeShapeType="1"/>
              </p:cNvSpPr>
              <p:nvPr/>
            </p:nvSpPr>
            <p:spPr bwMode="ltGray">
              <a:xfrm>
                <a:off x="2904" y="486"/>
                <a:ext cx="0" cy="2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5257" name="Line 137"/>
              <p:cNvSpPr>
                <a:spLocks noChangeShapeType="1"/>
              </p:cNvSpPr>
              <p:nvPr/>
            </p:nvSpPr>
            <p:spPr bwMode="ltGray">
              <a:xfrm>
                <a:off x="3132" y="586"/>
                <a:ext cx="0" cy="79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5258" name="Line 138"/>
              <p:cNvSpPr>
                <a:spLocks noChangeShapeType="1"/>
              </p:cNvSpPr>
              <p:nvPr/>
            </p:nvSpPr>
            <p:spPr bwMode="ltGray">
              <a:xfrm>
                <a:off x="3816" y="358"/>
                <a:ext cx="0" cy="18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5259" name="Line 139"/>
              <p:cNvSpPr>
                <a:spLocks noChangeShapeType="1"/>
              </p:cNvSpPr>
              <p:nvPr/>
            </p:nvSpPr>
            <p:spPr bwMode="ltGray">
              <a:xfrm>
                <a:off x="3722" y="468"/>
                <a:ext cx="34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5260" name="Line 140"/>
              <p:cNvSpPr>
                <a:spLocks noChangeShapeType="1"/>
              </p:cNvSpPr>
              <p:nvPr/>
            </p:nvSpPr>
            <p:spPr bwMode="ltGray">
              <a:xfrm>
                <a:off x="4044" y="372"/>
                <a:ext cx="0" cy="294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5261" name="Line 141"/>
              <p:cNvSpPr>
                <a:spLocks noChangeShapeType="1"/>
              </p:cNvSpPr>
              <p:nvPr/>
            </p:nvSpPr>
            <p:spPr bwMode="ltGray">
              <a:xfrm flipV="1">
                <a:off x="4046" y="248"/>
                <a:ext cx="0" cy="5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5262" name="Line 142"/>
              <p:cNvSpPr>
                <a:spLocks noChangeShapeType="1"/>
              </p:cNvSpPr>
              <p:nvPr/>
            </p:nvSpPr>
            <p:spPr bwMode="ltGray">
              <a:xfrm flipV="1">
                <a:off x="4272" y="246"/>
                <a:ext cx="0" cy="18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5263" name="Line 143"/>
              <p:cNvSpPr>
                <a:spLocks noChangeShapeType="1"/>
              </p:cNvSpPr>
              <p:nvPr/>
            </p:nvSpPr>
            <p:spPr bwMode="ltGray">
              <a:xfrm flipH="1">
                <a:off x="4422" y="468"/>
                <a:ext cx="7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5264" name="Line 144"/>
              <p:cNvSpPr>
                <a:spLocks noChangeShapeType="1"/>
              </p:cNvSpPr>
              <p:nvPr/>
            </p:nvSpPr>
            <p:spPr bwMode="ltGray">
              <a:xfrm flipH="1">
                <a:off x="4290" y="468"/>
                <a:ext cx="62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5265" name="Line 145"/>
              <p:cNvSpPr>
                <a:spLocks noChangeShapeType="1"/>
              </p:cNvSpPr>
              <p:nvPr/>
            </p:nvSpPr>
            <p:spPr bwMode="ltGray">
              <a:xfrm flipV="1">
                <a:off x="4500" y="246"/>
                <a:ext cx="0" cy="27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5266" name="Line 146"/>
              <p:cNvSpPr>
                <a:spLocks noChangeShapeType="1"/>
              </p:cNvSpPr>
              <p:nvPr/>
            </p:nvSpPr>
            <p:spPr bwMode="ltGray">
              <a:xfrm>
                <a:off x="4728" y="606"/>
                <a:ext cx="0" cy="34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5267" name="Line 147"/>
              <p:cNvSpPr>
                <a:spLocks noChangeShapeType="1"/>
              </p:cNvSpPr>
              <p:nvPr/>
            </p:nvSpPr>
            <p:spPr bwMode="ltGray">
              <a:xfrm>
                <a:off x="1992" y="250"/>
                <a:ext cx="0" cy="6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5268" name="Line 148"/>
              <p:cNvSpPr>
                <a:spLocks noChangeShapeType="1"/>
              </p:cNvSpPr>
              <p:nvPr/>
            </p:nvSpPr>
            <p:spPr bwMode="ltGray">
              <a:xfrm>
                <a:off x="1764" y="247"/>
                <a:ext cx="0" cy="337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5269" name="Line 149"/>
              <p:cNvSpPr>
                <a:spLocks noChangeShapeType="1"/>
              </p:cNvSpPr>
              <p:nvPr/>
            </p:nvSpPr>
            <p:spPr bwMode="ltGray">
              <a:xfrm flipH="1">
                <a:off x="1738" y="468"/>
                <a:ext cx="6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5270" name="Line 150"/>
              <p:cNvSpPr>
                <a:spLocks noChangeShapeType="1"/>
              </p:cNvSpPr>
              <p:nvPr/>
            </p:nvSpPr>
            <p:spPr bwMode="ltGray">
              <a:xfrm>
                <a:off x="1604" y="468"/>
                <a:ext cx="60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5271" name="Line 151"/>
              <p:cNvSpPr>
                <a:spLocks noChangeShapeType="1"/>
              </p:cNvSpPr>
              <p:nvPr/>
            </p:nvSpPr>
            <p:spPr bwMode="ltGray">
              <a:xfrm flipH="1">
                <a:off x="1404" y="468"/>
                <a:ext cx="82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5272" name="Line 152"/>
              <p:cNvSpPr>
                <a:spLocks noChangeShapeType="1"/>
              </p:cNvSpPr>
              <p:nvPr/>
            </p:nvSpPr>
            <p:spPr bwMode="ltGray">
              <a:xfrm>
                <a:off x="1034" y="468"/>
                <a:ext cx="34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5273" name="Line 153"/>
              <p:cNvSpPr>
                <a:spLocks noChangeShapeType="1"/>
              </p:cNvSpPr>
              <p:nvPr/>
            </p:nvSpPr>
            <p:spPr bwMode="ltGray">
              <a:xfrm>
                <a:off x="1306" y="370"/>
                <a:ext cx="0" cy="29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5274" name="Line 154"/>
              <p:cNvSpPr>
                <a:spLocks noChangeShapeType="1"/>
              </p:cNvSpPr>
              <p:nvPr/>
            </p:nvSpPr>
            <p:spPr bwMode="ltGray">
              <a:xfrm>
                <a:off x="1080" y="388"/>
                <a:ext cx="0" cy="156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5275" name="Line 155"/>
              <p:cNvSpPr>
                <a:spLocks noChangeShapeType="1"/>
              </p:cNvSpPr>
              <p:nvPr/>
            </p:nvSpPr>
            <p:spPr bwMode="ltGray">
              <a:xfrm flipH="1" flipV="1">
                <a:off x="1308" y="245"/>
                <a:ext cx="0" cy="27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5276" name="Line 156"/>
              <p:cNvSpPr>
                <a:spLocks noChangeShapeType="1"/>
              </p:cNvSpPr>
              <p:nvPr/>
            </p:nvSpPr>
            <p:spPr bwMode="ltGray">
              <a:xfrm>
                <a:off x="1536" y="316"/>
                <a:ext cx="0" cy="96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5277" name="Line 157"/>
              <p:cNvSpPr>
                <a:spLocks noChangeShapeType="1"/>
              </p:cNvSpPr>
              <p:nvPr/>
            </p:nvSpPr>
            <p:spPr bwMode="ltGray">
              <a:xfrm flipV="1">
                <a:off x="1536" y="247"/>
                <a:ext cx="0" cy="2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5278" name="Line 158"/>
              <p:cNvSpPr>
                <a:spLocks noChangeShapeType="1"/>
              </p:cNvSpPr>
              <p:nvPr/>
            </p:nvSpPr>
            <p:spPr bwMode="ltGray">
              <a:xfrm>
                <a:off x="4095" y="467"/>
                <a:ext cx="80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>
                  <a:defRPr/>
                </a:pPr>
                <a:endParaRPr lang="en-US" dirty="0"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</p:grpSp>
      </p:grpSp>
      <p:sp>
        <p:nvSpPr>
          <p:cNvPr id="1030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1524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8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</p:sldLayoutIdLst>
  <p:transition spd="med">
    <p:zoom/>
  </p:transition>
  <p:timing>
    <p:tnLst>
      <p:par>
        <p:cTn id="1" dur="indefinite" restart="never" nodeType="tmRoot"/>
      </p:par>
    </p:tnLst>
  </p:timing>
  <p:hf hdr="0" ftr="0" dt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accent1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accent1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accent1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accent1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4400" i="1">
          <a:solidFill>
            <a:schemeClr val="accent1"/>
          </a:solidFill>
          <a:latin typeface="Times New Roman" pitchFamily="-105" charset="0"/>
          <a:ea typeface="ＭＳ Ｐゴシック" pitchFamily="-105" charset="-128"/>
          <a:cs typeface="ＭＳ Ｐゴシック" pitchFamily="-105" charset="-128"/>
        </a:defRPr>
      </a:lvl5pPr>
      <a:lvl6pPr marL="457200" algn="r" rtl="0" fontAlgn="base">
        <a:spcBef>
          <a:spcPct val="0"/>
        </a:spcBef>
        <a:spcAft>
          <a:spcPct val="0"/>
        </a:spcAft>
        <a:defRPr sz="4400" i="1">
          <a:solidFill>
            <a:schemeClr val="accent1"/>
          </a:solidFill>
          <a:latin typeface="Times New Roman" pitchFamily="-105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4400" i="1">
          <a:solidFill>
            <a:schemeClr val="accent1"/>
          </a:solidFill>
          <a:latin typeface="Times New Roman" pitchFamily="-105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4400" i="1">
          <a:solidFill>
            <a:schemeClr val="accent1"/>
          </a:solidFill>
          <a:latin typeface="Times New Roman" pitchFamily="-105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4400" i="1">
          <a:solidFill>
            <a:schemeClr val="accent1"/>
          </a:solidFill>
          <a:latin typeface="Times New Roman" pitchFamily="-105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Blip>
          <a:blip r:embed="rId16"/>
        </a:buBlip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SzPct val="75000"/>
        <a:buBlip>
          <a:blip r:embed="rId17"/>
        </a:buBlip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–"/>
        <a:defRPr sz="2000">
          <a:solidFill>
            <a:schemeClr val="tx1"/>
          </a:solidFill>
          <a:latin typeface="+mn-lt"/>
          <a:ea typeface="ＭＳ Ｐゴシック" pitchFamily="-10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4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Relationship Id="rId11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8" Type="http://schemas.openxmlformats.org/officeDocument/2006/relationships/image" Target="../media/image19.png"/><Relationship Id="rId9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rstmonday.org/issues/issue7_10/press/%23p2" TargetMode="External"/><Relationship Id="rId4" Type="http://schemas.openxmlformats.org/officeDocument/2006/relationships/hyperlink" Target="http://www.ptc07.org/program/presentation/M21_NirKshetri.pdf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533400"/>
            <a:ext cx="8686800" cy="3124200"/>
          </a:xfrm>
          <a:solidFill>
            <a:srgbClr val="A0925E"/>
          </a:solidFill>
          <a:effectLst>
            <a:outerShdw blurRad="50800" dist="228600" dir="2700000">
              <a:srgbClr val="000000">
                <a:alpha val="43000"/>
              </a:srgbClr>
            </a:outerShdw>
          </a:effectLst>
        </p:spPr>
        <p:txBody>
          <a:bodyPr>
            <a:normAutofit fontScale="90000"/>
          </a:bodyPr>
          <a:lstStyle/>
          <a:p>
            <a:pPr algn="ctr" eaLnBrk="1" hangingPunct="1">
              <a:defRPr/>
            </a:pPr>
            <a:r>
              <a:rPr lang="en-US" sz="4000" b="1" dirty="0" smtClean="0"/>
              <a:t>The Chinese Software Development Industry </a:t>
            </a:r>
            <a:br>
              <a:rPr lang="en-US" sz="4000" b="1" dirty="0" smtClean="0"/>
            </a:br>
            <a:r>
              <a:rPr lang="en-US" sz="4000" b="1" dirty="0" smtClean="0"/>
              <a:t>Outlook and Forecast</a:t>
            </a:r>
            <a:br>
              <a:rPr lang="en-US" sz="4000" b="1" dirty="0" smtClean="0"/>
            </a:br>
            <a:r>
              <a:rPr lang="en-US" sz="4000" b="1" dirty="0" smtClean="0"/>
              <a:t>Presented to</a:t>
            </a:r>
            <a:r>
              <a:rPr lang="en-US" sz="4000" b="1" dirty="0" smtClean="0"/>
              <a:t> Professor </a:t>
            </a:r>
            <a:r>
              <a:rPr lang="en-US" sz="4000" b="1" dirty="0" err="1" smtClean="0"/>
              <a:t>Sauter’s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IS5800 Class</a:t>
            </a:r>
            <a:br>
              <a:rPr lang="en-US" sz="4000" b="1" dirty="0" smtClean="0"/>
            </a:br>
            <a:r>
              <a:rPr lang="en-US" sz="4000" b="1" dirty="0" smtClean="0"/>
              <a:t>3/3/2010</a:t>
            </a:r>
            <a:endParaRPr lang="en-US" sz="4000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4062174"/>
            <a:ext cx="9144000" cy="1815882"/>
          </a:xfrm>
          <a:ln>
            <a:solidFill>
              <a:schemeClr val="accent4"/>
            </a:solidFill>
          </a:ln>
          <a:effectLst>
            <a:outerShdw blurRad="50800" dist="12700" dir="2700000" algn="br">
              <a:srgbClr val="000000">
                <a:alpha val="43000"/>
              </a:srgbClr>
            </a:outerShdw>
          </a:effectLst>
        </p:spPr>
        <p:txBody>
          <a:bodyPr anchor="ctr">
            <a:spAutoFit/>
          </a:bodyPr>
          <a:lstStyle/>
          <a:p>
            <a:pPr algn="ctr" eaLnBrk="1" hangingPunct="1">
              <a:spcBef>
                <a:spcPct val="0"/>
              </a:spcBef>
              <a:defRPr/>
            </a:pPr>
            <a:r>
              <a:rPr lang="en-US" sz="2800" i="1" dirty="0" smtClean="0">
                <a:solidFill>
                  <a:schemeClr val="tx2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Dr. Joseph Rottman</a:t>
            </a:r>
          </a:p>
          <a:p>
            <a:pPr algn="ctr" eaLnBrk="1" hangingPunct="1">
              <a:spcBef>
                <a:spcPct val="0"/>
              </a:spcBef>
              <a:defRPr/>
            </a:pPr>
            <a:r>
              <a:rPr lang="en-US" sz="2800" i="1" dirty="0" smtClean="0">
                <a:solidFill>
                  <a:schemeClr val="tx2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Associate Professor of Information Systems</a:t>
            </a:r>
          </a:p>
          <a:p>
            <a:pPr algn="ctr" eaLnBrk="1" hangingPunct="1">
              <a:spcBef>
                <a:spcPct val="0"/>
              </a:spcBef>
              <a:defRPr/>
            </a:pPr>
            <a:r>
              <a:rPr lang="en-US" sz="2800" i="1" dirty="0" smtClean="0">
                <a:solidFill>
                  <a:schemeClr val="tx2"/>
                </a:solidFill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University of Missouri - St. Louis USA</a:t>
            </a:r>
          </a:p>
          <a:p>
            <a:pPr algn="ctr" eaLnBrk="1" hangingPunct="1">
              <a:spcBef>
                <a:spcPct val="0"/>
              </a:spcBef>
              <a:defRPr/>
            </a:pPr>
            <a:endParaRPr lang="en-US" sz="2800" i="1" dirty="0" smtClean="0">
              <a:solidFill>
                <a:schemeClr val="tx2"/>
              </a:solidFill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  <p:pic>
        <p:nvPicPr>
          <p:cNvPr id="17413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24787" y="4238625"/>
            <a:ext cx="1014413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China Buzz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China’s software export soared 39% in 2008 (MIIT 2/11/09).</a:t>
            </a:r>
          </a:p>
          <a:p>
            <a:r>
              <a:rPr lang="en-US" dirty="0" smtClean="0"/>
              <a:t>China’s global market share reached 8.74% in 2007 (China Tech News).</a:t>
            </a:r>
          </a:p>
          <a:p>
            <a:r>
              <a:rPr lang="en-US" dirty="0" smtClean="0"/>
              <a:t>In 2008, China’s 18,000 software companies registered 50,000 software products (China Tech News).</a:t>
            </a:r>
          </a:p>
          <a:p>
            <a:r>
              <a:rPr lang="en-US" dirty="0" smtClean="0"/>
              <a:t>China’s software industry realized a year on year increase of 30.4% in first six months of 2008 (China Tech News).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F76E7C9-0D12-BE46-92EF-E3084CE8025E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28600" y="1143000"/>
          <a:ext cx="8534400" cy="5257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2400"/>
                <a:gridCol w="1422400"/>
                <a:gridCol w="1422400"/>
                <a:gridCol w="1422400"/>
                <a:gridCol w="1422400"/>
                <a:gridCol w="1422400"/>
              </a:tblGrid>
              <a:tr h="370840"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Top 10 Indian Outsourcing Firms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Top 10 Software Development and Outsourcing Chinese Firms</a:t>
                      </a:r>
                      <a:endParaRPr lang="en-US" sz="12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rial"/>
                          <a:ea typeface="Times New Roman"/>
                          <a:cs typeface="Times New Roman"/>
                        </a:rPr>
                        <a:t>Name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rial"/>
                          <a:ea typeface="Times New Roman"/>
                          <a:cs typeface="Times New Roman"/>
                        </a:rPr>
                        <a:t>Total Revenue in billions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Arial"/>
                          <a:ea typeface="Times New Roman"/>
                          <a:cs typeface="Times New Roman"/>
                        </a:rPr>
                        <a:t>Headcount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rial"/>
                          <a:ea typeface="Times New Roman"/>
                          <a:cs typeface="Times New Roman"/>
                        </a:rPr>
                        <a:t>Name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rial"/>
                          <a:ea typeface="Times New Roman"/>
                          <a:cs typeface="Times New Roman"/>
                        </a:rPr>
                        <a:t>Revenue from Outsourcing in millions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rial"/>
                          <a:ea typeface="Times New Roman"/>
                          <a:cs typeface="Times New Roman"/>
                        </a:rPr>
                        <a:t>Headcount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Infosys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$4.3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103,000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SimSun"/>
                          <a:cs typeface="Times New Roman"/>
                        </a:rPr>
                        <a:t>NeuSoft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SimSun"/>
                          <a:cs typeface="Times New Roman"/>
                        </a:rPr>
                        <a:t>$</a:t>
                      </a:r>
                      <a:r>
                        <a:rPr lang="en-US" sz="1400" smtClean="0">
                          <a:latin typeface="Arial"/>
                          <a:ea typeface="SimSun"/>
                          <a:cs typeface="Times New Roman"/>
                        </a:rPr>
                        <a:t>156/$182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/>
                          <a:ea typeface="SimSun"/>
                          <a:cs typeface="Times New Roman"/>
                        </a:rPr>
                        <a:t>15,000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Wipro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$3.5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71,000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VanceInfo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SimSun"/>
                          <a:cs typeface="Times New Roman"/>
                        </a:rPr>
                        <a:t>$97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SimSun"/>
                          <a:cs typeface="Times New Roman"/>
                        </a:rPr>
                        <a:t>4975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TCS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$4.3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89,000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SimSun"/>
                          <a:cs typeface="Times New Roman"/>
                        </a:rPr>
                        <a:t>DHC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SimSun"/>
                          <a:cs typeface="Times New Roman"/>
                        </a:rPr>
                        <a:t>$95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SimSun"/>
                          <a:cs typeface="Times New Roman"/>
                        </a:rPr>
                        <a:t>2600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Satyam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$1.87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55,000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SimSun"/>
                          <a:cs typeface="Times New Roman"/>
                        </a:rPr>
                        <a:t>Sinocom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/>
                          <a:ea typeface="SimSun"/>
                          <a:cs typeface="Times New Roman"/>
                        </a:rPr>
                        <a:t>$93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SimSun"/>
                          <a:cs typeface="Times New Roman"/>
                        </a:rPr>
                        <a:t>3500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HCL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$.673 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/>
                          <a:ea typeface="Times New Roman"/>
                          <a:cs typeface="Times New Roman"/>
                        </a:rPr>
                        <a:t>50,000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SimSun"/>
                          <a:cs typeface="Times New Roman"/>
                        </a:rPr>
                        <a:t>Inspur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SimSun"/>
                          <a:cs typeface="Times New Roman"/>
                        </a:rPr>
                        <a:t>$73 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SimSun"/>
                          <a:cs typeface="Arial" pitchFamily="34" charset="0"/>
                        </a:rPr>
                        <a:t>Unknown</a:t>
                      </a:r>
                      <a:endParaRPr lang="en-US" sz="1400" dirty="0">
                        <a:latin typeface="Arial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Tech Mahindra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$.902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/>
                          <a:ea typeface="Times New Roman"/>
                          <a:cs typeface="Times New Roman"/>
                        </a:rPr>
                        <a:t>21,000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SimSun"/>
                          <a:cs typeface="Times New Roman"/>
                        </a:rPr>
                        <a:t>ICSS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SimSun"/>
                          <a:cs typeface="Times New Roman"/>
                        </a:rPr>
                        <a:t>$47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SimSun"/>
                          <a:cs typeface="Arial" pitchFamily="34" charset="0"/>
                        </a:rPr>
                        <a:t>4363</a:t>
                      </a:r>
                      <a:endParaRPr lang="en-US" sz="1400" dirty="0">
                        <a:latin typeface="Arial" pitchFamily="34" charset="0"/>
                        <a:ea typeface="SimSu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Patni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$.718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14,000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SimSun"/>
                          <a:cs typeface="Times New Roman"/>
                        </a:rPr>
                        <a:t>HiSoft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SimSun"/>
                          <a:cs typeface="Times New Roman"/>
                        </a:rPr>
                        <a:t>$45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3100</a:t>
                      </a:r>
                      <a:endParaRPr lang="en-US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L&amp;T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$.652 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/>
                          <a:ea typeface="Times New Roman"/>
                          <a:cs typeface="Times New Roman"/>
                        </a:rPr>
                        <a:t>7,000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SimSun"/>
                          <a:cs typeface="Times New Roman"/>
                        </a:rPr>
                        <a:t>Beyondsoft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SimSun"/>
                          <a:cs typeface="Times New Roman"/>
                        </a:rPr>
                        <a:t>$4 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 pitchFamily="34" charset="0"/>
                          <a:ea typeface="SimSun"/>
                          <a:cs typeface="Arial" pitchFamily="34" charset="0"/>
                        </a:rPr>
                        <a:t>1600</a:t>
                      </a:r>
                      <a:endParaRPr lang="en-US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I-flex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latin typeface="Arial"/>
                          <a:ea typeface="Times New Roman"/>
                          <a:cs typeface="Times New Roman"/>
                        </a:rPr>
                        <a:t>Unable to determine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Unable to determine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SimSun"/>
                          <a:cs typeface="Times New Roman"/>
                        </a:rPr>
                        <a:t>Insigma 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SimSun"/>
                          <a:cs typeface="Times New Roman"/>
                        </a:rPr>
                        <a:t>$3.8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4000+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Perot Systems TSI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 smtClean="0">
                          <a:latin typeface="Arial"/>
                          <a:ea typeface="Times New Roman"/>
                          <a:cs typeface="Times New Roman"/>
                        </a:rPr>
                        <a:t>~$.300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Times New Roman"/>
                          <a:cs typeface="Times New Roman"/>
                        </a:rPr>
                        <a:t>12,000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SimSun"/>
                          <a:cs typeface="Times New Roman"/>
                        </a:rPr>
                        <a:t>NEC Avanced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latin typeface="Arial"/>
                          <a:ea typeface="SimSun"/>
                          <a:cs typeface="Times New Roman"/>
                        </a:rPr>
                        <a:t>$3.2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807</a:t>
                      </a:r>
                      <a:endParaRPr lang="en-US" sz="14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rial"/>
                          <a:ea typeface="Times New Roman"/>
                          <a:cs typeface="Times New Roman"/>
                        </a:rPr>
                        <a:t>$16.92 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Times New Roman"/>
                          <a:ea typeface="Times New Roman"/>
                          <a:cs typeface="Times New Roman"/>
                        </a:rPr>
                        <a:t>408,000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latin typeface="Arial"/>
                          <a:ea typeface="SimSun"/>
                          <a:cs typeface="Times New Roman"/>
                        </a:rPr>
                        <a:t>$617.00 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latin typeface="Arial" pitchFamily="34" charset="0"/>
                          <a:ea typeface="SimSun"/>
                          <a:cs typeface="Arial" pitchFamily="34" charset="0"/>
                        </a:rPr>
                        <a:t>30,775</a:t>
                      </a:r>
                      <a:endParaRPr lang="en-US" sz="1200" dirty="0"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7239000" y="6400800"/>
            <a:ext cx="1905000" cy="457200"/>
          </a:xfrm>
        </p:spPr>
        <p:txBody>
          <a:bodyPr/>
          <a:lstStyle/>
          <a:p>
            <a:pPr>
              <a:defRPr/>
            </a:pPr>
            <a:fld id="{F6B5342E-A084-4D4C-A1FB-92E6AE8C19CE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3085255" y="3711578"/>
            <a:ext cx="1429686" cy="678093"/>
          </a:xfrm>
          <a:prstGeom prst="rect">
            <a:avLst/>
          </a:prstGeom>
          <a:solidFill>
            <a:srgbClr val="FFFF00">
              <a:alpha val="4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4278" name="Rectangle 6"/>
          <p:cNvSpPr>
            <a:spLocks noChangeArrowheads="1"/>
          </p:cNvSpPr>
          <p:nvPr/>
        </p:nvSpPr>
        <p:spPr bwMode="auto">
          <a:xfrm>
            <a:off x="1636024" y="3710915"/>
            <a:ext cx="1444055" cy="305197"/>
          </a:xfrm>
          <a:prstGeom prst="rect">
            <a:avLst/>
          </a:prstGeom>
          <a:solidFill>
            <a:srgbClr val="FFFF00">
              <a:alpha val="49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8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 smtClean="0">
                <a:ea typeface="ＭＳ Ｐゴシック" pitchFamily="-65" charset="-128"/>
                <a:cs typeface="ＭＳ Ｐゴシック" pitchFamily="-65" charset="-128"/>
              </a:rPr>
              <a:t>Indian </a:t>
            </a:r>
            <a:r>
              <a:rPr lang="en-US" sz="4000" dirty="0">
                <a:ea typeface="ＭＳ Ｐゴシック" pitchFamily="-65" charset="-128"/>
                <a:cs typeface="ＭＳ Ｐゴシック" pitchFamily="-65" charset="-128"/>
              </a:rPr>
              <a:t>and Chinese Firms</a:t>
            </a:r>
            <a:r>
              <a:rPr lang="en-US" sz="4000" baseline="30000" dirty="0">
                <a:ea typeface="ＭＳ Ｐゴシック" pitchFamily="-65" charset="-128"/>
                <a:cs typeface="ＭＳ Ｐゴシック" pitchFamily="-65" charset="-128"/>
              </a:rPr>
              <a:t>1</a:t>
            </a:r>
            <a:endParaRPr lang="en-US" sz="4000" dirty="0"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42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80" grpId="0" animBg="1"/>
      <p:bldP spid="5427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8153400" cy="5181600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en-US" sz="4000" dirty="0" smtClean="0">
                <a:solidFill>
                  <a:schemeClr val="accent1"/>
                </a:solidFill>
              </a:rPr>
              <a:t>Overall research project summary</a:t>
            </a:r>
          </a:p>
          <a:p>
            <a:pPr>
              <a:buClr>
                <a:schemeClr val="accent1"/>
              </a:buClr>
            </a:pPr>
            <a:r>
              <a:rPr lang="en-US" sz="4000" dirty="0" smtClean="0">
                <a:solidFill>
                  <a:schemeClr val="accent1"/>
                </a:solidFill>
              </a:rPr>
              <a:t>Global markets and China outlook</a:t>
            </a:r>
          </a:p>
          <a:p>
            <a:pPr>
              <a:buClr>
                <a:schemeClr val="accent1"/>
              </a:buClr>
            </a:pPr>
            <a:r>
              <a:rPr lang="en-US" sz="4000" dirty="0" smtClean="0"/>
              <a:t>China research base</a:t>
            </a:r>
          </a:p>
          <a:p>
            <a:pPr>
              <a:buClr>
                <a:schemeClr val="accent1"/>
              </a:buClr>
            </a:pPr>
            <a:r>
              <a:rPr lang="en-US" sz="4000" dirty="0" smtClean="0">
                <a:solidFill>
                  <a:schemeClr val="accent1"/>
                </a:solidFill>
              </a:rPr>
              <a:t>China / India comparison</a:t>
            </a:r>
          </a:p>
          <a:p>
            <a:pPr>
              <a:buClr>
                <a:schemeClr val="accent1"/>
              </a:buClr>
            </a:pPr>
            <a:r>
              <a:rPr lang="en-US" sz="4000" dirty="0" smtClean="0">
                <a:solidFill>
                  <a:schemeClr val="accent1"/>
                </a:solidFill>
              </a:rPr>
              <a:t>Impact on project managers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87C7AE-7CE9-214E-97B9-009A998A3B25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B25C87-3357-6740-A077-0CB289DADED2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2765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>
                <a:ea typeface="ＭＳ Ｐゴシック" pitchFamily="-65" charset="-128"/>
                <a:cs typeface="ＭＳ Ｐゴシック" pitchFamily="-65" charset="-128"/>
              </a:rPr>
              <a:t>Chinese Software Industry Research Base</a:t>
            </a:r>
            <a:endParaRPr lang="en-US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40 </a:t>
            </a:r>
            <a:r>
              <a:rPr lang="en-US" dirty="0">
                <a:ea typeface="ＭＳ Ｐゴシック" pitchFamily="-65" charset="-128"/>
                <a:cs typeface="ＭＳ Ｐゴシック" pitchFamily="-65" charset="-128"/>
              </a:rPr>
              <a:t>days in </a:t>
            </a:r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Dalian / Shanghai / Beijing</a:t>
            </a:r>
          </a:p>
          <a:p>
            <a:pPr eaLnBrk="1" hangingPunct="1"/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58+ </a:t>
            </a:r>
            <a:r>
              <a:rPr lang="en-US" dirty="0">
                <a:ea typeface="ＭＳ Ｐゴシック" pitchFamily="-65" charset="-128"/>
                <a:cs typeface="ＭＳ Ｐゴシック" pitchFamily="-65" charset="-128"/>
              </a:rPr>
              <a:t>interviews</a:t>
            </a:r>
          </a:p>
          <a:p>
            <a:pPr lvl="1" eaLnBrk="1" hangingPunct="1"/>
            <a:r>
              <a:rPr lang="en-US" dirty="0"/>
              <a:t>Captive Centers</a:t>
            </a:r>
          </a:p>
          <a:p>
            <a:pPr lvl="1" eaLnBrk="1" hangingPunct="1"/>
            <a:r>
              <a:rPr lang="en-US" dirty="0"/>
              <a:t>Development Firms</a:t>
            </a:r>
          </a:p>
          <a:p>
            <a:pPr lvl="1" eaLnBrk="1" hangingPunct="1"/>
            <a:r>
              <a:rPr lang="en-US" dirty="0"/>
              <a:t>Government Officials</a:t>
            </a:r>
            <a:endParaRPr lang="en-US" dirty="0" smtClean="0"/>
          </a:p>
          <a:p>
            <a:pPr eaLnBrk="1" hangingPunct="1"/>
            <a:r>
              <a:rPr lang="en-US" dirty="0">
                <a:ea typeface="ＭＳ Ｐゴシック" pitchFamily="-65" charset="-128"/>
                <a:cs typeface="ＭＳ Ｐゴシック" pitchFamily="-65" charset="-128"/>
              </a:rPr>
              <a:t>6</a:t>
            </a:r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 </a:t>
            </a:r>
            <a:r>
              <a:rPr lang="en-US" dirty="0">
                <a:ea typeface="ＭＳ Ｐゴシック" pitchFamily="-65" charset="-128"/>
                <a:cs typeface="ＭＳ Ｐゴシック" pitchFamily="-65" charset="-128"/>
              </a:rPr>
              <a:t>IT conferences</a:t>
            </a:r>
          </a:p>
          <a:p>
            <a:pPr eaLnBrk="1" hangingPunct="1"/>
            <a:r>
              <a:rPr lang="en-US" dirty="0">
                <a:ea typeface="ＭＳ Ｐゴシック" pitchFamily="-65" charset="-128"/>
                <a:cs typeface="ＭＳ Ｐゴシック" pitchFamily="-65" charset="-128"/>
              </a:rPr>
              <a:t>Tours of Special Economic Zones and Software Parks</a:t>
            </a:r>
          </a:p>
          <a:p>
            <a:pPr eaLnBrk="1" hangingPunct="1"/>
            <a:endParaRPr lang="en-US" dirty="0"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56A698-E906-7A41-8D91-4691DE4EC30A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65" charset="-128"/>
                <a:cs typeface="ＭＳ Ｐゴシック" pitchFamily="-65" charset="-128"/>
              </a:rPr>
              <a:t>Neusoft Participants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228600" y="1082042"/>
          <a:ext cx="8686800" cy="547115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7360"/>
                <a:gridCol w="2809003"/>
                <a:gridCol w="665717"/>
                <a:gridCol w="1737360"/>
                <a:gridCol w="1737360"/>
              </a:tblGrid>
              <a:tr h="42807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Firm Name</a:t>
                      </a:r>
                      <a:endParaRPr lang="en-US" sz="11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Titles of Participants Interviewed</a:t>
                      </a:r>
                      <a:endParaRPr lang="en-US" sz="11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</a:t>
                      </a:r>
                      <a:endParaRPr lang="en-US" sz="11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Headcount</a:t>
                      </a:r>
                      <a:endParaRPr lang="en-US" sz="11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Total Revenue 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2008</a:t>
                      </a:r>
                      <a:endParaRPr lang="en-US" sz="110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4308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/>
                          <a:ea typeface="Times New Roman"/>
                          <a:cs typeface="Times New Roman"/>
                        </a:rPr>
                        <a:t>Neusoft</a:t>
                      </a:r>
                      <a:endParaRPr lang="en-US" sz="12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Vice President and CTO</a:t>
                      </a:r>
                      <a:endParaRPr lang="en-US" sz="12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Vice President and GM of International Software &amp; Services Division </a:t>
                      </a:r>
                      <a:endParaRPr lang="en-US" sz="12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Deputy General Manager</a:t>
                      </a:r>
                      <a:endParaRPr lang="en-US" sz="12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CTO </a:t>
                      </a:r>
                      <a:endParaRPr lang="en-US" sz="12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President, Institute of Information</a:t>
                      </a:r>
                      <a:endParaRPr lang="en-US" sz="12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Vice – President Institute of Information</a:t>
                      </a:r>
                      <a:endParaRPr lang="en-US" sz="12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Director, International Office</a:t>
                      </a:r>
                      <a:endParaRPr lang="en-US" sz="12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Project Director </a:t>
                      </a:r>
                      <a:endParaRPr lang="en-US" sz="12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Member, International Office</a:t>
                      </a:r>
                      <a:endParaRPr lang="en-US" sz="12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  <a:tab pos="697865" algn="l"/>
                        </a:tabLs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Director, Propaganda Department</a:t>
                      </a:r>
                      <a:endParaRPr lang="en-US" sz="12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  <a:tab pos="640715" algn="l"/>
                          <a:tab pos="755015" algn="l"/>
                        </a:tabLs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Associate Marketing Specialist</a:t>
                      </a:r>
                      <a:endParaRPr lang="en-US" sz="12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11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ea typeface="Times New Roman"/>
                          <a:cs typeface="Times New Roman"/>
                        </a:rPr>
                        <a:t>15,000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ea typeface="Times New Roman"/>
                          <a:cs typeface="Times New Roman"/>
                        </a:rPr>
                        <a:t>$492 </a:t>
                      </a: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Million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B5B6833-B1A0-F44F-A1EA-43DF9BD43224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ea typeface="ＭＳ Ｐゴシック" pitchFamily="-65" charset="-128"/>
                <a:cs typeface="ＭＳ Ｐゴシック" pitchFamily="-65" charset="-128"/>
              </a:rPr>
              <a:t>Dalian Captive Centers </a:t>
            </a:r>
            <a:endParaRPr lang="en-US">
              <a:ea typeface="ＭＳ Ｐゴシック" pitchFamily="-65" charset="-128"/>
              <a:cs typeface="ＭＳ Ｐゴシック" pitchFamily="-65" charset="-128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76200" y="1295400"/>
          <a:ext cx="8991600" cy="5364480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247900"/>
                <a:gridCol w="2247900"/>
                <a:gridCol w="2247900"/>
                <a:gridCol w="2247900"/>
              </a:tblGrid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Firm Name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Titles of participants interviewed in China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Number of participants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>
                          <a:solidFill>
                            <a:srgbClr val="000000"/>
                          </a:solidFill>
                        </a:rPr>
                        <a:t>Headcount in Dalian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/>
                        <a:t>Oracle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/>
                        <a:t>Senior Vice President</a:t>
                      </a:r>
                      <a:endParaRPr lang="en-US" sz="1200" dirty="0"/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/>
                        <a:t>General Manager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/>
                        <a:t>2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 smtClean="0"/>
                        <a:t>150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/>
                        <a:t>Financial Services 1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/>
                        <a:t>Branch Manager</a:t>
                      </a:r>
                      <a:endParaRPr lang="en-US" sz="1200" dirty="0"/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/>
                        <a:t>Administrative Manager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/>
                        <a:t>2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/>
                        <a:t>400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/>
                        <a:t>Staff Augmentation Firm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/>
                        <a:t>General Manager</a:t>
                      </a:r>
                      <a:endParaRPr lang="en-US" sz="1200" dirty="0"/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</a:pPr>
                      <a:r>
                        <a:rPr lang="en-US" sz="2200" dirty="0"/>
                        <a:t>Relationship Manager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/>
                        <a:t>2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200" dirty="0"/>
                        <a:t>100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C3242EE-A340-AC41-93D0-9363E390859C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65" charset="-128"/>
                <a:cs typeface="ＭＳ Ｐゴシック" pitchFamily="-65" charset="-128"/>
              </a:rPr>
              <a:t>Dalian Participants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81000" y="1143000"/>
          <a:ext cx="8534400" cy="5501639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1706880"/>
                <a:gridCol w="2026920"/>
                <a:gridCol w="1386840"/>
                <a:gridCol w="1706880"/>
                <a:gridCol w="1706880"/>
              </a:tblGrid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Firm Name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Participant Titles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Number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Headcount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rgbClr val="0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2006 Revenue</a:t>
                      </a:r>
                      <a:endParaRPr lang="en-US" sz="12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Times New Roman"/>
                          <a:cs typeface="Times New Roman"/>
                        </a:rPr>
                        <a:t>Dalian Hi-Think Computer Technology Co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en-US" sz="1800" dirty="0">
                          <a:latin typeface="Arial"/>
                          <a:ea typeface="Times New Roman"/>
                          <a:cs typeface="Times New Roman"/>
                        </a:rPr>
                        <a:t>CTO</a:t>
                      </a:r>
                      <a:endParaRPr lang="en-US" sz="12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Times New Roman"/>
                          <a:cs typeface="Times New Roman"/>
                        </a:rPr>
                        <a:t>2800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Times New Roman"/>
                          <a:cs typeface="Times New Roman"/>
                        </a:rPr>
                        <a:t>$70 Million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Times New Roman"/>
                          <a:cs typeface="Times New Roman"/>
                        </a:rPr>
                        <a:t>NewLand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en-US" sz="1800" dirty="0">
                          <a:latin typeface="Arial"/>
                          <a:ea typeface="Times New Roman"/>
                          <a:cs typeface="Times New Roman"/>
                        </a:rPr>
                        <a:t>CEO</a:t>
                      </a:r>
                      <a:endParaRPr lang="en-US" sz="12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Times New Roman"/>
                          <a:cs typeface="Times New Roman"/>
                        </a:rPr>
                        <a:t>40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Times New Roman"/>
                          <a:cs typeface="Times New Roman"/>
                        </a:rPr>
                        <a:t>$800,000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Times New Roman"/>
                          <a:cs typeface="Times New Roman"/>
                        </a:rPr>
                        <a:t>Crystal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en-US" sz="1800" dirty="0">
                          <a:latin typeface="Arial"/>
                          <a:ea typeface="Times New Roman"/>
                          <a:cs typeface="Times New Roman"/>
                        </a:rPr>
                        <a:t>CEO</a:t>
                      </a:r>
                      <a:endParaRPr lang="en-US" sz="12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en-US" sz="1800" dirty="0">
                          <a:latin typeface="Arial"/>
                          <a:ea typeface="Times New Roman"/>
                          <a:cs typeface="Times New Roman"/>
                        </a:rPr>
                        <a:t>CTO</a:t>
                      </a:r>
                      <a:endParaRPr lang="en-US" sz="12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en-US" sz="1800" dirty="0">
                          <a:latin typeface="Arial"/>
                          <a:ea typeface="Times New Roman"/>
                          <a:cs typeface="Times New Roman"/>
                        </a:rPr>
                        <a:t>Project Manager</a:t>
                      </a:r>
                      <a:endParaRPr lang="en-US" sz="12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en-US" sz="1800" dirty="0">
                          <a:latin typeface="Arial"/>
                          <a:ea typeface="Times New Roman"/>
                          <a:cs typeface="Times New Roman"/>
                        </a:rPr>
                        <a:t>Developer</a:t>
                      </a:r>
                      <a:endParaRPr lang="en-US" sz="12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en-US" sz="1800" dirty="0">
                          <a:latin typeface="Arial"/>
                          <a:ea typeface="Times New Roman"/>
                          <a:cs typeface="Times New Roman"/>
                        </a:rPr>
                        <a:t>Specialist</a:t>
                      </a:r>
                      <a:endParaRPr lang="en-US" sz="1200" dirty="0"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en-US" sz="1800" dirty="0">
                          <a:latin typeface="Arial"/>
                          <a:ea typeface="Times New Roman"/>
                          <a:cs typeface="Times New Roman"/>
                        </a:rPr>
                        <a:t>Graphics Designer (3) </a:t>
                      </a:r>
                      <a:endParaRPr lang="en-US" sz="12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Times New Roman"/>
                          <a:cs typeface="Times New Roman"/>
                        </a:rPr>
                        <a:t>8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Times New Roman"/>
                          <a:cs typeface="Times New Roman"/>
                        </a:rPr>
                        <a:t>100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Times New Roman"/>
                          <a:cs typeface="Times New Roman"/>
                        </a:rPr>
                        <a:t>Netai Techno 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en-US" sz="1800" dirty="0">
                          <a:latin typeface="Arial"/>
                          <a:ea typeface="Times New Roman"/>
                          <a:cs typeface="Times New Roman"/>
                        </a:rPr>
                        <a:t>CEO</a:t>
                      </a:r>
                      <a:endParaRPr lang="en-US" sz="1200" dirty="0"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Times New Roman"/>
                          <a:cs typeface="Times New Roman"/>
                        </a:rPr>
                        <a:t>1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Times New Roman"/>
                          <a:cs typeface="Times New Roman"/>
                        </a:rPr>
                        <a:t>40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latin typeface="Arial"/>
                          <a:ea typeface="Times New Roman"/>
                          <a:cs typeface="Times New Roman"/>
                        </a:rPr>
                        <a:t>n/a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/>
                          <a:ea typeface="Times New Roman"/>
                          <a:cs typeface="Arial"/>
                        </a:rPr>
                        <a:t>Digital</a:t>
                      </a:r>
                      <a:r>
                        <a:rPr lang="en-US" sz="1800" baseline="0" dirty="0" smtClean="0">
                          <a:latin typeface="Arial"/>
                          <a:ea typeface="Times New Roman"/>
                          <a:cs typeface="Arial"/>
                        </a:rPr>
                        <a:t> China (Shanghai)</a:t>
                      </a:r>
                      <a:endParaRPr lang="en-US" sz="18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en-US" sz="1800" dirty="0" smtClean="0">
                          <a:latin typeface="Arial"/>
                          <a:ea typeface="Times New Roman"/>
                          <a:cs typeface="Arial"/>
                        </a:rPr>
                        <a:t>GE Practice Director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r>
                        <a:rPr lang="en-US" sz="1800" dirty="0" smtClean="0">
                          <a:latin typeface="Arial"/>
                          <a:ea typeface="Times New Roman"/>
                          <a:cs typeface="Arial"/>
                        </a:rPr>
                        <a:t>GDC</a:t>
                      </a:r>
                      <a:r>
                        <a:rPr lang="en-US" sz="1800" baseline="0" dirty="0" smtClean="0">
                          <a:latin typeface="Arial"/>
                          <a:ea typeface="Times New Roman"/>
                          <a:cs typeface="Arial"/>
                        </a:rPr>
                        <a:t> Delivery Manager</a:t>
                      </a:r>
                    </a:p>
                    <a:p>
                      <a:pPr marL="342900" marR="0" lvl="0" indent="-34290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+mj-lt"/>
                        <a:buAutoNum type="arabicPeriod"/>
                        <a:tabLst>
                          <a:tab pos="457200" algn="l"/>
                        </a:tabLst>
                      </a:pPr>
                      <a:endParaRPr lang="en-US" sz="18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/>
                          <a:ea typeface="Times New Roman"/>
                          <a:cs typeface="Arial"/>
                        </a:rPr>
                        <a:t>2</a:t>
                      </a:r>
                      <a:endParaRPr lang="en-US" sz="18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/>
                          <a:ea typeface="Times New Roman"/>
                          <a:cs typeface="Arial"/>
                        </a:rPr>
                        <a:t>160</a:t>
                      </a:r>
                      <a:endParaRPr lang="en-US" sz="18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latin typeface="Arial"/>
                          <a:ea typeface="Times New Roman"/>
                          <a:cs typeface="Arial"/>
                        </a:rPr>
                        <a:t>n/a</a:t>
                      </a:r>
                      <a:endParaRPr lang="en-US" sz="1800" dirty="0">
                        <a:latin typeface="Arial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2008 CCID  Outsourcing  Market Revenue / Share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87C7AE-7CE9-214E-97B9-009A998A3B25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304800" y="1143000"/>
          <a:ext cx="8534400" cy="5520402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638086"/>
                <a:gridCol w="2313062"/>
                <a:gridCol w="4466602"/>
                <a:gridCol w="1116650"/>
              </a:tblGrid>
              <a:tr h="4021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Rank</a:t>
                      </a:r>
                      <a:endParaRPr lang="en-US" sz="1800" dirty="0">
                        <a:solidFill>
                          <a:srgbClr val="000000"/>
                        </a:solidFill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Firm name</a:t>
                      </a:r>
                      <a:endParaRPr lang="en-US" sz="18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2008 Revenue from Outsourcing in </a:t>
                      </a:r>
                      <a:r>
                        <a:rPr lang="en-US" sz="1800" dirty="0" smtClean="0">
                          <a:solidFill>
                            <a:srgbClr val="000000"/>
                          </a:solidFill>
                        </a:rPr>
                        <a:t>millions USD</a:t>
                      </a:r>
                      <a:endParaRPr lang="en-US" sz="18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solidFill>
                            <a:srgbClr val="000000"/>
                          </a:solidFill>
                        </a:rPr>
                        <a:t>Market Share</a:t>
                      </a:r>
                      <a:endParaRPr lang="en-US" sz="1800" dirty="0">
                        <a:solidFill>
                          <a:srgbClr val="000000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1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1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Neusoft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 smtClean="0"/>
                        <a:t>156/180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6.05%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1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2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VanceInfo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97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3.76%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1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3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DHC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95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3.68%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1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4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Sinocom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93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3.60%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1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5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Inspur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73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2.83%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1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6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ICSS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47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1.82%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1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7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Hisoft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45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1.74%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1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8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Beyondsoft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4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1.55%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1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9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Insigma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3.8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1.47%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1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10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NEC Advanced Software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3.2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1.24%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1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11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Others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1,864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72.26%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210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8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Total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/>
                        <a:t>$2,580</a:t>
                      </a:r>
                      <a:endParaRPr lang="en-US" sz="18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/>
                        <a:t>100%</a:t>
                      </a:r>
                      <a:endParaRPr lang="en-US" sz="18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E2C85E-A420-F94A-8D3B-1872067C0485}" type="slidenum">
              <a:rPr lang="en-US"/>
              <a:pPr>
                <a:defRPr/>
              </a:pPr>
              <a:t>17</a:t>
            </a:fld>
            <a:endParaRPr lang="en-US"/>
          </a:p>
        </p:txBody>
      </p:sp>
      <p:pic>
        <p:nvPicPr>
          <p:cNvPr id="79878" name="Picture 1030" descr="DSCF163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42" y="14268"/>
            <a:ext cx="9144000" cy="6858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7117" name="Rectangle 1040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65" charset="-128"/>
                <a:cs typeface="ＭＳ Ｐゴシック" pitchFamily="-65" charset="-128"/>
              </a:rPr>
              <a:t>Slideshow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06F15-621D-C342-BD76-AA97F91F5934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8153400" cy="5181600"/>
          </a:xfrm>
        </p:spPr>
        <p:txBody>
          <a:bodyPr/>
          <a:lstStyle/>
          <a:p>
            <a:r>
              <a:rPr lang="en-US" sz="4000" dirty="0" smtClean="0"/>
              <a:t>Overall research project summary</a:t>
            </a:r>
          </a:p>
          <a:p>
            <a:r>
              <a:rPr lang="en-US" sz="4000" dirty="0" smtClean="0"/>
              <a:t>Global markets and China outlook</a:t>
            </a:r>
          </a:p>
          <a:p>
            <a:r>
              <a:rPr lang="en-US" sz="4000" dirty="0" smtClean="0"/>
              <a:t>China research base</a:t>
            </a:r>
          </a:p>
          <a:p>
            <a:r>
              <a:rPr lang="en-US" sz="4000" dirty="0" smtClean="0"/>
              <a:t>China / India comparison</a:t>
            </a:r>
          </a:p>
          <a:p>
            <a:r>
              <a:rPr lang="en-US" sz="4000" dirty="0" smtClean="0"/>
              <a:t>Impact on project managers</a:t>
            </a:r>
          </a:p>
          <a:p>
            <a:r>
              <a:rPr lang="en-US" sz="4000" dirty="0" smtClean="0">
                <a:ea typeface="ＭＳ Ｐゴシック" pitchFamily="-65" charset="-128"/>
                <a:cs typeface="ＭＳ Ｐゴシック" pitchFamily="-65" charset="-128"/>
              </a:rPr>
              <a:t>Conclusion and Discussion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87C7AE-7CE9-214E-97B9-009A998A3B25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06F15-621D-C342-BD76-AA97F91F5934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3" name="Picture 1029" descr="DSCF16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662" y="0"/>
            <a:ext cx="9050338" cy="6788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06F15-621D-C342-BD76-AA97F91F5934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3" name="Picture 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200" y="76200"/>
            <a:ext cx="9042268" cy="6781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06F15-621D-C342-BD76-AA97F91F5934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3" name="Picture 1038" descr="DSCF16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-401"/>
            <a:ext cx="9144000" cy="6858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06F15-621D-C342-BD76-AA97F91F5934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3" name="Picture 1039" descr="DSCF16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63" y="69850"/>
            <a:ext cx="9050337" cy="6788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06F15-621D-C342-BD76-AA97F91F5934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3" name="Picture 1032" descr="DSCF168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" y="0"/>
            <a:ext cx="914346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06F15-621D-C342-BD76-AA97F91F5934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3" name="Picture 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00"/>
            <a:ext cx="9144000" cy="6858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06F15-621D-C342-BD76-AA97F91F5934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06F15-621D-C342-BD76-AA97F91F5934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pic>
        <p:nvPicPr>
          <p:cNvPr id="3" name="Picture 2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01"/>
            <a:ext cx="9144000" cy="68581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06F15-621D-C342-BD76-AA97F91F5934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3" name="Picture 1033" descr="DSCF171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50338" cy="6788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06F15-621D-C342-BD76-AA97F91F5934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3" name="Picture 1034" descr="DSCF17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463" y="0"/>
            <a:ext cx="9050337" cy="6788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Network of Researchers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>
            <a:alphaModFix/>
          </a:blip>
          <a:srcRect t="21161"/>
          <a:stretch>
            <a:fillRect/>
          </a:stretch>
        </p:blipFill>
        <p:spPr>
          <a:xfrm>
            <a:off x="-76200" y="1676400"/>
            <a:ext cx="9144000" cy="5410200"/>
          </a:xfrm>
          <a:prstGeom prst="rect">
            <a:avLst/>
          </a:prstGeom>
          <a:effectLst>
            <a:softEdge rad="203200"/>
          </a:effectLst>
        </p:spPr>
      </p:pic>
      <p:grpSp>
        <p:nvGrpSpPr>
          <p:cNvPr id="3" name="Group 21"/>
          <p:cNvGrpSpPr/>
          <p:nvPr/>
        </p:nvGrpSpPr>
        <p:grpSpPr>
          <a:xfrm>
            <a:off x="0" y="1295400"/>
            <a:ext cx="9093200" cy="5422803"/>
            <a:chOff x="0" y="1295400"/>
            <a:chExt cx="9093200" cy="5422803"/>
          </a:xfrm>
        </p:grpSpPr>
        <p:grpSp>
          <p:nvGrpSpPr>
            <p:cNvPr id="4" name="Group 17"/>
            <p:cNvGrpSpPr/>
            <p:nvPr/>
          </p:nvGrpSpPr>
          <p:grpSpPr>
            <a:xfrm>
              <a:off x="0" y="1295400"/>
              <a:ext cx="9093200" cy="4605383"/>
              <a:chOff x="0" y="1447800"/>
              <a:chExt cx="9093200" cy="4605383"/>
            </a:xfrm>
          </p:grpSpPr>
          <p:grpSp>
            <p:nvGrpSpPr>
              <p:cNvPr id="5" name="Group 15"/>
              <p:cNvGrpSpPr/>
              <p:nvPr/>
            </p:nvGrpSpPr>
            <p:grpSpPr>
              <a:xfrm>
                <a:off x="0" y="1447800"/>
                <a:ext cx="9093200" cy="4605383"/>
                <a:chOff x="0" y="1447800"/>
                <a:chExt cx="9093200" cy="4605383"/>
              </a:xfrm>
            </p:grpSpPr>
            <p:grpSp>
              <p:nvGrpSpPr>
                <p:cNvPr id="6" name="Group 11"/>
                <p:cNvGrpSpPr/>
                <p:nvPr/>
              </p:nvGrpSpPr>
              <p:grpSpPr>
                <a:xfrm>
                  <a:off x="304800" y="1447800"/>
                  <a:ext cx="8788400" cy="4605383"/>
                  <a:chOff x="304800" y="1447800"/>
                  <a:chExt cx="8788400" cy="4605383"/>
                </a:xfrm>
              </p:grpSpPr>
              <p:pic>
                <p:nvPicPr>
                  <p:cNvPr id="7" name="Picture 6"/>
                  <p:cNvPicPr>
                    <a:picLocks noChangeAspect="1"/>
                  </p:cNvPicPr>
                  <p:nvPr/>
                </p:nvPicPr>
                <p:blipFill>
                  <a:blip r:embed="rId3">
                    <a:clrChange>
                      <a:clrFrom>
                        <a:srgbClr val="C8C7C7"/>
                      </a:clrFrom>
                      <a:clrTo>
                        <a:srgbClr val="C8C7C7">
                          <a:alpha val="0"/>
                        </a:srgbClr>
                      </a:clrTo>
                    </a:clrChange>
                    <a:duotone>
                      <a:schemeClr val="accent2">
                        <a:shade val="45000"/>
                        <a:satMod val="135000"/>
                      </a:schemeClr>
                      <a:prstClr val="white"/>
                    </a:duotone>
                  </a:blip>
                  <a:stretch>
                    <a:fillRect/>
                  </a:stretch>
                </p:blipFill>
                <p:spPr>
                  <a:xfrm>
                    <a:off x="4114800" y="3352800"/>
                    <a:ext cx="1270000" cy="1371600"/>
                  </a:xfrm>
                  <a:prstGeom prst="rect">
                    <a:avLst/>
                  </a:prstGeom>
                  <a:effectLst>
                    <a:reflection stA="40000" endPos="44000" dir="5400000" sy="-100000" algn="bl" rotWithShape="0"/>
                  </a:effectLst>
                </p:spPr>
              </p:pic>
              <p:pic>
                <p:nvPicPr>
                  <p:cNvPr id="8" name="Picture 7"/>
                  <p:cNvPicPr>
                    <a:picLocks noChangeAspect="1"/>
                  </p:cNvPicPr>
                  <p:nvPr/>
                </p:nvPicPr>
                <p:blipFill>
                  <a:blip r:embed="rId4"/>
                  <a:stretch>
                    <a:fillRect/>
                  </a:stretch>
                </p:blipFill>
                <p:spPr>
                  <a:xfrm>
                    <a:off x="6172200" y="1676400"/>
                    <a:ext cx="2921000" cy="685800"/>
                  </a:xfrm>
                  <a:prstGeom prst="rect">
                    <a:avLst/>
                  </a:prstGeom>
                  <a:effectLst>
                    <a:reflection stA="40000" endPos="44000" dir="5400000" sy="-100000" algn="bl" rotWithShape="0"/>
                  </a:effectLst>
                </p:spPr>
              </p:pic>
              <p:pic>
                <p:nvPicPr>
                  <p:cNvPr id="9" name="Picture 8"/>
                  <p:cNvPicPr>
                    <a:picLocks noChangeAspect="1"/>
                  </p:cNvPicPr>
                  <p:nvPr/>
                </p:nvPicPr>
                <p:blipFill>
                  <a:blip r:embed="rId5"/>
                  <a:stretch>
                    <a:fillRect/>
                  </a:stretch>
                </p:blipFill>
                <p:spPr>
                  <a:xfrm>
                    <a:off x="6781800" y="4572000"/>
                    <a:ext cx="1981200" cy="1481183"/>
                  </a:xfrm>
                  <a:prstGeom prst="rect">
                    <a:avLst/>
                  </a:prstGeom>
                  <a:effectLst>
                    <a:reflection stA="40000" endPos="44000" dir="5400000" sy="-100000" algn="bl" rotWithShape="0"/>
                  </a:effectLst>
                </p:spPr>
              </p:pic>
              <p:pic>
                <p:nvPicPr>
                  <p:cNvPr id="10" name="Picture 9"/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304800" y="4876800"/>
                    <a:ext cx="2743200" cy="1022181"/>
                  </a:xfrm>
                  <a:prstGeom prst="rect">
                    <a:avLst/>
                  </a:prstGeom>
                  <a:effectLst>
                    <a:reflection stA="40000" endPos="44000" dir="5400000" sy="-100000" algn="bl" rotWithShape="0"/>
                  </a:effectLst>
                </p:spPr>
              </p:pic>
              <p:pic>
                <p:nvPicPr>
                  <p:cNvPr id="11" name="Picture 6"/>
                  <p:cNvPicPr>
                    <a:picLocks noChangeAspect="1"/>
                  </p:cNvPicPr>
                  <p:nvPr/>
                </p:nvPicPr>
                <p:blipFill>
                  <a:blip r:embed="rId7"/>
                  <a:srcRect/>
                  <a:stretch>
                    <a:fillRect/>
                  </a:stretch>
                </p:blipFill>
                <p:spPr bwMode="auto">
                  <a:xfrm>
                    <a:off x="304800" y="1447800"/>
                    <a:ext cx="1014413" cy="1323975"/>
                  </a:xfrm>
                  <a:prstGeom prst="rect">
                    <a:avLst/>
                  </a:prstGeom>
                  <a:effectLst>
                    <a:reflection stA="40000" endPos="44000" dir="5400000" sy="-100000" algn="bl" rotWithShape="0"/>
                  </a:effectLst>
                </p:spPr>
              </p:pic>
            </p:grpSp>
            <p:pic>
              <p:nvPicPr>
                <p:cNvPr id="14" name="Picture 13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0" y="4114800"/>
                  <a:ext cx="3810000" cy="390499"/>
                </a:xfrm>
                <a:prstGeom prst="rect">
                  <a:avLst/>
                </a:prstGeom>
              </p:spPr>
            </p:pic>
            <p:pic>
              <p:nvPicPr>
                <p:cNvPr id="15" name="Picture 14"/>
                <p:cNvPicPr>
                  <a:picLocks noChangeAspect="1"/>
                </p:cNvPicPr>
                <p:nvPr/>
              </p:nvPicPr>
              <p:blipFill>
                <a:blip r:embed="rId9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clrChange>
                    <a:clrFrom>
                      <a:srgbClr val="C8C7C7"/>
                    </a:clrFrom>
                    <a:clrTo>
                      <a:srgbClr val="C8C7C7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1981200" y="1600200"/>
                  <a:ext cx="2743200" cy="612648"/>
                </a:xfrm>
                <a:prstGeom prst="rect">
                  <a:avLst/>
                </a:prstGeom>
                <a:effectLst>
                  <a:reflection stA="40000" endPos="44000" dir="5400000" sy="-100000" algn="bl" rotWithShape="0"/>
                </a:effectLst>
              </p:spPr>
            </p:pic>
          </p:grpSp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10">
                <a:clrChange>
                  <a:clrFrom>
                    <a:srgbClr val="C8C7C7"/>
                  </a:clrFrom>
                  <a:clrTo>
                    <a:srgbClr val="C8C7C7">
                      <a:alpha val="0"/>
                    </a:srgbClr>
                  </a:clrTo>
                </a:clrChange>
                <a:duotone>
                  <a:schemeClr val="accent2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5473700" y="2782853"/>
                <a:ext cx="2374900" cy="798547"/>
              </a:xfrm>
              <a:prstGeom prst="rect">
                <a:avLst/>
              </a:prstGeom>
              <a:effectLst>
                <a:reflection stA="40000" endPos="44000" dir="5400000" sy="-100000" algn="bl" rotWithShape="0"/>
              </a:effectLst>
            </p:spPr>
          </p:pic>
        </p:grpSp>
        <p:pic>
          <p:nvPicPr>
            <p:cNvPr id="21" name="Picture 20" descr="AMU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905000" y="5943600"/>
              <a:ext cx="5523809" cy="774603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06F15-621D-C342-BD76-AA97F91F5934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06F15-621D-C342-BD76-AA97F91F5934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3" name="Picture 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386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06F15-621D-C342-BD76-AA97F91F5934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3" name="Picture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"/>
            <a:ext cx="914386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7506F15-621D-C342-BD76-AA97F91F5934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3" name="Picture 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00"/>
            <a:ext cx="9144000" cy="6858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 Placeholder 1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506F15-621D-C342-BD76-AA97F91F5934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8153400" cy="5181600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en-US" sz="4000" dirty="0" smtClean="0">
                <a:solidFill>
                  <a:schemeClr val="accent1"/>
                </a:solidFill>
              </a:rPr>
              <a:t>Overall research project summary</a:t>
            </a:r>
          </a:p>
          <a:p>
            <a:pPr>
              <a:buClr>
                <a:schemeClr val="accent1"/>
              </a:buClr>
            </a:pPr>
            <a:r>
              <a:rPr lang="en-US" sz="4000" dirty="0" smtClean="0">
                <a:solidFill>
                  <a:schemeClr val="accent1"/>
                </a:solidFill>
              </a:rPr>
              <a:t>Global markets and China outlook</a:t>
            </a:r>
          </a:p>
          <a:p>
            <a:pPr>
              <a:buClr>
                <a:schemeClr val="accent1"/>
              </a:buClr>
            </a:pPr>
            <a:r>
              <a:rPr lang="en-US" sz="4000" dirty="0" smtClean="0">
                <a:solidFill>
                  <a:schemeClr val="accent1"/>
                </a:solidFill>
              </a:rPr>
              <a:t>China research base</a:t>
            </a:r>
          </a:p>
          <a:p>
            <a:pPr>
              <a:buClr>
                <a:schemeClr val="accent1"/>
              </a:buClr>
            </a:pPr>
            <a:r>
              <a:rPr lang="en-US" sz="4000" dirty="0" smtClean="0"/>
              <a:t>China / India comparison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87C7AE-7CE9-214E-97B9-009A998A3B25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E128E98-C564-6A4A-9EEB-6E8BB08CD683}" type="slidenum">
              <a:rPr lang="en-US" smtClean="0"/>
              <a:pPr>
                <a:defRPr/>
              </a:pPr>
              <a:t>35</a:t>
            </a:fld>
            <a:endParaRPr lang="en-US" dirty="0"/>
          </a:p>
        </p:txBody>
      </p:sp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65" charset="-128"/>
                <a:cs typeface="ＭＳ Ｐゴシック" pitchFamily="-65" charset="-128"/>
              </a:rPr>
              <a:t>Strengths: India vs.China</a:t>
            </a:r>
          </a:p>
        </p:txBody>
      </p:sp>
      <p:graphicFrame>
        <p:nvGraphicFramePr>
          <p:cNvPr id="68684" name="Group 76"/>
          <p:cNvGraphicFramePr>
            <a:graphicFrameLocks noGrp="1"/>
          </p:cNvGraphicFramePr>
          <p:nvPr/>
        </p:nvGraphicFramePr>
        <p:xfrm>
          <a:off x="152400" y="990600"/>
          <a:ext cx="8839200" cy="5328921"/>
        </p:xfrm>
        <a:graphic>
          <a:graphicData uri="http://schemas.openxmlformats.org/drawingml/2006/table">
            <a:tbl>
              <a:tblPr/>
              <a:tblGrid>
                <a:gridCol w="4419600"/>
                <a:gridCol w="4419600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05" charset="0"/>
                          <a:ea typeface="ＭＳ Ｐゴシック" pitchFamily="-105" charset="-128"/>
                          <a:cs typeface="ＭＳ Ｐゴシック" pitchFamily="-105" charset="-128"/>
                        </a:rPr>
                        <a:t>India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05" charset="0"/>
                          <a:ea typeface="ＭＳ Ｐゴシック" pitchFamily="-105" charset="-128"/>
                          <a:cs typeface="ＭＳ Ｐゴシック" pitchFamily="-105" charset="-128"/>
                        </a:rPr>
                        <a:t>China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05" charset="0"/>
                          <a:ea typeface="ＭＳ Ｐゴシック" pitchFamily="-105" charset="-128"/>
                          <a:cs typeface="ＭＳ Ｐゴシック" pitchFamily="-105" charset="-128"/>
                        </a:rPr>
                        <a:t>Maturity of market and firms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05" charset="0"/>
                          <a:ea typeface="ＭＳ Ｐゴシック" pitchFamily="-105" charset="-128"/>
                          <a:cs typeface="ＭＳ Ｐゴシック" pitchFamily="-105" charset="-128"/>
                        </a:rPr>
                        <a:t>Infrastructure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5191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05" charset="0"/>
                          <a:ea typeface="ＭＳ Ｐゴシック" pitchFamily="-105" charset="-128"/>
                          <a:cs typeface="ＭＳ Ｐゴシック" pitchFamily="-105" charset="-128"/>
                        </a:rPr>
                        <a:t>English proficiency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05" charset="0"/>
                          <a:ea typeface="ＭＳ Ｐゴシック" pitchFamily="-105" charset="-128"/>
                          <a:cs typeface="ＭＳ Ｐゴシック" pitchFamily="-105" charset="-128"/>
                        </a:rPr>
                        <a:t>Excellent base for Asian operations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952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05" charset="0"/>
                          <a:ea typeface="ＭＳ Ｐゴシック" pitchFamily="-105" charset="-128"/>
                          <a:cs typeface="ＭＳ Ｐゴシック" pitchFamily="-105" charset="-128"/>
                        </a:rPr>
                        <a:t>Reputation and history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05" charset="0"/>
                          <a:ea typeface="ＭＳ Ｐゴシック" pitchFamily="-105" charset="-128"/>
                          <a:cs typeface="ＭＳ Ｐゴシック" pitchFamily="-105" charset="-128"/>
                        </a:rPr>
                        <a:t>Growing economy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471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05" charset="0"/>
                          <a:ea typeface="ＭＳ Ｐゴシック" pitchFamily="-105" charset="-128"/>
                          <a:cs typeface="ＭＳ Ｐゴシック" pitchFamily="-105" charset="-128"/>
                        </a:rPr>
                        <a:t>Size of market and firms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05" charset="0"/>
                          <a:ea typeface="ＭＳ Ｐゴシック" pitchFamily="-105" charset="-128"/>
                          <a:cs typeface="ＭＳ Ｐゴシック" pitchFamily="-105" charset="-128"/>
                        </a:rPr>
                        <a:t>Cultural compatibility with Asia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05" charset="0"/>
                          <a:ea typeface="ＭＳ Ｐゴシック" pitchFamily="-105" charset="-128"/>
                          <a:cs typeface="ＭＳ Ｐゴシック" pitchFamily="-105" charset="-128"/>
                        </a:rPr>
                        <a:t>Nasscom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05" charset="0"/>
                          <a:ea typeface="ＭＳ Ｐゴシック" pitchFamily="-105" charset="-128"/>
                          <a:cs typeface="ＭＳ Ｐゴシック" pitchFamily="-105" charset="-128"/>
                        </a:rPr>
                        <a:t>National movement:  From “Made in China to China Service”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4429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05" charset="0"/>
                          <a:ea typeface="ＭＳ Ｐゴシック" pitchFamily="-105" charset="-128"/>
                          <a:cs typeface="ＭＳ Ｐゴシック" pitchFamily="-105" charset="-128"/>
                        </a:rPr>
                        <a:t>Mature project management practices 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05" charset="0"/>
                          <a:ea typeface="ＭＳ Ｐゴシック" pitchFamily="-105" charset="-128"/>
                          <a:cs typeface="ＭＳ Ｐゴシック" pitchFamily="-105" charset="-128"/>
                        </a:rPr>
                        <a:t>Diversification of Geo-political risks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05" charset="0"/>
                          <a:ea typeface="ＭＳ Ｐゴシック" pitchFamily="-105" charset="-128"/>
                          <a:cs typeface="ＭＳ Ｐゴシック" pitchFamily="-105" charset="-128"/>
                        </a:rPr>
                        <a:t>Augmentation to an India-centric sourcing strategy</a:t>
                      </a: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05" charset="0"/>
                          <a:ea typeface="ＭＳ Ｐゴシック" pitchFamily="-105" charset="-128"/>
                          <a:cs typeface="ＭＳ Ｐゴシック" pitchFamily="-105" charset="-128"/>
                        </a:rPr>
                        <a:t>Vast domestic IT market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057344D-9DDE-974D-98E3-25B6E9D02981}" type="slidenum">
              <a:rPr lang="en-US" smtClean="0"/>
              <a:pPr>
                <a:defRPr/>
              </a:pPr>
              <a:t>36</a:t>
            </a:fld>
            <a:endParaRPr lang="en-US" dirty="0"/>
          </a:p>
        </p:txBody>
      </p:sp>
      <p:sp>
        <p:nvSpPr>
          <p:cNvPr id="450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>
                <a:ea typeface="ＭＳ Ｐゴシック" pitchFamily="-65" charset="-128"/>
                <a:cs typeface="ＭＳ Ｐゴシック" pitchFamily="-65" charset="-128"/>
              </a:rPr>
              <a:t>Challenges: India vs.China</a:t>
            </a:r>
          </a:p>
        </p:txBody>
      </p:sp>
      <p:graphicFrame>
        <p:nvGraphicFramePr>
          <p:cNvPr id="169015" name="Group 55"/>
          <p:cNvGraphicFramePr>
            <a:graphicFrameLocks noGrp="1"/>
          </p:cNvGraphicFramePr>
          <p:nvPr/>
        </p:nvGraphicFramePr>
        <p:xfrm>
          <a:off x="152400" y="1066800"/>
          <a:ext cx="8763000" cy="5257799"/>
        </p:xfrm>
        <a:graphic>
          <a:graphicData uri="http://schemas.openxmlformats.org/drawingml/2006/table">
            <a:tbl>
              <a:tblPr/>
              <a:tblGrid>
                <a:gridCol w="4381500"/>
                <a:gridCol w="4381500"/>
              </a:tblGrid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05" charset="0"/>
                          <a:ea typeface="ＭＳ Ｐゴシック" pitchFamily="-105" charset="-128"/>
                          <a:cs typeface="ＭＳ Ｐゴシック" pitchFamily="-105" charset="-128"/>
                        </a:rPr>
                        <a:t>India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05" charset="0"/>
                          <a:ea typeface="ＭＳ Ｐゴシック" pitchFamily="-105" charset="-128"/>
                          <a:cs typeface="ＭＳ Ｐゴシック" pitchFamily="-105" charset="-128"/>
                        </a:rPr>
                        <a:t>China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333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05" charset="0"/>
                          <a:ea typeface="ＭＳ Ｐゴシック" pitchFamily="-105" charset="-128"/>
                          <a:cs typeface="ＭＳ Ｐゴシック" pitchFamily="-105" charset="-128"/>
                        </a:rPr>
                        <a:t>Decreasing labor arbitrage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05" charset="0"/>
                          <a:ea typeface="ＭＳ Ｐゴシック" pitchFamily="-105" charset="-128"/>
                          <a:cs typeface="ＭＳ Ｐゴシック" pitchFamily="-105" charset="-128"/>
                        </a:rPr>
                        <a:t>Decreasing labor arbitrage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434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05" charset="0"/>
                          <a:ea typeface="ＭＳ Ｐゴシック" pitchFamily="-105" charset="-128"/>
                          <a:cs typeface="ＭＳ Ｐゴシック" pitchFamily="-105" charset="-128"/>
                        </a:rPr>
                        <a:t>Infrastructure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05" charset="0"/>
                          <a:ea typeface="ＭＳ Ｐゴシック" pitchFamily="-105" charset="-128"/>
                          <a:cs typeface="ＭＳ Ｐゴシック" pitchFamily="-105" charset="-128"/>
                        </a:rPr>
                        <a:t>Lack of English proficiency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8128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05" charset="0"/>
                          <a:ea typeface="ＭＳ Ｐゴシック" pitchFamily="-105" charset="-128"/>
                          <a:cs typeface="ＭＳ Ｐゴシック" pitchFamily="-105" charset="-128"/>
                        </a:rPr>
                        <a:t>Cultural disconnect with North American and European customers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05" charset="0"/>
                          <a:ea typeface="ＭＳ Ｐゴシック" pitchFamily="-105" charset="-128"/>
                          <a:cs typeface="ＭＳ Ｐゴシック" pitchFamily="-105" charset="-128"/>
                        </a:rPr>
                        <a:t>Cultural disconnect with North American and European customers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Helvetica" pitchFamily="-105" charset="0"/>
                          <a:ea typeface="ＭＳ Ｐゴシック" pitchFamily="-105" charset="-128"/>
                          <a:cs typeface="ＭＳ Ｐゴシック" pitchFamily="-105" charset="-128"/>
                        </a:rPr>
                        <a:t>Increased global competition for clients and talent</a:t>
                      </a: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05" charset="0"/>
                          <a:ea typeface="ＭＳ Ｐゴシック" pitchFamily="-105" charset="-128"/>
                          <a:cs typeface="ＭＳ Ｐゴシック" pitchFamily="-105" charset="-128"/>
                        </a:rPr>
                        <a:t>Lack of industry history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05" charset="0"/>
                          <a:ea typeface="ＭＳ Ｐゴシック" pitchFamily="-105" charset="-128"/>
                          <a:cs typeface="ＭＳ Ｐゴシック" pitchFamily="-105" charset="-128"/>
                        </a:rPr>
                        <a:t>Lack of “Chinese NASSCOM”</a:t>
                      </a:r>
                      <a:endParaRPr kumimoji="0" lang="en-US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05" charset="0"/>
                          <a:ea typeface="ＭＳ Ｐゴシック" pitchFamily="-105" charset="-128"/>
                          <a:cs typeface="ＭＳ Ｐゴシック" pitchFamily="-105" charset="-128"/>
                        </a:rPr>
                        <a:t>Intellectual property concerns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533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Helvetica" pitchFamily="-105" charset="0"/>
                          <a:ea typeface="ＭＳ Ｐゴシック" pitchFamily="-105" charset="-128"/>
                          <a:cs typeface="ＭＳ Ｐゴシック" pitchFamily="-105" charset="-128"/>
                        </a:rPr>
                        <a:t>Immature and fragmented market</a:t>
                      </a:r>
                      <a:endParaRPr kumimoji="0" lang="en-US" sz="2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7E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B0CC6D-116A-6D41-A9EB-119AF998C373}" type="slidenum">
              <a:rPr lang="en-US"/>
              <a:pPr>
                <a:defRPr/>
              </a:pPr>
              <a:t>37</a:t>
            </a:fld>
            <a:endParaRPr lang="en-US"/>
          </a:p>
        </p:txBody>
      </p:sp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Global Readiness</a:t>
            </a:r>
            <a:endParaRPr lang="en-US" dirty="0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65" charset="-128"/>
                <a:cs typeface="ＭＳ Ｐゴシック" pitchFamily="-65" charset="-128"/>
              </a:rPr>
              <a:t>Dalian </a:t>
            </a:r>
          </a:p>
          <a:p>
            <a:pPr eaLnBrk="1" hangingPunct="1"/>
            <a:r>
              <a:rPr lang="en-US">
                <a:ea typeface="ＭＳ Ｐゴシック" pitchFamily="-65" charset="-128"/>
                <a:cs typeface="ＭＳ Ｐゴシック" pitchFamily="-65" charset="-128"/>
              </a:rPr>
              <a:t>Infrastructure</a:t>
            </a:r>
          </a:p>
          <a:p>
            <a:pPr lvl="1" eaLnBrk="1" hangingPunct="1"/>
            <a:r>
              <a:rPr lang="en-US"/>
              <a:t>Highway systems</a:t>
            </a:r>
          </a:p>
          <a:p>
            <a:pPr lvl="1" eaLnBrk="1" hangingPunct="1"/>
            <a:r>
              <a:rPr lang="en-US"/>
              <a:t>Power grid</a:t>
            </a:r>
          </a:p>
          <a:p>
            <a:pPr lvl="1" eaLnBrk="1" hangingPunct="1"/>
            <a:r>
              <a:rPr lang="en-US"/>
              <a:t>Utilities</a:t>
            </a:r>
          </a:p>
          <a:p>
            <a:pPr eaLnBrk="1" hangingPunct="1"/>
            <a:r>
              <a:rPr lang="en-US">
                <a:ea typeface="ＭＳ Ｐゴシック" pitchFamily="-65" charset="-128"/>
                <a:cs typeface="ＭＳ Ｐゴシック" pitchFamily="-65" charset="-128"/>
              </a:rPr>
              <a:t>Scale of software parks and firms</a:t>
            </a:r>
          </a:p>
          <a:p>
            <a:pPr eaLnBrk="1" hangingPunct="1"/>
            <a:r>
              <a:rPr lang="en-US">
                <a:ea typeface="ＭＳ Ｐゴシック" pitchFamily="-65" charset="-128"/>
                <a:cs typeface="ＭＳ Ｐゴシック" pitchFamily="-65" charset="-128"/>
              </a:rPr>
              <a:t>Capacity for sustained growth</a:t>
            </a:r>
          </a:p>
          <a:p>
            <a:pPr eaLnBrk="1" hangingPunct="1"/>
            <a:r>
              <a:rPr lang="en-US">
                <a:ea typeface="ＭＳ Ｐゴシック" pitchFamily="-65" charset="-128"/>
                <a:cs typeface="ＭＳ Ｐゴシック" pitchFamily="-65" charset="-128"/>
              </a:rPr>
              <a:t>City planning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96E894-D80E-9740-83C8-8D04FCE090DE}" type="slidenum">
              <a:rPr lang="en-US"/>
              <a:pPr>
                <a:defRPr/>
              </a:pPr>
              <a:t>38</a:t>
            </a:fld>
            <a:endParaRPr lang="en-US"/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China’s Strengths</a:t>
            </a:r>
            <a:endParaRPr lang="en-US" dirty="0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066800"/>
            <a:ext cx="7772400" cy="9906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65" charset="-128"/>
                <a:cs typeface="ＭＳ Ｐゴシック" pitchFamily="-65" charset="-128"/>
              </a:rPr>
              <a:t>1000, 100 and 10 Project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11th Five Year </a:t>
            </a:r>
            <a:r>
              <a:rPr lang="en-US" sz="2400" dirty="0" smtClean="0"/>
              <a:t>Plan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/>
          </a:p>
        </p:txBody>
      </p: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1371600" y="2209800"/>
            <a:ext cx="6248400" cy="3962400"/>
            <a:chOff x="1383" y="1570"/>
            <a:chExt cx="3183" cy="2358"/>
          </a:xfrm>
        </p:grpSpPr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1383" y="1570"/>
              <a:ext cx="3085" cy="2358"/>
              <a:chOff x="204" y="1162"/>
              <a:chExt cx="3496" cy="2842"/>
            </a:xfrm>
          </p:grpSpPr>
          <p:sp>
            <p:nvSpPr>
              <p:cNvPr id="29" name="Freeform 3"/>
              <p:cNvSpPr>
                <a:spLocks/>
              </p:cNvSpPr>
              <p:nvPr/>
            </p:nvSpPr>
            <p:spPr bwMode="auto">
              <a:xfrm>
                <a:off x="204" y="1162"/>
                <a:ext cx="3485" cy="2523"/>
              </a:xfrm>
              <a:custGeom>
                <a:avLst/>
                <a:gdLst/>
                <a:ahLst/>
                <a:cxnLst>
                  <a:cxn ang="0">
                    <a:pos x="2212" y="2802"/>
                  </a:cxn>
                  <a:cxn ang="0">
                    <a:pos x="1773" y="3210"/>
                  </a:cxn>
                  <a:cxn ang="0">
                    <a:pos x="1398" y="3460"/>
                  </a:cxn>
                  <a:cxn ang="0">
                    <a:pos x="1159" y="4340"/>
                  </a:cxn>
                  <a:cxn ang="0">
                    <a:pos x="356" y="4548"/>
                  </a:cxn>
                  <a:cxn ang="0">
                    <a:pos x="49" y="5163"/>
                  </a:cxn>
                  <a:cxn ang="0">
                    <a:pos x="112" y="5777"/>
                  </a:cxn>
                  <a:cxn ang="0">
                    <a:pos x="658" y="6131"/>
                  </a:cxn>
                  <a:cxn ang="0">
                    <a:pos x="1038" y="6517"/>
                  </a:cxn>
                  <a:cxn ang="0">
                    <a:pos x="720" y="7057"/>
                  </a:cxn>
                  <a:cxn ang="0">
                    <a:pos x="1398" y="7482"/>
                  </a:cxn>
                  <a:cxn ang="0">
                    <a:pos x="1914" y="7962"/>
                  </a:cxn>
                  <a:cxn ang="0">
                    <a:pos x="2632" y="8357"/>
                  </a:cxn>
                  <a:cxn ang="0">
                    <a:pos x="3359" y="8310"/>
                  </a:cxn>
                  <a:cxn ang="0">
                    <a:pos x="3790" y="8305"/>
                  </a:cxn>
                  <a:cxn ang="0">
                    <a:pos x="4425" y="7888"/>
                  </a:cxn>
                  <a:cxn ang="0">
                    <a:pos x="5056" y="8554"/>
                  </a:cxn>
                  <a:cxn ang="0">
                    <a:pos x="4845" y="9347"/>
                  </a:cxn>
                  <a:cxn ang="0">
                    <a:pos x="5197" y="9816"/>
                  </a:cxn>
                  <a:cxn ang="0">
                    <a:pos x="5687" y="9972"/>
                  </a:cxn>
                  <a:cxn ang="0">
                    <a:pos x="6282" y="9484"/>
                  </a:cxn>
                  <a:cxn ang="0">
                    <a:pos x="6725" y="9506"/>
                  </a:cxn>
                  <a:cxn ang="0">
                    <a:pos x="7422" y="9657"/>
                  </a:cxn>
                  <a:cxn ang="0">
                    <a:pos x="7727" y="9596"/>
                  </a:cxn>
                  <a:cxn ang="0">
                    <a:pos x="8232" y="9380"/>
                  </a:cxn>
                  <a:cxn ang="0">
                    <a:pos x="8582" y="9108"/>
                  </a:cxn>
                  <a:cxn ang="0">
                    <a:pos x="9072" y="8554"/>
                  </a:cxn>
                  <a:cxn ang="0">
                    <a:pos x="9460" y="7932"/>
                  </a:cxn>
                  <a:cxn ang="0">
                    <a:pos x="9528" y="7378"/>
                  </a:cxn>
                  <a:cxn ang="0">
                    <a:pos x="9673" y="6822"/>
                  </a:cxn>
                  <a:cxn ang="0">
                    <a:pos x="9236" y="6567"/>
                  </a:cxn>
                  <a:cxn ang="0">
                    <a:pos x="9379" y="6026"/>
                  </a:cxn>
                  <a:cxn ang="0">
                    <a:pos x="8831" y="5437"/>
                  </a:cxn>
                  <a:cxn ang="0">
                    <a:pos x="8961" y="4850"/>
                  </a:cxn>
                  <a:cxn ang="0">
                    <a:pos x="8840" y="4491"/>
                  </a:cxn>
                  <a:cxn ang="0">
                    <a:pos x="8420" y="4590"/>
                  </a:cxn>
                  <a:cxn ang="0">
                    <a:pos x="8373" y="4148"/>
                  </a:cxn>
                  <a:cxn ang="0">
                    <a:pos x="8757" y="3454"/>
                  </a:cxn>
                  <a:cxn ang="0">
                    <a:pos x="8842" y="3981"/>
                  </a:cxn>
                  <a:cxn ang="0">
                    <a:pos x="9388" y="3361"/>
                  </a:cxn>
                  <a:cxn ang="0">
                    <a:pos x="9684" y="2947"/>
                  </a:cxn>
                  <a:cxn ang="0">
                    <a:pos x="9916" y="2374"/>
                  </a:cxn>
                  <a:cxn ang="0">
                    <a:pos x="9929" y="1628"/>
                  </a:cxn>
                  <a:cxn ang="0">
                    <a:pos x="9801" y="907"/>
                  </a:cxn>
                  <a:cxn ang="0">
                    <a:pos x="9469" y="937"/>
                  </a:cxn>
                  <a:cxn ang="0">
                    <a:pos x="8923" y="721"/>
                  </a:cxn>
                  <a:cxn ang="0">
                    <a:pos x="8322" y="287"/>
                  </a:cxn>
                  <a:cxn ang="0">
                    <a:pos x="7629" y="63"/>
                  </a:cxn>
                  <a:cxn ang="0">
                    <a:pos x="7503" y="729"/>
                  </a:cxn>
                  <a:cxn ang="0">
                    <a:pos x="7373" y="1505"/>
                  </a:cxn>
                  <a:cxn ang="0">
                    <a:pos x="7339" y="1864"/>
                  </a:cxn>
                  <a:cxn ang="0">
                    <a:pos x="7853" y="2042"/>
                  </a:cxn>
                  <a:cxn ang="0">
                    <a:pos x="7207" y="2646"/>
                  </a:cxn>
                  <a:cxn ang="0">
                    <a:pos x="6802" y="3076"/>
                  </a:cxn>
                  <a:cxn ang="0">
                    <a:pos x="6354" y="3811"/>
                  </a:cxn>
                  <a:cxn ang="0">
                    <a:pos x="5585" y="4197"/>
                  </a:cxn>
                  <a:cxn ang="0">
                    <a:pos x="4655" y="4143"/>
                  </a:cxn>
                  <a:cxn ang="0">
                    <a:pos x="3999" y="3841"/>
                  </a:cxn>
                  <a:cxn ang="0">
                    <a:pos x="3223" y="3413"/>
                  </a:cxn>
                  <a:cxn ang="0">
                    <a:pos x="2867" y="2596"/>
                  </a:cxn>
                </a:cxnLst>
                <a:rect l="0" t="0" r="r" b="b"/>
                <a:pathLst>
                  <a:path w="10000" h="10000">
                    <a:moveTo>
                      <a:pt x="2690" y="2374"/>
                    </a:moveTo>
                    <a:lnTo>
                      <a:pt x="2517" y="2421"/>
                    </a:lnTo>
                    <a:lnTo>
                      <a:pt x="2449" y="2440"/>
                    </a:lnTo>
                    <a:lnTo>
                      <a:pt x="2411" y="2511"/>
                    </a:lnTo>
                    <a:lnTo>
                      <a:pt x="2336" y="2503"/>
                    </a:lnTo>
                    <a:lnTo>
                      <a:pt x="2287" y="2571"/>
                    </a:lnTo>
                    <a:lnTo>
                      <a:pt x="2300" y="2646"/>
                    </a:lnTo>
                    <a:lnTo>
                      <a:pt x="2276" y="2717"/>
                    </a:lnTo>
                    <a:lnTo>
                      <a:pt x="2291" y="2802"/>
                    </a:lnTo>
                    <a:lnTo>
                      <a:pt x="2212" y="2802"/>
                    </a:lnTo>
                    <a:lnTo>
                      <a:pt x="2161" y="2783"/>
                    </a:lnTo>
                    <a:lnTo>
                      <a:pt x="2076" y="2783"/>
                    </a:lnTo>
                    <a:lnTo>
                      <a:pt x="2001" y="2799"/>
                    </a:lnTo>
                    <a:lnTo>
                      <a:pt x="1935" y="2799"/>
                    </a:lnTo>
                    <a:lnTo>
                      <a:pt x="1863" y="2832"/>
                    </a:lnTo>
                    <a:lnTo>
                      <a:pt x="1837" y="2909"/>
                    </a:lnTo>
                    <a:lnTo>
                      <a:pt x="1816" y="2966"/>
                    </a:lnTo>
                    <a:lnTo>
                      <a:pt x="1816" y="3060"/>
                    </a:lnTo>
                    <a:lnTo>
                      <a:pt x="1754" y="3136"/>
                    </a:lnTo>
                    <a:lnTo>
                      <a:pt x="1773" y="3210"/>
                    </a:lnTo>
                    <a:lnTo>
                      <a:pt x="1765" y="3304"/>
                    </a:lnTo>
                    <a:lnTo>
                      <a:pt x="1675" y="3353"/>
                    </a:lnTo>
                    <a:lnTo>
                      <a:pt x="1613" y="3290"/>
                    </a:lnTo>
                    <a:lnTo>
                      <a:pt x="1564" y="3334"/>
                    </a:lnTo>
                    <a:lnTo>
                      <a:pt x="1507" y="3323"/>
                    </a:lnTo>
                    <a:lnTo>
                      <a:pt x="1428" y="3326"/>
                    </a:lnTo>
                    <a:lnTo>
                      <a:pt x="1302" y="3375"/>
                    </a:lnTo>
                    <a:lnTo>
                      <a:pt x="1287" y="3397"/>
                    </a:lnTo>
                    <a:lnTo>
                      <a:pt x="1332" y="3465"/>
                    </a:lnTo>
                    <a:lnTo>
                      <a:pt x="1398" y="3460"/>
                    </a:lnTo>
                    <a:lnTo>
                      <a:pt x="1385" y="3613"/>
                    </a:lnTo>
                    <a:lnTo>
                      <a:pt x="1377" y="3718"/>
                    </a:lnTo>
                    <a:lnTo>
                      <a:pt x="1351" y="3846"/>
                    </a:lnTo>
                    <a:lnTo>
                      <a:pt x="1377" y="3951"/>
                    </a:lnTo>
                    <a:lnTo>
                      <a:pt x="1319" y="3986"/>
                    </a:lnTo>
                    <a:lnTo>
                      <a:pt x="1300" y="4091"/>
                    </a:lnTo>
                    <a:lnTo>
                      <a:pt x="1296" y="4159"/>
                    </a:lnTo>
                    <a:lnTo>
                      <a:pt x="1221" y="4187"/>
                    </a:lnTo>
                    <a:lnTo>
                      <a:pt x="1253" y="4277"/>
                    </a:lnTo>
                    <a:lnTo>
                      <a:pt x="1159" y="4340"/>
                    </a:lnTo>
                    <a:lnTo>
                      <a:pt x="1010" y="4329"/>
                    </a:lnTo>
                    <a:lnTo>
                      <a:pt x="931" y="4365"/>
                    </a:lnTo>
                    <a:lnTo>
                      <a:pt x="842" y="4455"/>
                    </a:lnTo>
                    <a:lnTo>
                      <a:pt x="771" y="4469"/>
                    </a:lnTo>
                    <a:lnTo>
                      <a:pt x="701" y="4450"/>
                    </a:lnTo>
                    <a:lnTo>
                      <a:pt x="541" y="4485"/>
                    </a:lnTo>
                    <a:lnTo>
                      <a:pt x="552" y="4579"/>
                    </a:lnTo>
                    <a:lnTo>
                      <a:pt x="535" y="4675"/>
                    </a:lnTo>
                    <a:lnTo>
                      <a:pt x="468" y="4716"/>
                    </a:lnTo>
                    <a:lnTo>
                      <a:pt x="356" y="4548"/>
                    </a:lnTo>
                    <a:lnTo>
                      <a:pt x="313" y="4548"/>
                    </a:lnTo>
                    <a:lnTo>
                      <a:pt x="200" y="4612"/>
                    </a:lnTo>
                    <a:lnTo>
                      <a:pt x="136" y="4653"/>
                    </a:lnTo>
                    <a:lnTo>
                      <a:pt x="72" y="4655"/>
                    </a:lnTo>
                    <a:lnTo>
                      <a:pt x="36" y="4735"/>
                    </a:lnTo>
                    <a:lnTo>
                      <a:pt x="19" y="4812"/>
                    </a:lnTo>
                    <a:lnTo>
                      <a:pt x="44" y="4902"/>
                    </a:lnTo>
                    <a:lnTo>
                      <a:pt x="0" y="4971"/>
                    </a:lnTo>
                    <a:lnTo>
                      <a:pt x="6" y="5047"/>
                    </a:lnTo>
                    <a:lnTo>
                      <a:pt x="49" y="5163"/>
                    </a:lnTo>
                    <a:lnTo>
                      <a:pt x="87" y="5080"/>
                    </a:lnTo>
                    <a:lnTo>
                      <a:pt x="172" y="5163"/>
                    </a:lnTo>
                    <a:lnTo>
                      <a:pt x="179" y="5239"/>
                    </a:lnTo>
                    <a:lnTo>
                      <a:pt x="211" y="5313"/>
                    </a:lnTo>
                    <a:lnTo>
                      <a:pt x="179" y="5448"/>
                    </a:lnTo>
                    <a:lnTo>
                      <a:pt x="70" y="5527"/>
                    </a:lnTo>
                    <a:lnTo>
                      <a:pt x="6" y="5582"/>
                    </a:lnTo>
                    <a:lnTo>
                      <a:pt x="36" y="5653"/>
                    </a:lnTo>
                    <a:lnTo>
                      <a:pt x="44" y="5758"/>
                    </a:lnTo>
                    <a:lnTo>
                      <a:pt x="112" y="5777"/>
                    </a:lnTo>
                    <a:lnTo>
                      <a:pt x="185" y="5719"/>
                    </a:lnTo>
                    <a:lnTo>
                      <a:pt x="243" y="5728"/>
                    </a:lnTo>
                    <a:lnTo>
                      <a:pt x="285" y="5832"/>
                    </a:lnTo>
                    <a:lnTo>
                      <a:pt x="349" y="5865"/>
                    </a:lnTo>
                    <a:lnTo>
                      <a:pt x="379" y="5944"/>
                    </a:lnTo>
                    <a:lnTo>
                      <a:pt x="475" y="5993"/>
                    </a:lnTo>
                    <a:lnTo>
                      <a:pt x="477" y="6062"/>
                    </a:lnTo>
                    <a:lnTo>
                      <a:pt x="437" y="6161"/>
                    </a:lnTo>
                    <a:lnTo>
                      <a:pt x="524" y="6196"/>
                    </a:lnTo>
                    <a:lnTo>
                      <a:pt x="658" y="6131"/>
                    </a:lnTo>
                    <a:lnTo>
                      <a:pt x="714" y="6120"/>
                    </a:lnTo>
                    <a:lnTo>
                      <a:pt x="780" y="5993"/>
                    </a:lnTo>
                    <a:lnTo>
                      <a:pt x="831" y="6078"/>
                    </a:lnTo>
                    <a:lnTo>
                      <a:pt x="880" y="6131"/>
                    </a:lnTo>
                    <a:lnTo>
                      <a:pt x="931" y="6051"/>
                    </a:lnTo>
                    <a:lnTo>
                      <a:pt x="997" y="6103"/>
                    </a:lnTo>
                    <a:lnTo>
                      <a:pt x="1085" y="6153"/>
                    </a:lnTo>
                    <a:lnTo>
                      <a:pt x="1087" y="6290"/>
                    </a:lnTo>
                    <a:lnTo>
                      <a:pt x="1070" y="6443"/>
                    </a:lnTo>
                    <a:lnTo>
                      <a:pt x="1038" y="6517"/>
                    </a:lnTo>
                    <a:lnTo>
                      <a:pt x="863" y="6517"/>
                    </a:lnTo>
                    <a:lnTo>
                      <a:pt x="908" y="6748"/>
                    </a:lnTo>
                    <a:lnTo>
                      <a:pt x="899" y="6822"/>
                    </a:lnTo>
                    <a:lnTo>
                      <a:pt x="854" y="6904"/>
                    </a:lnTo>
                    <a:lnTo>
                      <a:pt x="795" y="6890"/>
                    </a:lnTo>
                    <a:lnTo>
                      <a:pt x="748" y="6811"/>
                    </a:lnTo>
                    <a:lnTo>
                      <a:pt x="654" y="6816"/>
                    </a:lnTo>
                    <a:lnTo>
                      <a:pt x="639" y="6890"/>
                    </a:lnTo>
                    <a:lnTo>
                      <a:pt x="658" y="6978"/>
                    </a:lnTo>
                    <a:lnTo>
                      <a:pt x="720" y="7057"/>
                    </a:lnTo>
                    <a:lnTo>
                      <a:pt x="714" y="7192"/>
                    </a:lnTo>
                    <a:lnTo>
                      <a:pt x="748" y="7290"/>
                    </a:lnTo>
                    <a:lnTo>
                      <a:pt x="833" y="7290"/>
                    </a:lnTo>
                    <a:lnTo>
                      <a:pt x="908" y="7290"/>
                    </a:lnTo>
                    <a:lnTo>
                      <a:pt x="961" y="7343"/>
                    </a:lnTo>
                    <a:lnTo>
                      <a:pt x="1021" y="7400"/>
                    </a:lnTo>
                    <a:lnTo>
                      <a:pt x="1087" y="7485"/>
                    </a:lnTo>
                    <a:lnTo>
                      <a:pt x="1204" y="7513"/>
                    </a:lnTo>
                    <a:lnTo>
                      <a:pt x="1296" y="7513"/>
                    </a:lnTo>
                    <a:lnTo>
                      <a:pt x="1398" y="7482"/>
                    </a:lnTo>
                    <a:lnTo>
                      <a:pt x="1428" y="7482"/>
                    </a:lnTo>
                    <a:lnTo>
                      <a:pt x="1483" y="7515"/>
                    </a:lnTo>
                    <a:lnTo>
                      <a:pt x="1543" y="7611"/>
                    </a:lnTo>
                    <a:lnTo>
                      <a:pt x="1630" y="7702"/>
                    </a:lnTo>
                    <a:lnTo>
                      <a:pt x="1707" y="7726"/>
                    </a:lnTo>
                    <a:lnTo>
                      <a:pt x="1771" y="7768"/>
                    </a:lnTo>
                    <a:lnTo>
                      <a:pt x="1816" y="7806"/>
                    </a:lnTo>
                    <a:lnTo>
                      <a:pt x="1869" y="7872"/>
                    </a:lnTo>
                    <a:lnTo>
                      <a:pt x="1882" y="7894"/>
                    </a:lnTo>
                    <a:lnTo>
                      <a:pt x="1914" y="7962"/>
                    </a:lnTo>
                    <a:lnTo>
                      <a:pt x="2010" y="8017"/>
                    </a:lnTo>
                    <a:lnTo>
                      <a:pt x="2061" y="8097"/>
                    </a:lnTo>
                    <a:lnTo>
                      <a:pt x="2114" y="8160"/>
                    </a:lnTo>
                    <a:lnTo>
                      <a:pt x="2174" y="8247"/>
                    </a:lnTo>
                    <a:lnTo>
                      <a:pt x="2240" y="8247"/>
                    </a:lnTo>
                    <a:lnTo>
                      <a:pt x="2302" y="8223"/>
                    </a:lnTo>
                    <a:lnTo>
                      <a:pt x="2334" y="8217"/>
                    </a:lnTo>
                    <a:lnTo>
                      <a:pt x="2368" y="8236"/>
                    </a:lnTo>
                    <a:lnTo>
                      <a:pt x="2532" y="8321"/>
                    </a:lnTo>
                    <a:lnTo>
                      <a:pt x="2632" y="8357"/>
                    </a:lnTo>
                    <a:lnTo>
                      <a:pt x="2711" y="8294"/>
                    </a:lnTo>
                    <a:lnTo>
                      <a:pt x="2786" y="8269"/>
                    </a:lnTo>
                    <a:lnTo>
                      <a:pt x="2839" y="8182"/>
                    </a:lnTo>
                    <a:lnTo>
                      <a:pt x="2914" y="8182"/>
                    </a:lnTo>
                    <a:lnTo>
                      <a:pt x="2956" y="8165"/>
                    </a:lnTo>
                    <a:lnTo>
                      <a:pt x="3003" y="8165"/>
                    </a:lnTo>
                    <a:lnTo>
                      <a:pt x="3142" y="8214"/>
                    </a:lnTo>
                    <a:lnTo>
                      <a:pt x="3210" y="8214"/>
                    </a:lnTo>
                    <a:lnTo>
                      <a:pt x="3293" y="8242"/>
                    </a:lnTo>
                    <a:lnTo>
                      <a:pt x="3359" y="8310"/>
                    </a:lnTo>
                    <a:lnTo>
                      <a:pt x="3372" y="8379"/>
                    </a:lnTo>
                    <a:lnTo>
                      <a:pt x="3327" y="8491"/>
                    </a:lnTo>
                    <a:lnTo>
                      <a:pt x="3357" y="8560"/>
                    </a:lnTo>
                    <a:lnTo>
                      <a:pt x="3449" y="8544"/>
                    </a:lnTo>
                    <a:lnTo>
                      <a:pt x="3513" y="8445"/>
                    </a:lnTo>
                    <a:lnTo>
                      <a:pt x="3549" y="8352"/>
                    </a:lnTo>
                    <a:lnTo>
                      <a:pt x="3641" y="8310"/>
                    </a:lnTo>
                    <a:lnTo>
                      <a:pt x="3707" y="8368"/>
                    </a:lnTo>
                    <a:lnTo>
                      <a:pt x="3777" y="8368"/>
                    </a:lnTo>
                    <a:lnTo>
                      <a:pt x="3790" y="8305"/>
                    </a:lnTo>
                    <a:lnTo>
                      <a:pt x="3715" y="8289"/>
                    </a:lnTo>
                    <a:lnTo>
                      <a:pt x="3760" y="8173"/>
                    </a:lnTo>
                    <a:lnTo>
                      <a:pt x="3845" y="8110"/>
                    </a:lnTo>
                    <a:lnTo>
                      <a:pt x="3909" y="7998"/>
                    </a:lnTo>
                    <a:lnTo>
                      <a:pt x="3999" y="7940"/>
                    </a:lnTo>
                    <a:lnTo>
                      <a:pt x="4103" y="7932"/>
                    </a:lnTo>
                    <a:lnTo>
                      <a:pt x="4148" y="7946"/>
                    </a:lnTo>
                    <a:lnTo>
                      <a:pt x="4257" y="7929"/>
                    </a:lnTo>
                    <a:lnTo>
                      <a:pt x="4372" y="7899"/>
                    </a:lnTo>
                    <a:lnTo>
                      <a:pt x="4425" y="7888"/>
                    </a:lnTo>
                    <a:lnTo>
                      <a:pt x="4489" y="7954"/>
                    </a:lnTo>
                    <a:lnTo>
                      <a:pt x="4570" y="8143"/>
                    </a:lnTo>
                    <a:lnTo>
                      <a:pt x="4630" y="8034"/>
                    </a:lnTo>
                    <a:lnTo>
                      <a:pt x="4794" y="8034"/>
                    </a:lnTo>
                    <a:lnTo>
                      <a:pt x="4877" y="8017"/>
                    </a:lnTo>
                    <a:lnTo>
                      <a:pt x="4892" y="8080"/>
                    </a:lnTo>
                    <a:lnTo>
                      <a:pt x="4945" y="8184"/>
                    </a:lnTo>
                    <a:lnTo>
                      <a:pt x="4969" y="8242"/>
                    </a:lnTo>
                    <a:lnTo>
                      <a:pt x="5020" y="8431"/>
                    </a:lnTo>
                    <a:lnTo>
                      <a:pt x="5056" y="8554"/>
                    </a:lnTo>
                    <a:lnTo>
                      <a:pt x="4986" y="8746"/>
                    </a:lnTo>
                    <a:lnTo>
                      <a:pt x="4937" y="8919"/>
                    </a:lnTo>
                    <a:lnTo>
                      <a:pt x="4883" y="9081"/>
                    </a:lnTo>
                    <a:lnTo>
                      <a:pt x="4826" y="9160"/>
                    </a:lnTo>
                    <a:lnTo>
                      <a:pt x="4781" y="9256"/>
                    </a:lnTo>
                    <a:lnTo>
                      <a:pt x="4728" y="9347"/>
                    </a:lnTo>
                    <a:lnTo>
                      <a:pt x="4704" y="9454"/>
                    </a:lnTo>
                    <a:lnTo>
                      <a:pt x="4728" y="9555"/>
                    </a:lnTo>
                    <a:lnTo>
                      <a:pt x="4813" y="9506"/>
                    </a:lnTo>
                    <a:lnTo>
                      <a:pt x="4845" y="9347"/>
                    </a:lnTo>
                    <a:lnTo>
                      <a:pt x="4924" y="9344"/>
                    </a:lnTo>
                    <a:lnTo>
                      <a:pt x="4998" y="9402"/>
                    </a:lnTo>
                    <a:lnTo>
                      <a:pt x="5020" y="9328"/>
                    </a:lnTo>
                    <a:lnTo>
                      <a:pt x="5084" y="9295"/>
                    </a:lnTo>
                    <a:lnTo>
                      <a:pt x="5118" y="9377"/>
                    </a:lnTo>
                    <a:lnTo>
                      <a:pt x="5150" y="9558"/>
                    </a:lnTo>
                    <a:lnTo>
                      <a:pt x="5216" y="9574"/>
                    </a:lnTo>
                    <a:lnTo>
                      <a:pt x="5265" y="9662"/>
                    </a:lnTo>
                    <a:lnTo>
                      <a:pt x="5280" y="9725"/>
                    </a:lnTo>
                    <a:lnTo>
                      <a:pt x="5197" y="9816"/>
                    </a:lnTo>
                    <a:lnTo>
                      <a:pt x="5118" y="9860"/>
                    </a:lnTo>
                    <a:lnTo>
                      <a:pt x="5201" y="9898"/>
                    </a:lnTo>
                    <a:lnTo>
                      <a:pt x="5248" y="9887"/>
                    </a:lnTo>
                    <a:lnTo>
                      <a:pt x="5318" y="9890"/>
                    </a:lnTo>
                    <a:lnTo>
                      <a:pt x="5378" y="10000"/>
                    </a:lnTo>
                    <a:lnTo>
                      <a:pt x="5459" y="9939"/>
                    </a:lnTo>
                    <a:lnTo>
                      <a:pt x="5561" y="9901"/>
                    </a:lnTo>
                    <a:lnTo>
                      <a:pt x="5585" y="9917"/>
                    </a:lnTo>
                    <a:lnTo>
                      <a:pt x="5621" y="10000"/>
                    </a:lnTo>
                    <a:lnTo>
                      <a:pt x="5687" y="9972"/>
                    </a:lnTo>
                    <a:lnTo>
                      <a:pt x="5713" y="9720"/>
                    </a:lnTo>
                    <a:lnTo>
                      <a:pt x="5734" y="9651"/>
                    </a:lnTo>
                    <a:lnTo>
                      <a:pt x="5751" y="9621"/>
                    </a:lnTo>
                    <a:lnTo>
                      <a:pt x="5853" y="9621"/>
                    </a:lnTo>
                    <a:lnTo>
                      <a:pt x="5945" y="9577"/>
                    </a:lnTo>
                    <a:lnTo>
                      <a:pt x="6032" y="9544"/>
                    </a:lnTo>
                    <a:lnTo>
                      <a:pt x="6090" y="9544"/>
                    </a:lnTo>
                    <a:lnTo>
                      <a:pt x="6184" y="9503"/>
                    </a:lnTo>
                    <a:lnTo>
                      <a:pt x="6258" y="9484"/>
                    </a:lnTo>
                    <a:lnTo>
                      <a:pt x="6282" y="9484"/>
                    </a:lnTo>
                    <a:lnTo>
                      <a:pt x="6382" y="9574"/>
                    </a:lnTo>
                    <a:lnTo>
                      <a:pt x="6380" y="9470"/>
                    </a:lnTo>
                    <a:lnTo>
                      <a:pt x="6446" y="9448"/>
                    </a:lnTo>
                    <a:lnTo>
                      <a:pt x="6510" y="9369"/>
                    </a:lnTo>
                    <a:lnTo>
                      <a:pt x="6495" y="9295"/>
                    </a:lnTo>
                    <a:lnTo>
                      <a:pt x="6580" y="9262"/>
                    </a:lnTo>
                    <a:lnTo>
                      <a:pt x="6659" y="9276"/>
                    </a:lnTo>
                    <a:lnTo>
                      <a:pt x="6710" y="9347"/>
                    </a:lnTo>
                    <a:lnTo>
                      <a:pt x="6693" y="9429"/>
                    </a:lnTo>
                    <a:lnTo>
                      <a:pt x="6725" y="9506"/>
                    </a:lnTo>
                    <a:lnTo>
                      <a:pt x="6800" y="9574"/>
                    </a:lnTo>
                    <a:lnTo>
                      <a:pt x="6883" y="9616"/>
                    </a:lnTo>
                    <a:lnTo>
                      <a:pt x="6951" y="9681"/>
                    </a:lnTo>
                    <a:lnTo>
                      <a:pt x="7081" y="9797"/>
                    </a:lnTo>
                    <a:lnTo>
                      <a:pt x="7130" y="9816"/>
                    </a:lnTo>
                    <a:lnTo>
                      <a:pt x="7171" y="9725"/>
                    </a:lnTo>
                    <a:lnTo>
                      <a:pt x="7239" y="9714"/>
                    </a:lnTo>
                    <a:lnTo>
                      <a:pt x="7288" y="9574"/>
                    </a:lnTo>
                    <a:lnTo>
                      <a:pt x="7354" y="9574"/>
                    </a:lnTo>
                    <a:lnTo>
                      <a:pt x="7422" y="9657"/>
                    </a:lnTo>
                    <a:lnTo>
                      <a:pt x="7512" y="9585"/>
                    </a:lnTo>
                    <a:lnTo>
                      <a:pt x="7578" y="9555"/>
                    </a:lnTo>
                    <a:lnTo>
                      <a:pt x="7597" y="9638"/>
                    </a:lnTo>
                    <a:lnTo>
                      <a:pt x="7584" y="9701"/>
                    </a:lnTo>
                    <a:lnTo>
                      <a:pt x="7601" y="9813"/>
                    </a:lnTo>
                    <a:lnTo>
                      <a:pt x="7661" y="9865"/>
                    </a:lnTo>
                    <a:lnTo>
                      <a:pt x="7650" y="9783"/>
                    </a:lnTo>
                    <a:lnTo>
                      <a:pt x="7678" y="9703"/>
                    </a:lnTo>
                    <a:lnTo>
                      <a:pt x="7661" y="9638"/>
                    </a:lnTo>
                    <a:lnTo>
                      <a:pt x="7727" y="9596"/>
                    </a:lnTo>
                    <a:lnTo>
                      <a:pt x="7727" y="9681"/>
                    </a:lnTo>
                    <a:lnTo>
                      <a:pt x="7791" y="9662"/>
                    </a:lnTo>
                    <a:lnTo>
                      <a:pt x="7842" y="9629"/>
                    </a:lnTo>
                    <a:lnTo>
                      <a:pt x="7827" y="9555"/>
                    </a:lnTo>
                    <a:lnTo>
                      <a:pt x="7853" y="9473"/>
                    </a:lnTo>
                    <a:lnTo>
                      <a:pt x="7923" y="9459"/>
                    </a:lnTo>
                    <a:lnTo>
                      <a:pt x="8032" y="9421"/>
                    </a:lnTo>
                    <a:lnTo>
                      <a:pt x="8115" y="9421"/>
                    </a:lnTo>
                    <a:lnTo>
                      <a:pt x="8170" y="9377"/>
                    </a:lnTo>
                    <a:lnTo>
                      <a:pt x="8232" y="9380"/>
                    </a:lnTo>
                    <a:lnTo>
                      <a:pt x="8271" y="9314"/>
                    </a:lnTo>
                    <a:lnTo>
                      <a:pt x="8247" y="9199"/>
                    </a:lnTo>
                    <a:lnTo>
                      <a:pt x="8307" y="9163"/>
                    </a:lnTo>
                    <a:lnTo>
                      <a:pt x="8313" y="9064"/>
                    </a:lnTo>
                    <a:lnTo>
                      <a:pt x="8373" y="9037"/>
                    </a:lnTo>
                    <a:lnTo>
                      <a:pt x="8409" y="9111"/>
                    </a:lnTo>
                    <a:lnTo>
                      <a:pt x="8452" y="9174"/>
                    </a:lnTo>
                    <a:lnTo>
                      <a:pt x="8471" y="9262"/>
                    </a:lnTo>
                    <a:lnTo>
                      <a:pt x="8505" y="9174"/>
                    </a:lnTo>
                    <a:lnTo>
                      <a:pt x="8582" y="9108"/>
                    </a:lnTo>
                    <a:lnTo>
                      <a:pt x="8686" y="9059"/>
                    </a:lnTo>
                    <a:lnTo>
                      <a:pt x="8774" y="9018"/>
                    </a:lnTo>
                    <a:lnTo>
                      <a:pt x="8831" y="8971"/>
                    </a:lnTo>
                    <a:lnTo>
                      <a:pt x="8872" y="8982"/>
                    </a:lnTo>
                    <a:lnTo>
                      <a:pt x="8910" y="9001"/>
                    </a:lnTo>
                    <a:lnTo>
                      <a:pt x="8961" y="8881"/>
                    </a:lnTo>
                    <a:lnTo>
                      <a:pt x="8938" y="8705"/>
                    </a:lnTo>
                    <a:lnTo>
                      <a:pt x="9000" y="8716"/>
                    </a:lnTo>
                    <a:lnTo>
                      <a:pt x="9051" y="8631"/>
                    </a:lnTo>
                    <a:lnTo>
                      <a:pt x="9072" y="8554"/>
                    </a:lnTo>
                    <a:lnTo>
                      <a:pt x="9149" y="8579"/>
                    </a:lnTo>
                    <a:lnTo>
                      <a:pt x="9187" y="8508"/>
                    </a:lnTo>
                    <a:lnTo>
                      <a:pt x="9198" y="8305"/>
                    </a:lnTo>
                    <a:lnTo>
                      <a:pt x="9228" y="8242"/>
                    </a:lnTo>
                    <a:lnTo>
                      <a:pt x="9294" y="8289"/>
                    </a:lnTo>
                    <a:lnTo>
                      <a:pt x="9409" y="8217"/>
                    </a:lnTo>
                    <a:lnTo>
                      <a:pt x="9334" y="8201"/>
                    </a:lnTo>
                    <a:lnTo>
                      <a:pt x="9388" y="8069"/>
                    </a:lnTo>
                    <a:lnTo>
                      <a:pt x="9422" y="8025"/>
                    </a:lnTo>
                    <a:lnTo>
                      <a:pt x="9460" y="7932"/>
                    </a:lnTo>
                    <a:lnTo>
                      <a:pt x="9422" y="7877"/>
                    </a:lnTo>
                    <a:lnTo>
                      <a:pt x="9462" y="7789"/>
                    </a:lnTo>
                    <a:lnTo>
                      <a:pt x="9460" y="7713"/>
                    </a:lnTo>
                    <a:lnTo>
                      <a:pt x="9409" y="7715"/>
                    </a:lnTo>
                    <a:lnTo>
                      <a:pt x="9379" y="7628"/>
                    </a:lnTo>
                    <a:lnTo>
                      <a:pt x="9430" y="7540"/>
                    </a:lnTo>
                    <a:lnTo>
                      <a:pt x="9469" y="7611"/>
                    </a:lnTo>
                    <a:lnTo>
                      <a:pt x="9486" y="7466"/>
                    </a:lnTo>
                    <a:lnTo>
                      <a:pt x="9509" y="7389"/>
                    </a:lnTo>
                    <a:lnTo>
                      <a:pt x="9528" y="7378"/>
                    </a:lnTo>
                    <a:lnTo>
                      <a:pt x="9584" y="7359"/>
                    </a:lnTo>
                    <a:lnTo>
                      <a:pt x="9575" y="7279"/>
                    </a:lnTo>
                    <a:lnTo>
                      <a:pt x="9511" y="7274"/>
                    </a:lnTo>
                    <a:lnTo>
                      <a:pt x="9526" y="7214"/>
                    </a:lnTo>
                    <a:lnTo>
                      <a:pt x="9526" y="7164"/>
                    </a:lnTo>
                    <a:lnTo>
                      <a:pt x="9537" y="7109"/>
                    </a:lnTo>
                    <a:lnTo>
                      <a:pt x="9603" y="7030"/>
                    </a:lnTo>
                    <a:lnTo>
                      <a:pt x="9669" y="6983"/>
                    </a:lnTo>
                    <a:lnTo>
                      <a:pt x="9705" y="6920"/>
                    </a:lnTo>
                    <a:lnTo>
                      <a:pt x="9673" y="6822"/>
                    </a:lnTo>
                    <a:lnTo>
                      <a:pt x="9635" y="6753"/>
                    </a:lnTo>
                    <a:lnTo>
                      <a:pt x="9684" y="6673"/>
                    </a:lnTo>
                    <a:lnTo>
                      <a:pt x="9633" y="6673"/>
                    </a:lnTo>
                    <a:lnTo>
                      <a:pt x="9635" y="6610"/>
                    </a:lnTo>
                    <a:lnTo>
                      <a:pt x="9573" y="6583"/>
                    </a:lnTo>
                    <a:lnTo>
                      <a:pt x="9505" y="6547"/>
                    </a:lnTo>
                    <a:lnTo>
                      <a:pt x="9439" y="6624"/>
                    </a:lnTo>
                    <a:lnTo>
                      <a:pt x="9388" y="6602"/>
                    </a:lnTo>
                    <a:lnTo>
                      <a:pt x="9317" y="6610"/>
                    </a:lnTo>
                    <a:lnTo>
                      <a:pt x="9236" y="6567"/>
                    </a:lnTo>
                    <a:lnTo>
                      <a:pt x="9285" y="6490"/>
                    </a:lnTo>
                    <a:lnTo>
                      <a:pt x="9364" y="6509"/>
                    </a:lnTo>
                    <a:lnTo>
                      <a:pt x="9428" y="6427"/>
                    </a:lnTo>
                    <a:lnTo>
                      <a:pt x="9490" y="6405"/>
                    </a:lnTo>
                    <a:lnTo>
                      <a:pt x="9494" y="6339"/>
                    </a:lnTo>
                    <a:lnTo>
                      <a:pt x="9520" y="6257"/>
                    </a:lnTo>
                    <a:lnTo>
                      <a:pt x="9520" y="6185"/>
                    </a:lnTo>
                    <a:lnTo>
                      <a:pt x="9445" y="6133"/>
                    </a:lnTo>
                    <a:lnTo>
                      <a:pt x="9388" y="6100"/>
                    </a:lnTo>
                    <a:lnTo>
                      <a:pt x="9379" y="6026"/>
                    </a:lnTo>
                    <a:lnTo>
                      <a:pt x="9285" y="5900"/>
                    </a:lnTo>
                    <a:lnTo>
                      <a:pt x="9196" y="5802"/>
                    </a:lnTo>
                    <a:lnTo>
                      <a:pt x="9130" y="5777"/>
                    </a:lnTo>
                    <a:lnTo>
                      <a:pt x="9055" y="5703"/>
                    </a:lnTo>
                    <a:lnTo>
                      <a:pt x="9023" y="5634"/>
                    </a:lnTo>
                    <a:lnTo>
                      <a:pt x="8961" y="5582"/>
                    </a:lnTo>
                    <a:lnTo>
                      <a:pt x="8893" y="5601"/>
                    </a:lnTo>
                    <a:lnTo>
                      <a:pt x="8889" y="5522"/>
                    </a:lnTo>
                    <a:lnTo>
                      <a:pt x="8902" y="5437"/>
                    </a:lnTo>
                    <a:lnTo>
                      <a:pt x="8831" y="5437"/>
                    </a:lnTo>
                    <a:lnTo>
                      <a:pt x="8761" y="5382"/>
                    </a:lnTo>
                    <a:lnTo>
                      <a:pt x="8716" y="5308"/>
                    </a:lnTo>
                    <a:lnTo>
                      <a:pt x="8716" y="5185"/>
                    </a:lnTo>
                    <a:lnTo>
                      <a:pt x="8774" y="5100"/>
                    </a:lnTo>
                    <a:lnTo>
                      <a:pt x="8842" y="5132"/>
                    </a:lnTo>
                    <a:lnTo>
                      <a:pt x="8848" y="5020"/>
                    </a:lnTo>
                    <a:lnTo>
                      <a:pt x="8827" y="4938"/>
                    </a:lnTo>
                    <a:lnTo>
                      <a:pt x="8840" y="4864"/>
                    </a:lnTo>
                    <a:lnTo>
                      <a:pt x="8893" y="4916"/>
                    </a:lnTo>
                    <a:lnTo>
                      <a:pt x="8961" y="4850"/>
                    </a:lnTo>
                    <a:lnTo>
                      <a:pt x="8923" y="4779"/>
                    </a:lnTo>
                    <a:lnTo>
                      <a:pt x="8961" y="4686"/>
                    </a:lnTo>
                    <a:lnTo>
                      <a:pt x="8983" y="4581"/>
                    </a:lnTo>
                    <a:lnTo>
                      <a:pt x="9051" y="4590"/>
                    </a:lnTo>
                    <a:lnTo>
                      <a:pt x="9113" y="4455"/>
                    </a:lnTo>
                    <a:lnTo>
                      <a:pt x="9072" y="4466"/>
                    </a:lnTo>
                    <a:lnTo>
                      <a:pt x="9030" y="4474"/>
                    </a:lnTo>
                    <a:lnTo>
                      <a:pt x="8968" y="4502"/>
                    </a:lnTo>
                    <a:lnTo>
                      <a:pt x="8891" y="4507"/>
                    </a:lnTo>
                    <a:lnTo>
                      <a:pt x="8840" y="4491"/>
                    </a:lnTo>
                    <a:lnTo>
                      <a:pt x="8750" y="4455"/>
                    </a:lnTo>
                    <a:lnTo>
                      <a:pt x="8701" y="4518"/>
                    </a:lnTo>
                    <a:lnTo>
                      <a:pt x="8699" y="4601"/>
                    </a:lnTo>
                    <a:lnTo>
                      <a:pt x="8627" y="4642"/>
                    </a:lnTo>
                    <a:lnTo>
                      <a:pt x="8659" y="4757"/>
                    </a:lnTo>
                    <a:lnTo>
                      <a:pt x="8582" y="4751"/>
                    </a:lnTo>
                    <a:lnTo>
                      <a:pt x="8514" y="4757"/>
                    </a:lnTo>
                    <a:lnTo>
                      <a:pt x="8454" y="4787"/>
                    </a:lnTo>
                    <a:lnTo>
                      <a:pt x="8439" y="4666"/>
                    </a:lnTo>
                    <a:lnTo>
                      <a:pt x="8420" y="4590"/>
                    </a:lnTo>
                    <a:lnTo>
                      <a:pt x="8356" y="4612"/>
                    </a:lnTo>
                    <a:lnTo>
                      <a:pt x="8162" y="4502"/>
                    </a:lnTo>
                    <a:lnTo>
                      <a:pt x="8130" y="4395"/>
                    </a:lnTo>
                    <a:lnTo>
                      <a:pt x="8149" y="4313"/>
                    </a:lnTo>
                    <a:lnTo>
                      <a:pt x="8215" y="4313"/>
                    </a:lnTo>
                    <a:lnTo>
                      <a:pt x="8232" y="4236"/>
                    </a:lnTo>
                    <a:lnTo>
                      <a:pt x="8296" y="4250"/>
                    </a:lnTo>
                    <a:lnTo>
                      <a:pt x="8296" y="4329"/>
                    </a:lnTo>
                    <a:lnTo>
                      <a:pt x="8362" y="4258"/>
                    </a:lnTo>
                    <a:lnTo>
                      <a:pt x="8373" y="4148"/>
                    </a:lnTo>
                    <a:lnTo>
                      <a:pt x="8362" y="4055"/>
                    </a:lnTo>
                    <a:lnTo>
                      <a:pt x="8394" y="3948"/>
                    </a:lnTo>
                    <a:lnTo>
                      <a:pt x="8454" y="3915"/>
                    </a:lnTo>
                    <a:lnTo>
                      <a:pt x="8529" y="3948"/>
                    </a:lnTo>
                    <a:lnTo>
                      <a:pt x="8550" y="3866"/>
                    </a:lnTo>
                    <a:lnTo>
                      <a:pt x="8595" y="3759"/>
                    </a:lnTo>
                    <a:lnTo>
                      <a:pt x="8644" y="3638"/>
                    </a:lnTo>
                    <a:lnTo>
                      <a:pt x="8603" y="3553"/>
                    </a:lnTo>
                    <a:lnTo>
                      <a:pt x="8684" y="3449"/>
                    </a:lnTo>
                    <a:lnTo>
                      <a:pt x="8757" y="3454"/>
                    </a:lnTo>
                    <a:lnTo>
                      <a:pt x="8808" y="3479"/>
                    </a:lnTo>
                    <a:lnTo>
                      <a:pt x="8810" y="3534"/>
                    </a:lnTo>
                    <a:lnTo>
                      <a:pt x="8810" y="3581"/>
                    </a:lnTo>
                    <a:lnTo>
                      <a:pt x="8793" y="3644"/>
                    </a:lnTo>
                    <a:lnTo>
                      <a:pt x="8880" y="3674"/>
                    </a:lnTo>
                    <a:lnTo>
                      <a:pt x="8831" y="3740"/>
                    </a:lnTo>
                    <a:lnTo>
                      <a:pt x="8776" y="3740"/>
                    </a:lnTo>
                    <a:lnTo>
                      <a:pt x="8793" y="3846"/>
                    </a:lnTo>
                    <a:lnTo>
                      <a:pt x="8784" y="3951"/>
                    </a:lnTo>
                    <a:lnTo>
                      <a:pt x="8842" y="3981"/>
                    </a:lnTo>
                    <a:lnTo>
                      <a:pt x="8859" y="3975"/>
                    </a:lnTo>
                    <a:lnTo>
                      <a:pt x="9015" y="4027"/>
                    </a:lnTo>
                    <a:lnTo>
                      <a:pt x="9030" y="3926"/>
                    </a:lnTo>
                    <a:lnTo>
                      <a:pt x="9083" y="3822"/>
                    </a:lnTo>
                    <a:lnTo>
                      <a:pt x="9170" y="3740"/>
                    </a:lnTo>
                    <a:lnTo>
                      <a:pt x="9260" y="3627"/>
                    </a:lnTo>
                    <a:lnTo>
                      <a:pt x="9236" y="3539"/>
                    </a:lnTo>
                    <a:lnTo>
                      <a:pt x="9270" y="3460"/>
                    </a:lnTo>
                    <a:lnTo>
                      <a:pt x="9334" y="3449"/>
                    </a:lnTo>
                    <a:lnTo>
                      <a:pt x="9388" y="3361"/>
                    </a:lnTo>
                    <a:lnTo>
                      <a:pt x="9379" y="3251"/>
                    </a:lnTo>
                    <a:lnTo>
                      <a:pt x="9388" y="3166"/>
                    </a:lnTo>
                    <a:lnTo>
                      <a:pt x="9396" y="3087"/>
                    </a:lnTo>
                    <a:lnTo>
                      <a:pt x="9428" y="3018"/>
                    </a:lnTo>
                    <a:lnTo>
                      <a:pt x="9469" y="2961"/>
                    </a:lnTo>
                    <a:lnTo>
                      <a:pt x="9509" y="2958"/>
                    </a:lnTo>
                    <a:lnTo>
                      <a:pt x="9543" y="2958"/>
                    </a:lnTo>
                    <a:lnTo>
                      <a:pt x="9592" y="2961"/>
                    </a:lnTo>
                    <a:lnTo>
                      <a:pt x="9633" y="2980"/>
                    </a:lnTo>
                    <a:lnTo>
                      <a:pt x="9684" y="2947"/>
                    </a:lnTo>
                    <a:lnTo>
                      <a:pt x="9650" y="2879"/>
                    </a:lnTo>
                    <a:lnTo>
                      <a:pt x="9633" y="2799"/>
                    </a:lnTo>
                    <a:lnTo>
                      <a:pt x="9641" y="2711"/>
                    </a:lnTo>
                    <a:lnTo>
                      <a:pt x="9716" y="2698"/>
                    </a:lnTo>
                    <a:lnTo>
                      <a:pt x="9733" y="2602"/>
                    </a:lnTo>
                    <a:lnTo>
                      <a:pt x="9733" y="2492"/>
                    </a:lnTo>
                    <a:lnTo>
                      <a:pt x="9825" y="2481"/>
                    </a:lnTo>
                    <a:lnTo>
                      <a:pt x="9780" y="2325"/>
                    </a:lnTo>
                    <a:lnTo>
                      <a:pt x="9857" y="2300"/>
                    </a:lnTo>
                    <a:lnTo>
                      <a:pt x="9916" y="2374"/>
                    </a:lnTo>
                    <a:lnTo>
                      <a:pt x="9929" y="2212"/>
                    </a:lnTo>
                    <a:lnTo>
                      <a:pt x="9963" y="2136"/>
                    </a:lnTo>
                    <a:lnTo>
                      <a:pt x="9963" y="2012"/>
                    </a:lnTo>
                    <a:lnTo>
                      <a:pt x="9908" y="1993"/>
                    </a:lnTo>
                    <a:lnTo>
                      <a:pt x="9874" y="1875"/>
                    </a:lnTo>
                    <a:lnTo>
                      <a:pt x="9857" y="1785"/>
                    </a:lnTo>
                    <a:lnTo>
                      <a:pt x="9816" y="1708"/>
                    </a:lnTo>
                    <a:lnTo>
                      <a:pt x="9788" y="1595"/>
                    </a:lnTo>
                    <a:lnTo>
                      <a:pt x="9874" y="1532"/>
                    </a:lnTo>
                    <a:lnTo>
                      <a:pt x="9929" y="1628"/>
                    </a:lnTo>
                    <a:lnTo>
                      <a:pt x="9972" y="1691"/>
                    </a:lnTo>
                    <a:lnTo>
                      <a:pt x="9995" y="1620"/>
                    </a:lnTo>
                    <a:lnTo>
                      <a:pt x="9963" y="1458"/>
                    </a:lnTo>
                    <a:lnTo>
                      <a:pt x="10000" y="1368"/>
                    </a:lnTo>
                    <a:lnTo>
                      <a:pt x="9995" y="1291"/>
                    </a:lnTo>
                    <a:lnTo>
                      <a:pt x="9959" y="1157"/>
                    </a:lnTo>
                    <a:lnTo>
                      <a:pt x="9940" y="1030"/>
                    </a:lnTo>
                    <a:lnTo>
                      <a:pt x="9916" y="937"/>
                    </a:lnTo>
                    <a:lnTo>
                      <a:pt x="9863" y="885"/>
                    </a:lnTo>
                    <a:lnTo>
                      <a:pt x="9801" y="907"/>
                    </a:lnTo>
                    <a:lnTo>
                      <a:pt x="9784" y="808"/>
                    </a:lnTo>
                    <a:lnTo>
                      <a:pt x="9846" y="786"/>
                    </a:lnTo>
                    <a:lnTo>
                      <a:pt x="9863" y="682"/>
                    </a:lnTo>
                    <a:lnTo>
                      <a:pt x="9752" y="556"/>
                    </a:lnTo>
                    <a:lnTo>
                      <a:pt x="9669" y="584"/>
                    </a:lnTo>
                    <a:lnTo>
                      <a:pt x="9573" y="680"/>
                    </a:lnTo>
                    <a:lnTo>
                      <a:pt x="9569" y="756"/>
                    </a:lnTo>
                    <a:lnTo>
                      <a:pt x="9528" y="814"/>
                    </a:lnTo>
                    <a:lnTo>
                      <a:pt x="9541" y="937"/>
                    </a:lnTo>
                    <a:lnTo>
                      <a:pt x="9469" y="937"/>
                    </a:lnTo>
                    <a:lnTo>
                      <a:pt x="9409" y="973"/>
                    </a:lnTo>
                    <a:lnTo>
                      <a:pt x="9334" y="1003"/>
                    </a:lnTo>
                    <a:lnTo>
                      <a:pt x="9270" y="989"/>
                    </a:lnTo>
                    <a:lnTo>
                      <a:pt x="9270" y="866"/>
                    </a:lnTo>
                    <a:lnTo>
                      <a:pt x="9213" y="880"/>
                    </a:lnTo>
                    <a:lnTo>
                      <a:pt x="9149" y="869"/>
                    </a:lnTo>
                    <a:lnTo>
                      <a:pt x="9072" y="833"/>
                    </a:lnTo>
                    <a:lnTo>
                      <a:pt x="9015" y="762"/>
                    </a:lnTo>
                    <a:lnTo>
                      <a:pt x="8972" y="680"/>
                    </a:lnTo>
                    <a:lnTo>
                      <a:pt x="8923" y="721"/>
                    </a:lnTo>
                    <a:lnTo>
                      <a:pt x="8827" y="723"/>
                    </a:lnTo>
                    <a:lnTo>
                      <a:pt x="8750" y="704"/>
                    </a:lnTo>
                    <a:lnTo>
                      <a:pt x="8669" y="701"/>
                    </a:lnTo>
                    <a:lnTo>
                      <a:pt x="8612" y="693"/>
                    </a:lnTo>
                    <a:lnTo>
                      <a:pt x="8550" y="647"/>
                    </a:lnTo>
                    <a:lnTo>
                      <a:pt x="8475" y="608"/>
                    </a:lnTo>
                    <a:lnTo>
                      <a:pt x="8454" y="474"/>
                    </a:lnTo>
                    <a:lnTo>
                      <a:pt x="8401" y="416"/>
                    </a:lnTo>
                    <a:lnTo>
                      <a:pt x="8371" y="334"/>
                    </a:lnTo>
                    <a:lnTo>
                      <a:pt x="8322" y="287"/>
                    </a:lnTo>
                    <a:lnTo>
                      <a:pt x="8245" y="202"/>
                    </a:lnTo>
                    <a:lnTo>
                      <a:pt x="8170" y="189"/>
                    </a:lnTo>
                    <a:lnTo>
                      <a:pt x="8126" y="109"/>
                    </a:lnTo>
                    <a:lnTo>
                      <a:pt x="8055" y="35"/>
                    </a:lnTo>
                    <a:lnTo>
                      <a:pt x="8045" y="5"/>
                    </a:lnTo>
                    <a:lnTo>
                      <a:pt x="7966" y="24"/>
                    </a:lnTo>
                    <a:lnTo>
                      <a:pt x="7872" y="0"/>
                    </a:lnTo>
                    <a:lnTo>
                      <a:pt x="7791" y="46"/>
                    </a:lnTo>
                    <a:lnTo>
                      <a:pt x="7684" y="43"/>
                    </a:lnTo>
                    <a:lnTo>
                      <a:pt x="7629" y="63"/>
                    </a:lnTo>
                    <a:lnTo>
                      <a:pt x="7552" y="63"/>
                    </a:lnTo>
                    <a:lnTo>
                      <a:pt x="7414" y="126"/>
                    </a:lnTo>
                    <a:lnTo>
                      <a:pt x="7339" y="235"/>
                    </a:lnTo>
                    <a:lnTo>
                      <a:pt x="7271" y="474"/>
                    </a:lnTo>
                    <a:lnTo>
                      <a:pt x="7337" y="520"/>
                    </a:lnTo>
                    <a:lnTo>
                      <a:pt x="7405" y="408"/>
                    </a:lnTo>
                    <a:lnTo>
                      <a:pt x="7454" y="512"/>
                    </a:lnTo>
                    <a:lnTo>
                      <a:pt x="7512" y="636"/>
                    </a:lnTo>
                    <a:lnTo>
                      <a:pt x="7563" y="704"/>
                    </a:lnTo>
                    <a:lnTo>
                      <a:pt x="7503" y="729"/>
                    </a:lnTo>
                    <a:lnTo>
                      <a:pt x="7471" y="814"/>
                    </a:lnTo>
                    <a:lnTo>
                      <a:pt x="7527" y="932"/>
                    </a:lnTo>
                    <a:lnTo>
                      <a:pt x="7437" y="962"/>
                    </a:lnTo>
                    <a:lnTo>
                      <a:pt x="7422" y="1041"/>
                    </a:lnTo>
                    <a:lnTo>
                      <a:pt x="7422" y="1115"/>
                    </a:lnTo>
                    <a:lnTo>
                      <a:pt x="7488" y="1209"/>
                    </a:lnTo>
                    <a:lnTo>
                      <a:pt x="7471" y="1280"/>
                    </a:lnTo>
                    <a:lnTo>
                      <a:pt x="7422" y="1343"/>
                    </a:lnTo>
                    <a:lnTo>
                      <a:pt x="7397" y="1365"/>
                    </a:lnTo>
                    <a:lnTo>
                      <a:pt x="7373" y="1505"/>
                    </a:lnTo>
                    <a:lnTo>
                      <a:pt x="7307" y="1543"/>
                    </a:lnTo>
                    <a:lnTo>
                      <a:pt x="7241" y="1488"/>
                    </a:lnTo>
                    <a:lnTo>
                      <a:pt x="7224" y="1409"/>
                    </a:lnTo>
                    <a:lnTo>
                      <a:pt x="7179" y="1472"/>
                    </a:lnTo>
                    <a:lnTo>
                      <a:pt x="7147" y="1710"/>
                    </a:lnTo>
                    <a:lnTo>
                      <a:pt x="7141" y="1864"/>
                    </a:lnTo>
                    <a:lnTo>
                      <a:pt x="7147" y="1957"/>
                    </a:lnTo>
                    <a:lnTo>
                      <a:pt x="7211" y="1998"/>
                    </a:lnTo>
                    <a:lnTo>
                      <a:pt x="7273" y="1993"/>
                    </a:lnTo>
                    <a:lnTo>
                      <a:pt x="7339" y="1864"/>
                    </a:lnTo>
                    <a:lnTo>
                      <a:pt x="7354" y="1823"/>
                    </a:lnTo>
                    <a:lnTo>
                      <a:pt x="7397" y="1938"/>
                    </a:lnTo>
                    <a:lnTo>
                      <a:pt x="7469" y="1919"/>
                    </a:lnTo>
                    <a:lnTo>
                      <a:pt x="7516" y="1801"/>
                    </a:lnTo>
                    <a:lnTo>
                      <a:pt x="7578" y="1785"/>
                    </a:lnTo>
                    <a:lnTo>
                      <a:pt x="7618" y="1795"/>
                    </a:lnTo>
                    <a:lnTo>
                      <a:pt x="7676" y="1864"/>
                    </a:lnTo>
                    <a:lnTo>
                      <a:pt x="7708" y="1941"/>
                    </a:lnTo>
                    <a:lnTo>
                      <a:pt x="7778" y="1957"/>
                    </a:lnTo>
                    <a:lnTo>
                      <a:pt x="7853" y="2042"/>
                    </a:lnTo>
                    <a:lnTo>
                      <a:pt x="7742" y="2116"/>
                    </a:lnTo>
                    <a:lnTo>
                      <a:pt x="7684" y="2119"/>
                    </a:lnTo>
                    <a:lnTo>
                      <a:pt x="7546" y="2144"/>
                    </a:lnTo>
                    <a:lnTo>
                      <a:pt x="7469" y="2190"/>
                    </a:lnTo>
                    <a:lnTo>
                      <a:pt x="7390" y="2229"/>
                    </a:lnTo>
                    <a:lnTo>
                      <a:pt x="7390" y="2316"/>
                    </a:lnTo>
                    <a:lnTo>
                      <a:pt x="7343" y="2404"/>
                    </a:lnTo>
                    <a:lnTo>
                      <a:pt x="7271" y="2497"/>
                    </a:lnTo>
                    <a:lnTo>
                      <a:pt x="7224" y="2591"/>
                    </a:lnTo>
                    <a:lnTo>
                      <a:pt x="7207" y="2646"/>
                    </a:lnTo>
                    <a:lnTo>
                      <a:pt x="7213" y="2711"/>
                    </a:lnTo>
                    <a:lnTo>
                      <a:pt x="7158" y="2750"/>
                    </a:lnTo>
                    <a:lnTo>
                      <a:pt x="7100" y="2772"/>
                    </a:lnTo>
                    <a:lnTo>
                      <a:pt x="7047" y="2857"/>
                    </a:lnTo>
                    <a:lnTo>
                      <a:pt x="7047" y="2939"/>
                    </a:lnTo>
                    <a:lnTo>
                      <a:pt x="6972" y="2950"/>
                    </a:lnTo>
                    <a:lnTo>
                      <a:pt x="6919" y="2947"/>
                    </a:lnTo>
                    <a:lnTo>
                      <a:pt x="6834" y="2925"/>
                    </a:lnTo>
                    <a:lnTo>
                      <a:pt x="6802" y="3013"/>
                    </a:lnTo>
                    <a:lnTo>
                      <a:pt x="6802" y="3076"/>
                    </a:lnTo>
                    <a:lnTo>
                      <a:pt x="6768" y="3158"/>
                    </a:lnTo>
                    <a:lnTo>
                      <a:pt x="6755" y="3304"/>
                    </a:lnTo>
                    <a:lnTo>
                      <a:pt x="6744" y="3413"/>
                    </a:lnTo>
                    <a:lnTo>
                      <a:pt x="6742" y="3482"/>
                    </a:lnTo>
                    <a:lnTo>
                      <a:pt x="6670" y="3575"/>
                    </a:lnTo>
                    <a:lnTo>
                      <a:pt x="6653" y="3644"/>
                    </a:lnTo>
                    <a:lnTo>
                      <a:pt x="6638" y="3698"/>
                    </a:lnTo>
                    <a:lnTo>
                      <a:pt x="6584" y="3772"/>
                    </a:lnTo>
                    <a:lnTo>
                      <a:pt x="6435" y="3772"/>
                    </a:lnTo>
                    <a:lnTo>
                      <a:pt x="6354" y="3811"/>
                    </a:lnTo>
                    <a:lnTo>
                      <a:pt x="6273" y="3811"/>
                    </a:lnTo>
                    <a:lnTo>
                      <a:pt x="6207" y="3825"/>
                    </a:lnTo>
                    <a:lnTo>
                      <a:pt x="6143" y="3863"/>
                    </a:lnTo>
                    <a:lnTo>
                      <a:pt x="6056" y="3975"/>
                    </a:lnTo>
                    <a:lnTo>
                      <a:pt x="5992" y="3959"/>
                    </a:lnTo>
                    <a:lnTo>
                      <a:pt x="5915" y="4027"/>
                    </a:lnTo>
                    <a:lnTo>
                      <a:pt x="5800" y="4091"/>
                    </a:lnTo>
                    <a:lnTo>
                      <a:pt x="5753" y="4165"/>
                    </a:lnTo>
                    <a:lnTo>
                      <a:pt x="5655" y="4167"/>
                    </a:lnTo>
                    <a:lnTo>
                      <a:pt x="5585" y="4197"/>
                    </a:lnTo>
                    <a:lnTo>
                      <a:pt x="5314" y="4206"/>
                    </a:lnTo>
                    <a:lnTo>
                      <a:pt x="5271" y="4126"/>
                    </a:lnTo>
                    <a:lnTo>
                      <a:pt x="5201" y="4060"/>
                    </a:lnTo>
                    <a:lnTo>
                      <a:pt x="5126" y="4074"/>
                    </a:lnTo>
                    <a:lnTo>
                      <a:pt x="5011" y="4074"/>
                    </a:lnTo>
                    <a:lnTo>
                      <a:pt x="4954" y="4074"/>
                    </a:lnTo>
                    <a:lnTo>
                      <a:pt x="4879" y="4096"/>
                    </a:lnTo>
                    <a:lnTo>
                      <a:pt x="4813" y="4104"/>
                    </a:lnTo>
                    <a:lnTo>
                      <a:pt x="4751" y="4143"/>
                    </a:lnTo>
                    <a:lnTo>
                      <a:pt x="4655" y="4143"/>
                    </a:lnTo>
                    <a:lnTo>
                      <a:pt x="4589" y="4154"/>
                    </a:lnTo>
                    <a:lnTo>
                      <a:pt x="4538" y="4115"/>
                    </a:lnTo>
                    <a:lnTo>
                      <a:pt x="4455" y="4115"/>
                    </a:lnTo>
                    <a:lnTo>
                      <a:pt x="4391" y="4107"/>
                    </a:lnTo>
                    <a:lnTo>
                      <a:pt x="4312" y="4107"/>
                    </a:lnTo>
                    <a:lnTo>
                      <a:pt x="4233" y="4165"/>
                    </a:lnTo>
                    <a:lnTo>
                      <a:pt x="4148" y="4071"/>
                    </a:lnTo>
                    <a:lnTo>
                      <a:pt x="4058" y="4008"/>
                    </a:lnTo>
                    <a:lnTo>
                      <a:pt x="4041" y="3896"/>
                    </a:lnTo>
                    <a:lnTo>
                      <a:pt x="3999" y="3841"/>
                    </a:lnTo>
                    <a:lnTo>
                      <a:pt x="3984" y="3759"/>
                    </a:lnTo>
                    <a:lnTo>
                      <a:pt x="3909" y="3737"/>
                    </a:lnTo>
                    <a:lnTo>
                      <a:pt x="3901" y="3644"/>
                    </a:lnTo>
                    <a:lnTo>
                      <a:pt x="3798" y="3575"/>
                    </a:lnTo>
                    <a:lnTo>
                      <a:pt x="3619" y="3498"/>
                    </a:lnTo>
                    <a:lnTo>
                      <a:pt x="3579" y="3498"/>
                    </a:lnTo>
                    <a:lnTo>
                      <a:pt x="3506" y="3517"/>
                    </a:lnTo>
                    <a:lnTo>
                      <a:pt x="3417" y="3506"/>
                    </a:lnTo>
                    <a:lnTo>
                      <a:pt x="3306" y="3413"/>
                    </a:lnTo>
                    <a:lnTo>
                      <a:pt x="3223" y="3413"/>
                    </a:lnTo>
                    <a:lnTo>
                      <a:pt x="3208" y="3342"/>
                    </a:lnTo>
                    <a:lnTo>
                      <a:pt x="3144" y="3238"/>
                    </a:lnTo>
                    <a:lnTo>
                      <a:pt x="3178" y="3117"/>
                    </a:lnTo>
                    <a:lnTo>
                      <a:pt x="3178" y="2931"/>
                    </a:lnTo>
                    <a:lnTo>
                      <a:pt x="3144" y="2857"/>
                    </a:lnTo>
                    <a:lnTo>
                      <a:pt x="3082" y="2805"/>
                    </a:lnTo>
                    <a:lnTo>
                      <a:pt x="3078" y="2747"/>
                    </a:lnTo>
                    <a:lnTo>
                      <a:pt x="3003" y="2717"/>
                    </a:lnTo>
                    <a:lnTo>
                      <a:pt x="2935" y="2670"/>
                    </a:lnTo>
                    <a:lnTo>
                      <a:pt x="2867" y="2596"/>
                    </a:lnTo>
                    <a:lnTo>
                      <a:pt x="2762" y="2429"/>
                    </a:lnTo>
                    <a:lnTo>
                      <a:pt x="2690" y="2374"/>
                    </a:lnTo>
                  </a:path>
                </a:pathLst>
              </a:custGeom>
              <a:solidFill>
                <a:srgbClr val="C0C195">
                  <a:alpha val="70000"/>
                </a:srgbClr>
              </a:solidFill>
              <a:ln w="19050">
                <a:solidFill>
                  <a:schemeClr val="bg2"/>
                </a:solidFill>
                <a:round/>
                <a:headEnd/>
                <a:tailEnd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Freeform 4"/>
              <p:cNvSpPr>
                <a:spLocks/>
              </p:cNvSpPr>
              <p:nvPr/>
            </p:nvSpPr>
            <p:spPr bwMode="auto">
              <a:xfrm>
                <a:off x="3379" y="3294"/>
                <a:ext cx="321" cy="549"/>
              </a:xfrm>
              <a:custGeom>
                <a:avLst/>
                <a:gdLst/>
                <a:ahLst/>
                <a:cxnLst>
                  <a:cxn ang="0">
                    <a:pos x="3675" y="1580"/>
                  </a:cxn>
                  <a:cxn ang="0">
                    <a:pos x="2970" y="2084"/>
                  </a:cxn>
                  <a:cxn ang="0">
                    <a:pos x="2430" y="2817"/>
                  </a:cxn>
                  <a:cxn ang="0">
                    <a:pos x="1784" y="3279"/>
                  </a:cxn>
                  <a:cxn ang="0">
                    <a:pos x="1404" y="3664"/>
                  </a:cxn>
                  <a:cxn ang="0">
                    <a:pos x="865" y="4244"/>
                  </a:cxn>
                  <a:cxn ang="0">
                    <a:pos x="432" y="4477"/>
                  </a:cxn>
                  <a:cxn ang="0">
                    <a:pos x="53" y="4977"/>
                  </a:cxn>
                  <a:cxn ang="0">
                    <a:pos x="325" y="5286"/>
                  </a:cxn>
                  <a:cxn ang="0">
                    <a:pos x="106" y="5748"/>
                  </a:cxn>
                  <a:cxn ang="0">
                    <a:pos x="53" y="6481"/>
                  </a:cxn>
                  <a:cxn ang="0">
                    <a:pos x="432" y="7023"/>
                  </a:cxn>
                  <a:cxn ang="0">
                    <a:pos x="918" y="7561"/>
                  </a:cxn>
                  <a:cxn ang="0">
                    <a:pos x="1298" y="8027"/>
                  </a:cxn>
                  <a:cxn ang="0">
                    <a:pos x="2702" y="8565"/>
                  </a:cxn>
                  <a:cxn ang="0">
                    <a:pos x="2970" y="8683"/>
                  </a:cxn>
                  <a:cxn ang="0">
                    <a:pos x="3514" y="9878"/>
                  </a:cxn>
                  <a:cxn ang="0">
                    <a:pos x="4433" y="8760"/>
                  </a:cxn>
                  <a:cxn ang="0">
                    <a:pos x="4754" y="8294"/>
                  </a:cxn>
                  <a:cxn ang="0">
                    <a:pos x="5133" y="7679"/>
                  </a:cxn>
                  <a:cxn ang="0">
                    <a:pos x="6159" y="6908"/>
                  </a:cxn>
                  <a:cxn ang="0">
                    <a:pos x="6752" y="6790"/>
                  </a:cxn>
                  <a:cxn ang="0">
                    <a:pos x="7403" y="5557"/>
                  </a:cxn>
                  <a:cxn ang="0">
                    <a:pos x="8050" y="3897"/>
                  </a:cxn>
                  <a:cxn ang="0">
                    <a:pos x="8429" y="3049"/>
                  </a:cxn>
                  <a:cxn ang="0">
                    <a:pos x="9129" y="2584"/>
                  </a:cxn>
                  <a:cxn ang="0">
                    <a:pos x="9941" y="809"/>
                  </a:cxn>
                  <a:cxn ang="0">
                    <a:pos x="8862" y="462"/>
                  </a:cxn>
                  <a:cxn ang="0">
                    <a:pos x="8157" y="191"/>
                  </a:cxn>
                  <a:cxn ang="0">
                    <a:pos x="7724" y="0"/>
                  </a:cxn>
                  <a:cxn ang="0">
                    <a:pos x="6864" y="114"/>
                  </a:cxn>
                  <a:cxn ang="0">
                    <a:pos x="6159" y="309"/>
                  </a:cxn>
                  <a:cxn ang="0">
                    <a:pos x="5512" y="618"/>
                  </a:cxn>
                  <a:cxn ang="0">
                    <a:pos x="4919" y="885"/>
                  </a:cxn>
                  <a:cxn ang="0">
                    <a:pos x="4754" y="1080"/>
                  </a:cxn>
                  <a:cxn ang="0">
                    <a:pos x="4321" y="1271"/>
                  </a:cxn>
                </a:cxnLst>
                <a:rect l="0" t="0" r="r" b="b"/>
                <a:pathLst>
                  <a:path w="9950" h="9916">
                    <a:moveTo>
                      <a:pt x="4321" y="1271"/>
                    </a:moveTo>
                    <a:cubicBezTo>
                      <a:pt x="4064" y="1368"/>
                      <a:pt x="3962" y="1511"/>
                      <a:pt x="3675" y="1580"/>
                    </a:cubicBezTo>
                    <a:cubicBezTo>
                      <a:pt x="3500" y="1709"/>
                      <a:pt x="3339" y="1743"/>
                      <a:pt x="3135" y="1851"/>
                    </a:cubicBezTo>
                    <a:cubicBezTo>
                      <a:pt x="2946" y="2261"/>
                      <a:pt x="3252" y="1639"/>
                      <a:pt x="2970" y="2084"/>
                    </a:cubicBezTo>
                    <a:cubicBezTo>
                      <a:pt x="2698" y="2518"/>
                      <a:pt x="3009" y="2150"/>
                      <a:pt x="2756" y="2431"/>
                    </a:cubicBezTo>
                    <a:cubicBezTo>
                      <a:pt x="2688" y="2629"/>
                      <a:pt x="2600" y="2664"/>
                      <a:pt x="2430" y="2817"/>
                    </a:cubicBezTo>
                    <a:cubicBezTo>
                      <a:pt x="2352" y="2890"/>
                      <a:pt x="2289" y="2973"/>
                      <a:pt x="2216" y="3049"/>
                    </a:cubicBezTo>
                    <a:cubicBezTo>
                      <a:pt x="2187" y="3084"/>
                      <a:pt x="1842" y="3251"/>
                      <a:pt x="1784" y="3279"/>
                    </a:cubicBezTo>
                    <a:cubicBezTo>
                      <a:pt x="1691" y="3369"/>
                      <a:pt x="1599" y="3459"/>
                      <a:pt x="1511" y="3549"/>
                    </a:cubicBezTo>
                    <a:cubicBezTo>
                      <a:pt x="1473" y="3588"/>
                      <a:pt x="1404" y="3664"/>
                      <a:pt x="1404" y="3664"/>
                    </a:cubicBezTo>
                    <a:cubicBezTo>
                      <a:pt x="1186" y="4137"/>
                      <a:pt x="1434" y="3713"/>
                      <a:pt x="1137" y="4011"/>
                    </a:cubicBezTo>
                    <a:cubicBezTo>
                      <a:pt x="884" y="4262"/>
                      <a:pt x="1181" y="4095"/>
                      <a:pt x="865" y="4244"/>
                    </a:cubicBezTo>
                    <a:cubicBezTo>
                      <a:pt x="651" y="4473"/>
                      <a:pt x="894" y="4268"/>
                      <a:pt x="539" y="4397"/>
                    </a:cubicBezTo>
                    <a:cubicBezTo>
                      <a:pt x="495" y="4414"/>
                      <a:pt x="471" y="4453"/>
                      <a:pt x="432" y="4477"/>
                    </a:cubicBezTo>
                    <a:cubicBezTo>
                      <a:pt x="247" y="4592"/>
                      <a:pt x="136" y="4640"/>
                      <a:pt x="0" y="4783"/>
                    </a:cubicBezTo>
                    <a:cubicBezTo>
                      <a:pt x="19" y="4849"/>
                      <a:pt x="14" y="4918"/>
                      <a:pt x="53" y="4977"/>
                    </a:cubicBezTo>
                    <a:cubicBezTo>
                      <a:pt x="72" y="5012"/>
                      <a:pt x="131" y="5026"/>
                      <a:pt x="165" y="5053"/>
                    </a:cubicBezTo>
                    <a:cubicBezTo>
                      <a:pt x="277" y="5154"/>
                      <a:pt x="272" y="5172"/>
                      <a:pt x="325" y="5286"/>
                    </a:cubicBezTo>
                    <a:cubicBezTo>
                      <a:pt x="306" y="5415"/>
                      <a:pt x="330" y="5550"/>
                      <a:pt x="272" y="5672"/>
                    </a:cubicBezTo>
                    <a:cubicBezTo>
                      <a:pt x="252" y="5717"/>
                      <a:pt x="150" y="5713"/>
                      <a:pt x="106" y="5748"/>
                    </a:cubicBezTo>
                    <a:cubicBezTo>
                      <a:pt x="53" y="5793"/>
                      <a:pt x="34" y="5852"/>
                      <a:pt x="0" y="5904"/>
                    </a:cubicBezTo>
                    <a:cubicBezTo>
                      <a:pt x="19" y="6096"/>
                      <a:pt x="4" y="6290"/>
                      <a:pt x="53" y="6481"/>
                    </a:cubicBezTo>
                    <a:cubicBezTo>
                      <a:pt x="72" y="6564"/>
                      <a:pt x="223" y="6599"/>
                      <a:pt x="272" y="6676"/>
                    </a:cubicBezTo>
                    <a:cubicBezTo>
                      <a:pt x="340" y="6787"/>
                      <a:pt x="379" y="6908"/>
                      <a:pt x="432" y="7023"/>
                    </a:cubicBezTo>
                    <a:cubicBezTo>
                      <a:pt x="466" y="7092"/>
                      <a:pt x="529" y="7353"/>
                      <a:pt x="597" y="7408"/>
                    </a:cubicBezTo>
                    <a:cubicBezTo>
                      <a:pt x="685" y="7478"/>
                      <a:pt x="826" y="7495"/>
                      <a:pt x="918" y="7561"/>
                    </a:cubicBezTo>
                    <a:cubicBezTo>
                      <a:pt x="1181" y="7749"/>
                      <a:pt x="1079" y="7655"/>
                      <a:pt x="1244" y="7832"/>
                    </a:cubicBezTo>
                    <a:cubicBezTo>
                      <a:pt x="1263" y="7898"/>
                      <a:pt x="1263" y="7964"/>
                      <a:pt x="1298" y="8027"/>
                    </a:cubicBezTo>
                    <a:cubicBezTo>
                      <a:pt x="1458" y="8336"/>
                      <a:pt x="1847" y="8364"/>
                      <a:pt x="2216" y="8451"/>
                    </a:cubicBezTo>
                    <a:cubicBezTo>
                      <a:pt x="2377" y="8489"/>
                      <a:pt x="2542" y="8527"/>
                      <a:pt x="2702" y="8565"/>
                    </a:cubicBezTo>
                    <a:cubicBezTo>
                      <a:pt x="2756" y="8579"/>
                      <a:pt x="2863" y="8603"/>
                      <a:pt x="2863" y="8603"/>
                    </a:cubicBezTo>
                    <a:cubicBezTo>
                      <a:pt x="2897" y="8631"/>
                      <a:pt x="2946" y="8652"/>
                      <a:pt x="2970" y="8683"/>
                    </a:cubicBezTo>
                    <a:cubicBezTo>
                      <a:pt x="3023" y="8756"/>
                      <a:pt x="3082" y="8912"/>
                      <a:pt x="3082" y="8912"/>
                    </a:cubicBezTo>
                    <a:cubicBezTo>
                      <a:pt x="3091" y="9048"/>
                      <a:pt x="3062" y="9781"/>
                      <a:pt x="3514" y="9878"/>
                    </a:cubicBezTo>
                    <a:cubicBezTo>
                      <a:pt x="3689" y="9916"/>
                      <a:pt x="3874" y="9902"/>
                      <a:pt x="4054" y="9916"/>
                    </a:cubicBezTo>
                    <a:cubicBezTo>
                      <a:pt x="4851" y="9802"/>
                      <a:pt x="4219" y="9955"/>
                      <a:pt x="4433" y="8760"/>
                    </a:cubicBezTo>
                    <a:cubicBezTo>
                      <a:pt x="4443" y="8714"/>
                      <a:pt x="4516" y="8683"/>
                      <a:pt x="4540" y="8642"/>
                    </a:cubicBezTo>
                    <a:cubicBezTo>
                      <a:pt x="4798" y="8228"/>
                      <a:pt x="4511" y="8562"/>
                      <a:pt x="4754" y="8294"/>
                    </a:cubicBezTo>
                    <a:cubicBezTo>
                      <a:pt x="4837" y="8061"/>
                      <a:pt x="4783" y="8190"/>
                      <a:pt x="4919" y="7909"/>
                    </a:cubicBezTo>
                    <a:cubicBezTo>
                      <a:pt x="4963" y="7822"/>
                      <a:pt x="5133" y="7679"/>
                      <a:pt x="5133" y="7679"/>
                    </a:cubicBezTo>
                    <a:cubicBezTo>
                      <a:pt x="5289" y="7342"/>
                      <a:pt x="5230" y="7388"/>
                      <a:pt x="5780" y="7332"/>
                    </a:cubicBezTo>
                    <a:cubicBezTo>
                      <a:pt x="5989" y="7190"/>
                      <a:pt x="5872" y="6988"/>
                      <a:pt x="6159" y="6908"/>
                    </a:cubicBezTo>
                    <a:cubicBezTo>
                      <a:pt x="6246" y="6884"/>
                      <a:pt x="6344" y="6884"/>
                      <a:pt x="6431" y="6867"/>
                    </a:cubicBezTo>
                    <a:cubicBezTo>
                      <a:pt x="6538" y="6846"/>
                      <a:pt x="6752" y="6790"/>
                      <a:pt x="6752" y="6790"/>
                    </a:cubicBezTo>
                    <a:cubicBezTo>
                      <a:pt x="7053" y="6585"/>
                      <a:pt x="6791" y="6307"/>
                      <a:pt x="7024" y="6057"/>
                    </a:cubicBezTo>
                    <a:cubicBezTo>
                      <a:pt x="7175" y="5894"/>
                      <a:pt x="7248" y="5713"/>
                      <a:pt x="7403" y="5557"/>
                    </a:cubicBezTo>
                    <a:cubicBezTo>
                      <a:pt x="7535" y="5272"/>
                      <a:pt x="7651" y="4956"/>
                      <a:pt x="7890" y="4706"/>
                    </a:cubicBezTo>
                    <a:cubicBezTo>
                      <a:pt x="7943" y="4446"/>
                      <a:pt x="7963" y="4150"/>
                      <a:pt x="8050" y="3897"/>
                    </a:cubicBezTo>
                    <a:cubicBezTo>
                      <a:pt x="8070" y="3841"/>
                      <a:pt x="8128" y="3796"/>
                      <a:pt x="8157" y="3741"/>
                    </a:cubicBezTo>
                    <a:cubicBezTo>
                      <a:pt x="8279" y="3518"/>
                      <a:pt x="8347" y="3282"/>
                      <a:pt x="8429" y="3049"/>
                    </a:cubicBezTo>
                    <a:cubicBezTo>
                      <a:pt x="8444" y="3015"/>
                      <a:pt x="8502" y="2997"/>
                      <a:pt x="8536" y="2969"/>
                    </a:cubicBezTo>
                    <a:cubicBezTo>
                      <a:pt x="8701" y="2820"/>
                      <a:pt x="8901" y="2692"/>
                      <a:pt x="9129" y="2584"/>
                    </a:cubicBezTo>
                    <a:cubicBezTo>
                      <a:pt x="9382" y="2039"/>
                      <a:pt x="8541" y="990"/>
                      <a:pt x="9402" y="847"/>
                    </a:cubicBezTo>
                    <a:cubicBezTo>
                      <a:pt x="9577" y="819"/>
                      <a:pt x="9761" y="823"/>
                      <a:pt x="9941" y="809"/>
                    </a:cubicBezTo>
                    <a:cubicBezTo>
                      <a:pt x="9922" y="719"/>
                      <a:pt x="10000" y="580"/>
                      <a:pt x="9888" y="538"/>
                    </a:cubicBezTo>
                    <a:cubicBezTo>
                      <a:pt x="9581" y="427"/>
                      <a:pt x="9197" y="521"/>
                      <a:pt x="8862" y="462"/>
                    </a:cubicBezTo>
                    <a:cubicBezTo>
                      <a:pt x="8643" y="309"/>
                      <a:pt x="8541" y="333"/>
                      <a:pt x="8264" y="271"/>
                    </a:cubicBezTo>
                    <a:cubicBezTo>
                      <a:pt x="8230" y="243"/>
                      <a:pt x="8201" y="212"/>
                      <a:pt x="8157" y="191"/>
                    </a:cubicBezTo>
                    <a:cubicBezTo>
                      <a:pt x="8108" y="170"/>
                      <a:pt x="8040" y="177"/>
                      <a:pt x="7997" y="152"/>
                    </a:cubicBezTo>
                    <a:cubicBezTo>
                      <a:pt x="7651" y="-45"/>
                      <a:pt x="8133" y="93"/>
                      <a:pt x="7724" y="0"/>
                    </a:cubicBezTo>
                    <a:cubicBezTo>
                      <a:pt x="7491" y="14"/>
                      <a:pt x="7253" y="7"/>
                      <a:pt x="7024" y="38"/>
                    </a:cubicBezTo>
                    <a:cubicBezTo>
                      <a:pt x="6961" y="45"/>
                      <a:pt x="6922" y="97"/>
                      <a:pt x="6864" y="114"/>
                    </a:cubicBezTo>
                    <a:cubicBezTo>
                      <a:pt x="6694" y="166"/>
                      <a:pt x="6499" y="198"/>
                      <a:pt x="6319" y="229"/>
                    </a:cubicBezTo>
                    <a:cubicBezTo>
                      <a:pt x="6266" y="257"/>
                      <a:pt x="6217" y="291"/>
                      <a:pt x="6159" y="309"/>
                    </a:cubicBezTo>
                    <a:cubicBezTo>
                      <a:pt x="6091" y="330"/>
                      <a:pt x="6008" y="323"/>
                      <a:pt x="5945" y="347"/>
                    </a:cubicBezTo>
                    <a:cubicBezTo>
                      <a:pt x="5843" y="389"/>
                      <a:pt x="5605" y="548"/>
                      <a:pt x="5512" y="618"/>
                    </a:cubicBezTo>
                    <a:cubicBezTo>
                      <a:pt x="5439" y="774"/>
                      <a:pt x="5498" y="736"/>
                      <a:pt x="5240" y="809"/>
                    </a:cubicBezTo>
                    <a:cubicBezTo>
                      <a:pt x="5133" y="840"/>
                      <a:pt x="4919" y="885"/>
                      <a:pt x="4919" y="885"/>
                    </a:cubicBezTo>
                    <a:cubicBezTo>
                      <a:pt x="4880" y="913"/>
                      <a:pt x="4837" y="934"/>
                      <a:pt x="4807" y="965"/>
                    </a:cubicBezTo>
                    <a:cubicBezTo>
                      <a:pt x="4778" y="1000"/>
                      <a:pt x="4793" y="1052"/>
                      <a:pt x="4754" y="1080"/>
                    </a:cubicBezTo>
                    <a:cubicBezTo>
                      <a:pt x="4696" y="1122"/>
                      <a:pt x="4608" y="1125"/>
                      <a:pt x="4540" y="1156"/>
                    </a:cubicBezTo>
                    <a:cubicBezTo>
                      <a:pt x="4462" y="1191"/>
                      <a:pt x="4394" y="1233"/>
                      <a:pt x="4321" y="1271"/>
                    </a:cubicBezTo>
                    <a:close/>
                    <a:moveTo>
                      <a:pt x="4321" y="1271"/>
                    </a:moveTo>
                  </a:path>
                </a:pathLst>
              </a:custGeom>
              <a:solidFill>
                <a:srgbClr val="AAA96F">
                  <a:alpha val="30000"/>
                </a:srgbClr>
              </a:solidFill>
              <a:ln w="1905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31" name="Picture 5" descr="flymap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lum contrast="-30000"/>
              </a:blip>
              <a:srcRect l="55095" t="93420" r="36739"/>
              <a:stretch>
                <a:fillRect/>
              </a:stretch>
            </p:blipFill>
            <p:spPr bwMode="auto">
              <a:xfrm>
                <a:off x="2472" y="3657"/>
                <a:ext cx="589" cy="347"/>
              </a:xfrm>
              <a:prstGeom prst="rect">
                <a:avLst/>
              </a:prstGeom>
              <a:noFill/>
            </p:spPr>
          </p:pic>
        </p:grpSp>
        <p:sp>
          <p:nvSpPr>
            <p:cNvPr id="7" name="Text Box 8"/>
            <p:cNvSpPr txBox="1">
              <a:spLocks noChangeArrowheads="1"/>
            </p:cNvSpPr>
            <p:nvPr/>
          </p:nvSpPr>
          <p:spPr bwMode="auto">
            <a:xfrm>
              <a:off x="4090" y="2734"/>
              <a:ext cx="470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900"/>
                <a:t>Shanghai</a:t>
              </a:r>
            </a:p>
          </p:txBody>
        </p:sp>
        <p:sp>
          <p:nvSpPr>
            <p:cNvPr id="8" name="Text Box 9"/>
            <p:cNvSpPr txBox="1">
              <a:spLocks noChangeArrowheads="1"/>
            </p:cNvSpPr>
            <p:nvPr/>
          </p:nvSpPr>
          <p:spPr bwMode="auto">
            <a:xfrm>
              <a:off x="3683" y="2341"/>
              <a:ext cx="381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900"/>
                <a:t>Beijing</a:t>
              </a:r>
            </a:p>
          </p:txBody>
        </p: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3959" y="2430"/>
              <a:ext cx="325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900"/>
                <a:t>Jinan</a:t>
              </a:r>
            </a:p>
          </p:txBody>
        </p:sp>
        <p:sp>
          <p:nvSpPr>
            <p:cNvPr id="10" name="Text Box 11"/>
            <p:cNvSpPr txBox="1">
              <a:spLocks noChangeArrowheads="1"/>
            </p:cNvSpPr>
            <p:nvPr/>
          </p:nvSpPr>
          <p:spPr bwMode="auto">
            <a:xfrm>
              <a:off x="4002" y="2614"/>
              <a:ext cx="405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900"/>
                <a:t>Nanjing</a:t>
              </a:r>
            </a:p>
          </p:txBody>
        </p:sp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3172" y="3058"/>
              <a:ext cx="478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900"/>
                <a:t>Chengdu </a:t>
              </a:r>
            </a:p>
          </p:txBody>
        </p:sp>
        <p:sp>
          <p:nvSpPr>
            <p:cNvPr id="12" name="Text Box 13"/>
            <p:cNvSpPr txBox="1">
              <a:spLocks noChangeArrowheads="1"/>
            </p:cNvSpPr>
            <p:nvPr/>
          </p:nvSpPr>
          <p:spPr bwMode="auto">
            <a:xfrm>
              <a:off x="3096" y="2742"/>
              <a:ext cx="286" cy="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900"/>
                <a:t>Xian</a:t>
              </a:r>
            </a:p>
          </p:txBody>
        </p:sp>
        <p:sp>
          <p:nvSpPr>
            <p:cNvPr id="13" name="Text Box 14"/>
            <p:cNvSpPr txBox="1">
              <a:spLocks noChangeArrowheads="1"/>
            </p:cNvSpPr>
            <p:nvPr/>
          </p:nvSpPr>
          <p:spPr bwMode="auto">
            <a:xfrm>
              <a:off x="3725" y="2970"/>
              <a:ext cx="380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900"/>
                <a:t>Wuhan</a:t>
              </a:r>
            </a:p>
          </p:txBody>
        </p:sp>
        <p:sp>
          <p:nvSpPr>
            <p:cNvPr id="14" name="Text Box 15"/>
            <p:cNvSpPr txBox="1">
              <a:spLocks noChangeArrowheads="1"/>
            </p:cNvSpPr>
            <p:nvPr/>
          </p:nvSpPr>
          <p:spPr bwMode="auto">
            <a:xfrm>
              <a:off x="3703" y="3468"/>
              <a:ext cx="508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900"/>
                <a:t>Shenzhen </a:t>
              </a:r>
            </a:p>
          </p:txBody>
        </p:sp>
        <p:sp>
          <p:nvSpPr>
            <p:cNvPr id="15" name="Text Box 16"/>
            <p:cNvSpPr txBox="1">
              <a:spLocks noChangeArrowheads="1"/>
            </p:cNvSpPr>
            <p:nvPr/>
          </p:nvSpPr>
          <p:spPr bwMode="auto">
            <a:xfrm>
              <a:off x="3562" y="2160"/>
              <a:ext cx="371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900"/>
                <a:t>Tianjin</a:t>
              </a:r>
            </a:p>
          </p:txBody>
        </p:sp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3973" y="2152"/>
              <a:ext cx="354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900"/>
                <a:t>Dalian</a:t>
              </a:r>
            </a:p>
          </p:txBody>
        </p:sp>
        <p:pic>
          <p:nvPicPr>
            <p:cNvPr id="17" name="Picture 18" descr="BD14871_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674" y="2375"/>
              <a:ext cx="72" cy="72"/>
            </a:xfrm>
            <a:prstGeom prst="rect">
              <a:avLst/>
            </a:prstGeom>
            <a:noFill/>
          </p:spPr>
        </p:pic>
        <p:pic>
          <p:nvPicPr>
            <p:cNvPr id="18" name="Picture 19" descr="BD14871_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05" y="2152"/>
              <a:ext cx="72" cy="72"/>
            </a:xfrm>
            <a:prstGeom prst="rect">
              <a:avLst/>
            </a:prstGeom>
            <a:noFill/>
          </p:spPr>
        </p:pic>
        <p:pic>
          <p:nvPicPr>
            <p:cNvPr id="19" name="Picture 20" descr="BD14871_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098" y="2742"/>
              <a:ext cx="72" cy="72"/>
            </a:xfrm>
            <a:prstGeom prst="rect">
              <a:avLst/>
            </a:prstGeom>
            <a:noFill/>
          </p:spPr>
        </p:pic>
        <p:pic>
          <p:nvPicPr>
            <p:cNvPr id="20" name="Picture 21" descr="BD14871_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188" y="3105"/>
              <a:ext cx="72" cy="72"/>
            </a:xfrm>
            <a:prstGeom prst="rect">
              <a:avLst/>
            </a:prstGeom>
            <a:noFill/>
          </p:spPr>
        </p:pic>
        <p:pic>
          <p:nvPicPr>
            <p:cNvPr id="21" name="Picture 22" descr="BD14871_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04" y="2251"/>
              <a:ext cx="72" cy="72"/>
            </a:xfrm>
            <a:prstGeom prst="rect">
              <a:avLst/>
            </a:prstGeom>
            <a:noFill/>
          </p:spPr>
        </p:pic>
        <p:pic>
          <p:nvPicPr>
            <p:cNvPr id="22" name="Picture 23" descr="BD14871_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33" y="3468"/>
              <a:ext cx="72" cy="72"/>
            </a:xfrm>
            <a:prstGeom prst="rect">
              <a:avLst/>
            </a:prstGeom>
            <a:noFill/>
          </p:spPr>
        </p:pic>
        <p:pic>
          <p:nvPicPr>
            <p:cNvPr id="23" name="Picture 24" descr="BD14871_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96" y="2923"/>
              <a:ext cx="72" cy="72"/>
            </a:xfrm>
            <a:prstGeom prst="rect">
              <a:avLst/>
            </a:prstGeom>
            <a:noFill/>
          </p:spPr>
        </p:pic>
        <p:pic>
          <p:nvPicPr>
            <p:cNvPr id="24" name="Picture 25" descr="BD14871_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05" y="2651"/>
              <a:ext cx="72" cy="72"/>
            </a:xfrm>
            <a:prstGeom prst="rect">
              <a:avLst/>
            </a:prstGeom>
            <a:noFill/>
          </p:spPr>
        </p:pic>
        <p:pic>
          <p:nvPicPr>
            <p:cNvPr id="25" name="Picture 26" descr="BD14871_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96" y="2742"/>
              <a:ext cx="90" cy="90"/>
            </a:xfrm>
            <a:prstGeom prst="rect">
              <a:avLst/>
            </a:prstGeom>
            <a:noFill/>
          </p:spPr>
        </p:pic>
        <p:pic>
          <p:nvPicPr>
            <p:cNvPr id="26" name="Picture 27" descr="BD14871_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946" y="2478"/>
              <a:ext cx="72" cy="72"/>
            </a:xfrm>
            <a:prstGeom prst="rect">
              <a:avLst/>
            </a:prstGeom>
            <a:noFill/>
          </p:spPr>
        </p:pic>
        <p:pic>
          <p:nvPicPr>
            <p:cNvPr id="27" name="Picture 28" descr="BD14866_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687" y="2969"/>
              <a:ext cx="90" cy="90"/>
            </a:xfrm>
            <a:prstGeom prst="rect">
              <a:avLst/>
            </a:prstGeom>
            <a:noFill/>
            <a:effectLst>
              <a:outerShdw dist="28398" dir="3806097" algn="ctr" rotWithShape="0">
                <a:srgbClr val="FF0000"/>
              </a:outerShdw>
            </a:effectLst>
          </p:spPr>
        </p:pic>
        <p:sp>
          <p:nvSpPr>
            <p:cNvPr id="28" name="Text Box 29"/>
            <p:cNvSpPr txBox="1">
              <a:spLocks noChangeArrowheads="1"/>
            </p:cNvSpPr>
            <p:nvPr/>
          </p:nvSpPr>
          <p:spPr bwMode="auto">
            <a:xfrm>
              <a:off x="4071" y="2923"/>
              <a:ext cx="495" cy="1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sz="900"/>
                <a:t>Hangzhou</a:t>
              </a:r>
            </a:p>
          </p:txBody>
        </p:sp>
      </p:grp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Global Network of Researchers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D1CCEC"/>
              </a:clrFrom>
              <a:clrTo>
                <a:srgbClr val="D1CCEC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52400" y="5087257"/>
            <a:ext cx="2664099" cy="1999343"/>
          </a:xfrm>
          <a:prstGeom prst="rect">
            <a:avLst/>
          </a:prstGeom>
        </p:spPr>
      </p:pic>
      <p:grpSp>
        <p:nvGrpSpPr>
          <p:cNvPr id="3" name="Group 20"/>
          <p:cNvGrpSpPr/>
          <p:nvPr/>
        </p:nvGrpSpPr>
        <p:grpSpPr>
          <a:xfrm>
            <a:off x="228600" y="1295400"/>
            <a:ext cx="4876800" cy="5410200"/>
            <a:chOff x="228600" y="1295400"/>
            <a:chExt cx="4876800" cy="5410200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4800" y="1295400"/>
              <a:ext cx="1562100" cy="2336800"/>
            </a:xfrm>
            <a:prstGeom prst="rect">
              <a:avLst/>
            </a:prstGeom>
            <a:effectLst>
              <a:reflection stA="50000" endPos="10000" dist="12700" dir="5400000" sy="-100000" algn="bl" rotWithShape="0"/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66800" y="1828800"/>
              <a:ext cx="1562100" cy="2336800"/>
            </a:xfrm>
            <a:prstGeom prst="rect">
              <a:avLst/>
            </a:prstGeom>
            <a:effectLst>
              <a:reflection stA="50000" endPos="10000" dist="12700" dir="5400000" sy="-100000" algn="bl" rotWithShape="0"/>
            </a:effec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76400" y="2514600"/>
              <a:ext cx="1447800" cy="2178867"/>
            </a:xfrm>
            <a:prstGeom prst="rect">
              <a:avLst/>
            </a:prstGeom>
            <a:effectLst>
              <a:reflection stA="50000" endPos="10000" dist="12700" dir="5400000" sy="-100000" algn="bl" rotWithShape="0"/>
            </a:effec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09800" y="3048000"/>
              <a:ext cx="1521866" cy="2286000"/>
            </a:xfrm>
            <a:prstGeom prst="rect">
              <a:avLst/>
            </a:prstGeom>
            <a:effectLst>
              <a:reflection stA="50000" endPos="10000" dist="12700" dir="5400000" sy="-100000" algn="bl" rotWithShape="0"/>
            </a:effectLst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743200" y="3581400"/>
              <a:ext cx="1574066" cy="2362200"/>
            </a:xfrm>
            <a:prstGeom prst="rect">
              <a:avLst/>
            </a:prstGeom>
            <a:effectLst>
              <a:reflection stA="50000" endPos="10000" dist="12700" dir="5400000" sy="-100000" algn="bl" rotWithShape="0"/>
            </a:effectLst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52800" y="4267200"/>
              <a:ext cx="1617762" cy="2438400"/>
            </a:xfrm>
            <a:prstGeom prst="rect">
              <a:avLst/>
            </a:prstGeom>
            <a:effectLst>
              <a:reflection stA="50000" endPos="10000" dist="12700" dir="5400000" sy="-100000" algn="bl" rotWithShape="0"/>
            </a:effectLst>
          </p:spPr>
        </p:pic>
        <p:sp>
          <p:nvSpPr>
            <p:cNvPr id="20" name="Rectangle 19"/>
            <p:cNvSpPr/>
            <p:nvPr/>
          </p:nvSpPr>
          <p:spPr>
            <a:xfrm>
              <a:off x="228600" y="2914472"/>
              <a:ext cx="4876800" cy="1200328"/>
            </a:xfrm>
            <a:prstGeom prst="rect">
              <a:avLst/>
            </a:prstGeom>
            <a:solidFill>
              <a:schemeClr val="bg1"/>
            </a:solidFill>
            <a:ln w="57150" cmpd="thinThick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400" b="1" dirty="0" smtClean="0">
                  <a:ea typeface="Arial"/>
                </a:rPr>
                <a:t>PALGRAVE BOOK</a:t>
              </a:r>
            </a:p>
            <a:p>
              <a:pPr algn="ctr"/>
              <a:r>
                <a:rPr lang="en-US" sz="2400" b="1" dirty="0" smtClean="0">
                  <a:ea typeface="Arial"/>
                </a:rPr>
                <a:t>SERIES ON TECHNOLOGY, WORK, AND GLOBALIZATION</a:t>
              </a:r>
              <a:endParaRPr lang="en-US" sz="2400" dirty="0"/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9"/>
          <a:srcRect l="12827" t="9068" r="13064" b="14358"/>
          <a:stretch>
            <a:fillRect/>
          </a:stretch>
        </p:blipFill>
        <p:spPr>
          <a:xfrm>
            <a:off x="5257800" y="1295400"/>
            <a:ext cx="3733800" cy="5457093"/>
          </a:xfrm>
          <a:prstGeom prst="rect">
            <a:avLst/>
          </a:prstGeom>
          <a:ln w="3175" cmpd="sng">
            <a:solidFill>
              <a:schemeClr val="tx1"/>
            </a:solidFill>
          </a:ln>
        </p:spPr>
      </p:pic>
    </p:spTree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96E894-D80E-9740-83C8-8D04FCE090DE}" type="slidenum">
              <a:rPr lang="en-US"/>
              <a:pPr>
                <a:defRPr/>
              </a:pPr>
              <a:t>39</a:t>
            </a:fld>
            <a:endParaRPr lang="en-US"/>
          </a:p>
        </p:txBody>
      </p:sp>
      <p:sp>
        <p:nvSpPr>
          <p:cNvPr id="573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China’s Strengths</a:t>
            </a:r>
            <a:endParaRPr lang="en-US" dirty="0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ea typeface="ＭＳ Ｐゴシック" pitchFamily="-65" charset="-128"/>
                <a:cs typeface="ＭＳ Ｐゴシック" pitchFamily="-65" charset="-128"/>
              </a:rPr>
              <a:t>Unified </a:t>
            </a:r>
            <a:r>
              <a:rPr lang="en-US" sz="2800" dirty="0">
                <a:ea typeface="ＭＳ Ｐゴシック" pitchFamily="-65" charset="-128"/>
                <a:cs typeface="ＭＳ Ｐゴシック" pitchFamily="-65" charset="-128"/>
              </a:rPr>
              <a:t>focus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From “Made in China” to “China Service”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Strong history in </a:t>
            </a:r>
            <a:r>
              <a:rPr lang="en-US" sz="2400" dirty="0" smtClean="0"/>
              <a:t>manufacturing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/>
              <a:t>Extensive and mature domestic industry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65" charset="-128"/>
                <a:cs typeface="ＭＳ Ｐゴシック" pitchFamily="-65" charset="-128"/>
              </a:rPr>
              <a:t>Expanding economy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65" charset="-128"/>
                <a:cs typeface="ＭＳ Ｐゴシック" pitchFamily="-65" charset="-128"/>
              </a:rPr>
              <a:t>Excellent base for Asian operations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65" charset="-128"/>
                <a:cs typeface="ＭＳ Ｐゴシック" pitchFamily="-65" charset="-128"/>
              </a:rPr>
              <a:t>Strong labor pool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65" charset="-128"/>
                <a:cs typeface="ＭＳ Ｐゴシック" pitchFamily="-65" charset="-128"/>
              </a:rPr>
              <a:t>China offers mitigation of geopolitical risks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>
                <a:ea typeface="ＭＳ Ｐゴシック" pitchFamily="-65" charset="-128"/>
                <a:cs typeface="ＭＳ Ｐゴシック" pitchFamily="-65" charset="-128"/>
              </a:rPr>
              <a:t>China can augment an Indian-centric sourcing strategy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D6A529-F4F9-C34F-A49F-5A45F393624F}" type="slidenum">
              <a:rPr lang="en-US"/>
              <a:pPr>
                <a:defRPr/>
              </a:pPr>
              <a:t>40</a:t>
            </a:fld>
            <a:endParaRPr lang="en-US"/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China’s Challenges</a:t>
            </a:r>
            <a:endParaRPr lang="en-US" dirty="0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Intellectual </a:t>
            </a:r>
            <a:r>
              <a:rPr lang="en-US" dirty="0">
                <a:ea typeface="ＭＳ Ｐゴシック" pitchFamily="-65" charset="-128"/>
                <a:cs typeface="ＭＳ Ｐゴシック" pitchFamily="-65" charset="-128"/>
              </a:rPr>
              <a:t>property concerns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Security</a:t>
            </a:r>
          </a:p>
          <a:p>
            <a:pPr lvl="1" eaLnBrk="1" hangingPunct="1">
              <a:lnSpc>
                <a:spcPct val="90000"/>
              </a:lnSpc>
            </a:pPr>
            <a:r>
              <a:rPr lang="en-US" dirty="0"/>
              <a:t>Piracy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pitchFamily="-65" charset="-128"/>
                <a:cs typeface="ＭＳ Ｐゴシック" pitchFamily="-65" charset="-128"/>
              </a:rPr>
              <a:t>Cultural and distance </a:t>
            </a:r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barriers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English proficiency (+/-)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pitchFamily="-65" charset="-128"/>
                <a:cs typeface="ＭＳ Ｐゴシック" pitchFamily="-65" charset="-128"/>
              </a:rPr>
              <a:t>Immature markets and firms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pitchFamily="-65" charset="-128"/>
                <a:cs typeface="ＭＳ Ｐゴシック" pitchFamily="-65" charset="-128"/>
              </a:rPr>
              <a:t>Increased competition for skilled workers - wage inflation</a:t>
            </a:r>
          </a:p>
          <a:p>
            <a:pPr eaLnBrk="1" hangingPunct="1">
              <a:lnSpc>
                <a:spcPct val="90000"/>
              </a:lnSpc>
            </a:pPr>
            <a:r>
              <a:rPr lang="en-US" dirty="0">
                <a:ea typeface="ＭＳ Ｐゴシック" pitchFamily="-65" charset="-128"/>
                <a:cs typeface="ＭＳ Ｐゴシック" pitchFamily="-65" charset="-128"/>
              </a:rPr>
              <a:t>Lack of central, organized marketing leadership i.e. NASSCOM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030479-0EAF-4C4B-91D0-8C9ABD497435}" type="slidenum">
              <a:rPr lang="en-US"/>
              <a:pPr>
                <a:defRPr/>
              </a:pPr>
              <a:t>41</a:t>
            </a:fld>
            <a:endParaRPr lang="en-US"/>
          </a:p>
        </p:txBody>
      </p:sp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>
                <a:ea typeface="ＭＳ Ｐゴシック" pitchFamily="-65" charset="-128"/>
                <a:cs typeface="ＭＳ Ｐゴシック" pitchFamily="-65" charset="-128"/>
              </a:rPr>
              <a:t>Learning from Indian Software Firms</a:t>
            </a:r>
            <a:endParaRPr lang="en-US">
              <a:ea typeface="ＭＳ Ｐゴシック" pitchFamily="-65" charset="-128"/>
              <a:cs typeface="ＭＳ Ｐゴシック" pitchFamily="-65" charset="-128"/>
            </a:endParaRPr>
          </a:p>
        </p:txBody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65" charset="-128"/>
                <a:cs typeface="ＭＳ Ｐゴシック" pitchFamily="-65" charset="-128"/>
              </a:rPr>
              <a:t>Importance of social capital</a:t>
            </a:r>
          </a:p>
          <a:p>
            <a:pPr eaLnBrk="1" hangingPunct="1"/>
            <a:r>
              <a:rPr lang="en-US">
                <a:ea typeface="ＭＳ Ｐゴシック" pitchFamily="-65" charset="-128"/>
                <a:cs typeface="ＭＳ Ｐゴシック" pitchFamily="-65" charset="-128"/>
              </a:rPr>
              <a:t>Importance of knowledge transfer</a:t>
            </a:r>
          </a:p>
          <a:p>
            <a:pPr eaLnBrk="1" hangingPunct="1"/>
            <a:r>
              <a:rPr lang="en-US">
                <a:ea typeface="ＭＳ Ｐゴシック" pitchFamily="-65" charset="-128"/>
                <a:cs typeface="ＭＳ Ｐゴシック" pitchFamily="-65" charset="-128"/>
              </a:rPr>
              <a:t>Value of long term goals and relationships</a:t>
            </a:r>
          </a:p>
          <a:p>
            <a:pPr eaLnBrk="1" hangingPunct="1"/>
            <a:r>
              <a:rPr lang="en-US">
                <a:ea typeface="ＭＳ Ｐゴシック" pitchFamily="-65" charset="-128"/>
                <a:cs typeface="ＭＳ Ｐゴシック" pitchFamily="-65" charset="-128"/>
              </a:rPr>
              <a:t>Moving up the supplier value chain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8153400" cy="5181600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en-US" sz="4000" dirty="0" smtClean="0">
                <a:solidFill>
                  <a:schemeClr val="accent1"/>
                </a:solidFill>
              </a:rPr>
              <a:t>Overall research project summary</a:t>
            </a:r>
          </a:p>
          <a:p>
            <a:pPr>
              <a:buClr>
                <a:schemeClr val="accent1"/>
              </a:buClr>
            </a:pPr>
            <a:r>
              <a:rPr lang="en-US" sz="4000" dirty="0" smtClean="0">
                <a:solidFill>
                  <a:schemeClr val="accent1"/>
                </a:solidFill>
              </a:rPr>
              <a:t>Global markets and China outlook</a:t>
            </a:r>
          </a:p>
          <a:p>
            <a:pPr>
              <a:buClr>
                <a:schemeClr val="accent1"/>
              </a:buClr>
            </a:pPr>
            <a:r>
              <a:rPr lang="en-US" sz="4000" dirty="0" smtClean="0">
                <a:solidFill>
                  <a:schemeClr val="accent1"/>
                </a:solidFill>
              </a:rPr>
              <a:t>China research base</a:t>
            </a:r>
          </a:p>
          <a:p>
            <a:pPr>
              <a:buClr>
                <a:schemeClr val="accent1"/>
              </a:buClr>
            </a:pPr>
            <a:r>
              <a:rPr lang="en-US" sz="4000" dirty="0" smtClean="0">
                <a:solidFill>
                  <a:schemeClr val="accent1"/>
                </a:solidFill>
              </a:rPr>
              <a:t>China / India comparison</a:t>
            </a:r>
          </a:p>
          <a:p>
            <a:pPr>
              <a:buClr>
                <a:schemeClr val="accent1"/>
              </a:buClr>
            </a:pPr>
            <a:r>
              <a:rPr lang="en-US" sz="4000" dirty="0" smtClean="0"/>
              <a:t>Impact on project managers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87C7AE-7CE9-214E-97B9-009A998A3B25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BA0AF17-0977-3D4D-833D-91CFBD33820A}" type="slidenum">
              <a:rPr lang="en-US"/>
              <a:pPr>
                <a:defRPr/>
              </a:pPr>
              <a:t>43</a:t>
            </a:fld>
            <a:endParaRPr lang="en-US" dirty="0"/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Organizational Support</a:t>
            </a:r>
          </a:p>
        </p:txBody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Project managers had to fill many of the </a:t>
            </a:r>
            <a:r>
              <a:rPr lang="en-US" u="sng" dirty="0"/>
              <a:t>roles</a:t>
            </a:r>
            <a:r>
              <a:rPr lang="en-US" dirty="0"/>
              <a:t> of the PMO</a:t>
            </a:r>
          </a:p>
          <a:p>
            <a:r>
              <a:rPr lang="en-US" b="1" dirty="0"/>
              <a:t>Project managers needed </a:t>
            </a:r>
            <a:r>
              <a:rPr lang="en-US" b="1" u="sng" dirty="0"/>
              <a:t>specialized</a:t>
            </a:r>
            <a:r>
              <a:rPr lang="en-US" b="1" dirty="0"/>
              <a:t> training</a:t>
            </a:r>
            <a:endParaRPr lang="en-US" dirty="0"/>
          </a:p>
          <a:p>
            <a:r>
              <a:rPr lang="en-US" dirty="0"/>
              <a:t>Project managers felt offshore outsourcing </a:t>
            </a:r>
            <a:r>
              <a:rPr lang="en-US" u="sng" dirty="0"/>
              <a:t>helped</a:t>
            </a:r>
            <a:r>
              <a:rPr lang="en-US" dirty="0"/>
              <a:t> their career</a:t>
            </a:r>
          </a:p>
          <a:p>
            <a:r>
              <a:rPr lang="en-US" dirty="0"/>
              <a:t>Project managers felt offshore outsourcing </a:t>
            </a:r>
            <a:r>
              <a:rPr lang="en-US" u="sng" dirty="0"/>
              <a:t>hurt</a:t>
            </a:r>
            <a:r>
              <a:rPr lang="en-US" dirty="0"/>
              <a:t> their career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85A1120-6730-AC4B-98BA-1F6C90B010CE}" type="slidenum">
              <a:rPr lang="en-US"/>
              <a:pPr>
                <a:defRPr/>
              </a:pPr>
              <a:t>44</a:t>
            </a:fld>
            <a:endParaRPr lang="en-US" dirty="0"/>
          </a:p>
        </p:txBody>
      </p:sp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Planning</a:t>
            </a:r>
          </a:p>
        </p:txBody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b="1" dirty="0"/>
              <a:t>Projects could be </a:t>
            </a:r>
            <a:r>
              <a:rPr lang="en-US" sz="2800" b="1" u="sng" dirty="0"/>
              <a:t>staffed more quickly</a:t>
            </a:r>
            <a:endParaRPr lang="en-US" sz="2800" b="1" dirty="0"/>
          </a:p>
          <a:p>
            <a:pPr>
              <a:lnSpc>
                <a:spcPct val="90000"/>
              </a:lnSpc>
            </a:pPr>
            <a:r>
              <a:rPr lang="en-US" sz="2800" b="1" dirty="0"/>
              <a:t>PM’s had access to </a:t>
            </a:r>
            <a:r>
              <a:rPr lang="en-US" sz="2800" b="1" u="sng" dirty="0"/>
              <a:t>scarce IT skills</a:t>
            </a:r>
          </a:p>
          <a:p>
            <a:pPr>
              <a:lnSpc>
                <a:spcPct val="90000"/>
              </a:lnSpc>
            </a:pPr>
            <a:r>
              <a:rPr lang="en-US" sz="2800" b="1" dirty="0"/>
              <a:t>PM’s had to thoroughly </a:t>
            </a:r>
            <a:r>
              <a:rPr lang="en-US" sz="2800" b="1" u="sng" dirty="0"/>
              <a:t>verify suppliers work estimates</a:t>
            </a:r>
          </a:p>
          <a:p>
            <a:pPr>
              <a:lnSpc>
                <a:spcPct val="90000"/>
              </a:lnSpc>
            </a:pPr>
            <a:r>
              <a:rPr lang="en-US" sz="2800" b="1" dirty="0"/>
              <a:t>PM’s experienced </a:t>
            </a:r>
            <a:r>
              <a:rPr lang="en-US" sz="2800" b="1" u="sng" dirty="0"/>
              <a:t>higher transaction costs</a:t>
            </a:r>
            <a:endParaRPr lang="en-US" sz="2800" b="1" dirty="0"/>
          </a:p>
          <a:p>
            <a:pPr>
              <a:lnSpc>
                <a:spcPct val="90000"/>
              </a:lnSpc>
            </a:pPr>
            <a:r>
              <a:rPr lang="en-US" sz="2800" b="1" dirty="0"/>
              <a:t>PM’s experienced </a:t>
            </a:r>
            <a:r>
              <a:rPr lang="en-US" sz="2800" b="1" u="sng" dirty="0"/>
              <a:t>more project delays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PM’s experienced faster delivery when time zones were coordinated</a:t>
            </a:r>
          </a:p>
          <a:p>
            <a:pPr>
              <a:lnSpc>
                <a:spcPct val="90000"/>
              </a:lnSpc>
            </a:pPr>
            <a:r>
              <a:rPr lang="en-US" sz="2800" b="1" dirty="0"/>
              <a:t>PM’s experienced </a:t>
            </a:r>
            <a:r>
              <a:rPr lang="en-US" sz="2800" b="1" u="sng" dirty="0"/>
              <a:t>project delays</a:t>
            </a:r>
            <a:r>
              <a:rPr lang="en-US" sz="2800" b="1" dirty="0"/>
              <a:t> when time zones were not coordinated</a:t>
            </a: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B5F62C-C134-6248-82E3-E31F45296205}" type="slidenum">
              <a:rPr lang="en-US"/>
              <a:pPr>
                <a:defRPr/>
              </a:pPr>
              <a:t>45</a:t>
            </a:fld>
            <a:endParaRPr lang="en-US" dirty="0"/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Knowledge Transfer</a:t>
            </a:r>
          </a:p>
        </p:txBody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b="1" dirty="0"/>
              <a:t>PM’s had to do more knowledge transfer </a:t>
            </a:r>
            <a:r>
              <a:rPr lang="en-US" sz="2800" b="1" u="sng" dirty="0"/>
              <a:t>up front</a:t>
            </a:r>
            <a:endParaRPr lang="en-US" sz="2800" b="1" dirty="0"/>
          </a:p>
          <a:p>
            <a:r>
              <a:rPr lang="en-US" sz="2800" dirty="0"/>
              <a:t>PM’s had to shortcut KT because of deadlines set by upper management</a:t>
            </a:r>
          </a:p>
          <a:p>
            <a:r>
              <a:rPr lang="en-US" sz="2800" b="1" dirty="0"/>
              <a:t>PM’s had to </a:t>
            </a:r>
            <a:r>
              <a:rPr lang="en-US" sz="2800" b="1" u="sng" dirty="0"/>
              <a:t>test suppliers</a:t>
            </a:r>
            <a:r>
              <a:rPr lang="en-US" sz="2800" b="1" dirty="0"/>
              <a:t> to verify KT</a:t>
            </a:r>
          </a:p>
          <a:p>
            <a:r>
              <a:rPr lang="en-US" sz="2800" b="1" dirty="0"/>
              <a:t>PM’s had to ensure </a:t>
            </a:r>
            <a:r>
              <a:rPr lang="en-US" sz="2800" b="1" u="sng" dirty="0"/>
              <a:t>knowledge renewal</a:t>
            </a:r>
          </a:p>
          <a:p>
            <a:r>
              <a:rPr lang="en-US" sz="2800" dirty="0"/>
              <a:t>PM’s had to ensure knowledge was transferred back from the supplier</a:t>
            </a:r>
          </a:p>
          <a:p>
            <a:r>
              <a:rPr lang="en-US" sz="2800" dirty="0"/>
              <a:t>PM’s had to use external information to validate bids</a:t>
            </a: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7E9C333-174D-9B45-B37E-64DEAE63BB44}" type="slidenum">
              <a:rPr lang="en-US"/>
              <a:pPr>
                <a:defRPr/>
              </a:pPr>
              <a:t>46</a:t>
            </a:fld>
            <a:endParaRPr lang="en-US" dirty="0"/>
          </a:p>
        </p:txBody>
      </p:sp>
      <p:sp>
        <p:nvSpPr>
          <p:cNvPr id="6553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CMM/CMMi</a:t>
            </a:r>
          </a:p>
        </p:txBody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PM’s had to provide </a:t>
            </a:r>
            <a:r>
              <a:rPr lang="en-US" b="1" u="sng" dirty="0"/>
              <a:t>greater detail in requirement definitions</a:t>
            </a:r>
            <a:endParaRPr lang="en-US" b="1" dirty="0"/>
          </a:p>
          <a:p>
            <a:r>
              <a:rPr lang="en-US" dirty="0"/>
              <a:t>PM’s had to ensure the suppliers were </a:t>
            </a:r>
            <a:r>
              <a:rPr lang="en-US" u="sng" dirty="0"/>
              <a:t>fully trained</a:t>
            </a:r>
            <a:r>
              <a:rPr lang="en-US" dirty="0"/>
              <a:t> as promised by the supplier</a:t>
            </a:r>
          </a:p>
          <a:p>
            <a:r>
              <a:rPr lang="en-US" dirty="0"/>
              <a:t>PM’s said supplier CMM capabilities improved their internal processes</a:t>
            </a:r>
          </a:p>
          <a:p>
            <a:pPr>
              <a:buFontTx/>
              <a:buNone/>
            </a:pPr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BAC10EB-8696-A449-87A2-8AD826298AC1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65" charset="-128"/>
                <a:cs typeface="ＭＳ Ｐゴシック" pitchFamily="-65" charset="-128"/>
              </a:rPr>
              <a:t>Conclusion and Discussion</a:t>
            </a:r>
          </a:p>
        </p:txBody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ea typeface="ＭＳ Ｐゴシック" pitchFamily="-65" charset="-128"/>
                <a:cs typeface="ＭＳ Ｐゴシック" pitchFamily="-65" charset="-128"/>
              </a:rPr>
              <a:t>China is in a prime position to gain both </a:t>
            </a:r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market share </a:t>
            </a:r>
            <a:r>
              <a:rPr lang="en-US" dirty="0">
                <a:ea typeface="ＭＳ Ｐゴシック" pitchFamily="-65" charset="-128"/>
                <a:cs typeface="ＭＳ Ｐゴシック" pitchFamily="-65" charset="-128"/>
              </a:rPr>
              <a:t>and mindshare in</a:t>
            </a:r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 global software </a:t>
            </a:r>
            <a:r>
              <a:rPr lang="en-US" dirty="0">
                <a:ea typeface="ＭＳ Ｐゴシック" pitchFamily="-65" charset="-128"/>
                <a:cs typeface="ＭＳ Ｐゴシック" pitchFamily="-65" charset="-128"/>
              </a:rPr>
              <a:t>development </a:t>
            </a:r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industry.</a:t>
            </a:r>
          </a:p>
          <a:p>
            <a:pPr eaLnBrk="1" hangingPunct="1"/>
            <a:r>
              <a:rPr lang="en-US" dirty="0">
                <a:ea typeface="ＭＳ Ｐゴシック" pitchFamily="-65" charset="-128"/>
                <a:cs typeface="ＭＳ Ｐゴシック" pitchFamily="-65" charset="-128"/>
              </a:rPr>
              <a:t>Strong government support and acknowledgement of challenges is </a:t>
            </a:r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promising.</a:t>
            </a:r>
          </a:p>
          <a:p>
            <a:pPr eaLnBrk="1" hangingPunct="1"/>
            <a:r>
              <a:rPr lang="en-US" dirty="0">
                <a:ea typeface="ＭＳ Ｐゴシック" pitchFamily="-65" charset="-128"/>
                <a:cs typeface="ＭＳ Ｐゴシック" pitchFamily="-65" charset="-128"/>
              </a:rPr>
              <a:t>China may offer US / European customers an option to </a:t>
            </a:r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India.</a:t>
            </a:r>
          </a:p>
          <a:p>
            <a:pPr eaLnBrk="1" hangingPunct="1"/>
            <a:r>
              <a:rPr lang="en-US" dirty="0" smtClean="0">
                <a:ea typeface="ＭＳ Ｐゴシック" pitchFamily="-65" charset="-128"/>
                <a:cs typeface="ＭＳ Ｐゴシック" pitchFamily="-65" charset="-128"/>
              </a:rPr>
              <a:t>Successful outsourcing requires specialized skills for project managers.</a:t>
            </a:r>
            <a:endParaRPr lang="en-US" dirty="0"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0C0B48A-FDF7-AD47-BA1A-AAC72884B1F9}" type="slidenum">
              <a:rPr lang="en-US" smtClean="0"/>
              <a:pPr>
                <a:defRPr/>
              </a:pPr>
              <a:t>48</a:t>
            </a:fld>
            <a:endParaRPr lang="en-US" dirty="0"/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65" charset="-128"/>
                <a:cs typeface="ＭＳ Ｐゴシック" pitchFamily="-65" charset="-128"/>
              </a:rPr>
              <a:t>References and Notes</a:t>
            </a:r>
          </a:p>
        </p:txBody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143000"/>
            <a:ext cx="9144000" cy="5257800"/>
          </a:xfrm>
        </p:spPr>
        <p:txBody>
          <a:bodyPr/>
          <a:lstStyle/>
          <a:p>
            <a:pPr marL="169863" indent="-169863" eaLnBrk="1" hangingPunct="1">
              <a:buFontTx/>
              <a:buAutoNum type="arabicPeriod"/>
            </a:pPr>
            <a:r>
              <a:rPr lang="en-US" sz="1800" dirty="0"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“Managing Offshore, Strategies and Tactics for Global Sourcing”, Volume 2.01, January, 2005, available http://</a:t>
            </a:r>
            <a:r>
              <a:rPr lang="en-US" sz="1800" dirty="0" err="1"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www.managingoffshore.com</a:t>
            </a:r>
            <a:r>
              <a:rPr lang="en-US" sz="1800" dirty="0"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;  “Top 10s in Outsourcing” by India Reports, published by </a:t>
            </a:r>
            <a:r>
              <a:rPr lang="en-US" sz="1800" dirty="0" err="1"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Chillibreeze</a:t>
            </a:r>
            <a:r>
              <a:rPr lang="en-US" sz="1800" dirty="0"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, October 2006, available http://</a:t>
            </a:r>
            <a:r>
              <a:rPr lang="en-US" sz="1800" dirty="0" err="1"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www.indiareports.com</a:t>
            </a:r>
            <a:r>
              <a:rPr lang="en-US" sz="1800" dirty="0"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;  “Annual Research Report of Chinese Software Outsourcing Market 2005-2006”, by CCID Consulting Company, Ltd.; websites of top 10 global, Indian and Chinese outsourcing companies.</a:t>
            </a:r>
          </a:p>
          <a:p>
            <a:pPr marL="169863" indent="-169863" eaLnBrk="1" hangingPunct="1">
              <a:buFontTx/>
              <a:buAutoNum type="arabicPeriod"/>
            </a:pPr>
            <a:r>
              <a:rPr lang="en-US" sz="1800" dirty="0"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“Annual Research Report of Chinese Software Outsourcing Market 2005-2006”, by CCID Consulting Company, Ltd.</a:t>
            </a:r>
          </a:p>
          <a:p>
            <a:pPr marL="169863" indent="-169863" eaLnBrk="1" hangingPunct="1">
              <a:buFontTx/>
              <a:buAutoNum type="arabicPeriod"/>
            </a:pPr>
            <a:r>
              <a:rPr lang="en-US" sz="1800" dirty="0"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The data is from a report given by the CTO of Neusoft.  It was also confirmed through various sources including:  Li, Z., “China’s </a:t>
            </a:r>
            <a:r>
              <a:rPr lang="en-US" sz="1800" dirty="0" err="1"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Informatization</a:t>
            </a:r>
            <a:r>
              <a:rPr lang="en-US" sz="1800" dirty="0"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 Strategy and its Impact on Trade in ICT Goods and ICT Services”, EU China Trade Project, available http://</a:t>
            </a:r>
            <a:r>
              <a:rPr lang="en-US" sz="1800" dirty="0" err="1"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www.unctad.org</a:t>
            </a:r>
            <a:r>
              <a:rPr lang="en-US" sz="1800" dirty="0"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/templates/Download. </a:t>
            </a:r>
            <a:r>
              <a:rPr lang="en-US" sz="1800" dirty="0" err="1"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asp?docid</a:t>
            </a:r>
            <a:r>
              <a:rPr lang="en-US" sz="1800" dirty="0"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=7910&amp;lang=1&amp;intItemID=4024 -; Foster, P. L., Wolcott, P., and McHenry, W., “The Internet in India and China”, available </a:t>
            </a:r>
            <a:r>
              <a:rPr lang="en-US" sz="1800" dirty="0"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  <a:hlinkClick r:id="rId3"/>
              </a:rPr>
              <a:t>http://www.firstmonday.org/issues/issue7_10/press/#p2</a:t>
            </a:r>
            <a:r>
              <a:rPr lang="en-US" sz="1800" dirty="0"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; </a:t>
            </a:r>
            <a:r>
              <a:rPr lang="en-US" sz="1800" dirty="0" err="1"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Kshetri</a:t>
            </a:r>
            <a:r>
              <a:rPr lang="en-US" sz="1800" dirty="0"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, N.,  “What determines Internet diffusion loci in developing countries: Evidence from China and India”, available ritim.cba.uri.edu/wp2002/pdf_format/ Essay-Contest-2001-Kshetri-v3%5B1%5D.pdf; </a:t>
            </a:r>
            <a:r>
              <a:rPr lang="en-US" sz="1800" dirty="0" err="1"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Kshetri</a:t>
            </a:r>
            <a:r>
              <a:rPr lang="en-US" sz="1800" dirty="0"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, N., and </a:t>
            </a:r>
            <a:r>
              <a:rPr lang="en-US" sz="1800" dirty="0" err="1"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Dholakia</a:t>
            </a:r>
            <a:r>
              <a:rPr lang="en-US" sz="1800" dirty="0"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, N., “Drivers of the broadband industry in China and India: What can we learn?”, available, </a:t>
            </a:r>
            <a:r>
              <a:rPr lang="en-US" sz="1800" dirty="0"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  <a:hlinkClick r:id="rId4"/>
              </a:rPr>
              <a:t>www.ptc07.org/program/presentation/M21_NirKshetri.pdf</a:t>
            </a:r>
            <a:r>
              <a:rPr lang="en-US" sz="1800" dirty="0">
                <a:latin typeface="Times New Roman" pitchFamily="-65" charset="0"/>
                <a:ea typeface="ＭＳ Ｐゴシック" pitchFamily="-65" charset="-128"/>
                <a:cs typeface="ＭＳ Ｐゴシック" pitchFamily="-65" charset="-128"/>
              </a:rPr>
              <a:t>.</a:t>
            </a:r>
          </a:p>
          <a:p>
            <a:pPr marL="169863" indent="-169863" algn="just" eaLnBrk="1" hangingPunct="1">
              <a:buFontTx/>
              <a:buAutoNum type="arabicPeriod"/>
            </a:pPr>
            <a:endParaRPr lang="en-US" sz="1800" dirty="0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  <a:p>
            <a:pPr marL="169863" indent="-169863" eaLnBrk="1" hangingPunct="1">
              <a:buFontTx/>
              <a:buAutoNum type="arabicPeriod"/>
            </a:pPr>
            <a:endParaRPr lang="en-US" sz="1800" dirty="0">
              <a:latin typeface="Times New Roman" pitchFamily="-65" charset="0"/>
              <a:ea typeface="ＭＳ Ｐゴシック" pitchFamily="-65" charset="-128"/>
              <a:cs typeface="ＭＳ Ｐゴシック" pitchFamily="-65" charset="-128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581B69B-57B9-F744-A158-5DAC5E2A2B90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20483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228600"/>
            <a:ext cx="7467600" cy="1143000"/>
          </a:xfrm>
        </p:spPr>
        <p:txBody>
          <a:bodyPr/>
          <a:lstStyle/>
          <a:p>
            <a:pPr eaLnBrk="1" hangingPunct="1"/>
            <a:r>
              <a:rPr lang="en-US" sz="3600" smtClean="0">
                <a:ea typeface="ＭＳ Ｐゴシック" pitchFamily="-108" charset="-128"/>
                <a:cs typeface="ＭＳ Ｐゴシック" pitchFamily="-108" charset="-128"/>
              </a:rPr>
              <a:t>Table of Contents</a:t>
            </a:r>
            <a:endParaRPr lang="en-US" sz="2800" b="1" smtClean="0">
              <a:solidFill>
                <a:srgbClr val="F8F8F8"/>
              </a:solidFill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143000"/>
            <a:ext cx="8686800" cy="5780088"/>
          </a:xfrm>
          <a:noFill/>
        </p:spPr>
        <p:txBody>
          <a:bodyPr>
            <a:spAutoFit/>
          </a:bodyPr>
          <a:lstStyle/>
          <a:p>
            <a:pPr>
              <a:buFontTx/>
              <a:buNone/>
            </a:pPr>
            <a:r>
              <a:rPr lang="en-US" sz="2400" b="1" dirty="0" smtClean="0">
                <a:ea typeface="ＭＳ Ｐゴシック" pitchFamily="-108" charset="-128"/>
                <a:cs typeface="ＭＳ Ｐゴシック" pitchFamily="-108" charset="-128"/>
              </a:rPr>
              <a:t>Chapter 1:</a:t>
            </a:r>
            <a:r>
              <a:rPr lang="en-US" sz="2400" dirty="0" smtClean="0">
                <a:ea typeface="ＭＳ Ｐゴシック" pitchFamily="-108" charset="-128"/>
                <a:cs typeface="ＭＳ Ｐゴシック" pitchFamily="-108" charset="-128"/>
              </a:rPr>
              <a:t>  </a:t>
            </a:r>
            <a:r>
              <a:rPr lang="en-US" sz="2400" b="1" dirty="0" smtClean="0">
                <a:ea typeface="ＭＳ Ｐゴシック" pitchFamily="-108" charset="-128"/>
                <a:cs typeface="ＭＳ Ｐゴシック" pitchFamily="-108" charset="-128"/>
              </a:rPr>
              <a:t>Offshore Outsourcing of IT Work</a:t>
            </a:r>
            <a:endParaRPr lang="en-US" sz="2400" dirty="0" smtClean="0">
              <a:ea typeface="ＭＳ Ｐゴシック" pitchFamily="-108" charset="-128"/>
              <a:cs typeface="ＭＳ Ｐゴシック" pitchFamily="-108" charset="-128"/>
            </a:endParaRPr>
          </a:p>
          <a:p>
            <a:pPr>
              <a:buFontTx/>
              <a:buNone/>
            </a:pPr>
            <a:r>
              <a:rPr lang="en-US" sz="2400" b="1" dirty="0" smtClean="0">
                <a:ea typeface="ＭＳ Ｐゴシック" pitchFamily="-108" charset="-128"/>
                <a:cs typeface="ＭＳ Ｐゴシック" pitchFamily="-108" charset="-128"/>
              </a:rPr>
              <a:t>Chapter 2:  A Client’s Experiences with its Initial Offshore Outsourcing Program</a:t>
            </a:r>
            <a:endParaRPr lang="en-US" sz="2400" dirty="0" smtClean="0">
              <a:ea typeface="ＭＳ Ｐゴシック" pitchFamily="-108" charset="-128"/>
              <a:cs typeface="ＭＳ Ｐゴシック" pitchFamily="-108" charset="-128"/>
            </a:endParaRPr>
          </a:p>
          <a:p>
            <a:pPr>
              <a:buFontTx/>
              <a:buNone/>
            </a:pPr>
            <a:r>
              <a:rPr lang="en-US" sz="2400" b="1" dirty="0" smtClean="0">
                <a:ea typeface="ＭＳ Ｐゴシック" pitchFamily="-108" charset="-128"/>
                <a:cs typeface="ＭＳ Ｐゴシック" pitchFamily="-108" charset="-128"/>
              </a:rPr>
              <a:t>Chapter 3:  A Client’s Offshore Outsourcing Program Becomes Institutionalized</a:t>
            </a:r>
            <a:endParaRPr lang="en-US" sz="2400" dirty="0" smtClean="0">
              <a:ea typeface="ＭＳ Ｐゴシック" pitchFamily="-108" charset="-128"/>
              <a:cs typeface="ＭＳ Ｐゴシック" pitchFamily="-108" charset="-128"/>
            </a:endParaRPr>
          </a:p>
          <a:p>
            <a:pPr>
              <a:buFontTx/>
              <a:buNone/>
            </a:pPr>
            <a:r>
              <a:rPr lang="en-US" sz="2400" b="1" dirty="0" smtClean="0">
                <a:ea typeface="ＭＳ Ｐゴシック" pitchFamily="-108" charset="-128"/>
                <a:cs typeface="ＭＳ Ｐゴシック" pitchFamily="-108" charset="-128"/>
              </a:rPr>
              <a:t>Chapter 4:  A Client’s Offshore Outsourcing Program Becomes Strategic by Investing in Social Capital </a:t>
            </a:r>
            <a:r>
              <a:rPr lang="en-US" sz="2400" dirty="0" smtClean="0">
                <a:ea typeface="ＭＳ Ｐゴシック" pitchFamily="-108" charset="-128"/>
                <a:cs typeface="ＭＳ Ｐゴシック" pitchFamily="-108" charset="-128"/>
              </a:rPr>
              <a:t> </a:t>
            </a:r>
          </a:p>
          <a:p>
            <a:pPr>
              <a:buFontTx/>
              <a:buNone/>
            </a:pPr>
            <a:r>
              <a:rPr lang="en-US" sz="2400" b="1" dirty="0" smtClean="0">
                <a:ea typeface="ＭＳ Ｐゴシック" pitchFamily="-108" charset="-128"/>
                <a:cs typeface="ＭＳ Ｐゴシック" pitchFamily="-108" charset="-128"/>
              </a:rPr>
              <a:t>Chapter 5:  A Client’s Award-winning Global Shared Services</a:t>
            </a:r>
            <a:endParaRPr lang="en-US" sz="2400" dirty="0" smtClean="0">
              <a:ea typeface="ＭＳ Ｐゴシック" pitchFamily="-108" charset="-128"/>
              <a:cs typeface="ＭＳ Ｐゴシック" pitchFamily="-108" charset="-128"/>
            </a:endParaRPr>
          </a:p>
          <a:p>
            <a:pPr>
              <a:buFontTx/>
              <a:buNone/>
            </a:pPr>
            <a:r>
              <a:rPr lang="en-US" sz="2400" b="1" dirty="0" smtClean="0">
                <a:ea typeface="ＭＳ Ｐゴシック" pitchFamily="-108" charset="-128"/>
                <a:cs typeface="ＭＳ Ｐゴシック" pitchFamily="-108" charset="-128"/>
              </a:rPr>
              <a:t>Chapter 6:</a:t>
            </a:r>
            <a:r>
              <a:rPr lang="en-US" sz="2400" dirty="0" smtClean="0">
                <a:ea typeface="ＭＳ Ｐゴシック" pitchFamily="-108" charset="-128"/>
                <a:cs typeface="ＭＳ Ｐゴシック" pitchFamily="-108" charset="-128"/>
              </a:rPr>
              <a:t>  </a:t>
            </a:r>
            <a:r>
              <a:rPr lang="en-US" sz="2400" b="1" dirty="0" smtClean="0">
                <a:ea typeface="ＭＳ Ｐゴシック" pitchFamily="-108" charset="-128"/>
                <a:cs typeface="ＭＳ Ｐゴシック" pitchFamily="-108" charset="-128"/>
              </a:rPr>
              <a:t>Can China Compete with India in the Global ITO/BPO market? </a:t>
            </a:r>
            <a:endParaRPr lang="en-US" sz="2400" dirty="0" smtClean="0">
              <a:ea typeface="ＭＳ Ｐゴシック" pitchFamily="-108" charset="-128"/>
              <a:cs typeface="ＭＳ Ｐゴシック" pitchFamily="-108" charset="-128"/>
            </a:endParaRPr>
          </a:p>
          <a:p>
            <a:pPr>
              <a:buFontTx/>
              <a:buNone/>
            </a:pPr>
            <a:r>
              <a:rPr lang="en-US" sz="2400" b="1" dirty="0" smtClean="0">
                <a:ea typeface="ＭＳ Ｐゴシック" pitchFamily="-108" charset="-128"/>
                <a:cs typeface="ＭＳ Ｐゴシック" pitchFamily="-108" charset="-128"/>
              </a:rPr>
              <a:t>Chapter 7</a:t>
            </a:r>
            <a:r>
              <a:rPr lang="en-US" sz="2400" dirty="0" smtClean="0">
                <a:ea typeface="ＭＳ Ｐゴシック" pitchFamily="-108" charset="-128"/>
                <a:cs typeface="ＭＳ Ｐゴシック" pitchFamily="-108" charset="-128"/>
              </a:rPr>
              <a:t>:  </a:t>
            </a:r>
            <a:r>
              <a:rPr lang="en-US" sz="2400" b="1" dirty="0" smtClean="0">
                <a:ea typeface="ＭＳ Ｐゴシック" pitchFamily="-108" charset="-128"/>
                <a:cs typeface="ＭＳ Ｐゴシック" pitchFamily="-108" charset="-128"/>
              </a:rPr>
              <a:t>Understanding Turnover Among Indian I.S. Professionals</a:t>
            </a:r>
            <a:endParaRPr lang="en-US" sz="2400" dirty="0" smtClean="0">
              <a:ea typeface="ＭＳ Ｐゴシック" pitchFamily="-108" charset="-128"/>
              <a:cs typeface="ＭＳ Ｐゴシック" pitchFamily="-108" charset="-128"/>
            </a:endParaRPr>
          </a:p>
          <a:p>
            <a:pPr>
              <a:buFontTx/>
              <a:buNone/>
            </a:pPr>
            <a:r>
              <a:rPr lang="en-US" sz="2400" b="1" dirty="0" smtClean="0">
                <a:ea typeface="ＭＳ Ｐゴシック" pitchFamily="-108" charset="-128"/>
                <a:cs typeface="ＭＳ Ｐゴシック" pitchFamily="-108" charset="-128"/>
              </a:rPr>
              <a:t>Chapter 8:</a:t>
            </a:r>
            <a:r>
              <a:rPr lang="en-US" sz="2400" dirty="0" smtClean="0">
                <a:ea typeface="ＭＳ Ｐゴシック" pitchFamily="-108" charset="-128"/>
                <a:cs typeface="ＭＳ Ｐゴシック" pitchFamily="-108" charset="-128"/>
              </a:rPr>
              <a:t>  </a:t>
            </a:r>
            <a:r>
              <a:rPr lang="en-US" sz="2400" b="1" dirty="0" smtClean="0">
                <a:ea typeface="ＭＳ Ｐゴシック" pitchFamily="-108" charset="-128"/>
                <a:cs typeface="ＭＳ Ｐゴシック" pitchFamily="-108" charset="-128"/>
              </a:rPr>
              <a:t>Emerging Trends</a:t>
            </a:r>
            <a:endParaRPr lang="en-US" sz="2400" dirty="0" smtClean="0">
              <a:ea typeface="ＭＳ Ｐゴシック" pitchFamily="-108" charset="-128"/>
              <a:cs typeface="ＭＳ Ｐゴシック" pitchFamily="-108" charset="-128"/>
            </a:endParaRPr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8930D7-5F36-9940-9365-BD3B2F8A5A0A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7772400" cy="685800"/>
          </a:xfrm>
        </p:spPr>
        <p:txBody>
          <a:bodyPr/>
          <a:lstStyle/>
          <a:p>
            <a:pPr eaLnBrk="1" hangingPunct="1"/>
            <a:r>
              <a:rPr lang="en-US">
                <a:ea typeface="ＭＳ Ｐゴシック" pitchFamily="-65" charset="-128"/>
                <a:cs typeface="ＭＳ Ｐゴシック" pitchFamily="-65" charset="-128"/>
              </a:rPr>
              <a:t>Research Base</a:t>
            </a:r>
            <a:endParaRPr lang="en-US" sz="3600">
              <a:ea typeface="ＭＳ Ｐゴシック" pitchFamily="-65" charset="-128"/>
              <a:cs typeface="ＭＳ Ｐゴシック" pitchFamily="-65" charset="-128"/>
            </a:endParaRPr>
          </a:p>
        </p:txBody>
      </p:sp>
      <p:graphicFrame>
        <p:nvGraphicFramePr>
          <p:cNvPr id="125998" name="Group 46"/>
          <p:cNvGraphicFramePr>
            <a:graphicFrameLocks noGrp="1"/>
          </p:cNvGraphicFramePr>
          <p:nvPr/>
        </p:nvGraphicFramePr>
        <p:xfrm>
          <a:off x="838200" y="1066800"/>
          <a:ext cx="7772400" cy="5446713"/>
        </p:xfrm>
        <a:graphic>
          <a:graphicData uri="http://schemas.openxmlformats.org/drawingml/2006/table">
            <a:tbl>
              <a:tblPr firstRow="1" lastRow="1" bandRow="1">
                <a:tableStyleId>{6E25E649-3F16-4E02-A733-19D2CDBF48F0}</a:tableStyleId>
              </a:tblPr>
              <a:tblGrid>
                <a:gridCol w="2590800"/>
                <a:gridCol w="2590800"/>
                <a:gridCol w="2590800"/>
              </a:tblGrid>
              <a:tr h="8207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Stakeholders</a:t>
                      </a:r>
                    </a:p>
                  </a:txBody>
                  <a:tcPr anchor="ctr" horzOverflow="overflow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Number of Firms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05" charset="0"/>
                      </a:endParaRPr>
                    </a:p>
                  </a:txBody>
                  <a:tcPr anchor="ctr" horzOverflow="overflow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Number of Interviews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05" charset="0"/>
                      </a:endParaRPr>
                    </a:p>
                  </a:txBody>
                  <a:tcPr anchor="ctr" horzOverflow="overflow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8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US / UK Clients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05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25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05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96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05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Indian Suppliers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05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05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43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05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Chinese Suppliers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05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05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42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05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North American / European Suppliers and Joint Ventures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05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17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05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50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05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73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Offshore Advisors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05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05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12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05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89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Chinese Economic and Development Zone Officials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05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n/a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05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16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05" charset="0"/>
                      </a:endParaRPr>
                    </a:p>
                  </a:txBody>
                  <a:tcPr anchor="ctr" horzOverflow="overflow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15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>
                          <a:ln>
                            <a:noFill/>
                          </a:ln>
                          <a:effectLst/>
                        </a:rPr>
                        <a:t>Total</a:t>
                      </a:r>
                      <a:endParaRPr kumimoji="0" lang="en-US" sz="18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-105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72</a:t>
                      </a:r>
                      <a:endParaRPr kumimoji="0" lang="en-US" sz="18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Helvetica" pitchFamily="-105" charset="0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</a:rPr>
                        <a:t>259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CC3300"/>
                        </a:solidFill>
                        <a:effectLst/>
                        <a:latin typeface="Helvetica" pitchFamily="-105" charset="0"/>
                      </a:endParaRPr>
                    </a:p>
                  </a:txBody>
                  <a:tcPr anchor="ctr" horzOverflow="overflow"/>
                </a:tc>
              </a:tr>
            </a:tbl>
          </a:graphicData>
        </a:graphic>
      </p:graphicFrame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82EBFA3-8184-B640-A5F8-3BBB595F1932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2560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ea typeface="ＭＳ Ｐゴシック" pitchFamily="-65" charset="-128"/>
                <a:cs typeface="ＭＳ Ｐゴシック" pitchFamily="-65" charset="-128"/>
              </a:rPr>
              <a:t>Stakeholders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152400" y="1045185"/>
          <a:ext cx="8686800" cy="5584215"/>
        </p:xfrm>
        <a:graphic>
          <a:graphicData uri="http://schemas.openxmlformats.org/drawingml/2006/table">
            <a:tbl>
              <a:tblPr firstRow="1" bandRow="1">
                <a:tableStyleId>{6E25E649-3F16-4E02-A733-19D2CDBF48F0}</a:tableStyleId>
              </a:tblPr>
              <a:tblGrid>
                <a:gridCol w="2895600"/>
                <a:gridCol w="2895600"/>
                <a:gridCol w="2895600"/>
              </a:tblGrid>
              <a:tr h="4596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9933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Stakeholder Category</a:t>
                      </a:r>
                      <a:endParaRPr lang="en-US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9933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Stakeholder Group</a:t>
                      </a:r>
                      <a:endParaRPr lang="en-US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9933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Number of Research Participants</a:t>
                      </a:r>
                      <a:endParaRPr lang="en-US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663">
                <a:tc row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Arial"/>
                          <a:ea typeface="Times New Roman"/>
                          <a:cs typeface="Times New Roman"/>
                        </a:rPr>
                        <a:t>Client</a:t>
                      </a:r>
                      <a:endParaRPr lang="en-US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Senior management (CEO, CFO, COO, VP)</a:t>
                      </a:r>
                      <a:endParaRPr lang="en-US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en-US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6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IT management (CIO, PMO, Directors)</a:t>
                      </a:r>
                      <a:endParaRPr lang="en-US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ea typeface="Times New Roman"/>
                          <a:cs typeface="Times New Roman"/>
                        </a:rPr>
                        <a:t>35</a:t>
                      </a:r>
                      <a:endParaRPr lang="en-US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5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IT staff</a:t>
                      </a:r>
                      <a:endParaRPr lang="en-US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67</a:t>
                      </a:r>
                      <a:endParaRPr lang="en-US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535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Users/Business unit managers</a:t>
                      </a:r>
                      <a:endParaRPr lang="en-US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3</a:t>
                      </a:r>
                      <a:endParaRPr lang="en-US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5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Specialists</a:t>
                      </a:r>
                      <a:endParaRPr lang="en-US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2</a:t>
                      </a:r>
                      <a:endParaRPr lang="en-US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535">
                <a:tc rowSpan="4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Arial"/>
                          <a:ea typeface="Times New Roman"/>
                          <a:cs typeface="Times New Roman"/>
                        </a:rPr>
                        <a:t>Supplier</a:t>
                      </a:r>
                      <a:endParaRPr lang="en-US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Senior management </a:t>
                      </a:r>
                      <a:endParaRPr lang="en-US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31</a:t>
                      </a:r>
                      <a:endParaRPr lang="en-US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5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/>
                          <a:ea typeface="Times New Roman"/>
                          <a:cs typeface="Times New Roman"/>
                        </a:rPr>
                        <a:t>Sales and marketing</a:t>
                      </a:r>
                      <a:endParaRPr lang="en-US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13</a:t>
                      </a:r>
                      <a:endParaRPr lang="en-US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5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Account/Engagement managers</a:t>
                      </a:r>
                      <a:endParaRPr lang="en-US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11</a:t>
                      </a:r>
                      <a:endParaRPr lang="en-US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5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Delivery team</a:t>
                      </a:r>
                      <a:endParaRPr lang="en-US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ea typeface="Times New Roman"/>
                          <a:cs typeface="Times New Roman"/>
                        </a:rPr>
                        <a:t>64</a:t>
                      </a:r>
                      <a:endParaRPr lang="en-US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535">
                <a:tc row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Arial"/>
                          <a:ea typeface="Times New Roman"/>
                          <a:cs typeface="Times New Roman"/>
                        </a:rPr>
                        <a:t>Advisors</a:t>
                      </a:r>
                      <a:endParaRPr lang="en-US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Lawyers</a:t>
                      </a:r>
                      <a:endParaRPr lang="en-US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6</a:t>
                      </a:r>
                      <a:endParaRPr lang="en-US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53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/>
                          <a:ea typeface="Times New Roman"/>
                          <a:cs typeface="Times New Roman"/>
                        </a:rPr>
                        <a:t>Consultants</a:t>
                      </a:r>
                      <a:endParaRPr lang="en-US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Arial"/>
                          <a:ea typeface="Times New Roman"/>
                          <a:cs typeface="Times New Roman"/>
                        </a:rPr>
                        <a:t>5</a:t>
                      </a:r>
                      <a:endParaRPr lang="en-US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59663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latin typeface="Arial"/>
                          <a:ea typeface="Times New Roman"/>
                          <a:cs typeface="Times New Roman"/>
                        </a:rPr>
                        <a:t>Officials</a:t>
                      </a:r>
                      <a:endParaRPr lang="en-US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latin typeface="Arial"/>
                          <a:ea typeface="Times New Roman"/>
                          <a:cs typeface="Times New Roman"/>
                        </a:rPr>
                        <a:t>Economic and software park</a:t>
                      </a:r>
                      <a:r>
                        <a:rPr lang="en-US" sz="1600" b="1">
                          <a:latin typeface="Arial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600">
                          <a:latin typeface="Arial"/>
                          <a:ea typeface="Times New Roman"/>
                          <a:cs typeface="Times New Roman"/>
                        </a:rPr>
                        <a:t>officials</a:t>
                      </a:r>
                      <a:endParaRPr lang="en-US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latin typeface="Arial"/>
                          <a:ea typeface="Times New Roman"/>
                          <a:cs typeface="Times New Roman"/>
                        </a:rPr>
                        <a:t>16</a:t>
                      </a:r>
                      <a:endParaRPr lang="en-US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9535">
                <a:tc gridSpan="2">
                  <a:txBody>
                    <a:bodyPr/>
                    <a:lstStyle/>
                    <a:p>
                      <a:pPr marL="24765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latin typeface="Arial"/>
                          <a:ea typeface="Times New Roman"/>
                          <a:cs typeface="Times New Roman"/>
                        </a:rPr>
                        <a:t>Total number of participants</a:t>
                      </a:r>
                      <a:endParaRPr lang="en-US" sz="105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9933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259</a:t>
                      </a:r>
                      <a:endParaRPr lang="en-US" sz="105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T w="1905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98A37B-3294-B74F-B2F0-171AA66D6E3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1600200" y="228600"/>
            <a:ext cx="7162800" cy="1143000"/>
          </a:xfrm>
          <a:noFill/>
        </p:spPr>
        <p:txBody>
          <a:bodyPr/>
          <a:lstStyle/>
          <a:p>
            <a:pPr eaLnBrk="1" hangingPunct="1"/>
            <a:r>
              <a:rPr lang="en-US" sz="3600" dirty="0"/>
              <a:t>We</a:t>
            </a:r>
            <a:r>
              <a:rPr lang="en-US" sz="3600" dirty="0" smtClean="0"/>
              <a:t> have found </a:t>
            </a:r>
            <a:r>
              <a:rPr lang="en-US" sz="3600" dirty="0"/>
              <a:t>mixed results</a:t>
            </a:r>
          </a:p>
        </p:txBody>
      </p:sp>
      <p:sp>
        <p:nvSpPr>
          <p:cNvPr id="286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905000"/>
            <a:ext cx="8382000" cy="4724400"/>
          </a:xfrm>
        </p:spPr>
        <p:txBody>
          <a:bodyPr/>
          <a:lstStyle/>
          <a:p>
            <a:pPr eaLnBrk="1" hangingPunct="1"/>
            <a:r>
              <a:rPr lang="en-US" sz="2800" dirty="0">
                <a:latin typeface="Arial" pitchFamily="-105" charset="0"/>
              </a:rPr>
              <a:t>The same organization typically had several successes, failures, and mediocre projects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4572000" y="2971800"/>
            <a:ext cx="4343400" cy="3352800"/>
            <a:chOff x="3168" y="2112"/>
            <a:chExt cx="2448" cy="1802"/>
          </a:xfrm>
        </p:grpSpPr>
        <p:sp>
          <p:nvSpPr>
            <p:cNvPr id="28679" name="Text Box 5"/>
            <p:cNvSpPr txBox="1">
              <a:spLocks noChangeArrowheads="1"/>
            </p:cNvSpPr>
            <p:nvPr/>
          </p:nvSpPr>
          <p:spPr bwMode="auto">
            <a:xfrm>
              <a:off x="4856" y="2390"/>
              <a:ext cx="760" cy="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000" dirty="0">
                  <a:latin typeface="Times New Roman" pitchFamily="-105" charset="0"/>
                </a:rPr>
                <a:t>Phase 4:</a:t>
              </a:r>
            </a:p>
            <a:p>
              <a:pPr eaLnBrk="1" hangingPunct="1"/>
              <a:r>
                <a:rPr lang="en-US" sz="1000" b="0" dirty="0">
                  <a:latin typeface="Times New Roman" pitchFamily="-105" charset="0"/>
                </a:rPr>
                <a:t>Institutionalized/</a:t>
              </a:r>
            </a:p>
            <a:p>
              <a:pPr eaLnBrk="1" hangingPunct="1"/>
              <a:r>
                <a:rPr lang="en-US" sz="1000" b="0" dirty="0">
                  <a:latin typeface="Times New Roman" pitchFamily="-105" charset="0"/>
                </a:rPr>
                <a:t>Commercialized</a:t>
              </a:r>
            </a:p>
            <a:p>
              <a:pPr eaLnBrk="1" hangingPunct="1"/>
              <a:r>
                <a:rPr lang="en-US" sz="1000" b="0" dirty="0">
                  <a:latin typeface="Times New Roman" pitchFamily="-105" charset="0"/>
                </a:rPr>
                <a:t>Focus on </a:t>
              </a:r>
              <a:r>
                <a:rPr lang="en-US" sz="1000" b="0" i="1" dirty="0">
                  <a:latin typeface="Times New Roman" pitchFamily="-105" charset="0"/>
                </a:rPr>
                <a:t>Value-added</a:t>
              </a:r>
            </a:p>
          </p:txBody>
        </p:sp>
        <p:sp>
          <p:nvSpPr>
            <p:cNvPr id="28680" name="Text Box 6"/>
            <p:cNvSpPr txBox="1">
              <a:spLocks noChangeArrowheads="1"/>
            </p:cNvSpPr>
            <p:nvPr/>
          </p:nvSpPr>
          <p:spPr bwMode="auto">
            <a:xfrm>
              <a:off x="3247" y="3664"/>
              <a:ext cx="56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000" dirty="0">
                  <a:latin typeface="Times New Roman" pitchFamily="-105" charset="0"/>
                </a:rPr>
                <a:t>Phase 1:</a:t>
              </a:r>
            </a:p>
            <a:p>
              <a:pPr eaLnBrk="1" hangingPunct="1"/>
              <a:r>
                <a:rPr lang="en-US" sz="1000" b="0" dirty="0">
                  <a:latin typeface="Times New Roman" pitchFamily="-105" charset="0"/>
                </a:rPr>
                <a:t>Hype and fear</a:t>
              </a:r>
            </a:p>
          </p:txBody>
        </p:sp>
        <p:sp>
          <p:nvSpPr>
            <p:cNvPr id="28681" name="Text Box 7"/>
            <p:cNvSpPr txBox="1">
              <a:spLocks noChangeArrowheads="1"/>
            </p:cNvSpPr>
            <p:nvPr/>
          </p:nvSpPr>
          <p:spPr bwMode="auto">
            <a:xfrm>
              <a:off x="3819" y="3235"/>
              <a:ext cx="1165" cy="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000" dirty="0">
                  <a:latin typeface="Times New Roman" pitchFamily="-105" charset="0"/>
                </a:rPr>
                <a:t>Phase 2:</a:t>
              </a:r>
            </a:p>
            <a:p>
              <a:pPr eaLnBrk="1" hangingPunct="1"/>
              <a:r>
                <a:rPr lang="en-US" sz="1000" b="0" dirty="0">
                  <a:latin typeface="Times New Roman" pitchFamily="-105" charset="0"/>
                </a:rPr>
                <a:t>Pilots, first relationships</a:t>
              </a:r>
            </a:p>
            <a:p>
              <a:pPr eaLnBrk="1" hangingPunct="1"/>
              <a:r>
                <a:rPr lang="en-US" sz="1000" b="0" dirty="0">
                  <a:latin typeface="Times New Roman" pitchFamily="-105" charset="0"/>
                </a:rPr>
                <a:t>Best and worst practices emerge</a:t>
              </a:r>
            </a:p>
            <a:p>
              <a:pPr eaLnBrk="1" hangingPunct="1"/>
              <a:r>
                <a:rPr lang="en-US" sz="1000" b="0" dirty="0">
                  <a:latin typeface="Times New Roman" pitchFamily="-105" charset="0"/>
                </a:rPr>
                <a:t>Focus primarily on </a:t>
              </a:r>
              <a:r>
                <a:rPr lang="en-US" sz="1000" b="0" i="1" dirty="0">
                  <a:latin typeface="Times New Roman" pitchFamily="-105" charset="0"/>
                </a:rPr>
                <a:t>Costs</a:t>
              </a:r>
            </a:p>
            <a:p>
              <a:pPr eaLnBrk="1" hangingPunct="1"/>
              <a:endParaRPr lang="en-US" sz="1000" b="0" dirty="0">
                <a:latin typeface="Times New Roman" pitchFamily="-105" charset="0"/>
              </a:endParaRPr>
            </a:p>
          </p:txBody>
        </p:sp>
        <p:sp>
          <p:nvSpPr>
            <p:cNvPr id="28682" name="Text Box 8"/>
            <p:cNvSpPr txBox="1">
              <a:spLocks noChangeArrowheads="1"/>
            </p:cNvSpPr>
            <p:nvPr/>
          </p:nvSpPr>
          <p:spPr bwMode="auto">
            <a:xfrm>
              <a:off x="4195" y="2720"/>
              <a:ext cx="1407" cy="5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000" dirty="0">
                  <a:latin typeface="Times New Roman" pitchFamily="-105" charset="0"/>
                </a:rPr>
                <a:t>Phase 3:</a:t>
              </a:r>
              <a:r>
                <a:rPr lang="en-US" sz="1000" b="0" dirty="0">
                  <a:latin typeface="Times New Roman" pitchFamily="-105" charset="0"/>
                </a:rPr>
                <a:t> </a:t>
              </a:r>
            </a:p>
            <a:p>
              <a:pPr eaLnBrk="1" hangingPunct="1"/>
              <a:r>
                <a:rPr lang="en-US" sz="1000" b="0" dirty="0">
                  <a:latin typeface="Times New Roman" pitchFamily="-105" charset="0"/>
                </a:rPr>
                <a:t>Relationships mature</a:t>
              </a:r>
            </a:p>
            <a:p>
              <a:pPr eaLnBrk="1" hangingPunct="1"/>
              <a:r>
                <a:rPr lang="en-US" sz="1000" b="0" dirty="0">
                  <a:latin typeface="Times New Roman" pitchFamily="-105" charset="0"/>
                </a:rPr>
                <a:t>May renegotiate, switch suppliers</a:t>
              </a:r>
            </a:p>
            <a:p>
              <a:pPr eaLnBrk="1" hangingPunct="1"/>
              <a:r>
                <a:rPr lang="en-US" sz="1000" b="0" dirty="0">
                  <a:latin typeface="Times New Roman" pitchFamily="-105" charset="0"/>
                </a:rPr>
                <a:t>Richer practices emerge</a:t>
              </a:r>
            </a:p>
            <a:p>
              <a:pPr eaLnBrk="1" hangingPunct="1"/>
              <a:r>
                <a:rPr lang="en-US" sz="1000" b="0" dirty="0">
                  <a:latin typeface="Times New Roman" pitchFamily="-105" charset="0"/>
                </a:rPr>
                <a:t>Focus on </a:t>
              </a:r>
              <a:r>
                <a:rPr lang="en-US" sz="1000" b="0" i="1" dirty="0">
                  <a:latin typeface="Times New Roman" pitchFamily="-105" charset="0"/>
                </a:rPr>
                <a:t>Costs,</a:t>
              </a:r>
              <a:r>
                <a:rPr lang="en-US" sz="1000" b="0" dirty="0">
                  <a:latin typeface="Times New Roman" pitchFamily="-105" charset="0"/>
                </a:rPr>
                <a:t> </a:t>
              </a:r>
              <a:r>
                <a:rPr lang="en-US" sz="1000" b="0" i="1" dirty="0">
                  <a:latin typeface="Times New Roman" pitchFamily="-105" charset="0"/>
                </a:rPr>
                <a:t>Quality, Flexibility, etc.</a:t>
              </a:r>
              <a:endParaRPr lang="en-US" sz="1000" b="0" dirty="0">
                <a:latin typeface="Times New Roman" pitchFamily="-105" charset="0"/>
              </a:endParaRPr>
            </a:p>
          </p:txBody>
        </p:sp>
        <p:sp>
          <p:nvSpPr>
            <p:cNvPr id="28683" name="Line 9"/>
            <p:cNvSpPr>
              <a:spLocks noChangeShapeType="1"/>
            </p:cNvSpPr>
            <p:nvPr/>
          </p:nvSpPr>
          <p:spPr bwMode="auto">
            <a:xfrm>
              <a:off x="3168" y="3899"/>
              <a:ext cx="2270" cy="0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 type="triangle" w="med" len="med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684" name="Line 10"/>
            <p:cNvSpPr>
              <a:spLocks noChangeShapeType="1"/>
            </p:cNvSpPr>
            <p:nvPr/>
          </p:nvSpPr>
          <p:spPr bwMode="auto">
            <a:xfrm flipV="1">
              <a:off x="3168" y="2316"/>
              <a:ext cx="0" cy="1591"/>
            </a:xfrm>
            <a:prstGeom prst="line">
              <a:avLst/>
            </a:prstGeom>
            <a:noFill/>
            <a:ln w="38100">
              <a:solidFill>
                <a:schemeClr val="tx2"/>
              </a:solidFill>
              <a:miter lim="800000"/>
              <a:headEnd/>
              <a:tailEnd type="triangle" w="med" len="med"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685" name="Text Box 11"/>
            <p:cNvSpPr txBox="1">
              <a:spLocks noChangeArrowheads="1"/>
            </p:cNvSpPr>
            <p:nvPr/>
          </p:nvSpPr>
          <p:spPr bwMode="auto">
            <a:xfrm rot="-5400000">
              <a:off x="3018" y="2866"/>
              <a:ext cx="62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000" b="0" dirty="0">
                  <a:latin typeface="Times New Roman" pitchFamily="-105" charset="0"/>
                </a:rPr>
                <a:t>Client Learning</a:t>
              </a:r>
            </a:p>
          </p:txBody>
        </p:sp>
        <p:sp>
          <p:nvSpPr>
            <p:cNvPr id="28686" name="Text Box 12"/>
            <p:cNvSpPr txBox="1">
              <a:spLocks noChangeArrowheads="1"/>
            </p:cNvSpPr>
            <p:nvPr/>
          </p:nvSpPr>
          <p:spPr bwMode="auto">
            <a:xfrm>
              <a:off x="4945" y="2112"/>
              <a:ext cx="498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/>
              <a:r>
                <a:rPr lang="en-US" sz="1000" b="0" dirty="0">
                  <a:latin typeface="Times New Roman" pitchFamily="-105" charset="0"/>
                </a:rPr>
                <a:t>Time/Value</a:t>
              </a:r>
            </a:p>
          </p:txBody>
        </p:sp>
        <p:sp>
          <p:nvSpPr>
            <p:cNvPr id="28687" name="Freeform 13"/>
            <p:cNvSpPr>
              <a:spLocks/>
            </p:cNvSpPr>
            <p:nvPr/>
          </p:nvSpPr>
          <p:spPr bwMode="auto">
            <a:xfrm>
              <a:off x="3247" y="2316"/>
              <a:ext cx="2052" cy="1324"/>
            </a:xfrm>
            <a:custGeom>
              <a:avLst/>
              <a:gdLst>
                <a:gd name="T0" fmla="*/ 0 w 4990"/>
                <a:gd name="T1" fmla="*/ 13 h 2557"/>
                <a:gd name="T2" fmla="*/ 1 w 4990"/>
                <a:gd name="T3" fmla="*/ 10 h 2557"/>
                <a:gd name="T4" fmla="*/ 2 w 4990"/>
                <a:gd name="T5" fmla="*/ 2 h 2557"/>
                <a:gd name="T6" fmla="*/ 4 w 4990"/>
                <a:gd name="T7" fmla="*/ 1 h 255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990"/>
                <a:gd name="T13" fmla="*/ 0 h 2557"/>
                <a:gd name="T14" fmla="*/ 4990 w 4990"/>
                <a:gd name="T15" fmla="*/ 2557 h 255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990" h="2557">
                  <a:moveTo>
                    <a:pt x="0" y="2557"/>
                  </a:moveTo>
                  <a:cubicBezTo>
                    <a:pt x="233" y="2439"/>
                    <a:pt x="954" y="2225"/>
                    <a:pt x="1397" y="1850"/>
                  </a:cubicBezTo>
                  <a:cubicBezTo>
                    <a:pt x="1840" y="1475"/>
                    <a:pt x="2059" y="610"/>
                    <a:pt x="2658" y="305"/>
                  </a:cubicBezTo>
                  <a:cubicBezTo>
                    <a:pt x="3257" y="0"/>
                    <a:pt x="4504" y="80"/>
                    <a:pt x="4990" y="21"/>
                  </a:cubicBezTo>
                </a:path>
              </a:pathLst>
            </a:custGeom>
            <a:noFill/>
            <a:ln w="38100">
              <a:solidFill>
                <a:srgbClr val="CC3300"/>
              </a:solidFill>
              <a:round/>
              <a:headEnd/>
              <a:tailEnd/>
            </a:ln>
          </p:spPr>
          <p:txBody>
            <a:bodyPr wrap="none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8678" name="Rectangle 14"/>
          <p:cNvSpPr>
            <a:spLocks noChangeArrowheads="1"/>
          </p:cNvSpPr>
          <p:nvPr/>
        </p:nvSpPr>
        <p:spPr bwMode="auto">
          <a:xfrm>
            <a:off x="285750" y="2895600"/>
            <a:ext cx="4419600" cy="327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FontTx/>
              <a:buBlip>
                <a:blip r:embed="rId3"/>
              </a:buBlip>
            </a:pPr>
            <a:r>
              <a:rPr lang="en-US" sz="2800" b="0" dirty="0"/>
              <a:t>Many organizations had to “re-launch” after learning from early </a:t>
            </a:r>
            <a:r>
              <a:rPr lang="en-US" sz="2800" b="0" dirty="0" smtClean="0"/>
              <a:t>mistakes </a:t>
            </a:r>
            <a:endParaRPr lang="en-US" sz="2800" b="0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066800"/>
            <a:ext cx="8153400" cy="5181600"/>
          </a:xfrm>
        </p:spPr>
        <p:txBody>
          <a:bodyPr/>
          <a:lstStyle/>
          <a:p>
            <a:pPr>
              <a:buClr>
                <a:schemeClr val="accent1"/>
              </a:buClr>
            </a:pPr>
            <a:r>
              <a:rPr lang="en-US" sz="4000" dirty="0" smtClean="0">
                <a:solidFill>
                  <a:schemeClr val="accent1"/>
                </a:solidFill>
              </a:rPr>
              <a:t>Overall research project summary</a:t>
            </a:r>
          </a:p>
          <a:p>
            <a:pPr>
              <a:buClr>
                <a:schemeClr val="accent1"/>
              </a:buClr>
            </a:pPr>
            <a:r>
              <a:rPr lang="en-US" sz="4000" dirty="0" smtClean="0"/>
              <a:t>Global markets and China outlook</a:t>
            </a:r>
          </a:p>
          <a:p>
            <a:pPr>
              <a:buClr>
                <a:schemeClr val="accent1"/>
              </a:buClr>
            </a:pPr>
            <a:r>
              <a:rPr lang="en-US" sz="4000" dirty="0" smtClean="0">
                <a:solidFill>
                  <a:schemeClr val="accent1"/>
                </a:solidFill>
              </a:rPr>
              <a:t>China research base</a:t>
            </a:r>
          </a:p>
          <a:p>
            <a:pPr>
              <a:buClr>
                <a:schemeClr val="accent1"/>
              </a:buClr>
            </a:pPr>
            <a:r>
              <a:rPr lang="en-US" sz="4000" dirty="0" smtClean="0">
                <a:solidFill>
                  <a:schemeClr val="accent1"/>
                </a:solidFill>
              </a:rPr>
              <a:t>China / India comparison</a:t>
            </a:r>
          </a:p>
          <a:p>
            <a:pPr>
              <a:buClr>
                <a:schemeClr val="accent1"/>
              </a:buClr>
            </a:pPr>
            <a:r>
              <a:rPr lang="en-US" sz="4000" dirty="0" smtClean="0">
                <a:ea typeface="ＭＳ Ｐゴシック" pitchFamily="-65" charset="-128"/>
                <a:cs typeface="ＭＳ Ｐゴシック" pitchFamily="-65" charset="-128"/>
              </a:rPr>
              <a:t>Conclusion and Discussion</a:t>
            </a:r>
            <a:endParaRPr lang="en-US" sz="4000" dirty="0">
              <a:solidFill>
                <a:schemeClr val="accent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87C7AE-7CE9-214E-97B9-009A998A3B2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</p:cSld>
  <p:clrMapOvr>
    <a:masterClrMapping/>
  </p:clrMapOvr>
  <p:transition spd="med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lobal">
  <a:themeElements>
    <a:clrScheme name="Global 5">
      <a:dk1>
        <a:srgbClr val="000000"/>
      </a:dk1>
      <a:lt1>
        <a:srgbClr val="E9E6D9"/>
      </a:lt1>
      <a:dk2>
        <a:srgbClr val="666633"/>
      </a:dk2>
      <a:lt2>
        <a:srgbClr val="CEC7AA"/>
      </a:lt2>
      <a:accent1>
        <a:srgbClr val="FFFFCC"/>
      </a:accent1>
      <a:accent2>
        <a:srgbClr val="B5E0E3"/>
      </a:accent2>
      <a:accent3>
        <a:srgbClr val="F2F0E9"/>
      </a:accent3>
      <a:accent4>
        <a:srgbClr val="000000"/>
      </a:accent4>
      <a:accent5>
        <a:srgbClr val="FFFFE2"/>
      </a:accent5>
      <a:accent6>
        <a:srgbClr val="A4CBCE"/>
      </a:accent6>
      <a:hlink>
        <a:srgbClr val="B6AB82"/>
      </a:hlink>
      <a:folHlink>
        <a:srgbClr val="A0925E"/>
      </a:folHlink>
    </a:clrScheme>
    <a:fontScheme name="Global">
      <a:majorFont>
        <a:latin typeface="Times New Roman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  <a:ea typeface="ＭＳ Ｐゴシック" pitchFamily="-105" charset="-128"/>
            <a:cs typeface="ＭＳ Ｐゴシック" pitchFamily="-105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05" charset="0"/>
            <a:ea typeface="ＭＳ Ｐゴシック" pitchFamily="-105" charset="-128"/>
            <a:cs typeface="ＭＳ Ｐゴシック" pitchFamily="-105" charset="-128"/>
          </a:defRPr>
        </a:defPPr>
      </a:lstStyle>
    </a:lnDef>
  </a:objectDefaults>
  <a:extraClrSchemeLst>
    <a:extraClrScheme>
      <a:clrScheme name="Global 1">
        <a:dk1>
          <a:srgbClr val="000000"/>
        </a:dk1>
        <a:lt1>
          <a:srgbClr val="FFFFCC"/>
        </a:lt1>
        <a:dk2>
          <a:srgbClr val="4D4D4D"/>
        </a:dk2>
        <a:lt2>
          <a:srgbClr val="FFCC00"/>
        </a:lt2>
        <a:accent1>
          <a:srgbClr val="FF9900"/>
        </a:accent1>
        <a:accent2>
          <a:srgbClr val="CC9900"/>
        </a:accent2>
        <a:accent3>
          <a:srgbClr val="B2B2B2"/>
        </a:accent3>
        <a:accent4>
          <a:srgbClr val="DADAAE"/>
        </a:accent4>
        <a:accent5>
          <a:srgbClr val="FFCAAA"/>
        </a:accent5>
        <a:accent6>
          <a:srgbClr val="B98A00"/>
        </a:accent6>
        <a:hlink>
          <a:srgbClr val="898743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2">
        <a:dk1>
          <a:srgbClr val="000000"/>
        </a:dk1>
        <a:lt1>
          <a:srgbClr val="FFFFFF"/>
        </a:lt1>
        <a:dk2>
          <a:srgbClr val="CC6600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E5D093"/>
        </a:hlink>
        <a:folHlink>
          <a:srgbClr val="CCB37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8F8F8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FBFBFB"/>
        </a:accent5>
        <a:accent6>
          <a:srgbClr val="878787"/>
        </a:accent6>
        <a:hlink>
          <a:srgbClr val="DDDDDD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4">
        <a:dk1>
          <a:srgbClr val="000000"/>
        </a:dk1>
        <a:lt1>
          <a:srgbClr val="FFFFFF"/>
        </a:lt1>
        <a:dk2>
          <a:srgbClr val="000066"/>
        </a:dk2>
        <a:lt2>
          <a:srgbClr val="FFFFFF"/>
        </a:lt2>
        <a:accent1>
          <a:srgbClr val="FFFFCC"/>
        </a:accent1>
        <a:accent2>
          <a:srgbClr val="B5E0E3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FDF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5">
        <a:dk1>
          <a:srgbClr val="000000"/>
        </a:dk1>
        <a:lt1>
          <a:srgbClr val="E9E6D9"/>
        </a:lt1>
        <a:dk2>
          <a:srgbClr val="666633"/>
        </a:dk2>
        <a:lt2>
          <a:srgbClr val="CEC7AA"/>
        </a:lt2>
        <a:accent1>
          <a:srgbClr val="FFFFCC"/>
        </a:accent1>
        <a:accent2>
          <a:srgbClr val="B5E0E3"/>
        </a:accent2>
        <a:accent3>
          <a:srgbClr val="F2F0E9"/>
        </a:accent3>
        <a:accent4>
          <a:srgbClr val="000000"/>
        </a:accent4>
        <a:accent5>
          <a:srgbClr val="FFFFE2"/>
        </a:accent5>
        <a:accent6>
          <a:srgbClr val="A4CBCE"/>
        </a:accent6>
        <a:hlink>
          <a:srgbClr val="B6AB82"/>
        </a:hlink>
        <a:folHlink>
          <a:srgbClr val="A0925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6">
        <a:dk1>
          <a:srgbClr val="1B3753"/>
        </a:dk1>
        <a:lt1>
          <a:srgbClr val="EAEAEA"/>
        </a:lt1>
        <a:dk2>
          <a:srgbClr val="336699"/>
        </a:dk2>
        <a:lt2>
          <a:srgbClr val="FFFFCC"/>
        </a:lt2>
        <a:accent1>
          <a:srgbClr val="BA8E46"/>
        </a:accent1>
        <a:accent2>
          <a:srgbClr val="46C0AF"/>
        </a:accent2>
        <a:accent3>
          <a:srgbClr val="ADB8CA"/>
        </a:accent3>
        <a:accent4>
          <a:srgbClr val="C8C8C8"/>
        </a:accent4>
        <a:accent5>
          <a:srgbClr val="D9C6B0"/>
        </a:accent5>
        <a:accent6>
          <a:srgbClr val="3FAE9E"/>
        </a:accent6>
        <a:hlink>
          <a:srgbClr val="93ACC3"/>
        </a:hlink>
        <a:folHlink>
          <a:srgbClr val="7897B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lobal 7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FFCC"/>
        </a:accent1>
        <a:accent2>
          <a:srgbClr val="FFCC99"/>
        </a:accent2>
        <a:accent3>
          <a:srgbClr val="FFFFFF"/>
        </a:accent3>
        <a:accent4>
          <a:srgbClr val="000000"/>
        </a:accent4>
        <a:accent5>
          <a:srgbClr val="FFFFE2"/>
        </a:accent5>
        <a:accent6>
          <a:srgbClr val="E7B98A"/>
        </a:accent6>
        <a:hlink>
          <a:srgbClr val="FF9999"/>
        </a:hlink>
        <a:folHlink>
          <a:srgbClr val="E0636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lobal 8">
        <a:dk1>
          <a:srgbClr val="000000"/>
        </a:dk1>
        <a:lt1>
          <a:srgbClr val="EAEAEA"/>
        </a:lt1>
        <a:dk2>
          <a:srgbClr val="17118B"/>
        </a:dk2>
        <a:lt2>
          <a:srgbClr val="FFFFCC"/>
        </a:lt2>
        <a:accent1>
          <a:srgbClr val="B2B2B2"/>
        </a:accent1>
        <a:accent2>
          <a:srgbClr val="54ABB2"/>
        </a:accent2>
        <a:accent3>
          <a:srgbClr val="ABAAC4"/>
        </a:accent3>
        <a:accent4>
          <a:srgbClr val="C8C8C8"/>
        </a:accent4>
        <a:accent5>
          <a:srgbClr val="D5D5D5"/>
        </a:accent5>
        <a:accent6>
          <a:srgbClr val="4B9BA1"/>
        </a:accent6>
        <a:hlink>
          <a:srgbClr val="4F49A3"/>
        </a:hlink>
        <a:folHlink>
          <a:srgbClr val="2E257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Joe's PowerBook:Applications:Microsoft Office 2004:Templates:Presentations:Designs:Snowflakes</Template>
  <TotalTime>3202</TotalTime>
  <Words>2099</Words>
  <Application>Microsoft Macintosh PowerPoint</Application>
  <PresentationFormat>On-screen Show (4:3)</PresentationFormat>
  <Paragraphs>534</Paragraphs>
  <Slides>49</Slides>
  <Notes>25</Notes>
  <HiddenSlides>1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0" baseType="lpstr">
      <vt:lpstr>Global</vt:lpstr>
      <vt:lpstr>The Chinese Software Development Industry  Outlook and Forecast Presented to Professor Sauter’s IS5800 Class 3/3/2010</vt:lpstr>
      <vt:lpstr>Agenda</vt:lpstr>
      <vt:lpstr>Global Network of Researchers</vt:lpstr>
      <vt:lpstr>Global Network of Researchers</vt:lpstr>
      <vt:lpstr>Table of Contents</vt:lpstr>
      <vt:lpstr>Research Base</vt:lpstr>
      <vt:lpstr>Stakeholders</vt:lpstr>
      <vt:lpstr>We have found mixed results</vt:lpstr>
      <vt:lpstr>Agenda</vt:lpstr>
      <vt:lpstr>China Buzz</vt:lpstr>
      <vt:lpstr>Indian and Chinese Firms1</vt:lpstr>
      <vt:lpstr>Agenda</vt:lpstr>
      <vt:lpstr>Chinese Software Industry Research Base</vt:lpstr>
      <vt:lpstr>Neusoft Participants</vt:lpstr>
      <vt:lpstr>Dalian Captive Centers </vt:lpstr>
      <vt:lpstr>Dalian Participants</vt:lpstr>
      <vt:lpstr>2008 CCID  Outsourcing  Market Revenue / Share</vt:lpstr>
      <vt:lpstr>Slideshow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Agenda</vt:lpstr>
      <vt:lpstr>Strengths: India vs.China</vt:lpstr>
      <vt:lpstr>Challenges: India vs.China</vt:lpstr>
      <vt:lpstr>Global Readiness</vt:lpstr>
      <vt:lpstr>China’s Strengths</vt:lpstr>
      <vt:lpstr>China’s Strengths</vt:lpstr>
      <vt:lpstr>China’s Challenges</vt:lpstr>
      <vt:lpstr>Learning from Indian Software Firms</vt:lpstr>
      <vt:lpstr>Agenda</vt:lpstr>
      <vt:lpstr>Organizational Support</vt:lpstr>
      <vt:lpstr>Project Planning</vt:lpstr>
      <vt:lpstr>Knowledge Transfer</vt:lpstr>
      <vt:lpstr>CMM/CMMi</vt:lpstr>
      <vt:lpstr>Conclusion and Discussion</vt:lpstr>
      <vt:lpstr>References and Notes</vt:lpstr>
    </vt:vector>
  </TitlesOfParts>
  <Company>University Missouri St. Louis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Successful Knowledge Transfer Within Offshore Supplier Networks: A Case Study Exploring Social Capital In Strategic Alliances</dc:title>
  <dc:creator>Joseph Rottman</dc:creator>
  <cp:lastModifiedBy>Joseph Rottman</cp:lastModifiedBy>
  <cp:revision>343</cp:revision>
  <cp:lastPrinted>2009-03-19T00:36:33Z</cp:lastPrinted>
  <dcterms:created xsi:type="dcterms:W3CDTF">2010-03-01T18:26:51Z</dcterms:created>
  <dcterms:modified xsi:type="dcterms:W3CDTF">2010-03-01T18:31:47Z</dcterms:modified>
</cp:coreProperties>
</file>