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6"/>
  </p:notesMasterIdLst>
  <p:sldIdLst>
    <p:sldId id="256" r:id="rId3"/>
    <p:sldId id="257" r:id="rId4"/>
    <p:sldId id="269" r:id="rId5"/>
    <p:sldId id="258" r:id="rId6"/>
    <p:sldId id="259" r:id="rId7"/>
    <p:sldId id="260" r:id="rId8"/>
    <p:sldId id="261" r:id="rId9"/>
    <p:sldId id="262" r:id="rId10"/>
    <p:sldId id="263" r:id="rId11"/>
    <p:sldId id="264" r:id="rId12"/>
    <p:sldId id="265" r:id="rId13"/>
    <p:sldId id="266" r:id="rId14"/>
    <p:sldId id="267" r:id="rId15"/>
    <p:sldId id="270" r:id="rId16"/>
    <p:sldId id="268" r:id="rId17"/>
    <p:sldId id="279" r:id="rId18"/>
    <p:sldId id="280" r:id="rId19"/>
    <p:sldId id="281" r:id="rId20"/>
    <p:sldId id="282" r:id="rId21"/>
    <p:sldId id="271" r:id="rId22"/>
    <p:sldId id="283" r:id="rId23"/>
    <p:sldId id="272" r:id="rId24"/>
    <p:sldId id="284" r:id="rId25"/>
    <p:sldId id="273" r:id="rId26"/>
    <p:sldId id="274" r:id="rId27"/>
    <p:sldId id="275" r:id="rId28"/>
    <p:sldId id="276" r:id="rId29"/>
    <p:sldId id="277" r:id="rId30"/>
    <p:sldId id="278" r:id="rId31"/>
    <p:sldId id="285" r:id="rId32"/>
    <p:sldId id="286" r:id="rId33"/>
    <p:sldId id="287" r:id="rId34"/>
    <p:sldId id="288" r:id="rId35"/>
    <p:sldId id="289" r:id="rId36"/>
    <p:sldId id="290" r:id="rId37"/>
    <p:sldId id="291" r:id="rId38"/>
    <p:sldId id="297" r:id="rId39"/>
    <p:sldId id="293" r:id="rId40"/>
    <p:sldId id="292" r:id="rId41"/>
    <p:sldId id="294" r:id="rId42"/>
    <p:sldId id="295" r:id="rId43"/>
    <p:sldId id="296" r:id="rId44"/>
    <p:sldId id="298" r:id="rId45"/>
    <p:sldId id="299" r:id="rId46"/>
    <p:sldId id="300" r:id="rId47"/>
    <p:sldId id="302" r:id="rId48"/>
    <p:sldId id="304" r:id="rId49"/>
    <p:sldId id="306" r:id="rId50"/>
    <p:sldId id="312" r:id="rId51"/>
    <p:sldId id="301" r:id="rId52"/>
    <p:sldId id="307" r:id="rId53"/>
    <p:sldId id="303" r:id="rId54"/>
    <p:sldId id="308" r:id="rId55"/>
    <p:sldId id="309" r:id="rId56"/>
    <p:sldId id="310" r:id="rId57"/>
    <p:sldId id="305" r:id="rId58"/>
    <p:sldId id="311" r:id="rId59"/>
    <p:sldId id="313" r:id="rId60"/>
    <p:sldId id="318" r:id="rId61"/>
    <p:sldId id="314" r:id="rId62"/>
    <p:sldId id="315" r:id="rId63"/>
    <p:sldId id="316" r:id="rId64"/>
    <p:sldId id="317"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00"/>
  </p:normalViewPr>
  <p:slideViewPr>
    <p:cSldViewPr>
      <p:cViewPr varScale="1">
        <p:scale>
          <a:sx n="108" d="100"/>
          <a:sy n="108" d="100"/>
        </p:scale>
        <p:origin x="-40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C2CD37E-0A17-4DEA-8B6F-783FA2DAAA87}" type="slidenum">
              <a:rPr lang="en-US"/>
              <a:pPr/>
              <a:t>‹#›</a:t>
            </a:fld>
            <a:endParaRPr lang="en-US"/>
          </a:p>
        </p:txBody>
      </p:sp>
    </p:spTree>
    <p:extLst>
      <p:ext uri="{BB962C8B-B14F-4D97-AF65-F5344CB8AC3E}">
        <p14:creationId xmlns:p14="http://schemas.microsoft.com/office/powerpoint/2010/main" val="19475703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089C0359-85BD-443F-8C7E-63223AF3F73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1D01C1-98A0-4860-8918-8357731F6A09}" type="slidenum">
              <a:rPr lang="en-US"/>
              <a:pPr/>
              <a:t>‹#›</a:t>
            </a:fld>
            <a:endParaRPr lang="en-US"/>
          </a:p>
        </p:txBody>
      </p:sp>
    </p:spTree>
    <p:extLst>
      <p:ext uri="{BB962C8B-B14F-4D97-AF65-F5344CB8AC3E}">
        <p14:creationId xmlns:p14="http://schemas.microsoft.com/office/powerpoint/2010/main" val="43307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F0CA17-DBE4-4796-BB78-05D2521A9284}" type="slidenum">
              <a:rPr lang="en-US"/>
              <a:pPr/>
              <a:t>‹#›</a:t>
            </a:fld>
            <a:endParaRPr lang="en-US"/>
          </a:p>
        </p:txBody>
      </p:sp>
    </p:spTree>
    <p:extLst>
      <p:ext uri="{BB962C8B-B14F-4D97-AF65-F5344CB8AC3E}">
        <p14:creationId xmlns:p14="http://schemas.microsoft.com/office/powerpoint/2010/main" val="64067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E9C7FCF1-A5FA-4D2E-9BC6-D0BC7E54585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149CEA-468E-4E6B-A23E-EDD575F82D23}" type="slidenum">
              <a:rPr lang="en-US"/>
              <a:pPr/>
              <a:t>‹#›</a:t>
            </a:fld>
            <a:endParaRPr lang="en-US"/>
          </a:p>
        </p:txBody>
      </p:sp>
    </p:spTree>
    <p:extLst>
      <p:ext uri="{BB962C8B-B14F-4D97-AF65-F5344CB8AC3E}">
        <p14:creationId xmlns:p14="http://schemas.microsoft.com/office/powerpoint/2010/main" val="46069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2E8BCE-B0C1-47E4-A7D8-060515CB90E4}" type="slidenum">
              <a:rPr lang="en-US"/>
              <a:pPr/>
              <a:t>‹#›</a:t>
            </a:fld>
            <a:endParaRPr lang="en-US"/>
          </a:p>
        </p:txBody>
      </p:sp>
    </p:spTree>
    <p:extLst>
      <p:ext uri="{BB962C8B-B14F-4D97-AF65-F5344CB8AC3E}">
        <p14:creationId xmlns:p14="http://schemas.microsoft.com/office/powerpoint/2010/main" val="42546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EF1821-F53C-4739-9FFC-96B65F566DFB}" type="slidenum">
              <a:rPr lang="en-US"/>
              <a:pPr/>
              <a:t>‹#›</a:t>
            </a:fld>
            <a:endParaRPr lang="en-US"/>
          </a:p>
        </p:txBody>
      </p:sp>
    </p:spTree>
    <p:extLst>
      <p:ext uri="{BB962C8B-B14F-4D97-AF65-F5344CB8AC3E}">
        <p14:creationId xmlns:p14="http://schemas.microsoft.com/office/powerpoint/2010/main" val="153888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07EDD0E-045D-42E7-8276-8232EF45BC2F}" type="slidenum">
              <a:rPr lang="en-US"/>
              <a:pPr/>
              <a:t>‹#›</a:t>
            </a:fld>
            <a:endParaRPr lang="en-US"/>
          </a:p>
        </p:txBody>
      </p:sp>
    </p:spTree>
    <p:extLst>
      <p:ext uri="{BB962C8B-B14F-4D97-AF65-F5344CB8AC3E}">
        <p14:creationId xmlns:p14="http://schemas.microsoft.com/office/powerpoint/2010/main" val="335697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359BD8-525A-435D-A1AC-90144F1AB339}" type="slidenum">
              <a:rPr lang="en-US"/>
              <a:pPr/>
              <a:t>‹#›</a:t>
            </a:fld>
            <a:endParaRPr lang="en-US"/>
          </a:p>
        </p:txBody>
      </p:sp>
    </p:spTree>
    <p:extLst>
      <p:ext uri="{BB962C8B-B14F-4D97-AF65-F5344CB8AC3E}">
        <p14:creationId xmlns:p14="http://schemas.microsoft.com/office/powerpoint/2010/main" val="396245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6710A1D-93A2-48A0-9937-A746BCB95F2E}" type="slidenum">
              <a:rPr lang="en-US"/>
              <a:pPr/>
              <a:t>‹#›</a:t>
            </a:fld>
            <a:endParaRPr lang="en-US"/>
          </a:p>
        </p:txBody>
      </p:sp>
    </p:spTree>
    <p:extLst>
      <p:ext uri="{BB962C8B-B14F-4D97-AF65-F5344CB8AC3E}">
        <p14:creationId xmlns:p14="http://schemas.microsoft.com/office/powerpoint/2010/main" val="3198842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4943D0-1B62-4498-9C08-851223789837}" type="slidenum">
              <a:rPr lang="en-US"/>
              <a:pPr/>
              <a:t>‹#›</a:t>
            </a:fld>
            <a:endParaRPr lang="en-US"/>
          </a:p>
        </p:txBody>
      </p:sp>
    </p:spTree>
    <p:extLst>
      <p:ext uri="{BB962C8B-B14F-4D97-AF65-F5344CB8AC3E}">
        <p14:creationId xmlns:p14="http://schemas.microsoft.com/office/powerpoint/2010/main" val="24880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1094A1-8535-4B4B-85DC-0B2457264C24}" type="slidenum">
              <a:rPr lang="en-US"/>
              <a:pPr/>
              <a:t>‹#›</a:t>
            </a:fld>
            <a:endParaRPr lang="en-US"/>
          </a:p>
        </p:txBody>
      </p:sp>
    </p:spTree>
    <p:extLst>
      <p:ext uri="{BB962C8B-B14F-4D97-AF65-F5344CB8AC3E}">
        <p14:creationId xmlns:p14="http://schemas.microsoft.com/office/powerpoint/2010/main" val="1176196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B76E58-7840-446E-88C5-32A7B6206BE9}" type="slidenum">
              <a:rPr lang="en-US"/>
              <a:pPr/>
              <a:t>‹#›</a:t>
            </a:fld>
            <a:endParaRPr lang="en-US"/>
          </a:p>
        </p:txBody>
      </p:sp>
    </p:spTree>
    <p:extLst>
      <p:ext uri="{BB962C8B-B14F-4D97-AF65-F5344CB8AC3E}">
        <p14:creationId xmlns:p14="http://schemas.microsoft.com/office/powerpoint/2010/main" val="1894566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8AD22A-A0D2-4C58-BC7E-B954AB706F92}" type="slidenum">
              <a:rPr lang="en-US"/>
              <a:pPr/>
              <a:t>‹#›</a:t>
            </a:fld>
            <a:endParaRPr lang="en-US"/>
          </a:p>
        </p:txBody>
      </p:sp>
    </p:spTree>
    <p:extLst>
      <p:ext uri="{BB962C8B-B14F-4D97-AF65-F5344CB8AC3E}">
        <p14:creationId xmlns:p14="http://schemas.microsoft.com/office/powerpoint/2010/main" val="390119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0101F-C464-4EBB-BD96-1AD8D815962B}" type="slidenum">
              <a:rPr lang="en-US"/>
              <a:pPr/>
              <a:t>‹#›</a:t>
            </a:fld>
            <a:endParaRPr lang="en-US"/>
          </a:p>
        </p:txBody>
      </p:sp>
    </p:spTree>
    <p:extLst>
      <p:ext uri="{BB962C8B-B14F-4D97-AF65-F5344CB8AC3E}">
        <p14:creationId xmlns:p14="http://schemas.microsoft.com/office/powerpoint/2010/main" val="74289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0DE8C-E88E-4173-BA11-FB7E3541C843}" type="slidenum">
              <a:rPr lang="en-US"/>
              <a:pPr/>
              <a:t>‹#›</a:t>
            </a:fld>
            <a:endParaRPr lang="en-US"/>
          </a:p>
        </p:txBody>
      </p:sp>
    </p:spTree>
    <p:extLst>
      <p:ext uri="{BB962C8B-B14F-4D97-AF65-F5344CB8AC3E}">
        <p14:creationId xmlns:p14="http://schemas.microsoft.com/office/powerpoint/2010/main" val="401269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DC38B1B-B726-4A62-8516-AEDA35C21CD0}" type="slidenum">
              <a:rPr lang="en-US"/>
              <a:pPr/>
              <a:t>‹#›</a:t>
            </a:fld>
            <a:endParaRPr lang="en-US"/>
          </a:p>
        </p:txBody>
      </p:sp>
    </p:spTree>
    <p:extLst>
      <p:ext uri="{BB962C8B-B14F-4D97-AF65-F5344CB8AC3E}">
        <p14:creationId xmlns:p14="http://schemas.microsoft.com/office/powerpoint/2010/main" val="46291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CEBE5DC-6475-4005-9BF4-B03C68669986}" type="slidenum">
              <a:rPr lang="en-US"/>
              <a:pPr/>
              <a:t>‹#›</a:t>
            </a:fld>
            <a:endParaRPr lang="en-US"/>
          </a:p>
        </p:txBody>
      </p:sp>
    </p:spTree>
    <p:extLst>
      <p:ext uri="{BB962C8B-B14F-4D97-AF65-F5344CB8AC3E}">
        <p14:creationId xmlns:p14="http://schemas.microsoft.com/office/powerpoint/2010/main" val="15161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4336A4-A570-4CD0-A5B2-08F07CA8522C}" type="slidenum">
              <a:rPr lang="en-US"/>
              <a:pPr/>
              <a:t>‹#›</a:t>
            </a:fld>
            <a:endParaRPr lang="en-US"/>
          </a:p>
        </p:txBody>
      </p:sp>
    </p:spTree>
    <p:extLst>
      <p:ext uri="{BB962C8B-B14F-4D97-AF65-F5344CB8AC3E}">
        <p14:creationId xmlns:p14="http://schemas.microsoft.com/office/powerpoint/2010/main" val="146156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416ABE-83B1-4186-B281-21A0455D46B5}" type="slidenum">
              <a:rPr lang="en-US"/>
              <a:pPr/>
              <a:t>‹#›</a:t>
            </a:fld>
            <a:endParaRPr lang="en-US"/>
          </a:p>
        </p:txBody>
      </p:sp>
    </p:spTree>
    <p:extLst>
      <p:ext uri="{BB962C8B-B14F-4D97-AF65-F5344CB8AC3E}">
        <p14:creationId xmlns:p14="http://schemas.microsoft.com/office/powerpoint/2010/main" val="6705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6C8613-7A14-4756-A4BD-66EF6BF7B01F}" type="slidenum">
              <a:rPr lang="en-US"/>
              <a:pPr/>
              <a:t>‹#›</a:t>
            </a:fld>
            <a:endParaRPr lang="en-US"/>
          </a:p>
        </p:txBody>
      </p:sp>
    </p:spTree>
    <p:extLst>
      <p:ext uri="{BB962C8B-B14F-4D97-AF65-F5344CB8AC3E}">
        <p14:creationId xmlns:p14="http://schemas.microsoft.com/office/powerpoint/2010/main" val="185958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C9A5B2-54C9-4708-BCA4-CD8C53C967CE}" type="slidenum">
              <a:rPr lang="en-US"/>
              <a:pPr/>
              <a:t>‹#›</a:t>
            </a:fld>
            <a:endParaRPr lang="en-US"/>
          </a:p>
        </p:txBody>
      </p:sp>
    </p:spTree>
    <p:extLst>
      <p:ext uri="{BB962C8B-B14F-4D97-AF65-F5344CB8AC3E}">
        <p14:creationId xmlns:p14="http://schemas.microsoft.com/office/powerpoint/2010/main" val="313130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C9616F-1655-44FB-95C4-6E792E286C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BF6C152-B43D-4C6E-9B97-EB9B3CA83B1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p:txBody>
          <a:bodyPr/>
          <a:lstStyle/>
          <a:p>
            <a:r>
              <a:rPr lang="en-US" sz="4800" b="1" dirty="0">
                <a:solidFill>
                  <a:srgbClr val="FF0000"/>
                </a:solidFill>
              </a:rPr>
              <a:t>Photos Show the Reality of a Warming Planet</a:t>
            </a:r>
          </a:p>
        </p:txBody>
      </p:sp>
      <p:sp>
        <p:nvSpPr>
          <p:cNvPr id="5632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z="2000" dirty="0"/>
              <a:t>Drought, one of the consequences of climate change: Climate change increases the risk of more violent and more frequent extreme climate events such as droughts, torrential rain and storms.</a:t>
            </a:r>
          </a:p>
        </p:txBody>
      </p:sp>
      <p:pic>
        <p:nvPicPr>
          <p:cNvPr id="4" name="Content Placeholder 3"/>
          <p:cNvPicPr>
            <a:picLocks noGrp="1" noChangeAspect="1"/>
          </p:cNvPicPr>
          <p:nvPr>
            <p:ph idx="1"/>
          </p:nvPr>
        </p:nvPicPr>
        <p:blipFill>
          <a:blip r:embed="rId2"/>
          <a:stretch>
            <a:fillRect/>
          </a:stretch>
        </p:blipFill>
        <p:spPr>
          <a:xfrm>
            <a:off x="152400" y="990601"/>
            <a:ext cx="8798345" cy="5865564"/>
          </a:xfrm>
          <a:prstGeom prst="rect">
            <a:avLst/>
          </a:prstGeom>
        </p:spPr>
      </p:pic>
    </p:spTree>
    <p:extLst>
      <p:ext uri="{BB962C8B-B14F-4D97-AF65-F5344CB8AC3E}">
        <p14:creationId xmlns:p14="http://schemas.microsoft.com/office/powerpoint/2010/main" val="21085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000" dirty="0"/>
              <a:t>Pollution from factories contributes to global warming: In 2012, the primary production of renewable energies rose to 22.4 million </a:t>
            </a:r>
            <a:r>
              <a:rPr lang="en-US" sz="2000" dirty="0" err="1"/>
              <a:t>tonnes</a:t>
            </a:r>
            <a:r>
              <a:rPr lang="en-US" sz="2000" dirty="0"/>
              <a:t> of oil equivalent (</a:t>
            </a:r>
            <a:r>
              <a:rPr lang="en-US" sz="2000" dirty="0" err="1"/>
              <a:t>Mtoe</a:t>
            </a:r>
            <a:r>
              <a:rPr lang="en-US" sz="2000" dirty="0"/>
              <a:t>). The main sectors are wood fuel (44.8 percent), hydropower (22.4 percent), biofuels (10.7 percent) and heat pumps (6.2 percent). </a:t>
            </a:r>
          </a:p>
        </p:txBody>
      </p:sp>
      <p:pic>
        <p:nvPicPr>
          <p:cNvPr id="4" name="Content Placeholder 3"/>
          <p:cNvPicPr>
            <a:picLocks noGrp="1" noChangeAspect="1"/>
          </p:cNvPicPr>
          <p:nvPr>
            <p:ph idx="1"/>
          </p:nvPr>
        </p:nvPicPr>
        <p:blipFill>
          <a:blip r:embed="rId2"/>
          <a:stretch>
            <a:fillRect/>
          </a:stretch>
        </p:blipFill>
        <p:spPr>
          <a:xfrm>
            <a:off x="450058" y="1417638"/>
            <a:ext cx="8160542" cy="5440362"/>
          </a:xfrm>
          <a:prstGeom prst="rect">
            <a:avLst/>
          </a:prstGeom>
        </p:spPr>
      </p:pic>
    </p:spTree>
    <p:extLst>
      <p:ext uri="{BB962C8B-B14F-4D97-AF65-F5344CB8AC3E}">
        <p14:creationId xmlns:p14="http://schemas.microsoft.com/office/powerpoint/2010/main" val="1093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000" dirty="0"/>
              <a:t>Large-scale deforestation: Four centuries ago, 66 percent of the earth was covered in forests—today, this figure has been halved. And this deforestation is intensifying, with 23 million hectares of forest destroyed between 2000 and 2012. </a:t>
            </a:r>
          </a:p>
        </p:txBody>
      </p:sp>
      <p:pic>
        <p:nvPicPr>
          <p:cNvPr id="4" name="Content Placeholder 3"/>
          <p:cNvPicPr>
            <a:picLocks noGrp="1" noChangeAspect="1"/>
          </p:cNvPicPr>
          <p:nvPr>
            <p:ph idx="1"/>
          </p:nvPr>
        </p:nvPicPr>
        <p:blipFill>
          <a:blip r:embed="rId2"/>
          <a:stretch>
            <a:fillRect/>
          </a:stretch>
        </p:blipFill>
        <p:spPr>
          <a:xfrm>
            <a:off x="457199" y="1371600"/>
            <a:ext cx="8229599" cy="5486400"/>
          </a:xfrm>
          <a:prstGeom prst="rect">
            <a:avLst/>
          </a:prstGeom>
        </p:spPr>
      </p:pic>
    </p:spTree>
    <p:extLst>
      <p:ext uri="{BB962C8B-B14F-4D97-AF65-F5344CB8AC3E}">
        <p14:creationId xmlns:p14="http://schemas.microsoft.com/office/powerpoint/2010/main" val="381891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47800"/>
          </a:xfrm>
        </p:spPr>
        <p:txBody>
          <a:bodyPr/>
          <a:lstStyle/>
          <a:p>
            <a:r>
              <a:rPr lang="en-US" sz="1800" dirty="0"/>
              <a:t>I don’t believe in global warming: A meta-study published in 2013 in “Environmental Research Letters” compiled almost 12,000 research abstracts published by over 29,000 researchers between 1991 and 2011. Among them, 3,896 articles stated a position on the causes of global warming over the past 50 years: 97.1 percent of them endorsed the consensus that it is human-caused. </a:t>
            </a:r>
          </a:p>
        </p:txBody>
      </p:sp>
      <p:pic>
        <p:nvPicPr>
          <p:cNvPr id="4" name="Content Placeholder 3"/>
          <p:cNvPicPr>
            <a:picLocks noGrp="1" noChangeAspect="1"/>
          </p:cNvPicPr>
          <p:nvPr>
            <p:ph idx="1"/>
          </p:nvPr>
        </p:nvPicPr>
        <p:blipFill>
          <a:blip r:embed="rId2"/>
          <a:stretch>
            <a:fillRect/>
          </a:stretch>
        </p:blipFill>
        <p:spPr>
          <a:xfrm>
            <a:off x="495301" y="1447800"/>
            <a:ext cx="8115299" cy="5410200"/>
          </a:xfrm>
          <a:prstGeom prst="rect">
            <a:avLst/>
          </a:prstGeom>
        </p:spPr>
      </p:pic>
    </p:spTree>
    <p:extLst>
      <p:ext uri="{BB962C8B-B14F-4D97-AF65-F5344CB8AC3E}">
        <p14:creationId xmlns:p14="http://schemas.microsoft.com/office/powerpoint/2010/main" val="261307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7252" y="5508"/>
            <a:ext cx="8168577" cy="6828622"/>
          </a:xfrm>
          <a:prstGeom prst="rect">
            <a:avLst/>
          </a:prstGeom>
        </p:spPr>
      </p:pic>
    </p:spTree>
    <p:extLst>
      <p:ext uri="{BB962C8B-B14F-4D97-AF65-F5344CB8AC3E}">
        <p14:creationId xmlns:p14="http://schemas.microsoft.com/office/powerpoint/2010/main" val="293374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pictures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334000" y="685800"/>
            <a:ext cx="3810000" cy="5476875"/>
          </a:xfrm>
          <a:prstGeom prst="rect">
            <a:avLst/>
          </a:prstGeom>
        </p:spPr>
      </p:pic>
    </p:spTree>
    <p:extLst>
      <p:ext uri="{BB962C8B-B14F-4D97-AF65-F5344CB8AC3E}">
        <p14:creationId xmlns:p14="http://schemas.microsoft.com/office/powerpoint/2010/main" val="553763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80371" y="0"/>
            <a:ext cx="8811229" cy="6858000"/>
          </a:xfrm>
          <a:prstGeom prst="rect">
            <a:avLst/>
          </a:prstGeom>
        </p:spPr>
      </p:pic>
    </p:spTree>
    <p:extLst>
      <p:ext uri="{BB962C8B-B14F-4D97-AF65-F5344CB8AC3E}">
        <p14:creationId xmlns:p14="http://schemas.microsoft.com/office/powerpoint/2010/main" val="131992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r>
              <a:rPr lang="en-US" sz="2400" dirty="0"/>
              <a:t>Higher storm surges due to climate change are worsening damage from hurricanes and other tropical storms.</a:t>
            </a:r>
          </a:p>
        </p:txBody>
      </p:sp>
      <p:pic>
        <p:nvPicPr>
          <p:cNvPr id="4" name="Content Placeholder 3"/>
          <p:cNvPicPr>
            <a:picLocks noGrp="1" noChangeAspect="1"/>
          </p:cNvPicPr>
          <p:nvPr>
            <p:ph idx="1"/>
          </p:nvPr>
        </p:nvPicPr>
        <p:blipFill>
          <a:blip r:embed="rId2"/>
          <a:stretch>
            <a:fillRect/>
          </a:stretch>
        </p:blipFill>
        <p:spPr>
          <a:xfrm>
            <a:off x="0" y="812801"/>
            <a:ext cx="9067800" cy="6045200"/>
          </a:xfrm>
          <a:prstGeom prst="rect">
            <a:avLst/>
          </a:prstGeom>
        </p:spPr>
      </p:pic>
    </p:spTree>
    <p:extLst>
      <p:ext uri="{BB962C8B-B14F-4D97-AF65-F5344CB8AC3E}">
        <p14:creationId xmlns:p14="http://schemas.microsoft.com/office/powerpoint/2010/main" val="315279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z="2800" dirty="0"/>
              <a:t>These images of Alaska link to a set of climate change scenarios for created specifically for Alaska. </a:t>
            </a:r>
          </a:p>
        </p:txBody>
      </p:sp>
      <p:pic>
        <p:nvPicPr>
          <p:cNvPr id="4" name="Content Placeholder 3"/>
          <p:cNvPicPr>
            <a:picLocks noGrp="1" noChangeAspect="1"/>
          </p:cNvPicPr>
          <p:nvPr>
            <p:ph idx="1"/>
          </p:nvPr>
        </p:nvPicPr>
        <p:blipFill>
          <a:blip r:embed="rId2"/>
          <a:stretch>
            <a:fillRect/>
          </a:stretch>
        </p:blipFill>
        <p:spPr>
          <a:xfrm>
            <a:off x="0" y="1219200"/>
            <a:ext cx="9144000" cy="3346704"/>
          </a:xfrm>
          <a:prstGeom prst="rect">
            <a:avLst/>
          </a:prstGeom>
        </p:spPr>
      </p:pic>
    </p:spTree>
    <p:extLst>
      <p:ext uri="{BB962C8B-B14F-4D97-AF65-F5344CB8AC3E}">
        <p14:creationId xmlns:p14="http://schemas.microsoft.com/office/powerpoint/2010/main" val="1660484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0139"/>
            <a:ext cx="9144000" cy="6575461"/>
          </a:xfrm>
          <a:prstGeom prst="rect">
            <a:avLst/>
          </a:prstGeom>
        </p:spPr>
      </p:pic>
    </p:spTree>
    <p:extLst>
      <p:ext uri="{BB962C8B-B14F-4D97-AF65-F5344CB8AC3E}">
        <p14:creationId xmlns:p14="http://schemas.microsoft.com/office/powerpoint/2010/main" val="46641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19280"/>
            <a:ext cx="9144000" cy="1143000"/>
          </a:xfrm>
        </p:spPr>
        <p:txBody>
          <a:bodyPr/>
          <a:lstStyle/>
          <a:p>
            <a:endParaRPr lang="en-US" dirty="0"/>
          </a:p>
        </p:txBody>
      </p:sp>
      <p:sp>
        <p:nvSpPr>
          <p:cNvPr id="57347" name="Rectangle 3"/>
          <p:cNvSpPr>
            <a:spLocks noGrp="1" noChangeArrowheads="1"/>
          </p:cNvSpPr>
          <p:nvPr>
            <p:ph type="body" idx="1"/>
          </p:nvPr>
        </p:nvSpPr>
        <p:spPr/>
        <p:txBody>
          <a:bodyPr/>
          <a:lstStyle/>
          <a:p>
            <a:r>
              <a:rPr lang="en-US" sz="2800" dirty="0"/>
              <a:t>In the lead up to COP21, the Paris climate talk, the United Nations Conference on Climate Change has put together 10 images that show a changing world. From the impacts of melting glaciers to species extinction to communities facing sea level rise, these images reflect the reality of climate 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083250" y="0"/>
            <a:ext cx="6187668" cy="6858000"/>
          </a:xfrm>
          <a:prstGeom prst="rect">
            <a:avLst/>
          </a:prstGeom>
        </p:spPr>
      </p:pic>
    </p:spTree>
    <p:extLst>
      <p:ext uri="{BB962C8B-B14F-4D97-AF65-F5344CB8AC3E}">
        <p14:creationId xmlns:p14="http://schemas.microsoft.com/office/powerpoint/2010/main" val="384844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116387" cy="3382962"/>
          </a:xfrm>
        </p:spPr>
        <p:txBody>
          <a:bodyPr/>
          <a:lstStyle/>
          <a:p>
            <a:r>
              <a:rPr lang="en-US" dirty="0"/>
              <a:t>USDA Hardiness Zone Maps for 1990 and 2012</a:t>
            </a:r>
          </a:p>
        </p:txBody>
      </p:sp>
      <p:pic>
        <p:nvPicPr>
          <p:cNvPr id="4" name="Content Placeholder 3"/>
          <p:cNvPicPr>
            <a:picLocks noGrp="1" noChangeAspect="1"/>
          </p:cNvPicPr>
          <p:nvPr>
            <p:ph idx="1"/>
          </p:nvPr>
        </p:nvPicPr>
        <p:blipFill>
          <a:blip r:embed="rId2"/>
          <a:stretch>
            <a:fillRect/>
          </a:stretch>
        </p:blipFill>
        <p:spPr>
          <a:xfrm>
            <a:off x="4789049" y="4590"/>
            <a:ext cx="4354951" cy="6853410"/>
          </a:xfrm>
          <a:prstGeom prst="rect">
            <a:avLst/>
          </a:prstGeom>
        </p:spPr>
      </p:pic>
    </p:spTree>
    <p:extLst>
      <p:ext uri="{BB962C8B-B14F-4D97-AF65-F5344CB8AC3E}">
        <p14:creationId xmlns:p14="http://schemas.microsoft.com/office/powerpoint/2010/main" val="1072180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28687" y="0"/>
            <a:ext cx="5358810" cy="6858000"/>
          </a:xfrm>
          <a:prstGeom prst="rect">
            <a:avLst/>
          </a:prstGeom>
        </p:spPr>
      </p:pic>
    </p:spTree>
    <p:extLst>
      <p:ext uri="{BB962C8B-B14F-4D97-AF65-F5344CB8AC3E}">
        <p14:creationId xmlns:p14="http://schemas.microsoft.com/office/powerpoint/2010/main" val="108819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3333" b="3333"/>
          <a:stretch/>
        </p:blipFill>
        <p:spPr>
          <a:xfrm>
            <a:off x="1953986" y="0"/>
            <a:ext cx="6123213" cy="6858000"/>
          </a:xfrm>
          <a:prstGeom prst="rect">
            <a:avLst/>
          </a:prstGeom>
        </p:spPr>
      </p:pic>
    </p:spTree>
    <p:extLst>
      <p:ext uri="{BB962C8B-B14F-4D97-AF65-F5344CB8AC3E}">
        <p14:creationId xmlns:p14="http://schemas.microsoft.com/office/powerpoint/2010/main" val="2976302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5159720"/>
          </a:xfrm>
          <a:prstGeom prst="rect">
            <a:avLst/>
          </a:prstGeom>
        </p:spPr>
      </p:pic>
    </p:spTree>
    <p:extLst>
      <p:ext uri="{BB962C8B-B14F-4D97-AF65-F5344CB8AC3E}">
        <p14:creationId xmlns:p14="http://schemas.microsoft.com/office/powerpoint/2010/main" val="246343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017" y="381000"/>
            <a:ext cx="9132983" cy="6064872"/>
          </a:xfrm>
          <a:prstGeom prst="rect">
            <a:avLst/>
          </a:prstGeom>
        </p:spPr>
      </p:pic>
    </p:spTree>
    <p:extLst>
      <p:ext uri="{BB962C8B-B14F-4D97-AF65-F5344CB8AC3E}">
        <p14:creationId xmlns:p14="http://schemas.microsoft.com/office/powerpoint/2010/main" val="117357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6425" cy="1143000"/>
          </a:xfrm>
        </p:spPr>
        <p:txBody>
          <a:bodyPr/>
          <a:lstStyle/>
          <a:p>
            <a:r>
              <a:rPr lang="en-US" dirty="0"/>
              <a:t>Air pollution in Delhi, India </a:t>
            </a:r>
          </a:p>
        </p:txBody>
      </p:sp>
      <p:pic>
        <p:nvPicPr>
          <p:cNvPr id="4" name="Content Placeholder 3"/>
          <p:cNvPicPr>
            <a:picLocks noGrp="1" noChangeAspect="1"/>
          </p:cNvPicPr>
          <p:nvPr>
            <p:ph idx="1"/>
          </p:nvPr>
        </p:nvPicPr>
        <p:blipFill>
          <a:blip r:embed="rId2"/>
          <a:stretch>
            <a:fillRect/>
          </a:stretch>
        </p:blipFill>
        <p:spPr>
          <a:xfrm>
            <a:off x="0" y="924854"/>
            <a:ext cx="9144000" cy="5138058"/>
          </a:xfrm>
          <a:prstGeom prst="rect">
            <a:avLst/>
          </a:prstGeom>
        </p:spPr>
      </p:pic>
    </p:spTree>
    <p:extLst>
      <p:ext uri="{BB962C8B-B14F-4D97-AF65-F5344CB8AC3E}">
        <p14:creationId xmlns:p14="http://schemas.microsoft.com/office/powerpoint/2010/main" val="242502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4448"/>
            <a:ext cx="9144000" cy="6113028"/>
          </a:xfrm>
          <a:prstGeom prst="rect">
            <a:avLst/>
          </a:prstGeom>
        </p:spPr>
      </p:pic>
    </p:spTree>
    <p:extLst>
      <p:ext uri="{BB962C8B-B14F-4D97-AF65-F5344CB8AC3E}">
        <p14:creationId xmlns:p14="http://schemas.microsoft.com/office/powerpoint/2010/main" val="160366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082" y="-2296"/>
            <a:ext cx="8975718" cy="6860296"/>
          </a:xfrm>
          <a:prstGeom prst="rect">
            <a:avLst/>
          </a:prstGeom>
        </p:spPr>
      </p:pic>
    </p:spTree>
    <p:extLst>
      <p:ext uri="{BB962C8B-B14F-4D97-AF65-F5344CB8AC3E}">
        <p14:creationId xmlns:p14="http://schemas.microsoft.com/office/powerpoint/2010/main" val="235787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bottom picture is the recent one</a:t>
            </a:r>
            <a:endParaRPr lang="en-US" dirty="0"/>
          </a:p>
        </p:txBody>
      </p:sp>
      <p:pic>
        <p:nvPicPr>
          <p:cNvPr id="4" name="Content Placeholder 3"/>
          <p:cNvPicPr>
            <a:picLocks noGrp="1" noChangeAspect="1"/>
          </p:cNvPicPr>
          <p:nvPr>
            <p:ph idx="1"/>
          </p:nvPr>
        </p:nvPicPr>
        <p:blipFill>
          <a:blip r:embed="rId2"/>
          <a:stretch>
            <a:fillRect/>
          </a:stretch>
        </p:blipFill>
        <p:spPr>
          <a:xfrm>
            <a:off x="0" y="2263141"/>
            <a:ext cx="9143999" cy="4594860"/>
          </a:xfrm>
          <a:prstGeom prst="rect">
            <a:avLst/>
          </a:prstGeom>
        </p:spPr>
      </p:pic>
    </p:spTree>
    <p:extLst>
      <p:ext uri="{BB962C8B-B14F-4D97-AF65-F5344CB8AC3E}">
        <p14:creationId xmlns:p14="http://schemas.microsoft.com/office/powerpoint/2010/main" val="401605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0"/>
            <a:ext cx="8651147" cy="6858000"/>
          </a:xfrm>
          <a:prstGeom prst="rect">
            <a:avLst/>
          </a:prstGeom>
        </p:spPr>
      </p:pic>
    </p:spTree>
    <p:extLst>
      <p:ext uri="{BB962C8B-B14F-4D97-AF65-F5344CB8AC3E}">
        <p14:creationId xmlns:p14="http://schemas.microsoft.com/office/powerpoint/2010/main" val="346945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096540"/>
            <a:ext cx="9143999" cy="3211061"/>
          </a:xfrm>
          <a:prstGeom prst="rect">
            <a:avLst/>
          </a:prstGeom>
        </p:spPr>
      </p:pic>
    </p:spTree>
    <p:extLst>
      <p:ext uri="{BB962C8B-B14F-4D97-AF65-F5344CB8AC3E}">
        <p14:creationId xmlns:p14="http://schemas.microsoft.com/office/powerpoint/2010/main" val="2264907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296" y="152400"/>
            <a:ext cx="9182826" cy="6553200"/>
          </a:xfrm>
          <a:prstGeom prst="rect">
            <a:avLst/>
          </a:prstGeom>
        </p:spPr>
      </p:pic>
    </p:spTree>
    <p:extLst>
      <p:ext uri="{BB962C8B-B14F-4D97-AF65-F5344CB8AC3E}">
        <p14:creationId xmlns:p14="http://schemas.microsoft.com/office/powerpoint/2010/main" val="68822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1941 and 2004</a:t>
            </a:r>
            <a:endParaRPr lang="en-US" dirty="0"/>
          </a:p>
        </p:txBody>
      </p:sp>
      <p:pic>
        <p:nvPicPr>
          <p:cNvPr id="4" name="Content Placeholder 3"/>
          <p:cNvPicPr>
            <a:picLocks noGrp="1" noChangeAspect="1"/>
          </p:cNvPicPr>
          <p:nvPr>
            <p:ph idx="1"/>
          </p:nvPr>
        </p:nvPicPr>
        <p:blipFill>
          <a:blip r:embed="rId2"/>
          <a:stretch>
            <a:fillRect/>
          </a:stretch>
        </p:blipFill>
        <p:spPr>
          <a:xfrm>
            <a:off x="0" y="2354135"/>
            <a:ext cx="9144000" cy="3020190"/>
          </a:xfrm>
          <a:prstGeom prst="rect">
            <a:avLst/>
          </a:prstGeom>
        </p:spPr>
      </p:pic>
    </p:spTree>
    <p:extLst>
      <p:ext uri="{BB962C8B-B14F-4D97-AF65-F5344CB8AC3E}">
        <p14:creationId xmlns:p14="http://schemas.microsoft.com/office/powerpoint/2010/main" val="3531424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05554"/>
            <a:ext cx="9144000" cy="4518391"/>
          </a:xfrm>
          <a:prstGeom prst="rect">
            <a:avLst/>
          </a:prstGeom>
        </p:spPr>
      </p:pic>
    </p:spTree>
    <p:extLst>
      <p:ext uri="{BB962C8B-B14F-4D97-AF65-F5344CB8AC3E}">
        <p14:creationId xmlns:p14="http://schemas.microsoft.com/office/powerpoint/2010/main" val="245295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1928 and 2000</a:t>
            </a:r>
            <a:endParaRPr lang="en-US" dirty="0"/>
          </a:p>
        </p:txBody>
      </p:sp>
      <p:pic>
        <p:nvPicPr>
          <p:cNvPr id="5" name="Content Placeholder 4"/>
          <p:cNvPicPr>
            <a:picLocks noGrp="1" noChangeAspect="1"/>
          </p:cNvPicPr>
          <p:nvPr>
            <p:ph idx="1"/>
          </p:nvPr>
        </p:nvPicPr>
        <p:blipFill>
          <a:blip r:embed="rId2"/>
          <a:stretch>
            <a:fillRect/>
          </a:stretch>
        </p:blipFill>
        <p:spPr>
          <a:xfrm>
            <a:off x="0" y="1705005"/>
            <a:ext cx="9144000" cy="3020190"/>
          </a:xfrm>
          <a:prstGeom prst="rect">
            <a:avLst/>
          </a:prstGeom>
        </p:spPr>
      </p:pic>
    </p:spTree>
    <p:extLst>
      <p:ext uri="{BB962C8B-B14F-4D97-AF65-F5344CB8AC3E}">
        <p14:creationId xmlns:p14="http://schemas.microsoft.com/office/powerpoint/2010/main" val="375285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 To </a:t>
            </a:r>
            <a:r>
              <a:rPr lang="en-US" dirty="0"/>
              <a:t>Show Anyone Who Doesn't Think Climate Change Is Real </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2810458" y="0"/>
            <a:ext cx="3666541" cy="4406900"/>
          </a:xfrm>
          <a:prstGeom prst="rect">
            <a:avLst/>
          </a:prstGeom>
        </p:spPr>
      </p:pic>
    </p:spTree>
    <p:extLst>
      <p:ext uri="{BB962C8B-B14F-4D97-AF65-F5344CB8AC3E}">
        <p14:creationId xmlns:p14="http://schemas.microsoft.com/office/powerpoint/2010/main" val="581956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2000"/>
          </a:xfrm>
        </p:spPr>
        <p:txBody>
          <a:bodyPr/>
          <a:lstStyle/>
          <a:p>
            <a:r>
              <a:rPr lang="en-US" dirty="0" smtClean="0"/>
              <a:t>Aral Sea – shrinking water bodies</a:t>
            </a:r>
            <a:endParaRPr lang="en-US" dirty="0"/>
          </a:p>
        </p:txBody>
      </p:sp>
      <p:pic>
        <p:nvPicPr>
          <p:cNvPr id="5" name="Content Placeholder 4"/>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297456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59246"/>
            <a:ext cx="9144000" cy="6096000"/>
          </a:xfrm>
          <a:prstGeom prst="rect">
            <a:avLst/>
          </a:prstGeom>
        </p:spPr>
      </p:pic>
    </p:spTree>
    <p:extLst>
      <p:ext uri="{BB962C8B-B14F-4D97-AF65-F5344CB8AC3E}">
        <p14:creationId xmlns:p14="http://schemas.microsoft.com/office/powerpoint/2010/main" val="104725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73935"/>
            <a:ext cx="9144000" cy="6096000"/>
          </a:xfrm>
          <a:prstGeom prst="rect">
            <a:avLst/>
          </a:prstGeom>
        </p:spPr>
      </p:pic>
    </p:spTree>
    <p:extLst>
      <p:ext uri="{BB962C8B-B14F-4D97-AF65-F5344CB8AC3E}">
        <p14:creationId xmlns:p14="http://schemas.microsoft.com/office/powerpoint/2010/main" val="961161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71"/>
            <a:ext cx="8226425" cy="751901"/>
          </a:xfrm>
        </p:spPr>
        <p:txBody>
          <a:bodyPr/>
          <a:lstStyle/>
          <a:p>
            <a:r>
              <a:rPr lang="en-US" dirty="0" smtClean="0"/>
              <a:t>Coral bleaching (dead now)</a:t>
            </a:r>
            <a:endParaRPr lang="en-US" dirty="0"/>
          </a:p>
        </p:txBody>
      </p:sp>
      <p:pic>
        <p:nvPicPr>
          <p:cNvPr id="4" name="Content Placeholder 3"/>
          <p:cNvPicPr>
            <a:picLocks noGrp="1" noChangeAspect="1"/>
          </p:cNvPicPr>
          <p:nvPr>
            <p:ph idx="1"/>
          </p:nvPr>
        </p:nvPicPr>
        <p:blipFill>
          <a:blip r:embed="rId2"/>
          <a:stretch>
            <a:fillRect/>
          </a:stretch>
        </p:blipFill>
        <p:spPr>
          <a:xfrm>
            <a:off x="0" y="738130"/>
            <a:ext cx="9144000" cy="6096000"/>
          </a:xfrm>
          <a:prstGeom prst="rect">
            <a:avLst/>
          </a:prstGeom>
        </p:spPr>
      </p:pic>
    </p:spTree>
    <p:extLst>
      <p:ext uri="{BB962C8B-B14F-4D97-AF65-F5344CB8AC3E}">
        <p14:creationId xmlns:p14="http://schemas.microsoft.com/office/powerpoint/2010/main" val="273320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2000" dirty="0"/>
              <a:t> Melting ice is destroying many species’ habitats: Destroying habitats and ecosystems leads to many species becoming extinct. Currently, 20-30 percent of animal and plant species are under threat of extinction.</a:t>
            </a:r>
          </a:p>
        </p:txBody>
      </p:sp>
      <p:pic>
        <p:nvPicPr>
          <p:cNvPr id="4" name="Content Placeholder 3"/>
          <p:cNvPicPr>
            <a:picLocks noGrp="1" noChangeAspect="1"/>
          </p:cNvPicPr>
          <p:nvPr>
            <p:ph idx="1"/>
          </p:nvPr>
        </p:nvPicPr>
        <p:blipFill>
          <a:blip r:embed="rId2"/>
          <a:stretch>
            <a:fillRect/>
          </a:stretch>
        </p:blipFill>
        <p:spPr>
          <a:xfrm>
            <a:off x="304800" y="1168400"/>
            <a:ext cx="8534400" cy="5689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66935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26" y="766285"/>
            <a:ext cx="9137573" cy="6091715"/>
          </a:xfrm>
          <a:prstGeom prst="rect">
            <a:avLst/>
          </a:prstGeom>
        </p:spPr>
      </p:pic>
    </p:spTree>
    <p:extLst>
      <p:ext uri="{BB962C8B-B14F-4D97-AF65-F5344CB8AC3E}">
        <p14:creationId xmlns:p14="http://schemas.microsoft.com/office/powerpoint/2010/main" val="3973408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276077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5947" y="0"/>
            <a:ext cx="4567427" cy="6858000"/>
          </a:xfrm>
          <a:prstGeom prst="rect">
            <a:avLst/>
          </a:prstGeom>
        </p:spPr>
      </p:pic>
    </p:spTree>
    <p:extLst>
      <p:ext uri="{BB962C8B-B14F-4D97-AF65-F5344CB8AC3E}">
        <p14:creationId xmlns:p14="http://schemas.microsoft.com/office/powerpoint/2010/main" val="2174581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778831"/>
            <a:ext cx="9067800" cy="6045200"/>
          </a:xfrm>
          <a:prstGeom prst="rect">
            <a:avLst/>
          </a:prstGeom>
        </p:spPr>
      </p:pic>
    </p:spTree>
    <p:extLst>
      <p:ext uri="{BB962C8B-B14F-4D97-AF65-F5344CB8AC3E}">
        <p14:creationId xmlns:p14="http://schemas.microsoft.com/office/powerpoint/2010/main" val="2002077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4087805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34" y="752514"/>
            <a:ext cx="9132066" cy="6088044"/>
          </a:xfrm>
          <a:prstGeom prst="rect">
            <a:avLst/>
          </a:prstGeom>
        </p:spPr>
      </p:pic>
    </p:spTree>
    <p:extLst>
      <p:ext uri="{BB962C8B-B14F-4D97-AF65-F5344CB8AC3E}">
        <p14:creationId xmlns:p14="http://schemas.microsoft.com/office/powerpoint/2010/main" val="201937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10099"/>
            <a:ext cx="4560702" cy="6847901"/>
          </a:xfrm>
          <a:prstGeom prst="rect">
            <a:avLst/>
          </a:prstGeom>
        </p:spPr>
      </p:pic>
    </p:spTree>
    <p:extLst>
      <p:ext uri="{BB962C8B-B14F-4D97-AF65-F5344CB8AC3E}">
        <p14:creationId xmlns:p14="http://schemas.microsoft.com/office/powerpoint/2010/main" val="810390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74277" y="0"/>
            <a:ext cx="4567427" cy="6858000"/>
          </a:xfrm>
          <a:prstGeom prst="rect">
            <a:avLst/>
          </a:prstGeom>
        </p:spPr>
      </p:pic>
    </p:spTree>
    <p:extLst>
      <p:ext uri="{BB962C8B-B14F-4D97-AF65-F5344CB8AC3E}">
        <p14:creationId xmlns:p14="http://schemas.microsoft.com/office/powerpoint/2010/main" val="1670233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0"/>
            <a:ext cx="9020060" cy="1295399"/>
          </a:xfrm>
        </p:spPr>
        <p:txBody>
          <a:bodyPr/>
          <a:lstStyle/>
          <a:p>
            <a:r>
              <a:rPr lang="en-US" sz="2400" dirty="0"/>
              <a:t/>
            </a:r>
            <a:br>
              <a:rPr lang="en-US" sz="2400" dirty="0"/>
            </a:br>
            <a:r>
              <a:rPr lang="en-US" sz="2400" dirty="0"/>
              <a:t/>
            </a:r>
            <a:br>
              <a:rPr lang="en-US" sz="2400" dirty="0"/>
            </a:br>
            <a:r>
              <a:rPr lang="en-US" sz="2400" dirty="0"/>
              <a:t>With its northern glaciers melting and its population surging, Pakistan's climate change time bomb is already ticking. (AFP Photo/</a:t>
            </a:r>
            <a:r>
              <a:rPr lang="en-US" sz="2400" dirty="0" err="1"/>
              <a:t>Aamir</a:t>
            </a:r>
            <a:r>
              <a:rPr lang="en-US" sz="2400" dirty="0"/>
              <a:t> Qureshi )</a:t>
            </a:r>
          </a:p>
        </p:txBody>
      </p:sp>
      <p:pic>
        <p:nvPicPr>
          <p:cNvPr id="4" name="Content Placeholder 3"/>
          <p:cNvPicPr>
            <a:picLocks noGrp="1" noChangeAspect="1"/>
          </p:cNvPicPr>
          <p:nvPr>
            <p:ph idx="1"/>
          </p:nvPr>
        </p:nvPicPr>
        <p:blipFill rotWithShape="1">
          <a:blip r:embed="rId2"/>
          <a:srcRect t="3514" b="5012"/>
          <a:stretch/>
        </p:blipFill>
        <p:spPr>
          <a:xfrm>
            <a:off x="-36723" y="1295399"/>
            <a:ext cx="9144000" cy="5562601"/>
          </a:xfrm>
          <a:prstGeom prst="rect">
            <a:avLst/>
          </a:prstGeom>
        </p:spPr>
      </p:pic>
    </p:spTree>
    <p:extLst>
      <p:ext uri="{BB962C8B-B14F-4D97-AF65-F5344CB8AC3E}">
        <p14:creationId xmlns:p14="http://schemas.microsoft.com/office/powerpoint/2010/main" val="336121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296399" cy="1295400"/>
          </a:xfrm>
        </p:spPr>
        <p:txBody>
          <a:bodyPr/>
          <a:lstStyle/>
          <a:p>
            <a:r>
              <a:rPr lang="en-US" sz="2000" dirty="0"/>
              <a:t>Satellite images from the Arctic ice pack in September 2005 and again in September 2007: The Arctic ice pack is most extensive in the month of September. Yet NASA, which has been mapping it annually since 1979, has measured a 13 percent drop in its surface area per year.</a:t>
            </a:r>
          </a:p>
        </p:txBody>
      </p:sp>
      <p:pic>
        <p:nvPicPr>
          <p:cNvPr id="3" name="Picture 2"/>
          <p:cNvPicPr>
            <a:picLocks noChangeAspect="1"/>
          </p:cNvPicPr>
          <p:nvPr/>
        </p:nvPicPr>
        <p:blipFill rotWithShape="1">
          <a:blip r:embed="rId2"/>
          <a:srcRect b="11010"/>
          <a:stretch/>
        </p:blipFill>
        <p:spPr>
          <a:xfrm>
            <a:off x="-33970" y="1430409"/>
            <a:ext cx="9177969" cy="5445034"/>
          </a:xfrm>
          <a:prstGeom prst="rect">
            <a:avLst/>
          </a:prstGeom>
        </p:spPr>
      </p:pic>
      <p:sp>
        <p:nvSpPr>
          <p:cNvPr id="59395" name="Rectangle 3"/>
          <p:cNvSpPr>
            <a:spLocks noGrp="1" noChangeArrowheads="1"/>
          </p:cNvSpPr>
          <p:nvPr>
            <p:ph type="body" idx="1"/>
          </p:nvPr>
        </p:nvSpPr>
        <p:spPr/>
        <p:txBody>
          <a:bodyPr/>
          <a:lstStyle/>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27" y="8263"/>
            <a:ext cx="8523173" cy="766590"/>
          </a:xfrm>
        </p:spPr>
        <p:txBody>
          <a:bodyPr/>
          <a:lstStyle/>
          <a:p>
            <a:r>
              <a:rPr lang="en-US" dirty="0" smtClean="0"/>
              <a:t>Increase in forest fires during summer months</a:t>
            </a:r>
            <a:endParaRPr lang="en-US" dirty="0"/>
          </a:p>
        </p:txBody>
      </p:sp>
      <p:pic>
        <p:nvPicPr>
          <p:cNvPr id="4" name="Content Placeholder 3"/>
          <p:cNvPicPr>
            <a:picLocks noGrp="1" noChangeAspect="1"/>
          </p:cNvPicPr>
          <p:nvPr>
            <p:ph idx="1"/>
          </p:nvPr>
        </p:nvPicPr>
        <p:blipFill>
          <a:blip r:embed="rId2"/>
          <a:stretch>
            <a:fillRect/>
          </a:stretch>
        </p:blipFill>
        <p:spPr>
          <a:xfrm>
            <a:off x="19280" y="774853"/>
            <a:ext cx="9124720" cy="6083147"/>
          </a:xfrm>
          <a:prstGeom prst="rect">
            <a:avLst/>
          </a:prstGeom>
        </p:spPr>
      </p:pic>
    </p:spTree>
    <p:extLst>
      <p:ext uri="{BB962C8B-B14F-4D97-AF65-F5344CB8AC3E}">
        <p14:creationId xmlns:p14="http://schemas.microsoft.com/office/powerpoint/2010/main" val="357268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50065"/>
            <a:ext cx="9144000" cy="6096000"/>
          </a:xfrm>
          <a:prstGeom prst="rect">
            <a:avLst/>
          </a:prstGeom>
        </p:spPr>
      </p:pic>
    </p:spTree>
    <p:extLst>
      <p:ext uri="{BB962C8B-B14F-4D97-AF65-F5344CB8AC3E}">
        <p14:creationId xmlns:p14="http://schemas.microsoft.com/office/powerpoint/2010/main" val="3738377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1082"/>
            <a:ext cx="9144000" cy="6096000"/>
          </a:xfrm>
          <a:prstGeom prst="rect">
            <a:avLst/>
          </a:prstGeom>
        </p:spPr>
      </p:pic>
    </p:spTree>
    <p:extLst>
      <p:ext uri="{BB962C8B-B14F-4D97-AF65-F5344CB8AC3E}">
        <p14:creationId xmlns:p14="http://schemas.microsoft.com/office/powerpoint/2010/main" val="2904141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280"/>
            <a:ext cx="2306198" cy="4400320"/>
          </a:xfrm>
        </p:spPr>
        <p:txBody>
          <a:bodyPr/>
          <a:lstStyle/>
          <a:p>
            <a:r>
              <a:rPr lang="en-US" dirty="0"/>
              <a:t>Heat, drought and ISIS: Climate change as a ‘threat multiplier’ </a:t>
            </a:r>
          </a:p>
        </p:txBody>
      </p:sp>
      <p:pic>
        <p:nvPicPr>
          <p:cNvPr id="4" name="Content Placeholder 3"/>
          <p:cNvPicPr>
            <a:picLocks noGrp="1" noChangeAspect="1"/>
          </p:cNvPicPr>
          <p:nvPr>
            <p:ph idx="1"/>
          </p:nvPr>
        </p:nvPicPr>
        <p:blipFill>
          <a:blip r:embed="rId2"/>
          <a:stretch>
            <a:fillRect/>
          </a:stretch>
        </p:blipFill>
        <p:spPr>
          <a:xfrm>
            <a:off x="2306198" y="0"/>
            <a:ext cx="6832294" cy="6832294"/>
          </a:xfrm>
          <a:prstGeom prst="rect">
            <a:avLst/>
          </a:prstGeom>
        </p:spPr>
      </p:pic>
    </p:spTree>
    <p:extLst>
      <p:ext uri="{BB962C8B-B14F-4D97-AF65-F5344CB8AC3E}">
        <p14:creationId xmlns:p14="http://schemas.microsoft.com/office/powerpoint/2010/main" val="520105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599" cy="1447800"/>
          </a:xfrm>
        </p:spPr>
        <p:txBody>
          <a:bodyPr/>
          <a:lstStyle/>
          <a:p>
            <a:r>
              <a:rPr lang="en-US" sz="2400" dirty="0"/>
              <a:t>A new study by NASA scientists has revealed that climate change is increasing the temperature levels in lakes across the world. Nathan </a:t>
            </a:r>
            <a:r>
              <a:rPr lang="en-US" sz="2400" dirty="0" err="1"/>
              <a:t>Frandino</a:t>
            </a:r>
            <a:r>
              <a:rPr lang="en-US" sz="2400" dirty="0"/>
              <a:t> reports. </a:t>
            </a:r>
          </a:p>
        </p:txBody>
      </p:sp>
      <p:pic>
        <p:nvPicPr>
          <p:cNvPr id="4" name="Content Placeholder 3"/>
          <p:cNvPicPr>
            <a:picLocks noGrp="1" noChangeAspect="1"/>
          </p:cNvPicPr>
          <p:nvPr>
            <p:ph idx="1"/>
          </p:nvPr>
        </p:nvPicPr>
        <p:blipFill>
          <a:blip r:embed="rId2"/>
          <a:stretch>
            <a:fillRect/>
          </a:stretch>
        </p:blipFill>
        <p:spPr>
          <a:xfrm>
            <a:off x="-1" y="1714501"/>
            <a:ext cx="9143999" cy="5143499"/>
          </a:xfrm>
          <a:prstGeom prst="rect">
            <a:avLst/>
          </a:prstGeom>
        </p:spPr>
      </p:pic>
    </p:spTree>
    <p:extLst>
      <p:ext uri="{BB962C8B-B14F-4D97-AF65-F5344CB8AC3E}">
        <p14:creationId xmlns:p14="http://schemas.microsoft.com/office/powerpoint/2010/main" val="364124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Humans adding massive amounts of carbon dioxide into the atmosphere</a:t>
            </a:r>
            <a:endParaRPr lang="en-US" dirty="0"/>
          </a:p>
        </p:txBody>
      </p:sp>
      <p:pic>
        <p:nvPicPr>
          <p:cNvPr id="4" name="Content Placeholder 3"/>
          <p:cNvPicPr>
            <a:picLocks noGrp="1" noChangeAspect="1"/>
          </p:cNvPicPr>
          <p:nvPr>
            <p:ph idx="1"/>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40566569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 y="-34887"/>
            <a:ext cx="9166034" cy="814636"/>
          </a:xfrm>
        </p:spPr>
        <p:txBody>
          <a:bodyPr/>
          <a:lstStyle/>
          <a:p>
            <a:r>
              <a:rPr lang="en-US" dirty="0" smtClean="0"/>
              <a:t>Super hurricanes as in the Philippines </a:t>
            </a:r>
            <a:endParaRPr lang="en-US" dirty="0"/>
          </a:p>
        </p:txBody>
      </p:sp>
      <p:pic>
        <p:nvPicPr>
          <p:cNvPr id="4" name="Content Placeholder 3"/>
          <p:cNvPicPr>
            <a:picLocks noGrp="1" noChangeAspect="1"/>
          </p:cNvPicPr>
          <p:nvPr>
            <p:ph idx="1"/>
          </p:nvPr>
        </p:nvPicPr>
        <p:blipFill>
          <a:blip r:embed="rId2"/>
          <a:stretch>
            <a:fillRect/>
          </a:stretch>
        </p:blipFill>
        <p:spPr>
          <a:xfrm>
            <a:off x="26624" y="779749"/>
            <a:ext cx="9117376" cy="6078251"/>
          </a:xfrm>
          <a:prstGeom prst="rect">
            <a:avLst/>
          </a:prstGeom>
        </p:spPr>
      </p:pic>
    </p:spTree>
    <p:extLst>
      <p:ext uri="{BB962C8B-B14F-4D97-AF65-F5344CB8AC3E}">
        <p14:creationId xmlns:p14="http://schemas.microsoft.com/office/powerpoint/2010/main" val="1881575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 y="7345"/>
            <a:ext cx="9127475" cy="692553"/>
          </a:xfrm>
        </p:spPr>
        <p:txBody>
          <a:bodyPr/>
          <a:lstStyle/>
          <a:p>
            <a:r>
              <a:rPr lang="en-US" sz="2400" dirty="0"/>
              <a:t>Filipino activists hold placards as they take part in a protest about climate change in Manila December 13, 2015</a:t>
            </a:r>
          </a:p>
        </p:txBody>
      </p:sp>
      <p:pic>
        <p:nvPicPr>
          <p:cNvPr id="5" name="Content Placeholder 4"/>
          <p:cNvPicPr>
            <a:picLocks noGrp="1" noChangeAspect="1"/>
          </p:cNvPicPr>
          <p:nvPr>
            <p:ph idx="1"/>
          </p:nvPr>
        </p:nvPicPr>
        <p:blipFill>
          <a:blip r:embed="rId2"/>
          <a:stretch>
            <a:fillRect/>
          </a:stretch>
        </p:blipFill>
        <p:spPr>
          <a:xfrm>
            <a:off x="0" y="692553"/>
            <a:ext cx="9144000" cy="6165448"/>
          </a:xfrm>
          <a:prstGeom prst="rect">
            <a:avLst/>
          </a:prstGeom>
        </p:spPr>
      </p:pic>
    </p:spTree>
    <p:extLst>
      <p:ext uri="{BB962C8B-B14F-4D97-AF65-F5344CB8AC3E}">
        <p14:creationId xmlns:p14="http://schemas.microsoft.com/office/powerpoint/2010/main" val="1429386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Marshall Islands and others</a:t>
            </a:r>
            <a:endParaRPr lang="en-US" dirty="0"/>
          </a:p>
        </p:txBody>
      </p:sp>
      <p:sp>
        <p:nvSpPr>
          <p:cNvPr id="3" name="Content Placeholder 2"/>
          <p:cNvSpPr>
            <a:spLocks noGrp="1"/>
          </p:cNvSpPr>
          <p:nvPr>
            <p:ph idx="1"/>
          </p:nvPr>
        </p:nvSpPr>
        <p:spPr/>
        <p:txBody>
          <a:bodyPr/>
          <a:lstStyle/>
          <a:p>
            <a:r>
              <a:rPr lang="en-US" dirty="0" smtClean="0"/>
              <a:t>They can actually see the rising ocean making their islands smaller. </a:t>
            </a:r>
          </a:p>
          <a:p>
            <a:r>
              <a:rPr lang="en-US" dirty="0" smtClean="0"/>
              <a:t>Climate change isn’t a theory to them, it is reality to them.</a:t>
            </a:r>
          </a:p>
          <a:p>
            <a:r>
              <a:rPr lang="en-US" dirty="0" smtClean="0"/>
              <a:t>Where will they go as their islands disappear?  The U.S.A. is a real possibility.</a:t>
            </a:r>
            <a:endParaRPr lang="en-US" dirty="0"/>
          </a:p>
        </p:txBody>
      </p:sp>
      <p:pic>
        <p:nvPicPr>
          <p:cNvPr id="4" name="Picture 3"/>
          <p:cNvPicPr>
            <a:picLocks noChangeAspect="1"/>
          </p:cNvPicPr>
          <p:nvPr/>
        </p:nvPicPr>
        <p:blipFill>
          <a:blip r:embed="rId2"/>
          <a:stretch>
            <a:fillRect/>
          </a:stretch>
        </p:blipFill>
        <p:spPr>
          <a:xfrm>
            <a:off x="5871819" y="3863181"/>
            <a:ext cx="2819400" cy="2803823"/>
          </a:xfrm>
          <a:prstGeom prst="rect">
            <a:avLst/>
          </a:prstGeom>
        </p:spPr>
      </p:pic>
    </p:spTree>
    <p:extLst>
      <p:ext uri="{BB962C8B-B14F-4D97-AF65-F5344CB8AC3E}">
        <p14:creationId xmlns:p14="http://schemas.microsoft.com/office/powerpoint/2010/main" val="197400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8241" y="0"/>
            <a:ext cx="8461168" cy="6858000"/>
          </a:xfrm>
          <a:prstGeom prst="rect">
            <a:avLst/>
          </a:prstGeom>
        </p:spPr>
      </p:pic>
    </p:spTree>
    <p:extLst>
      <p:ext uri="{BB962C8B-B14F-4D97-AF65-F5344CB8AC3E}">
        <p14:creationId xmlns:p14="http://schemas.microsoft.com/office/powerpoint/2010/main" val="175037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000" dirty="0"/>
              <a:t>Iceberg drifting off the village of </a:t>
            </a:r>
            <a:r>
              <a:rPr lang="en-US" sz="2000" dirty="0" err="1"/>
              <a:t>Kulusuk</a:t>
            </a:r>
            <a:r>
              <a:rPr lang="en-US" sz="2000" dirty="0"/>
              <a:t> in Greenland: Global warming has hit Greenland hard, with the ice melting increasingly quickly. In barely ten years, temperature variations of several dozen degrees in the same period have been recorded.</a:t>
            </a:r>
          </a:p>
        </p:txBody>
      </p:sp>
      <p:pic>
        <p:nvPicPr>
          <p:cNvPr id="4" name="Content Placeholder 3"/>
          <p:cNvPicPr>
            <a:picLocks noGrp="1" noChangeAspect="1"/>
          </p:cNvPicPr>
          <p:nvPr>
            <p:ph idx="1"/>
          </p:nvPr>
        </p:nvPicPr>
        <p:blipFill>
          <a:blip r:embed="rId2"/>
          <a:stretch>
            <a:fillRect/>
          </a:stretch>
        </p:blipFill>
        <p:spPr>
          <a:xfrm>
            <a:off x="381000" y="1295401"/>
            <a:ext cx="8339768" cy="5559846"/>
          </a:xfrm>
          <a:prstGeom prst="rect">
            <a:avLst/>
          </a:prstGeom>
        </p:spPr>
      </p:pic>
    </p:spTree>
    <p:extLst>
      <p:ext uri="{BB962C8B-B14F-4D97-AF65-F5344CB8AC3E}">
        <p14:creationId xmlns:p14="http://schemas.microsoft.com/office/powerpoint/2010/main" val="2671330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small part of the Marshall Islands – it won’t take much of a rise to submerge them.</a:t>
            </a:r>
            <a:endParaRPr lang="en-US" dirty="0"/>
          </a:p>
        </p:txBody>
      </p:sp>
      <p:pic>
        <p:nvPicPr>
          <p:cNvPr id="4" name="Content Placeholder 3"/>
          <p:cNvPicPr>
            <a:picLocks noGrp="1" noChangeAspect="1"/>
          </p:cNvPicPr>
          <p:nvPr>
            <p:ph idx="1"/>
          </p:nvPr>
        </p:nvPicPr>
        <p:blipFill>
          <a:blip r:embed="rId2"/>
          <a:stretch>
            <a:fillRect/>
          </a:stretch>
        </p:blipFill>
        <p:spPr>
          <a:xfrm>
            <a:off x="23870" y="1676399"/>
            <a:ext cx="9120130" cy="4724145"/>
          </a:xfrm>
          <a:prstGeom prst="rect">
            <a:avLst/>
          </a:prstGeom>
        </p:spPr>
      </p:pic>
    </p:spTree>
    <p:extLst>
      <p:ext uri="{BB962C8B-B14F-4D97-AF65-F5344CB8AC3E}">
        <p14:creationId xmlns:p14="http://schemas.microsoft.com/office/powerpoint/2010/main" val="1907831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2163762"/>
          </a:xfrm>
        </p:spPr>
        <p:txBody>
          <a:bodyPr/>
          <a:lstStyle/>
          <a:p>
            <a:r>
              <a:rPr lang="en-US" dirty="0" smtClean="0"/>
              <a:t>Trying to prevent high tide waters from entering their homes</a:t>
            </a:r>
            <a:endParaRPr lang="en-US" dirty="0"/>
          </a:p>
        </p:txBody>
      </p:sp>
      <p:pic>
        <p:nvPicPr>
          <p:cNvPr id="4" name="Content Placeholder 3"/>
          <p:cNvPicPr>
            <a:picLocks noGrp="1" noChangeAspect="1"/>
          </p:cNvPicPr>
          <p:nvPr>
            <p:ph idx="1"/>
          </p:nvPr>
        </p:nvPicPr>
        <p:blipFill>
          <a:blip r:embed="rId2"/>
          <a:stretch>
            <a:fillRect/>
          </a:stretch>
        </p:blipFill>
        <p:spPr>
          <a:xfrm>
            <a:off x="36723" y="2926733"/>
            <a:ext cx="9107277" cy="3898216"/>
          </a:xfrm>
          <a:prstGeom prst="rect">
            <a:avLst/>
          </a:prstGeom>
        </p:spPr>
      </p:pic>
    </p:spTree>
    <p:extLst>
      <p:ext uri="{BB962C8B-B14F-4D97-AF65-F5344CB8AC3E}">
        <p14:creationId xmlns:p14="http://schemas.microsoft.com/office/powerpoint/2010/main" val="1765588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28793"/>
            <a:ext cx="9143999" cy="3879481"/>
          </a:xfrm>
          <a:prstGeom prst="rect">
            <a:avLst/>
          </a:prstGeom>
        </p:spPr>
      </p:pic>
    </p:spTree>
    <p:extLst>
      <p:ext uri="{BB962C8B-B14F-4D97-AF65-F5344CB8AC3E}">
        <p14:creationId xmlns:p14="http://schemas.microsoft.com/office/powerpoint/2010/main" val="41704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501666"/>
          </a:xfrm>
        </p:spPr>
        <p:txBody>
          <a:bodyPr/>
          <a:lstStyle/>
          <a:p>
            <a:r>
              <a:rPr lang="en-US" sz="2400" dirty="0"/>
              <a:t> Children playing in a tree on </a:t>
            </a:r>
            <a:r>
              <a:rPr lang="en-US" sz="2400" dirty="0" err="1"/>
              <a:t>Ebeye</a:t>
            </a:r>
            <a:r>
              <a:rPr lang="en-US" sz="2400" dirty="0"/>
              <a:t>. In the background, on nearby Kwajalein, is the Ronald Reagan Ballistic Missile Defense Test Site. </a:t>
            </a:r>
            <a:r>
              <a:rPr lang="en-US" sz="2400" dirty="0" smtClean="0"/>
              <a:t>We’ve used them for our purposes, so we may owe them a new home as </a:t>
            </a:r>
            <a:r>
              <a:rPr lang="en-US" sz="2400" smtClean="0"/>
              <a:t>theirs disappears.</a:t>
            </a:r>
            <a:endParaRPr lang="en-US" sz="2400" dirty="0"/>
          </a:p>
        </p:txBody>
      </p:sp>
      <p:pic>
        <p:nvPicPr>
          <p:cNvPr id="4" name="Content Placeholder 3"/>
          <p:cNvPicPr>
            <a:picLocks noGrp="1" noChangeAspect="1"/>
          </p:cNvPicPr>
          <p:nvPr>
            <p:ph idx="1"/>
          </p:nvPr>
        </p:nvPicPr>
        <p:blipFill>
          <a:blip r:embed="rId2"/>
          <a:stretch>
            <a:fillRect/>
          </a:stretch>
        </p:blipFill>
        <p:spPr>
          <a:xfrm>
            <a:off x="490500" y="1501666"/>
            <a:ext cx="8001000" cy="5328792"/>
          </a:xfrm>
          <a:prstGeom prst="rect">
            <a:avLst/>
          </a:prstGeom>
        </p:spPr>
      </p:pic>
    </p:spTree>
    <p:extLst>
      <p:ext uri="{BB962C8B-B14F-4D97-AF65-F5344CB8AC3E}">
        <p14:creationId xmlns:p14="http://schemas.microsoft.com/office/powerpoint/2010/main" val="289689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7651" cy="1295400"/>
          </a:xfrm>
        </p:spPr>
        <p:txBody>
          <a:bodyPr/>
          <a:lstStyle/>
          <a:p>
            <a:r>
              <a:rPr lang="en-US" sz="2000" dirty="0"/>
              <a:t>The Robeson Islands in the San Blas archipelago (Panama) are under threat from rising water levels: Experts from the IPCC have predicted that average sea and ocean levels could rise from 26cm to 82cm by 2100. This would pose a threat to all islands, deltas and coastal areas.</a:t>
            </a:r>
          </a:p>
        </p:txBody>
      </p:sp>
      <p:pic>
        <p:nvPicPr>
          <p:cNvPr id="4" name="Content Placeholder 3"/>
          <p:cNvPicPr>
            <a:picLocks noGrp="1" noChangeAspect="1"/>
          </p:cNvPicPr>
          <p:nvPr>
            <p:ph idx="1"/>
          </p:nvPr>
        </p:nvPicPr>
        <p:blipFill>
          <a:blip r:embed="rId2"/>
          <a:stretch>
            <a:fillRect/>
          </a:stretch>
        </p:blipFill>
        <p:spPr>
          <a:xfrm>
            <a:off x="381000" y="1267883"/>
            <a:ext cx="8385175" cy="5590117"/>
          </a:xfrm>
          <a:prstGeom prst="rect">
            <a:avLst/>
          </a:prstGeom>
        </p:spPr>
      </p:pic>
    </p:spTree>
    <p:extLst>
      <p:ext uri="{BB962C8B-B14F-4D97-AF65-F5344CB8AC3E}">
        <p14:creationId xmlns:p14="http://schemas.microsoft.com/office/powerpoint/2010/main" val="221639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2400" dirty="0"/>
              <a:t>Flooding in Pakistan: The recent deadly floods which hit Pakistan are largely due to the melting Himalayan glaciers, which in turn is caused by global warming.</a:t>
            </a:r>
          </a:p>
        </p:txBody>
      </p:sp>
      <p:pic>
        <p:nvPicPr>
          <p:cNvPr id="4" name="Content Placeholder 3"/>
          <p:cNvPicPr>
            <a:picLocks noGrp="1" noChangeAspect="1"/>
          </p:cNvPicPr>
          <p:nvPr>
            <p:ph idx="1"/>
          </p:nvPr>
        </p:nvPicPr>
        <p:blipFill>
          <a:blip r:embed="rId2"/>
          <a:stretch>
            <a:fillRect/>
          </a:stretch>
        </p:blipFill>
        <p:spPr>
          <a:xfrm>
            <a:off x="304799" y="1219200"/>
            <a:ext cx="8458199" cy="5638800"/>
          </a:xfrm>
          <a:prstGeom prst="rect">
            <a:avLst/>
          </a:prstGeom>
        </p:spPr>
      </p:pic>
    </p:spTree>
    <p:extLst>
      <p:ext uri="{BB962C8B-B14F-4D97-AF65-F5344CB8AC3E}">
        <p14:creationId xmlns:p14="http://schemas.microsoft.com/office/powerpoint/2010/main" val="369355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6" y="0"/>
            <a:ext cx="9110203" cy="1417638"/>
          </a:xfrm>
        </p:spPr>
        <p:txBody>
          <a:bodyPr/>
          <a:lstStyle/>
          <a:p>
            <a:r>
              <a:rPr lang="en-US" sz="2000" dirty="0"/>
              <a:t>The Maldives under threat from rising water levels: The rising water levels are threatening more and more islands and coastal cities. Scientists have calculated that sea levels rose by 18cm between 1870 and 2000, and at a faster rate in recent years (+6cm in 20 years). </a:t>
            </a:r>
          </a:p>
        </p:txBody>
      </p:sp>
      <p:pic>
        <p:nvPicPr>
          <p:cNvPr id="4" name="Content Placeholder 3"/>
          <p:cNvPicPr>
            <a:picLocks noGrp="1" noChangeAspect="1"/>
          </p:cNvPicPr>
          <p:nvPr>
            <p:ph idx="1"/>
          </p:nvPr>
        </p:nvPicPr>
        <p:blipFill>
          <a:blip r:embed="rId2"/>
          <a:stretch>
            <a:fillRect/>
          </a:stretch>
        </p:blipFill>
        <p:spPr>
          <a:xfrm>
            <a:off x="457200" y="1417638"/>
            <a:ext cx="8160542" cy="5440362"/>
          </a:xfrm>
          <a:prstGeom prst="rect">
            <a:avLst/>
          </a:prstGeom>
        </p:spPr>
      </p:pic>
    </p:spTree>
    <p:extLst>
      <p:ext uri="{BB962C8B-B14F-4D97-AF65-F5344CB8AC3E}">
        <p14:creationId xmlns:p14="http://schemas.microsoft.com/office/powerpoint/2010/main" val="2803551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016_slide">
  <a:themeElements>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abstract sunshine</Template>
  <TotalTime>314</TotalTime>
  <Words>817</Words>
  <Application>Microsoft Office PowerPoint</Application>
  <PresentationFormat>On-screen Show (4:3)</PresentationFormat>
  <Paragraphs>37</Paragraphs>
  <Slides>63</Slides>
  <Notes>0</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ind_0016_slide</vt:lpstr>
      <vt:lpstr>1_Default Design</vt:lpstr>
      <vt:lpstr>Photos Show the Reality of a Warming Planet</vt:lpstr>
      <vt:lpstr>PowerPoint Presentation</vt:lpstr>
      <vt:lpstr>PowerPoint Presentation</vt:lpstr>
      <vt:lpstr> Melting ice is destroying many species’ habitats: Destroying habitats and ecosystems leads to many species becoming extinct. Currently, 20-30 percent of animal and plant species are under threat of extinction.</vt:lpstr>
      <vt:lpstr>Satellite images from the Arctic ice pack in September 2005 and again in September 2007: The Arctic ice pack is most extensive in the month of September. Yet NASA, which has been mapping it annually since 1979, has measured a 13 percent drop in its surface area per year.</vt:lpstr>
      <vt:lpstr>Iceberg drifting off the village of Kulusuk in Greenland: Global warming has hit Greenland hard, with the ice melting increasingly quickly. In barely ten years, temperature variations of several dozen degrees in the same period have been recorded.</vt:lpstr>
      <vt:lpstr>The Robeson Islands in the San Blas archipelago (Panama) are under threat from rising water levels: Experts from the IPCC have predicted that average sea and ocean levels could rise from 26cm to 82cm by 2100. This would pose a threat to all islands, deltas and coastal areas.</vt:lpstr>
      <vt:lpstr>Flooding in Pakistan: The recent deadly floods which hit Pakistan are largely due to the melting Himalayan glaciers, which in turn is caused by global warming.</vt:lpstr>
      <vt:lpstr>The Maldives under threat from rising water levels: The rising water levels are threatening more and more islands and coastal cities. Scientists have calculated that sea levels rose by 18cm between 1870 and 2000, and at a faster rate in recent years (+6cm in 20 years). </vt:lpstr>
      <vt:lpstr>Drought, one of the consequences of climate change: Climate change increases the risk of more violent and more frequent extreme climate events such as droughts, torrential rain and storms.</vt:lpstr>
      <vt:lpstr>Pollution from factories contributes to global warming: In 2012, the primary production of renewable energies rose to 22.4 million tonnes of oil equivalent (Mtoe). The main sectors are wood fuel (44.8 percent), hydropower (22.4 percent), biofuels (10.7 percent) and heat pumps (6.2 percent). </vt:lpstr>
      <vt:lpstr>Large-scale deforestation: Four centuries ago, 66 percent of the earth was covered in forests—today, this figure has been halved. And this deforestation is intensifying, with 23 million hectares of forest destroyed between 2000 and 2012. </vt:lpstr>
      <vt:lpstr>I don’t believe in global warming: A meta-study published in 2013 in “Environmental Research Letters” compiled almost 12,000 research abstracts published by over 29,000 researchers between 1991 and 2011. Among them, 3,896 articles stated a position on the causes of global warming over the past 50 years: 97.1 percent of them endorsed the consensus that it is human-caused. </vt:lpstr>
      <vt:lpstr>PowerPoint Presentation</vt:lpstr>
      <vt:lpstr>More pictures</vt:lpstr>
      <vt:lpstr>PowerPoint Presentation</vt:lpstr>
      <vt:lpstr>Higher storm surges due to climate change are worsening damage from hurricanes and other tropical storms.</vt:lpstr>
      <vt:lpstr>These images of Alaska link to a set of climate change scenarios for created specifically for Alaska. </vt:lpstr>
      <vt:lpstr>PowerPoint Presentation</vt:lpstr>
      <vt:lpstr>PowerPoint Presentation</vt:lpstr>
      <vt:lpstr>USDA Hardiness Zone Maps for 1990 and 2012</vt:lpstr>
      <vt:lpstr>PowerPoint Presentation</vt:lpstr>
      <vt:lpstr>PowerPoint Presentation</vt:lpstr>
      <vt:lpstr>PowerPoint Presentation</vt:lpstr>
      <vt:lpstr>PowerPoint Presentation</vt:lpstr>
      <vt:lpstr>Air pollution in Delhi, India </vt:lpstr>
      <vt:lpstr>PowerPoint Presentation</vt:lpstr>
      <vt:lpstr>PowerPoint Presentation</vt:lpstr>
      <vt:lpstr>The bottom picture is the recent one</vt:lpstr>
      <vt:lpstr>PowerPoint Presentation</vt:lpstr>
      <vt:lpstr>PowerPoint Presentation</vt:lpstr>
      <vt:lpstr> 1941 and 2004</vt:lpstr>
      <vt:lpstr>PowerPoint Presentation</vt:lpstr>
      <vt:lpstr>1928 and 2000</vt:lpstr>
      <vt:lpstr>Photos To Show Anyone Who Doesn't Think Climate Change Is Real </vt:lpstr>
      <vt:lpstr>Aral Sea – shrinking water bodies</vt:lpstr>
      <vt:lpstr>PowerPoint Presentation</vt:lpstr>
      <vt:lpstr>PowerPoint Presentation</vt:lpstr>
      <vt:lpstr>Coral bleaching (dead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With its northern glaciers melting and its population surging, Pakistan's climate change time bomb is already ticking. (AFP Photo/Aamir Qureshi )</vt:lpstr>
      <vt:lpstr>Increase in forest fires during summer months</vt:lpstr>
      <vt:lpstr>PowerPoint Presentation</vt:lpstr>
      <vt:lpstr>PowerPoint Presentation</vt:lpstr>
      <vt:lpstr>Heat, drought and ISIS: Climate change as a ‘threat multiplier’ </vt:lpstr>
      <vt:lpstr>A new study by NASA scientists has revealed that climate change is increasing the temperature levels in lakes across the world. Nathan Frandino reports. </vt:lpstr>
      <vt:lpstr>Humans adding massive amounts of carbon dioxide into the atmosphere</vt:lpstr>
      <vt:lpstr>Super hurricanes as in the Philippines </vt:lpstr>
      <vt:lpstr>Filipino activists hold placards as they take part in a protest about climate change in Manila December 13, 2015</vt:lpstr>
      <vt:lpstr>Marshall Islands and others</vt:lpstr>
      <vt:lpstr>PowerPoint Presentation</vt:lpstr>
      <vt:lpstr>A small part of the Marshall Islands – it won’t take much of a rise to submerge them.</vt:lpstr>
      <vt:lpstr>Trying to prevent high tide waters from entering their homes</vt:lpstr>
      <vt:lpstr>PowerPoint Presentation</vt:lpstr>
      <vt:lpstr> Children playing in a tree on Ebeye. In the background, on nearby Kwajalein, is the Ronald Reagan Ballistic Missile Defense Test Site. We’ve used them for our purposes, so we may owe them a new home as theirs disappears.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 Show the Reality of a Warming Planet</dc:title>
  <dc:creator>Joseph Naumann</dc:creator>
  <cp:lastModifiedBy>Naumann, Joseph A.</cp:lastModifiedBy>
  <cp:revision>16</cp:revision>
  <dcterms:created xsi:type="dcterms:W3CDTF">2015-11-20T01:13:48Z</dcterms:created>
  <dcterms:modified xsi:type="dcterms:W3CDTF">2016-04-25T19:11:58Z</dcterms:modified>
</cp:coreProperties>
</file>