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x-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1" r:id="rId2"/>
    <p:sldId id="332"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72" autoAdjust="0"/>
    <p:restoredTop sz="94660"/>
  </p:normalViewPr>
  <p:slideViewPr>
    <p:cSldViewPr snapToGrid="0">
      <p:cViewPr varScale="1">
        <p:scale>
          <a:sx n="79" d="100"/>
          <a:sy n="79" d="100"/>
        </p:scale>
        <p:origin x="6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27CE46-757C-4CA1-B72A-531EA567DF54}"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BC7AB-5D64-46B5-BC58-0FBE2EFEDF28}" type="slidenum">
              <a:rPr lang="en-US" smtClean="0"/>
              <a:t>‹#›</a:t>
            </a:fld>
            <a:endParaRPr lang="en-US"/>
          </a:p>
        </p:txBody>
      </p:sp>
    </p:spTree>
    <p:extLst>
      <p:ext uri="{BB962C8B-B14F-4D97-AF65-F5344CB8AC3E}">
        <p14:creationId xmlns:p14="http://schemas.microsoft.com/office/powerpoint/2010/main" val="4126298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27CE46-757C-4CA1-B72A-531EA567DF54}"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BC7AB-5D64-46B5-BC58-0FBE2EFEDF28}" type="slidenum">
              <a:rPr lang="en-US" smtClean="0"/>
              <a:t>‹#›</a:t>
            </a:fld>
            <a:endParaRPr lang="en-US"/>
          </a:p>
        </p:txBody>
      </p:sp>
    </p:spTree>
    <p:extLst>
      <p:ext uri="{BB962C8B-B14F-4D97-AF65-F5344CB8AC3E}">
        <p14:creationId xmlns:p14="http://schemas.microsoft.com/office/powerpoint/2010/main" val="936885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27CE46-757C-4CA1-B72A-531EA567DF54}"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BC7AB-5D64-46B5-BC58-0FBE2EFEDF28}" type="slidenum">
              <a:rPr lang="en-US" smtClean="0"/>
              <a:t>‹#›</a:t>
            </a:fld>
            <a:endParaRPr lang="en-US"/>
          </a:p>
        </p:txBody>
      </p:sp>
    </p:spTree>
    <p:extLst>
      <p:ext uri="{BB962C8B-B14F-4D97-AF65-F5344CB8AC3E}">
        <p14:creationId xmlns:p14="http://schemas.microsoft.com/office/powerpoint/2010/main" val="4130802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5167" y="138114"/>
            <a:ext cx="9791700" cy="84613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37067" y="1652588"/>
            <a:ext cx="5755217" cy="440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484" y="1652588"/>
            <a:ext cx="5755216" cy="440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A4790A40-5BA0-4C8E-A9BF-04BE7C2BC2ED}" type="slidenum">
              <a:rPr lang="en-US" altLang="en-US"/>
              <a:pPr/>
              <a:t>‹#›</a:t>
            </a:fld>
            <a:endParaRPr lang="en-US" altLang="en-US"/>
          </a:p>
        </p:txBody>
      </p:sp>
    </p:spTree>
    <p:extLst>
      <p:ext uri="{BB962C8B-B14F-4D97-AF65-F5344CB8AC3E}">
        <p14:creationId xmlns:p14="http://schemas.microsoft.com/office/powerpoint/2010/main" val="2603002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275167" y="138114"/>
            <a:ext cx="9791700" cy="84613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37067" y="1652588"/>
            <a:ext cx="5755217" cy="440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6195484" y="1652588"/>
            <a:ext cx="5755216" cy="44069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5335350B-62B8-4724-B6DB-659BB5C0C135}" type="slidenum">
              <a:rPr lang="en-US" altLang="en-US"/>
              <a:pPr/>
              <a:t>‹#›</a:t>
            </a:fld>
            <a:endParaRPr lang="en-US" altLang="en-US"/>
          </a:p>
        </p:txBody>
      </p:sp>
    </p:spTree>
    <p:extLst>
      <p:ext uri="{BB962C8B-B14F-4D97-AF65-F5344CB8AC3E}">
        <p14:creationId xmlns:p14="http://schemas.microsoft.com/office/powerpoint/2010/main" val="1218449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27CE46-757C-4CA1-B72A-531EA567DF54}"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BC7AB-5D64-46B5-BC58-0FBE2EFEDF28}" type="slidenum">
              <a:rPr lang="en-US" smtClean="0"/>
              <a:t>‹#›</a:t>
            </a:fld>
            <a:endParaRPr lang="en-US"/>
          </a:p>
        </p:txBody>
      </p:sp>
    </p:spTree>
    <p:extLst>
      <p:ext uri="{BB962C8B-B14F-4D97-AF65-F5344CB8AC3E}">
        <p14:creationId xmlns:p14="http://schemas.microsoft.com/office/powerpoint/2010/main" val="3212919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27CE46-757C-4CA1-B72A-531EA567DF54}"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BC7AB-5D64-46B5-BC58-0FBE2EFEDF28}" type="slidenum">
              <a:rPr lang="en-US" smtClean="0"/>
              <a:t>‹#›</a:t>
            </a:fld>
            <a:endParaRPr lang="en-US"/>
          </a:p>
        </p:txBody>
      </p:sp>
    </p:spTree>
    <p:extLst>
      <p:ext uri="{BB962C8B-B14F-4D97-AF65-F5344CB8AC3E}">
        <p14:creationId xmlns:p14="http://schemas.microsoft.com/office/powerpoint/2010/main" val="1116452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27CE46-757C-4CA1-B72A-531EA567DF54}"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EBC7AB-5D64-46B5-BC58-0FBE2EFEDF28}" type="slidenum">
              <a:rPr lang="en-US" smtClean="0"/>
              <a:t>‹#›</a:t>
            </a:fld>
            <a:endParaRPr lang="en-US"/>
          </a:p>
        </p:txBody>
      </p:sp>
    </p:spTree>
    <p:extLst>
      <p:ext uri="{BB962C8B-B14F-4D97-AF65-F5344CB8AC3E}">
        <p14:creationId xmlns:p14="http://schemas.microsoft.com/office/powerpoint/2010/main" val="2711427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27CE46-757C-4CA1-B72A-531EA567DF54}" type="datetimeFigureOut">
              <a:rPr lang="en-US" smtClean="0"/>
              <a:t>8/26/2018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EBC7AB-5D64-46B5-BC58-0FBE2EFEDF28}" type="slidenum">
              <a:rPr lang="en-US" smtClean="0"/>
              <a:t>‹#›</a:t>
            </a:fld>
            <a:endParaRPr lang="en-US"/>
          </a:p>
        </p:txBody>
      </p:sp>
    </p:spTree>
    <p:extLst>
      <p:ext uri="{BB962C8B-B14F-4D97-AF65-F5344CB8AC3E}">
        <p14:creationId xmlns:p14="http://schemas.microsoft.com/office/powerpoint/2010/main" val="492048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27CE46-757C-4CA1-B72A-531EA567DF54}" type="datetimeFigureOut">
              <a:rPr lang="en-US" smtClean="0"/>
              <a:t>8/26/2018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EBC7AB-5D64-46B5-BC58-0FBE2EFEDF28}" type="slidenum">
              <a:rPr lang="en-US" smtClean="0"/>
              <a:t>‹#›</a:t>
            </a:fld>
            <a:endParaRPr lang="en-US"/>
          </a:p>
        </p:txBody>
      </p:sp>
    </p:spTree>
    <p:extLst>
      <p:ext uri="{BB962C8B-B14F-4D97-AF65-F5344CB8AC3E}">
        <p14:creationId xmlns:p14="http://schemas.microsoft.com/office/powerpoint/2010/main" val="855280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27CE46-757C-4CA1-B72A-531EA567DF54}" type="datetimeFigureOut">
              <a:rPr lang="en-US" smtClean="0"/>
              <a:t>8/26/2018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EBC7AB-5D64-46B5-BC58-0FBE2EFEDF28}" type="slidenum">
              <a:rPr lang="en-US" smtClean="0"/>
              <a:t>‹#›</a:t>
            </a:fld>
            <a:endParaRPr lang="en-US"/>
          </a:p>
        </p:txBody>
      </p:sp>
    </p:spTree>
    <p:extLst>
      <p:ext uri="{BB962C8B-B14F-4D97-AF65-F5344CB8AC3E}">
        <p14:creationId xmlns:p14="http://schemas.microsoft.com/office/powerpoint/2010/main" val="1097253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27CE46-757C-4CA1-B72A-531EA567DF54}"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EBC7AB-5D64-46B5-BC58-0FBE2EFEDF28}" type="slidenum">
              <a:rPr lang="en-US" smtClean="0"/>
              <a:t>‹#›</a:t>
            </a:fld>
            <a:endParaRPr lang="en-US"/>
          </a:p>
        </p:txBody>
      </p:sp>
    </p:spTree>
    <p:extLst>
      <p:ext uri="{BB962C8B-B14F-4D97-AF65-F5344CB8AC3E}">
        <p14:creationId xmlns:p14="http://schemas.microsoft.com/office/powerpoint/2010/main" val="2232020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27CE46-757C-4CA1-B72A-531EA567DF54}"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EBC7AB-5D64-46B5-BC58-0FBE2EFEDF28}" type="slidenum">
              <a:rPr lang="en-US" smtClean="0"/>
              <a:t>‹#›</a:t>
            </a:fld>
            <a:endParaRPr lang="en-US"/>
          </a:p>
        </p:txBody>
      </p:sp>
    </p:spTree>
    <p:extLst>
      <p:ext uri="{BB962C8B-B14F-4D97-AF65-F5344CB8AC3E}">
        <p14:creationId xmlns:p14="http://schemas.microsoft.com/office/powerpoint/2010/main" val="124731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27CE46-757C-4CA1-B72A-531EA567DF54}" type="datetimeFigureOut">
              <a:rPr lang="en-US" smtClean="0"/>
              <a:t>8/26/2018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EBC7AB-5D64-46B5-BC58-0FBE2EFEDF28}" type="slidenum">
              <a:rPr lang="en-US" smtClean="0"/>
              <a:t>‹#›</a:t>
            </a:fld>
            <a:endParaRPr lang="en-US"/>
          </a:p>
        </p:txBody>
      </p:sp>
    </p:spTree>
    <p:extLst>
      <p:ext uri="{BB962C8B-B14F-4D97-AF65-F5344CB8AC3E}">
        <p14:creationId xmlns:p14="http://schemas.microsoft.com/office/powerpoint/2010/main" val="975408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graded%20streams.mpg" TargetMode="Externa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waterfalls.mp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jpeg"/></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glacier%20big%20video.wmv"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5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2.xml"/><Relationship Id="rId5" Type="http://schemas.openxmlformats.org/officeDocument/2006/relationships/image" Target="../media/image63.jpeg"/><Relationship Id="rId4" Type="http://schemas.openxmlformats.org/officeDocument/2006/relationships/image" Target="../media/image62.png"/></Relationships>
</file>

<file path=ppt/slides/_rels/slide5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peg"/><Relationship Id="rId1" Type="http://schemas.openxmlformats.org/officeDocument/2006/relationships/slideLayout" Target="../slideLayouts/slideLayout2.xml"/><Relationship Id="rId4" Type="http://schemas.openxmlformats.org/officeDocument/2006/relationships/image" Target="../media/image66.gif"/></Relationships>
</file>

<file path=ppt/slides/_rels/slide5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72.wmf"/><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4.gif"/><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hyperlink" Target="waves,%20currents,%20landforms.wmv" TargetMode="Externa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14300" y="-1265237"/>
            <a:ext cx="9144000" cy="2387600"/>
          </a:xfrm>
        </p:spPr>
        <p:txBody>
          <a:bodyPr/>
          <a:lstStyle/>
          <a:p>
            <a:r>
              <a:rPr lang="en-US" altLang="en-US" dirty="0" smtClean="0"/>
              <a:t>Physical Geography</a:t>
            </a:r>
            <a:endParaRPr lang="en-US" altLang="en-US" sz="3200" dirty="0"/>
          </a:p>
        </p:txBody>
      </p:sp>
      <p:sp>
        <p:nvSpPr>
          <p:cNvPr id="3075" name="Rectangle 3"/>
          <p:cNvSpPr>
            <a:spLocks noGrp="1" noChangeArrowheads="1"/>
          </p:cNvSpPr>
          <p:nvPr>
            <p:ph type="subTitle" idx="1"/>
          </p:nvPr>
        </p:nvSpPr>
        <p:spPr>
          <a:xfrm>
            <a:off x="228600" y="2731008"/>
            <a:ext cx="6705600" cy="3547871"/>
          </a:xfrm>
        </p:spPr>
        <p:txBody>
          <a:bodyPr>
            <a:normAutofit/>
          </a:bodyPr>
          <a:lstStyle/>
          <a:p>
            <a:pPr>
              <a:lnSpc>
                <a:spcPct val="90000"/>
              </a:lnSpc>
            </a:pPr>
            <a:r>
              <a:rPr lang="en-US" altLang="en-US" sz="3300" dirty="0"/>
              <a:t>Landforms: The Dynamic Earth Part </a:t>
            </a:r>
            <a:r>
              <a:rPr lang="en-US" altLang="en-US" sz="3300" dirty="0" smtClean="0"/>
              <a:t>II</a:t>
            </a:r>
            <a:endParaRPr lang="en-US" altLang="en-US" sz="3300" dirty="0"/>
          </a:p>
          <a:p>
            <a:pPr>
              <a:lnSpc>
                <a:spcPct val="90000"/>
              </a:lnSpc>
            </a:pPr>
            <a:r>
              <a:rPr lang="en-US" altLang="en-US" sz="3600" dirty="0" err="1" smtClean="0"/>
              <a:t>Exogenic</a:t>
            </a:r>
            <a:r>
              <a:rPr lang="en-US" altLang="en-US" sz="3600" dirty="0" smtClean="0"/>
              <a:t> </a:t>
            </a:r>
            <a:r>
              <a:rPr lang="en-US" altLang="en-US" sz="3600" dirty="0"/>
              <a:t>(</a:t>
            </a:r>
            <a:r>
              <a:rPr lang="en-US" altLang="en-US" sz="3600" dirty="0" smtClean="0"/>
              <a:t>exogenous</a:t>
            </a:r>
            <a:r>
              <a:rPr lang="en-US" altLang="en-US" sz="3600" dirty="0"/>
              <a:t>) Forces</a:t>
            </a:r>
          </a:p>
          <a:p>
            <a:pPr>
              <a:lnSpc>
                <a:spcPct val="90000"/>
              </a:lnSpc>
            </a:pPr>
            <a:endParaRPr lang="en-US" altLang="en-US" sz="2500" dirty="0"/>
          </a:p>
          <a:p>
            <a:pPr>
              <a:lnSpc>
                <a:spcPct val="90000"/>
              </a:lnSpc>
            </a:pPr>
            <a:r>
              <a:rPr lang="en-US" altLang="en-US" sz="2500"/>
              <a:t>Joe </a:t>
            </a:r>
            <a:r>
              <a:rPr lang="en-US" altLang="en-US" sz="2500" smtClean="0"/>
              <a:t>Naumann, UMSL</a:t>
            </a:r>
            <a:endParaRPr lang="en-US" altLang="en-US" sz="2500" dirty="0"/>
          </a:p>
        </p:txBody>
      </p:sp>
      <p:pic>
        <p:nvPicPr>
          <p:cNvPr id="4100" name="Picture 4" descr="Gaia - large rotating earth"/>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1122363"/>
            <a:ext cx="5867400" cy="4445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90086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p:cTn id="7" dur="1000" fill="hold"/>
                                        <p:tgtEl>
                                          <p:spTgt spid="4100"/>
                                        </p:tgtEl>
                                        <p:attrNameLst>
                                          <p:attrName>ppt_w</p:attrName>
                                        </p:attrNameLst>
                                      </p:cBhvr>
                                      <p:tavLst>
                                        <p:tav tm="0">
                                          <p:val>
                                            <p:fltVal val="0"/>
                                          </p:val>
                                        </p:tav>
                                        <p:tav tm="100000">
                                          <p:val>
                                            <p:strVal val="#ppt_w"/>
                                          </p:val>
                                        </p:tav>
                                      </p:tavLst>
                                    </p:anim>
                                    <p:anim calcmode="lin" valueType="num">
                                      <p:cBhvr>
                                        <p:cTn id="8" dur="1000" fill="hold"/>
                                        <p:tgtEl>
                                          <p:spTgt spid="4100"/>
                                        </p:tgtEl>
                                        <p:attrNameLst>
                                          <p:attrName>ppt_h</p:attrName>
                                        </p:attrNameLst>
                                      </p:cBhvr>
                                      <p:tavLst>
                                        <p:tav tm="0">
                                          <p:val>
                                            <p:fltVal val="0"/>
                                          </p:val>
                                        </p:tav>
                                        <p:tav tm="100000">
                                          <p:val>
                                            <p:strVal val="#ppt_h"/>
                                          </p:val>
                                        </p:tav>
                                      </p:tavLst>
                                    </p:anim>
                                    <p:anim calcmode="lin" valueType="num">
                                      <p:cBhvr>
                                        <p:cTn id="9" dur="1000" fill="hold"/>
                                        <p:tgtEl>
                                          <p:spTgt spid="410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100"/>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2" name="jet w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6"/>
          <p:cNvSpPr>
            <a:spLocks noGrp="1"/>
          </p:cNvSpPr>
          <p:nvPr>
            <p:ph type="sldNum" sz="quarter" idx="12"/>
          </p:nvPr>
        </p:nvSpPr>
        <p:spPr>
          <a:noFill/>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D3416E85-1D80-47D0-872A-BA953AE688FA}" type="slidenum">
              <a:rPr lang="en-US" altLang="en-US" sz="1300"/>
              <a:pPr/>
              <a:t>10</a:t>
            </a:fld>
            <a:endParaRPr lang="en-US" altLang="en-US" sz="1300"/>
          </a:p>
        </p:txBody>
      </p:sp>
      <p:sp>
        <p:nvSpPr>
          <p:cNvPr id="52227" name="Rectangle 2"/>
          <p:cNvSpPr>
            <a:spLocks noGrp="1" noChangeArrowheads="1"/>
          </p:cNvSpPr>
          <p:nvPr>
            <p:ph type="title"/>
          </p:nvPr>
        </p:nvSpPr>
        <p:spPr>
          <a:xfrm>
            <a:off x="1524000" y="138114"/>
            <a:ext cx="7550150" cy="846137"/>
          </a:xfrm>
        </p:spPr>
        <p:txBody>
          <a:bodyPr>
            <a:normAutofit fontScale="90000"/>
          </a:bodyPr>
          <a:lstStyle/>
          <a:p>
            <a:pPr algn="ctr"/>
            <a:r>
              <a:rPr lang="en-US" altLang="en-US" smtClean="0">
                <a:solidFill>
                  <a:srgbClr val="663300"/>
                </a:solidFill>
              </a:rPr>
              <a:t>Agents of Erosion and Deposition</a:t>
            </a:r>
          </a:p>
        </p:txBody>
      </p:sp>
      <p:sp>
        <p:nvSpPr>
          <p:cNvPr id="52228" name="Rectangle 3"/>
          <p:cNvSpPr>
            <a:spLocks noGrp="1" noChangeArrowheads="1"/>
          </p:cNvSpPr>
          <p:nvPr>
            <p:ph type="body" sz="half" idx="1"/>
          </p:nvPr>
        </p:nvSpPr>
        <p:spPr>
          <a:xfrm>
            <a:off x="1828800" y="1219200"/>
            <a:ext cx="4724400" cy="5638800"/>
          </a:xfrm>
        </p:spPr>
        <p:txBody>
          <a:bodyPr/>
          <a:lstStyle/>
          <a:p>
            <a:r>
              <a:rPr lang="en-US" altLang="en-US" sz="3300" b="1">
                <a:solidFill>
                  <a:srgbClr val="FF0000"/>
                </a:solidFill>
              </a:rPr>
              <a:t>Running Water</a:t>
            </a:r>
          </a:p>
          <a:p>
            <a:pPr lvl="1"/>
            <a:r>
              <a:rPr lang="en-US" altLang="en-US" sz="2600"/>
              <a:t>Stream Landscapes</a:t>
            </a:r>
          </a:p>
          <a:p>
            <a:pPr lvl="2"/>
            <a:r>
              <a:rPr lang="en-US" altLang="en-US" sz="2000"/>
              <a:t>in Humid Areas</a:t>
            </a:r>
          </a:p>
          <a:p>
            <a:pPr lvl="2"/>
            <a:r>
              <a:rPr lang="en-US" altLang="en-US" sz="2000"/>
              <a:t>in Arid Areas</a:t>
            </a:r>
          </a:p>
          <a:p>
            <a:r>
              <a:rPr lang="en-US" altLang="en-US" sz="3300"/>
              <a:t>Groundwater</a:t>
            </a:r>
          </a:p>
          <a:p>
            <a:r>
              <a:rPr lang="en-US" altLang="en-US" sz="3300"/>
              <a:t>Glaciers</a:t>
            </a:r>
          </a:p>
          <a:p>
            <a:r>
              <a:rPr lang="en-US" altLang="en-US" sz="3300"/>
              <a:t>Waves and Currents</a:t>
            </a:r>
          </a:p>
          <a:p>
            <a:r>
              <a:rPr lang="en-US" altLang="en-US" sz="3300"/>
              <a:t>Wind</a:t>
            </a:r>
          </a:p>
          <a:p>
            <a:r>
              <a:rPr lang="en-US" altLang="en-US" sz="3300"/>
              <a:t>Gravity</a:t>
            </a:r>
          </a:p>
        </p:txBody>
      </p:sp>
      <p:pic>
        <p:nvPicPr>
          <p:cNvPr id="52229" name="Picture 4" descr="WATRWRLD"/>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400801" y="1752600"/>
            <a:ext cx="3808413" cy="3195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2230" name="Text Box 5"/>
          <p:cNvSpPr txBox="1">
            <a:spLocks noChangeArrowheads="1"/>
          </p:cNvSpPr>
          <p:nvPr/>
        </p:nvSpPr>
        <p:spPr bwMode="auto">
          <a:xfrm>
            <a:off x="6400800" y="5029201"/>
            <a:ext cx="3810000" cy="13827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2800">
                <a:latin typeface="Tahoma" panose="020B0604030504040204" pitchFamily="34" charset="0"/>
              </a:rPr>
              <a:t>We live on a </a:t>
            </a:r>
            <a:r>
              <a:rPr lang="en-US" altLang="en-US" sz="2800" b="1">
                <a:solidFill>
                  <a:srgbClr val="FF0000"/>
                </a:solidFill>
                <a:latin typeface="Tahoma" panose="020B0604030504040204" pitchFamily="34" charset="0"/>
              </a:rPr>
              <a:t>water world</a:t>
            </a:r>
            <a:r>
              <a:rPr lang="en-US" altLang="en-US" sz="2800">
                <a:latin typeface="Tahoma" panose="020B0604030504040204" pitchFamily="34" charset="0"/>
              </a:rPr>
              <a:t> where water is a very active force</a:t>
            </a:r>
          </a:p>
        </p:txBody>
      </p:sp>
      <p:sp>
        <p:nvSpPr>
          <p:cNvPr id="52231" name="Text Box 6"/>
          <p:cNvSpPr txBox="1">
            <a:spLocks noChangeArrowheads="1"/>
          </p:cNvSpPr>
          <p:nvPr/>
        </p:nvSpPr>
        <p:spPr bwMode="auto">
          <a:xfrm>
            <a:off x="8075613" y="3505200"/>
            <a:ext cx="1295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50000"/>
              </a:spcBef>
            </a:pPr>
            <a:r>
              <a:rPr lang="en-US" altLang="en-US" sz="3200">
                <a:solidFill>
                  <a:srgbClr val="FF0000"/>
                </a:solidFill>
              </a:rPr>
              <a:t>70%</a:t>
            </a:r>
          </a:p>
        </p:txBody>
      </p:sp>
    </p:spTree>
    <p:extLst>
      <p:ext uri="{BB962C8B-B14F-4D97-AF65-F5344CB8AC3E}">
        <p14:creationId xmlns:p14="http://schemas.microsoft.com/office/powerpoint/2010/main" val="38181297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5"/>
          <p:cNvSpPr>
            <a:spLocks noGrp="1"/>
          </p:cNvSpPr>
          <p:nvPr>
            <p:ph type="sldNum" sz="quarter" idx="12"/>
          </p:nvPr>
        </p:nvSpPr>
        <p:spPr>
          <a:noFill/>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F789C4A9-8743-49C9-A09D-360623022C32}" type="slidenum">
              <a:rPr lang="en-US" altLang="en-US" sz="1300"/>
              <a:pPr/>
              <a:t>11</a:t>
            </a:fld>
            <a:endParaRPr lang="en-US" altLang="en-US" sz="1300"/>
          </a:p>
        </p:txBody>
      </p:sp>
      <p:sp>
        <p:nvSpPr>
          <p:cNvPr id="53251" name="Rectangle 2"/>
          <p:cNvSpPr>
            <a:spLocks noGrp="1" noChangeArrowheads="1"/>
          </p:cNvSpPr>
          <p:nvPr>
            <p:ph type="title"/>
          </p:nvPr>
        </p:nvSpPr>
        <p:spPr>
          <a:xfrm>
            <a:off x="1524000" y="138114"/>
            <a:ext cx="7550150" cy="846137"/>
          </a:xfrm>
        </p:spPr>
        <p:txBody>
          <a:bodyPr>
            <a:normAutofit fontScale="90000"/>
          </a:bodyPr>
          <a:lstStyle/>
          <a:p>
            <a:r>
              <a:rPr lang="en-US" altLang="en-US" smtClean="0"/>
              <a:t>Humans Are the #1 Earth Movers</a:t>
            </a:r>
          </a:p>
        </p:txBody>
      </p:sp>
      <p:graphicFrame>
        <p:nvGraphicFramePr>
          <p:cNvPr id="53252" name="Object 3"/>
          <p:cNvGraphicFramePr>
            <a:graphicFrameLocks noGrp="1" noChangeAspect="1"/>
          </p:cNvGraphicFramePr>
          <p:nvPr>
            <p:ph idx="1"/>
          </p:nvPr>
        </p:nvGraphicFramePr>
        <p:xfrm>
          <a:off x="1828801" y="1262063"/>
          <a:ext cx="7434263" cy="5473700"/>
        </p:xfrm>
        <a:graphic>
          <a:graphicData uri="http://schemas.openxmlformats.org/presentationml/2006/ole">
            <mc:AlternateContent xmlns:mc="http://schemas.openxmlformats.org/markup-compatibility/2006">
              <mc:Choice xmlns:v="urn:schemas-microsoft-com:vml" Requires="v">
                <p:oleObj spid="_x0000_s1027" name="Chart" r:id="rId3" imgW="6648450" imgH="4895901" progId="Excel.Chart.8">
                  <p:embed/>
                </p:oleObj>
              </mc:Choice>
              <mc:Fallback>
                <p:oleObj name="Chart" r:id="rId3" imgW="6648450" imgH="4895901"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1" y="1262063"/>
                        <a:ext cx="7434263" cy="547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3253" name="Text Box 4"/>
          <p:cNvSpPr txBox="1">
            <a:spLocks noChangeArrowheads="1"/>
          </p:cNvSpPr>
          <p:nvPr/>
        </p:nvSpPr>
        <p:spPr bwMode="auto">
          <a:xfrm>
            <a:off x="9207500" y="1752600"/>
            <a:ext cx="1473480" cy="2234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20000"/>
              </a:spcBef>
            </a:pPr>
            <a:r>
              <a:rPr lang="en-US" altLang="en-US" sz="2400">
                <a:latin typeface="Times New Roman" panose="02020603050405020304" pitchFamily="18" charset="0"/>
              </a:rPr>
              <a:t>Source:</a:t>
            </a:r>
          </a:p>
          <a:p>
            <a:pPr eaLnBrk="1" hangingPunct="1">
              <a:spcBef>
                <a:spcPct val="20000"/>
              </a:spcBef>
            </a:pPr>
            <a:r>
              <a:rPr lang="en-US" altLang="en-US" sz="2400">
                <a:latin typeface="Times New Roman" panose="02020603050405020304" pitchFamily="18" charset="0"/>
              </a:rPr>
              <a:t>Discover </a:t>
            </a:r>
          </a:p>
          <a:p>
            <a:pPr eaLnBrk="1" hangingPunct="1">
              <a:spcBef>
                <a:spcPct val="20000"/>
              </a:spcBef>
            </a:pPr>
            <a:r>
              <a:rPr lang="en-US" altLang="en-US" sz="2400">
                <a:latin typeface="Times New Roman" panose="02020603050405020304" pitchFamily="18" charset="0"/>
              </a:rPr>
              <a:t>Magazine,</a:t>
            </a:r>
          </a:p>
          <a:p>
            <a:pPr eaLnBrk="1" hangingPunct="1">
              <a:spcBef>
                <a:spcPct val="20000"/>
              </a:spcBef>
            </a:pPr>
            <a:r>
              <a:rPr lang="en-US" altLang="en-US" sz="2400">
                <a:latin typeface="Times New Roman" panose="02020603050405020304" pitchFamily="18" charset="0"/>
              </a:rPr>
              <a:t>October </a:t>
            </a:r>
          </a:p>
          <a:p>
            <a:pPr eaLnBrk="1" hangingPunct="1">
              <a:spcBef>
                <a:spcPct val="20000"/>
              </a:spcBef>
            </a:pPr>
            <a:r>
              <a:rPr lang="en-US" altLang="en-US" sz="2400">
                <a:latin typeface="Times New Roman" panose="02020603050405020304" pitchFamily="18" charset="0"/>
              </a:rPr>
              <a:t>2004</a:t>
            </a:r>
          </a:p>
        </p:txBody>
      </p:sp>
    </p:spTree>
    <p:extLst>
      <p:ext uri="{BB962C8B-B14F-4D97-AF65-F5344CB8AC3E}">
        <p14:creationId xmlns:p14="http://schemas.microsoft.com/office/powerpoint/2010/main" val="3853898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03_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71576"/>
            <a:ext cx="9086850" cy="568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Rectangle 3"/>
          <p:cNvSpPr>
            <a:spLocks noChangeArrowheads="1"/>
          </p:cNvSpPr>
          <p:nvPr/>
        </p:nvSpPr>
        <p:spPr bwMode="auto">
          <a:xfrm>
            <a:off x="1524000" y="0"/>
            <a:ext cx="7543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20000"/>
              </a:spcBef>
            </a:pPr>
            <a:r>
              <a:rPr lang="en-US" altLang="en-US" sz="3200">
                <a:solidFill>
                  <a:srgbClr val="FF3300"/>
                </a:solidFill>
              </a:rPr>
              <a:t>Remember the damaged houses in Black Jack, Missouri in the 1970s?</a:t>
            </a:r>
          </a:p>
        </p:txBody>
      </p:sp>
    </p:spTree>
    <p:extLst>
      <p:ext uri="{BB962C8B-B14F-4D97-AF65-F5344CB8AC3E}">
        <p14:creationId xmlns:p14="http://schemas.microsoft.com/office/powerpoint/2010/main" val="24197064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4"/>
          <p:cNvSpPr>
            <a:spLocks noGrp="1"/>
          </p:cNvSpPr>
          <p:nvPr>
            <p:ph type="sldNum" sz="quarter" idx="12"/>
          </p:nvPr>
        </p:nvSpPr>
        <p:spPr>
          <a:noFill/>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0CF7C06B-E388-4B7F-91B1-FAEDAF98597C}" type="slidenum">
              <a:rPr lang="en-US" altLang="en-US" sz="1300"/>
              <a:pPr/>
              <a:t>13</a:t>
            </a:fld>
            <a:endParaRPr lang="en-US" altLang="en-US" sz="1300"/>
          </a:p>
        </p:txBody>
      </p:sp>
      <p:sp>
        <p:nvSpPr>
          <p:cNvPr id="55299" name="Rectangle 2"/>
          <p:cNvSpPr>
            <a:spLocks noGrp="1" noChangeArrowheads="1"/>
          </p:cNvSpPr>
          <p:nvPr>
            <p:ph type="title"/>
          </p:nvPr>
        </p:nvSpPr>
        <p:spPr/>
        <p:txBody>
          <a:bodyPr/>
          <a:lstStyle/>
          <a:p>
            <a:r>
              <a:rPr lang="en-US" altLang="en-US" smtClean="0"/>
              <a:t>Soil Creep at Missouri Bottoms</a:t>
            </a:r>
          </a:p>
        </p:txBody>
      </p:sp>
      <p:pic>
        <p:nvPicPr>
          <p:cNvPr id="55300" name="Picture 3" descr="DSCN02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1219201"/>
            <a:ext cx="6973888" cy="521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7289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p:cNvSpPr>
            <a:spLocks noGrp="1"/>
          </p:cNvSpPr>
          <p:nvPr>
            <p:ph type="sldNum" sz="quarter" idx="12"/>
          </p:nvPr>
        </p:nvSpPr>
        <p:spPr>
          <a:noFill/>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5BE4E533-F817-4DA3-84A0-AC0D68637936}" type="slidenum">
              <a:rPr lang="en-US" altLang="en-US" sz="1300"/>
              <a:pPr/>
              <a:t>14</a:t>
            </a:fld>
            <a:endParaRPr lang="en-US" altLang="en-US" sz="1300"/>
          </a:p>
        </p:txBody>
      </p:sp>
      <p:sp>
        <p:nvSpPr>
          <p:cNvPr id="56323" name="Rectangle 2"/>
          <p:cNvSpPr>
            <a:spLocks noGrp="1" noChangeArrowheads="1"/>
          </p:cNvSpPr>
          <p:nvPr>
            <p:ph type="title"/>
          </p:nvPr>
        </p:nvSpPr>
        <p:spPr>
          <a:xfrm>
            <a:off x="1730376" y="138114"/>
            <a:ext cx="7343775" cy="676275"/>
          </a:xfrm>
        </p:spPr>
        <p:txBody>
          <a:bodyPr>
            <a:normAutofit fontScale="90000"/>
          </a:bodyPr>
          <a:lstStyle/>
          <a:p>
            <a:pPr algn="ctr"/>
            <a:r>
              <a:rPr lang="en-US" altLang="en-US" smtClean="0"/>
              <a:t>Stream Drainage</a:t>
            </a:r>
          </a:p>
        </p:txBody>
      </p:sp>
      <p:sp>
        <p:nvSpPr>
          <p:cNvPr id="56324" name="Rectangle 3"/>
          <p:cNvSpPr>
            <a:spLocks noGrp="1" noChangeArrowheads="1"/>
          </p:cNvSpPr>
          <p:nvPr>
            <p:ph type="body" idx="1"/>
          </p:nvPr>
        </p:nvSpPr>
        <p:spPr>
          <a:xfrm>
            <a:off x="1828800" y="1066800"/>
            <a:ext cx="4419600" cy="5791200"/>
          </a:xfrm>
        </p:spPr>
        <p:txBody>
          <a:bodyPr/>
          <a:lstStyle/>
          <a:p>
            <a:r>
              <a:rPr lang="en-US" altLang="en-US" smtClean="0"/>
              <a:t>2 sources </a:t>
            </a:r>
          </a:p>
          <a:p>
            <a:pPr lvl="1"/>
            <a:r>
              <a:rPr lang="en-US" altLang="en-US" smtClean="0"/>
              <a:t>Ground water </a:t>
            </a:r>
          </a:p>
          <a:p>
            <a:pPr lvl="1"/>
            <a:r>
              <a:rPr lang="en-US" altLang="en-US" smtClean="0"/>
              <a:t>Overland flow</a:t>
            </a:r>
          </a:p>
          <a:p>
            <a:r>
              <a:rPr lang="en-US" altLang="en-US" smtClean="0"/>
              <a:t>Drainage basin</a:t>
            </a:r>
          </a:p>
          <a:p>
            <a:r>
              <a:rPr lang="en-US" altLang="en-US" smtClean="0"/>
              <a:t>Discharge</a:t>
            </a:r>
          </a:p>
          <a:p>
            <a:pPr lvl="1"/>
            <a:r>
              <a:rPr lang="en-US" altLang="en-US" smtClean="0"/>
              <a:t>Volume of water </a:t>
            </a:r>
          </a:p>
          <a:p>
            <a:pPr lvl="1">
              <a:buFontTx/>
              <a:buNone/>
            </a:pPr>
            <a:r>
              <a:rPr lang="en-US" altLang="en-US" smtClean="0"/>
              <a:t>    carried per unit time </a:t>
            </a:r>
          </a:p>
          <a:p>
            <a:r>
              <a:rPr lang="en-US" altLang="en-US" smtClean="0"/>
              <a:t>Sediment transport </a:t>
            </a:r>
          </a:p>
          <a:p>
            <a:pPr lvl="1"/>
            <a:r>
              <a:rPr lang="en-US" altLang="en-US" smtClean="0"/>
              <a:t> Movement of material</a:t>
            </a:r>
          </a:p>
          <a:p>
            <a:pPr lvl="1"/>
            <a:r>
              <a:rPr lang="en-US" altLang="en-US" smtClean="0"/>
              <a:t>l  Deposition</a:t>
            </a:r>
          </a:p>
        </p:txBody>
      </p:sp>
      <p:pic>
        <p:nvPicPr>
          <p:cNvPr id="56325" name="Picture 4" descr="03_2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1752601"/>
            <a:ext cx="472440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8102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03_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5575"/>
            <a:ext cx="9144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4952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6"/>
          <p:cNvSpPr>
            <a:spLocks noGrp="1"/>
          </p:cNvSpPr>
          <p:nvPr>
            <p:ph type="sldNum" sz="quarter" idx="12"/>
          </p:nvPr>
        </p:nvSpPr>
        <p:spPr>
          <a:noFill/>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DF0BA815-030F-4398-A7A4-42B994316879}" type="slidenum">
              <a:rPr lang="en-US" altLang="en-US" sz="1300"/>
              <a:pPr/>
              <a:t>16</a:t>
            </a:fld>
            <a:endParaRPr lang="en-US" altLang="en-US" sz="1300"/>
          </a:p>
        </p:txBody>
      </p:sp>
      <p:sp>
        <p:nvSpPr>
          <p:cNvPr id="58371" name="Rectangle 2"/>
          <p:cNvSpPr>
            <a:spLocks noGrp="1" noChangeArrowheads="1"/>
          </p:cNvSpPr>
          <p:nvPr>
            <p:ph type="title"/>
          </p:nvPr>
        </p:nvSpPr>
        <p:spPr/>
        <p:txBody>
          <a:bodyPr/>
          <a:lstStyle/>
          <a:p>
            <a:pPr algn="ctr"/>
            <a:r>
              <a:rPr lang="en-US" altLang="en-US" b="0" smtClean="0">
                <a:solidFill>
                  <a:srgbClr val="663300"/>
                </a:solidFill>
              </a:rPr>
              <a:t>Side-cutting by streams</a:t>
            </a:r>
          </a:p>
        </p:txBody>
      </p:sp>
      <p:sp>
        <p:nvSpPr>
          <p:cNvPr id="58372" name="Rectangle 3"/>
          <p:cNvSpPr>
            <a:spLocks noGrp="1" noChangeArrowheads="1"/>
          </p:cNvSpPr>
          <p:nvPr>
            <p:ph type="body" sz="half" idx="1"/>
          </p:nvPr>
        </p:nvSpPr>
        <p:spPr>
          <a:xfrm>
            <a:off x="6629400" y="1676400"/>
            <a:ext cx="4038600" cy="5181600"/>
          </a:xfrm>
        </p:spPr>
        <p:txBody>
          <a:bodyPr/>
          <a:lstStyle/>
          <a:p>
            <a:r>
              <a:rPr lang="en-US" altLang="en-US" smtClean="0"/>
              <a:t>As the grade becomes less steep (as one approaches the mouth of the stream), side-cutting action becomes more active than down-cutting and the valley widens and the stream meanders.</a:t>
            </a:r>
          </a:p>
        </p:txBody>
      </p:sp>
      <p:pic>
        <p:nvPicPr>
          <p:cNvPr id="58373" name="Picture 4" descr="meandering river"/>
          <p:cNvPicPr>
            <a:picLocks noGrp="1" noChangeAspect="1" noChangeArrowheads="1" noCrop="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828801" y="1066800"/>
            <a:ext cx="4676775" cy="548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26702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6"/>
          <p:cNvSpPr>
            <a:spLocks noGrp="1"/>
          </p:cNvSpPr>
          <p:nvPr>
            <p:ph type="sldNum" sz="quarter" idx="12"/>
          </p:nvPr>
        </p:nvSpPr>
        <p:spPr>
          <a:noFill/>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8B3E1023-01E6-44DD-9581-8AF7575BE410}" type="slidenum">
              <a:rPr lang="en-US" altLang="en-US" sz="1300"/>
              <a:pPr/>
              <a:t>17</a:t>
            </a:fld>
            <a:endParaRPr lang="en-US" altLang="en-US" sz="1300"/>
          </a:p>
        </p:txBody>
      </p:sp>
      <p:sp>
        <p:nvSpPr>
          <p:cNvPr id="59395" name="Rectangle 2"/>
          <p:cNvSpPr>
            <a:spLocks noGrp="1" noChangeArrowheads="1"/>
          </p:cNvSpPr>
          <p:nvPr>
            <p:ph type="title"/>
          </p:nvPr>
        </p:nvSpPr>
        <p:spPr>
          <a:xfrm>
            <a:off x="1524000" y="0"/>
            <a:ext cx="7543800" cy="1295400"/>
          </a:xfrm>
        </p:spPr>
        <p:txBody>
          <a:bodyPr>
            <a:normAutofit fontScale="90000"/>
          </a:bodyPr>
          <a:lstStyle/>
          <a:p>
            <a:pPr algn="ctr"/>
            <a:r>
              <a:rPr lang="en-US" altLang="en-US" smtClean="0">
                <a:solidFill>
                  <a:srgbClr val="663300"/>
                </a:solidFill>
              </a:rPr>
              <a:t>Running Water: Erosion and Deposition</a:t>
            </a:r>
          </a:p>
        </p:txBody>
      </p:sp>
      <p:sp>
        <p:nvSpPr>
          <p:cNvPr id="59396" name="Rectangle 3"/>
          <p:cNvSpPr>
            <a:spLocks noGrp="1" noChangeArrowheads="1"/>
          </p:cNvSpPr>
          <p:nvPr>
            <p:ph type="body" sz="half" idx="1"/>
          </p:nvPr>
        </p:nvSpPr>
        <p:spPr>
          <a:xfrm>
            <a:off x="7239000" y="1752600"/>
            <a:ext cx="3429000" cy="5105400"/>
          </a:xfrm>
        </p:spPr>
        <p:txBody>
          <a:bodyPr/>
          <a:lstStyle/>
          <a:p>
            <a:r>
              <a:rPr lang="en-US" altLang="en-US" smtClean="0"/>
              <a:t>Weathering breaks rock down into smaller pieces which can then be carried away by moving water with sufficient speed and volume.</a:t>
            </a:r>
          </a:p>
        </p:txBody>
      </p:sp>
      <p:pic>
        <p:nvPicPr>
          <p:cNvPr id="59397" name="Picture 4" descr="initial and sequential landform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209800" y="1676400"/>
            <a:ext cx="5054600" cy="518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8736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6"/>
          <p:cNvSpPr>
            <a:spLocks noGrp="1"/>
          </p:cNvSpPr>
          <p:nvPr>
            <p:ph type="sldNum" sz="quarter" idx="12"/>
          </p:nvPr>
        </p:nvSpPr>
        <p:spPr>
          <a:noFill/>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EBFF8CF9-FB52-4EEA-9213-4F351CC92504}" type="slidenum">
              <a:rPr lang="en-US" altLang="en-US" sz="1300"/>
              <a:pPr/>
              <a:t>18</a:t>
            </a:fld>
            <a:endParaRPr lang="en-US" altLang="en-US" sz="1300"/>
          </a:p>
        </p:txBody>
      </p:sp>
      <p:sp>
        <p:nvSpPr>
          <p:cNvPr id="60419" name="Rectangle 2"/>
          <p:cNvSpPr>
            <a:spLocks noGrp="1" noChangeArrowheads="1"/>
          </p:cNvSpPr>
          <p:nvPr>
            <p:ph type="title"/>
          </p:nvPr>
        </p:nvSpPr>
        <p:spPr>
          <a:xfrm>
            <a:off x="1524000" y="138114"/>
            <a:ext cx="7550150" cy="846137"/>
          </a:xfrm>
        </p:spPr>
        <p:txBody>
          <a:bodyPr/>
          <a:lstStyle/>
          <a:p>
            <a:pPr algn="ctr"/>
            <a:r>
              <a:rPr lang="en-US" altLang="en-US" sz="3200">
                <a:solidFill>
                  <a:srgbClr val="663300"/>
                </a:solidFill>
              </a:rPr>
              <a:t>Erosion and stream (valley) formation</a:t>
            </a:r>
          </a:p>
        </p:txBody>
      </p:sp>
      <p:sp>
        <p:nvSpPr>
          <p:cNvPr id="60420" name="Rectangle 3"/>
          <p:cNvSpPr>
            <a:spLocks noGrp="1" noChangeArrowheads="1"/>
          </p:cNvSpPr>
          <p:nvPr>
            <p:ph type="body" sz="half" idx="1"/>
          </p:nvPr>
        </p:nvSpPr>
        <p:spPr>
          <a:xfrm>
            <a:off x="1524000" y="5410200"/>
            <a:ext cx="9144000" cy="1295400"/>
          </a:xfrm>
        </p:spPr>
        <p:txBody>
          <a:bodyPr/>
          <a:lstStyle/>
          <a:p>
            <a:r>
              <a:rPr lang="en-US" altLang="en-US" sz="2500"/>
              <a:t>Where the slope is steep, the down-cutting action is greatest</a:t>
            </a:r>
          </a:p>
          <a:p>
            <a:r>
              <a:rPr lang="en-US" altLang="en-US" sz="2500"/>
              <a:t>Where the slope is slight, the side-cutting action is greatest.</a:t>
            </a:r>
          </a:p>
        </p:txBody>
      </p:sp>
      <p:pic>
        <p:nvPicPr>
          <p:cNvPr id="60421" name="Picture 4" descr="erosion"/>
          <p:cNvPicPr>
            <a:picLocks noGrp="1" noChangeAspect="1" noChangeArrowheads="1" noCrop="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743200" y="1585913"/>
            <a:ext cx="7086600" cy="3865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22759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5"/>
          <p:cNvSpPr>
            <a:spLocks noGrp="1"/>
          </p:cNvSpPr>
          <p:nvPr>
            <p:ph type="sldNum" sz="quarter" idx="12"/>
          </p:nvPr>
        </p:nvSpPr>
        <p:spPr>
          <a:noFill/>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4A21D0F6-5C67-47C1-ACC7-F9F61B3F0E78}" type="slidenum">
              <a:rPr lang="en-US" altLang="en-US" sz="1300"/>
              <a:pPr/>
              <a:t>19</a:t>
            </a:fld>
            <a:endParaRPr lang="en-US" altLang="en-US" sz="1300"/>
          </a:p>
        </p:txBody>
      </p:sp>
      <p:sp>
        <p:nvSpPr>
          <p:cNvPr id="61443" name="Rectangle 2"/>
          <p:cNvSpPr>
            <a:spLocks noGrp="1" noChangeArrowheads="1"/>
          </p:cNvSpPr>
          <p:nvPr>
            <p:ph type="title"/>
          </p:nvPr>
        </p:nvSpPr>
        <p:spPr>
          <a:xfrm>
            <a:off x="1730376" y="138113"/>
            <a:ext cx="7343775" cy="563562"/>
          </a:xfrm>
        </p:spPr>
        <p:txBody>
          <a:bodyPr>
            <a:normAutofit fontScale="90000"/>
          </a:bodyPr>
          <a:lstStyle/>
          <a:p>
            <a:r>
              <a:rPr lang="en-US" altLang="en-US" smtClean="0">
                <a:solidFill>
                  <a:srgbClr val="663300"/>
                </a:solidFill>
              </a:rPr>
              <a:t>Stages of Stream Development</a:t>
            </a:r>
          </a:p>
        </p:txBody>
      </p:sp>
      <p:sp>
        <p:nvSpPr>
          <p:cNvPr id="61444" name="Rectangle 3"/>
          <p:cNvSpPr>
            <a:spLocks noGrp="1" noChangeArrowheads="1"/>
          </p:cNvSpPr>
          <p:nvPr>
            <p:ph type="body" idx="1"/>
          </p:nvPr>
        </p:nvSpPr>
        <p:spPr>
          <a:xfrm>
            <a:off x="1524000" y="5029200"/>
            <a:ext cx="9144000" cy="1828800"/>
          </a:xfrm>
        </p:spPr>
        <p:txBody>
          <a:bodyPr/>
          <a:lstStyle/>
          <a:p>
            <a:pPr>
              <a:lnSpc>
                <a:spcPct val="80000"/>
              </a:lnSpc>
            </a:pPr>
            <a:r>
              <a:rPr lang="en-US" altLang="en-US" sz="2500"/>
              <a:t>Youthful – V-shaped – relatively straight course</a:t>
            </a:r>
          </a:p>
          <a:p>
            <a:pPr>
              <a:lnSpc>
                <a:spcPct val="80000"/>
              </a:lnSpc>
            </a:pPr>
            <a:r>
              <a:rPr lang="en-US" altLang="en-US" sz="2500"/>
              <a:t>Mature – U-shaped – moderate meandering &amp; possible braiding</a:t>
            </a:r>
          </a:p>
          <a:p>
            <a:pPr>
              <a:lnSpc>
                <a:spcPct val="80000"/>
              </a:lnSpc>
            </a:pPr>
            <a:r>
              <a:rPr lang="en-US" altLang="en-US" sz="2500"/>
              <a:t>Old Age – wide floodplain – meandering stream and ox-bow lakes</a:t>
            </a:r>
          </a:p>
        </p:txBody>
      </p:sp>
      <p:grpSp>
        <p:nvGrpSpPr>
          <p:cNvPr id="61445" name="Group 4"/>
          <p:cNvGrpSpPr>
            <a:grpSpLocks/>
          </p:cNvGrpSpPr>
          <p:nvPr/>
        </p:nvGrpSpPr>
        <p:grpSpPr bwMode="auto">
          <a:xfrm>
            <a:off x="1524000" y="1524000"/>
            <a:ext cx="8458200" cy="3454400"/>
            <a:chOff x="0" y="576"/>
            <a:chExt cx="5760" cy="2320"/>
          </a:xfrm>
        </p:grpSpPr>
        <p:pic>
          <p:nvPicPr>
            <p:cNvPr id="61446" name="Picture 5" descr="stream profi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6"/>
              <a:ext cx="5760" cy="2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7" name="Picture 6" descr="meander channel point e-f near mou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4" y="1680"/>
              <a:ext cx="1536"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8" name="Picture 7" descr="braidedchannel mid stream c-d floodplain form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8" y="1440"/>
              <a:ext cx="1429"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9" name="Picture 8" descr="straight channel a-b near headwate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2" y="576"/>
              <a:ext cx="1226" cy="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92920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548640"/>
            <a:ext cx="10515600" cy="4013835"/>
          </a:xfrm>
        </p:spPr>
        <p:txBody>
          <a:bodyPr anchor="t">
            <a:noAutofit/>
          </a:bodyPr>
          <a:lstStyle/>
          <a:p>
            <a:r>
              <a:rPr lang="en-US" sz="4400" b="1" dirty="0" err="1">
                <a:solidFill>
                  <a:srgbClr val="FF0000"/>
                </a:solidFill>
                <a:latin typeface="Arial" panose="020B0604020202020204" pitchFamily="34" charset="0"/>
                <a:cs typeface="Arial" panose="020B0604020202020204" pitchFamily="34" charset="0"/>
              </a:rPr>
              <a:t>Exogenic</a:t>
            </a:r>
            <a:r>
              <a:rPr lang="en-US" sz="4400" b="1" dirty="0">
                <a:solidFill>
                  <a:srgbClr val="FF0000"/>
                </a:solidFill>
                <a:latin typeface="Arial" panose="020B0604020202020204" pitchFamily="34" charset="0"/>
                <a:cs typeface="Arial" panose="020B0604020202020204" pitchFamily="34" charset="0"/>
              </a:rPr>
              <a:t> processes </a:t>
            </a:r>
            <a:r>
              <a:rPr lang="en-US" sz="4000" b="1" dirty="0">
                <a:latin typeface="Arial" panose="020B0604020202020204" pitchFamily="34" charset="0"/>
                <a:cs typeface="Arial" panose="020B0604020202020204" pitchFamily="34" charset="0"/>
              </a:rPr>
              <a:t>include geological phenomena and processes that originate externally to the Earth's surface. They are genetically related to the atmosphere, hydrosphere and biosphere, and therefore to processes of weathering, erosion, transportation, deposition, denudation etc</a:t>
            </a:r>
            <a:r>
              <a:rPr lang="en-US" sz="4000" b="1" dirty="0"/>
              <a:t>.</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99988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5"/>
          <p:cNvSpPr>
            <a:spLocks noGrp="1"/>
          </p:cNvSpPr>
          <p:nvPr>
            <p:ph type="sldNum" sz="quarter" idx="12"/>
          </p:nvPr>
        </p:nvSpPr>
        <p:spPr>
          <a:noFill/>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49469649-1090-490B-A2EC-424022C89F27}" type="slidenum">
              <a:rPr lang="en-US" altLang="en-US" sz="1300"/>
              <a:pPr/>
              <a:t>20</a:t>
            </a:fld>
            <a:endParaRPr lang="en-US" altLang="en-US" sz="1300"/>
          </a:p>
        </p:txBody>
      </p:sp>
      <p:sp>
        <p:nvSpPr>
          <p:cNvPr id="62467" name="Rectangle 2"/>
          <p:cNvSpPr>
            <a:spLocks noGrp="1" noChangeArrowheads="1"/>
          </p:cNvSpPr>
          <p:nvPr>
            <p:ph type="title"/>
          </p:nvPr>
        </p:nvSpPr>
        <p:spPr>
          <a:xfrm>
            <a:off x="2590800" y="0"/>
            <a:ext cx="7772400" cy="838200"/>
          </a:xfrm>
        </p:spPr>
        <p:txBody>
          <a:bodyPr/>
          <a:lstStyle/>
          <a:p>
            <a:r>
              <a:rPr lang="en-US" altLang="en-US" b="0" smtClean="0">
                <a:solidFill>
                  <a:srgbClr val="663300"/>
                </a:solidFill>
              </a:rPr>
              <a:t>Stream Action in Humid Areas</a:t>
            </a:r>
          </a:p>
        </p:txBody>
      </p:sp>
      <p:grpSp>
        <p:nvGrpSpPr>
          <p:cNvPr id="62468" name="Group 3"/>
          <p:cNvGrpSpPr>
            <a:grpSpLocks/>
          </p:cNvGrpSpPr>
          <p:nvPr/>
        </p:nvGrpSpPr>
        <p:grpSpPr bwMode="auto">
          <a:xfrm>
            <a:off x="1524000" y="1524001"/>
            <a:ext cx="8229600" cy="5378841"/>
            <a:chOff x="0" y="611"/>
            <a:chExt cx="4896" cy="3797"/>
          </a:xfrm>
        </p:grpSpPr>
        <p:pic>
          <p:nvPicPr>
            <p:cNvPr id="62469" name="Picture 4" descr="cycle of land-mass denud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1"/>
              <a:ext cx="4896" cy="3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0" name="Rectangle 5"/>
            <p:cNvSpPr>
              <a:spLocks noChangeArrowheads="1"/>
            </p:cNvSpPr>
            <p:nvPr/>
          </p:nvSpPr>
          <p:spPr bwMode="auto">
            <a:xfrm>
              <a:off x="0" y="3648"/>
              <a:ext cx="2761" cy="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kumimoji="1" lang="en-US" altLang="en-US" sz="3200" b="1">
                  <a:solidFill>
                    <a:srgbClr val="FF3300"/>
                  </a:solidFill>
                </a:rPr>
                <a:t>Cycle of Landmass Denudation</a:t>
              </a:r>
            </a:p>
          </p:txBody>
        </p:sp>
      </p:grpSp>
    </p:spTree>
    <p:extLst>
      <p:ext uri="{BB962C8B-B14F-4D97-AF65-F5344CB8AC3E}">
        <p14:creationId xmlns:p14="http://schemas.microsoft.com/office/powerpoint/2010/main" val="19302673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5"/>
          <p:cNvSpPr>
            <a:spLocks noGrp="1"/>
          </p:cNvSpPr>
          <p:nvPr>
            <p:ph type="sldNum" sz="quarter" idx="12"/>
          </p:nvPr>
        </p:nvSpPr>
        <p:spPr>
          <a:noFill/>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FC566A34-73CA-4C3A-BA7B-16DB55C8A9B6}" type="slidenum">
              <a:rPr lang="en-US" altLang="en-US" sz="1300"/>
              <a:pPr/>
              <a:t>21</a:t>
            </a:fld>
            <a:endParaRPr lang="en-US" altLang="en-US" sz="1300"/>
          </a:p>
        </p:txBody>
      </p:sp>
      <p:sp>
        <p:nvSpPr>
          <p:cNvPr id="63491" name="Rectangle 2"/>
          <p:cNvSpPr>
            <a:spLocks noGrp="1" noChangeArrowheads="1"/>
          </p:cNvSpPr>
          <p:nvPr>
            <p:ph type="title"/>
          </p:nvPr>
        </p:nvSpPr>
        <p:spPr>
          <a:xfrm>
            <a:off x="1524000" y="0"/>
            <a:ext cx="7620000" cy="1295400"/>
          </a:xfrm>
        </p:spPr>
        <p:txBody>
          <a:bodyPr/>
          <a:lstStyle/>
          <a:p>
            <a:r>
              <a:rPr lang="en-US" altLang="en-US" sz="3200">
                <a:solidFill>
                  <a:srgbClr val="663300"/>
                </a:solidFill>
              </a:rPr>
              <a:t>Stream Action in Arid Areas – less rounded and more angular landforms</a:t>
            </a:r>
          </a:p>
        </p:txBody>
      </p:sp>
      <p:pic>
        <p:nvPicPr>
          <p:cNvPr id="63492" name="Picture 3" descr="erosional development of horizontal str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0" y="1676400"/>
            <a:ext cx="4103688"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Text Box 4"/>
          <p:cNvSpPr txBox="1">
            <a:spLocks noChangeArrowheads="1"/>
          </p:cNvSpPr>
          <p:nvPr/>
        </p:nvSpPr>
        <p:spPr bwMode="auto">
          <a:xfrm>
            <a:off x="6934200" y="2286000"/>
            <a:ext cx="3505200" cy="1809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2800">
                <a:latin typeface="Tahoma" panose="020B0604030504040204" pitchFamily="34" charset="0"/>
              </a:rPr>
              <a:t>Moving water is the major erosional and depositional force even in desert areas!</a:t>
            </a:r>
          </a:p>
        </p:txBody>
      </p:sp>
    </p:spTree>
    <p:extLst>
      <p:ext uri="{BB962C8B-B14F-4D97-AF65-F5344CB8AC3E}">
        <p14:creationId xmlns:p14="http://schemas.microsoft.com/office/powerpoint/2010/main" val="2335785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6"/>
          <p:cNvSpPr>
            <a:spLocks noGrp="1"/>
          </p:cNvSpPr>
          <p:nvPr>
            <p:ph type="sldNum" sz="quarter" idx="12"/>
          </p:nvPr>
        </p:nvSpPr>
        <p:spPr>
          <a:noFill/>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257FE272-AD21-4D5A-AD19-804A3D40B563}" type="slidenum">
              <a:rPr lang="en-US" altLang="en-US" sz="1300"/>
              <a:pPr/>
              <a:t>22</a:t>
            </a:fld>
            <a:endParaRPr lang="en-US" altLang="en-US" sz="1300"/>
          </a:p>
        </p:txBody>
      </p:sp>
      <p:sp>
        <p:nvSpPr>
          <p:cNvPr id="64515" name="Rectangle 2"/>
          <p:cNvSpPr>
            <a:spLocks noGrp="1" noChangeArrowheads="1"/>
          </p:cNvSpPr>
          <p:nvPr>
            <p:ph type="title"/>
          </p:nvPr>
        </p:nvSpPr>
        <p:spPr/>
        <p:txBody>
          <a:bodyPr/>
          <a:lstStyle/>
          <a:p>
            <a:pPr algn="ctr"/>
            <a:r>
              <a:rPr lang="en-US" altLang="en-US" smtClean="0"/>
              <a:t>Stream Gradation</a:t>
            </a:r>
          </a:p>
        </p:txBody>
      </p:sp>
      <p:sp>
        <p:nvSpPr>
          <p:cNvPr id="64516" name="Rectangle 3"/>
          <p:cNvSpPr>
            <a:spLocks noGrp="1" noChangeArrowheads="1"/>
          </p:cNvSpPr>
          <p:nvPr>
            <p:ph type="body" sz="half" idx="1"/>
          </p:nvPr>
        </p:nvSpPr>
        <p:spPr>
          <a:xfrm>
            <a:off x="1524000" y="1295400"/>
            <a:ext cx="8305800" cy="1295400"/>
          </a:xfrm>
        </p:spPr>
        <p:txBody>
          <a:bodyPr/>
          <a:lstStyle/>
          <a:p>
            <a:r>
              <a:rPr lang="en-US" altLang="en-US" sz="2500"/>
              <a:t>Exogenic forces operate to reduce all earth land features to sea level. Click the picture below to see the video</a:t>
            </a:r>
          </a:p>
        </p:txBody>
      </p:sp>
      <p:pic>
        <p:nvPicPr>
          <p:cNvPr id="64517" name="Picture 4" descr="alluvial plain">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1" y="2362200"/>
            <a:ext cx="3662363"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98430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03_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524000"/>
            <a:ext cx="9102725" cy="422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14304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5"/>
          <p:cNvSpPr>
            <a:spLocks noGrp="1"/>
          </p:cNvSpPr>
          <p:nvPr>
            <p:ph type="sldNum" sz="quarter" idx="12"/>
          </p:nvPr>
        </p:nvSpPr>
        <p:spPr>
          <a:noFill/>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7257F34A-061C-4A2D-B351-270A24F52426}" type="slidenum">
              <a:rPr lang="en-US" altLang="en-US" sz="1300"/>
              <a:pPr/>
              <a:t>24</a:t>
            </a:fld>
            <a:endParaRPr lang="en-US" altLang="en-US" sz="1300"/>
          </a:p>
        </p:txBody>
      </p:sp>
      <p:sp>
        <p:nvSpPr>
          <p:cNvPr id="66563" name="Rectangle 2"/>
          <p:cNvSpPr>
            <a:spLocks noGrp="1" noChangeArrowheads="1"/>
          </p:cNvSpPr>
          <p:nvPr>
            <p:ph type="title"/>
          </p:nvPr>
        </p:nvSpPr>
        <p:spPr/>
        <p:txBody>
          <a:bodyPr/>
          <a:lstStyle/>
          <a:p>
            <a:r>
              <a:rPr lang="en-US" altLang="en-US" smtClean="0"/>
              <a:t>Waterfalls</a:t>
            </a:r>
          </a:p>
        </p:txBody>
      </p:sp>
      <p:sp>
        <p:nvSpPr>
          <p:cNvPr id="66564" name="Rectangle 3"/>
          <p:cNvSpPr>
            <a:spLocks noGrp="1" noChangeArrowheads="1"/>
          </p:cNvSpPr>
          <p:nvPr>
            <p:ph type="body" idx="1"/>
          </p:nvPr>
        </p:nvSpPr>
        <p:spPr>
          <a:xfrm>
            <a:off x="1701801" y="1652588"/>
            <a:ext cx="8785225" cy="1014412"/>
          </a:xfrm>
        </p:spPr>
        <p:txBody>
          <a:bodyPr/>
          <a:lstStyle/>
          <a:p>
            <a:r>
              <a:rPr lang="en-US" altLang="en-US" smtClean="0"/>
              <a:t>Click on the picture below to see the video</a:t>
            </a:r>
          </a:p>
        </p:txBody>
      </p:sp>
      <p:pic>
        <p:nvPicPr>
          <p:cNvPr id="66565" name="Picture 4" descr="chasm falls - colorado rocky mts">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362200"/>
            <a:ext cx="337185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88812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5"/>
          <p:cNvSpPr>
            <a:spLocks noGrp="1"/>
          </p:cNvSpPr>
          <p:nvPr>
            <p:ph type="sldNum" sz="quarter" idx="12"/>
          </p:nvPr>
        </p:nvSpPr>
        <p:spPr>
          <a:noFill/>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478A83A4-258C-4CBA-8EE6-2BDCAD1ED51F}" type="slidenum">
              <a:rPr lang="en-US" altLang="en-US" sz="1300"/>
              <a:pPr/>
              <a:t>25</a:t>
            </a:fld>
            <a:endParaRPr lang="en-US" altLang="en-US" sz="1300"/>
          </a:p>
        </p:txBody>
      </p:sp>
      <p:sp>
        <p:nvSpPr>
          <p:cNvPr id="67587" name="Rectangle 2"/>
          <p:cNvSpPr>
            <a:spLocks noGrp="1" noChangeArrowheads="1"/>
          </p:cNvSpPr>
          <p:nvPr>
            <p:ph type="title"/>
          </p:nvPr>
        </p:nvSpPr>
        <p:spPr/>
        <p:txBody>
          <a:bodyPr/>
          <a:lstStyle/>
          <a:p>
            <a:r>
              <a:rPr lang="en-US" altLang="en-US" sz="4400" b="0">
                <a:solidFill>
                  <a:srgbClr val="663300"/>
                </a:solidFill>
              </a:rPr>
              <a:t>KARST TOPOGRAPHY</a:t>
            </a:r>
          </a:p>
        </p:txBody>
      </p:sp>
      <p:sp>
        <p:nvSpPr>
          <p:cNvPr id="67588" name="Rectangle 3"/>
          <p:cNvSpPr>
            <a:spLocks noChangeArrowheads="1"/>
          </p:cNvSpPr>
          <p:nvPr/>
        </p:nvSpPr>
        <p:spPr bwMode="auto">
          <a:xfrm>
            <a:off x="2286000" y="1752600"/>
            <a:ext cx="4953000" cy="26670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buFontTx/>
              <a:buNone/>
            </a:pPr>
            <a:r>
              <a:rPr lang="en-US" altLang="en-US" sz="2500"/>
              <a:t>This involves the combination of chemical weathering and moving water to create a very unique kind of topography found where there are deep layers of limestone.</a:t>
            </a:r>
          </a:p>
        </p:txBody>
      </p:sp>
      <p:pic>
        <p:nvPicPr>
          <p:cNvPr id="67589" name="Picture 4" descr="karst &amp; cav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4533900"/>
            <a:ext cx="6472238" cy="2324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7590" name="Picture 5" descr="kar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2243139"/>
            <a:ext cx="3429000" cy="22383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2695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5"/>
          <p:cNvSpPr>
            <a:spLocks noGrp="1"/>
          </p:cNvSpPr>
          <p:nvPr>
            <p:ph type="sldNum" sz="quarter" idx="12"/>
          </p:nvPr>
        </p:nvSpPr>
        <p:spPr>
          <a:noFill/>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AB9E9B88-780D-42BF-90B4-289D6E11C9C4}" type="slidenum">
              <a:rPr lang="en-US" altLang="en-US" sz="1300"/>
              <a:pPr/>
              <a:t>26</a:t>
            </a:fld>
            <a:endParaRPr lang="en-US" altLang="en-US" sz="1300"/>
          </a:p>
        </p:txBody>
      </p:sp>
      <p:sp>
        <p:nvSpPr>
          <p:cNvPr id="68611" name="Rectangle 2"/>
          <p:cNvSpPr>
            <a:spLocks noGrp="1" noChangeArrowheads="1"/>
          </p:cNvSpPr>
          <p:nvPr>
            <p:ph type="title"/>
          </p:nvPr>
        </p:nvSpPr>
        <p:spPr>
          <a:xfrm>
            <a:off x="1730376" y="138114"/>
            <a:ext cx="7343775" cy="676275"/>
          </a:xfrm>
        </p:spPr>
        <p:txBody>
          <a:bodyPr/>
          <a:lstStyle/>
          <a:p>
            <a:pPr algn="ctr"/>
            <a:r>
              <a:rPr lang="en-US" altLang="en-US" sz="3200" b="0"/>
              <a:t>Karst Topography Development</a:t>
            </a:r>
          </a:p>
        </p:txBody>
      </p:sp>
      <p:sp>
        <p:nvSpPr>
          <p:cNvPr id="68612" name="Rectangle 3"/>
          <p:cNvSpPr>
            <a:spLocks noGrp="1" noChangeArrowheads="1"/>
          </p:cNvSpPr>
          <p:nvPr>
            <p:ph type="body" idx="1"/>
          </p:nvPr>
        </p:nvSpPr>
        <p:spPr>
          <a:xfrm>
            <a:off x="2286000" y="6083300"/>
            <a:ext cx="8382000" cy="774700"/>
          </a:xfrm>
        </p:spPr>
        <p:txBody>
          <a:bodyPr/>
          <a:lstStyle/>
          <a:p>
            <a:r>
              <a:rPr lang="en-US" altLang="en-US" smtClean="0"/>
              <a:t>St. Louis, MO, is located in a karst area.</a:t>
            </a:r>
          </a:p>
        </p:txBody>
      </p:sp>
      <p:pic>
        <p:nvPicPr>
          <p:cNvPr id="68613" name="Picture 4" descr="karst development series (english)"/>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905000" y="1676400"/>
            <a:ext cx="8267700" cy="428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297346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6"/>
          <p:cNvSpPr>
            <a:spLocks noGrp="1"/>
          </p:cNvSpPr>
          <p:nvPr>
            <p:ph type="sldNum" sz="quarter" idx="12"/>
          </p:nvPr>
        </p:nvSpPr>
        <p:spPr>
          <a:noFill/>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E9B433E1-38ED-4048-8569-64847DE7BB4E}" type="slidenum">
              <a:rPr lang="en-US" altLang="en-US" sz="1300"/>
              <a:pPr/>
              <a:t>27</a:t>
            </a:fld>
            <a:endParaRPr lang="en-US" altLang="en-US" sz="1300"/>
          </a:p>
        </p:txBody>
      </p:sp>
      <p:sp>
        <p:nvSpPr>
          <p:cNvPr id="69635" name="Rectangle 2"/>
          <p:cNvSpPr>
            <a:spLocks noGrp="1" noChangeArrowheads="1"/>
          </p:cNvSpPr>
          <p:nvPr>
            <p:ph type="title"/>
          </p:nvPr>
        </p:nvSpPr>
        <p:spPr>
          <a:xfrm>
            <a:off x="1730376" y="138114"/>
            <a:ext cx="7343775" cy="676275"/>
          </a:xfrm>
        </p:spPr>
        <p:txBody>
          <a:bodyPr>
            <a:normAutofit fontScale="90000"/>
          </a:bodyPr>
          <a:lstStyle/>
          <a:p>
            <a:r>
              <a:rPr lang="en-US" altLang="en-US" b="0" smtClean="0">
                <a:solidFill>
                  <a:srgbClr val="663300"/>
                </a:solidFill>
              </a:rPr>
              <a:t>Diagram of Karst Features</a:t>
            </a:r>
          </a:p>
        </p:txBody>
      </p:sp>
      <p:sp>
        <p:nvSpPr>
          <p:cNvPr id="69636" name="Rectangle 3"/>
          <p:cNvSpPr>
            <a:spLocks noGrp="1" noChangeArrowheads="1"/>
          </p:cNvSpPr>
          <p:nvPr>
            <p:ph type="body" sz="half" idx="1"/>
          </p:nvPr>
        </p:nvSpPr>
        <p:spPr>
          <a:xfrm>
            <a:off x="2209800" y="5867400"/>
            <a:ext cx="8458200" cy="990600"/>
          </a:xfrm>
        </p:spPr>
        <p:txBody>
          <a:bodyPr/>
          <a:lstStyle/>
          <a:p>
            <a:r>
              <a:rPr lang="en-US" altLang="en-US" sz="2500"/>
              <a:t>When large caverns collapse, large depressions are formed</a:t>
            </a:r>
          </a:p>
        </p:txBody>
      </p:sp>
      <p:pic>
        <p:nvPicPr>
          <p:cNvPr id="69637" name="Picture 4" descr="KarstFeature diagram (great)"/>
          <p:cNvPicPr>
            <a:picLocks noGrp="1" noChangeAspect="1" noChangeArrowheads="1"/>
          </p:cNvPicPr>
          <p:nvPr>
            <p:ph sz="half" idx="2"/>
          </p:nvPr>
        </p:nvPicPr>
        <p:blipFill>
          <a:blip r:embed="rId2">
            <a:lum bright="-18000"/>
            <a:extLst>
              <a:ext uri="{28A0092B-C50C-407E-A947-70E740481C1C}">
                <a14:useLocalDpi xmlns:a14="http://schemas.microsoft.com/office/drawing/2010/main" val="0"/>
              </a:ext>
            </a:extLst>
          </a:blip>
          <a:srcRect/>
          <a:stretch>
            <a:fillRect/>
          </a:stretch>
        </p:blipFill>
        <p:spPr>
          <a:xfrm>
            <a:off x="2209800" y="1597025"/>
            <a:ext cx="8458200" cy="4383088"/>
          </a:xfr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9340071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5"/>
          <p:cNvSpPr>
            <a:spLocks noGrp="1"/>
          </p:cNvSpPr>
          <p:nvPr>
            <p:ph type="sldNum" sz="quarter" idx="12"/>
          </p:nvPr>
        </p:nvSpPr>
        <p:spPr>
          <a:noFill/>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A50D1C3C-8113-465C-B2C1-17EDE7E7BA35}" type="slidenum">
              <a:rPr lang="en-US" altLang="en-US" sz="1300"/>
              <a:pPr/>
              <a:t>28</a:t>
            </a:fld>
            <a:endParaRPr lang="en-US" altLang="en-US" sz="1300"/>
          </a:p>
        </p:txBody>
      </p:sp>
      <p:sp>
        <p:nvSpPr>
          <p:cNvPr id="70659" name="Rectangle 2"/>
          <p:cNvSpPr>
            <a:spLocks noGrp="1" noChangeArrowheads="1"/>
          </p:cNvSpPr>
          <p:nvPr>
            <p:ph type="title"/>
          </p:nvPr>
        </p:nvSpPr>
        <p:spPr>
          <a:xfrm>
            <a:off x="3429000" y="3352800"/>
            <a:ext cx="3810000" cy="762000"/>
          </a:xfrm>
          <a:noFill/>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lstStyle/>
          <a:p>
            <a:r>
              <a:rPr lang="en-US" altLang="en-US" b="0" smtClean="0"/>
              <a:t>Karst Features</a:t>
            </a:r>
          </a:p>
        </p:txBody>
      </p:sp>
      <p:pic>
        <p:nvPicPr>
          <p:cNvPr id="70660" name="Picture 3" descr="karst_hole into cave bel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914400"/>
            <a:ext cx="1887538"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1" name="Picture 4" descr="karst at Malham U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4787900"/>
            <a:ext cx="2895600"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2" name="Picture 5" descr="karst springs"/>
          <p:cNvPicPr>
            <a:picLocks noChangeAspect="1" noChangeArrowheads="1"/>
          </p:cNvPicPr>
          <p:nvPr/>
        </p:nvPicPr>
        <p:blipFill>
          <a:blip r:embed="rId4">
            <a:lum contrast="30000"/>
            <a:extLst>
              <a:ext uri="{28A0092B-C50C-407E-A947-70E740481C1C}">
                <a14:useLocalDpi xmlns:a14="http://schemas.microsoft.com/office/drawing/2010/main" val="0"/>
              </a:ext>
            </a:extLst>
          </a:blip>
          <a:srcRect/>
          <a:stretch>
            <a:fillRect/>
          </a:stretch>
        </p:blipFill>
        <p:spPr bwMode="auto">
          <a:xfrm>
            <a:off x="1524000" y="4108450"/>
            <a:ext cx="5181600"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3" name="Picture 6" descr="karst-aerial sinkholes Illinoi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838200"/>
            <a:ext cx="3962400"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4" name="Picture 7" descr="Karst vietna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10450" y="0"/>
            <a:ext cx="325755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5" name="Text Box 8"/>
          <p:cNvSpPr txBox="1">
            <a:spLocks noChangeArrowheads="1"/>
          </p:cNvSpPr>
          <p:nvPr/>
        </p:nvSpPr>
        <p:spPr bwMode="auto">
          <a:xfrm>
            <a:off x="8991600" y="5715000"/>
            <a:ext cx="622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2400" b="1">
                <a:solidFill>
                  <a:schemeClr val="bg1"/>
                </a:solidFill>
                <a:latin typeface="Tahoma" panose="020B0604030504040204" pitchFamily="34" charset="0"/>
              </a:rPr>
              <a:t>UK</a:t>
            </a:r>
          </a:p>
        </p:txBody>
      </p:sp>
      <p:sp>
        <p:nvSpPr>
          <p:cNvPr id="70666" name="Text Box 9"/>
          <p:cNvSpPr txBox="1">
            <a:spLocks noChangeArrowheads="1"/>
          </p:cNvSpPr>
          <p:nvPr/>
        </p:nvSpPr>
        <p:spPr bwMode="auto">
          <a:xfrm>
            <a:off x="7756526" y="4148138"/>
            <a:ext cx="14589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2400" b="1">
                <a:solidFill>
                  <a:schemeClr val="bg1"/>
                </a:solidFill>
                <a:latin typeface="Tahoma" panose="020B0604030504040204" pitchFamily="34" charset="0"/>
              </a:rPr>
              <a:t>Vietnam</a:t>
            </a:r>
          </a:p>
        </p:txBody>
      </p:sp>
      <p:sp>
        <p:nvSpPr>
          <p:cNvPr id="70667" name="Text Box 10"/>
          <p:cNvSpPr txBox="1">
            <a:spLocks noChangeArrowheads="1"/>
          </p:cNvSpPr>
          <p:nvPr/>
        </p:nvSpPr>
        <p:spPr bwMode="auto">
          <a:xfrm>
            <a:off x="3565526" y="871538"/>
            <a:ext cx="1241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2400" b="1">
                <a:solidFill>
                  <a:schemeClr val="bg1"/>
                </a:solidFill>
                <a:latin typeface="Tahoma" panose="020B0604030504040204" pitchFamily="34" charset="0"/>
              </a:rPr>
              <a:t>Illinois</a:t>
            </a:r>
          </a:p>
        </p:txBody>
      </p:sp>
      <p:sp>
        <p:nvSpPr>
          <p:cNvPr id="70668" name="Text Box 11"/>
          <p:cNvSpPr txBox="1">
            <a:spLocks noChangeArrowheads="1"/>
          </p:cNvSpPr>
          <p:nvPr/>
        </p:nvSpPr>
        <p:spPr bwMode="auto">
          <a:xfrm>
            <a:off x="1524000" y="838200"/>
            <a:ext cx="1506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2400" b="1">
                <a:solidFill>
                  <a:srgbClr val="FF0000"/>
                </a:solidFill>
                <a:latin typeface="Tahoma" panose="020B0604030504040204" pitchFamily="34" charset="0"/>
              </a:rPr>
              <a:t>Sinkhole</a:t>
            </a:r>
          </a:p>
        </p:txBody>
      </p:sp>
      <p:sp>
        <p:nvSpPr>
          <p:cNvPr id="70669" name="Text Box 12"/>
          <p:cNvSpPr txBox="1">
            <a:spLocks noChangeArrowheads="1"/>
          </p:cNvSpPr>
          <p:nvPr/>
        </p:nvSpPr>
        <p:spPr bwMode="auto">
          <a:xfrm>
            <a:off x="1524001" y="6400800"/>
            <a:ext cx="1338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2400" b="1">
                <a:solidFill>
                  <a:schemeClr val="bg1"/>
                </a:solidFill>
                <a:latin typeface="Tahoma" panose="020B0604030504040204" pitchFamily="34" charset="0"/>
              </a:rPr>
              <a:t>Springs</a:t>
            </a:r>
          </a:p>
        </p:txBody>
      </p:sp>
    </p:spTree>
    <p:extLst>
      <p:ext uri="{BB962C8B-B14F-4D97-AF65-F5344CB8AC3E}">
        <p14:creationId xmlns:p14="http://schemas.microsoft.com/office/powerpoint/2010/main" val="13778787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5"/>
          <p:cNvSpPr>
            <a:spLocks noGrp="1"/>
          </p:cNvSpPr>
          <p:nvPr>
            <p:ph type="sldNum" sz="quarter" idx="12"/>
          </p:nvPr>
        </p:nvSpPr>
        <p:spPr>
          <a:noFill/>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944137AC-BEE4-4AC6-BA14-30BDFC16BFAB}" type="slidenum">
              <a:rPr lang="en-US" altLang="en-US" sz="1300"/>
              <a:pPr/>
              <a:t>29</a:t>
            </a:fld>
            <a:endParaRPr lang="en-US" altLang="en-US" sz="1300"/>
          </a:p>
        </p:txBody>
      </p:sp>
      <p:sp>
        <p:nvSpPr>
          <p:cNvPr id="71683" name="Rectangle 2"/>
          <p:cNvSpPr>
            <a:spLocks noGrp="1" noChangeArrowheads="1"/>
          </p:cNvSpPr>
          <p:nvPr>
            <p:ph type="title"/>
          </p:nvPr>
        </p:nvSpPr>
        <p:spPr/>
        <p:txBody>
          <a:bodyPr/>
          <a:lstStyle/>
          <a:p>
            <a:pPr algn="ctr"/>
            <a:r>
              <a:rPr lang="en-US" altLang="en-US" b="0" smtClean="0">
                <a:solidFill>
                  <a:srgbClr val="663300"/>
                </a:solidFill>
              </a:rPr>
              <a:t>Karst Regions</a:t>
            </a:r>
          </a:p>
        </p:txBody>
      </p:sp>
      <p:pic>
        <p:nvPicPr>
          <p:cNvPr id="71684" name="Picture 3" descr="Karst regions world map"/>
          <p:cNvPicPr>
            <a:picLocks noGrp="1" noChangeAspect="1" noChangeArrowheads="1"/>
          </p:cNvPicPr>
          <p:nvPr>
            <p:ph idx="1"/>
          </p:nvPr>
        </p:nvPicPr>
        <p:blipFill>
          <a:blip r:embed="rId2">
            <a:lum bright="-24000"/>
            <a:extLst>
              <a:ext uri="{28A0092B-C50C-407E-A947-70E740481C1C}">
                <a14:useLocalDpi xmlns:a14="http://schemas.microsoft.com/office/drawing/2010/main" val="0"/>
              </a:ext>
            </a:extLst>
          </a:blip>
          <a:srcRect/>
          <a:stretch>
            <a:fillRect/>
          </a:stretch>
        </p:blipFill>
        <p:spPr>
          <a:xfrm>
            <a:off x="1524000" y="1600200"/>
            <a:ext cx="8305800" cy="5257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36516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5"/>
          <p:cNvSpPr>
            <a:spLocks noGrp="1"/>
          </p:cNvSpPr>
          <p:nvPr>
            <p:ph type="sldNum" sz="quarter" idx="12"/>
          </p:nvPr>
        </p:nvSpPr>
        <p:spPr>
          <a:noFill/>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8AEAE9A0-B41D-4DAD-BC01-45577D6BAAC5}" type="slidenum">
              <a:rPr lang="en-US" altLang="en-US" sz="1300"/>
              <a:pPr/>
              <a:t>3</a:t>
            </a:fld>
            <a:endParaRPr lang="en-US" altLang="en-US" sz="1300"/>
          </a:p>
        </p:txBody>
      </p:sp>
      <p:sp>
        <p:nvSpPr>
          <p:cNvPr id="45059" name="Rectangle 2"/>
          <p:cNvSpPr>
            <a:spLocks noGrp="1" noChangeArrowheads="1"/>
          </p:cNvSpPr>
          <p:nvPr>
            <p:ph type="title"/>
          </p:nvPr>
        </p:nvSpPr>
        <p:spPr/>
        <p:txBody>
          <a:bodyPr/>
          <a:lstStyle/>
          <a:p>
            <a:r>
              <a:rPr lang="en-US" altLang="en-US" smtClean="0"/>
              <a:t>Exogenic Forces</a:t>
            </a:r>
          </a:p>
        </p:txBody>
      </p:sp>
      <p:sp>
        <p:nvSpPr>
          <p:cNvPr id="45060" name="Rectangle 3"/>
          <p:cNvSpPr>
            <a:spLocks noGrp="1" noChangeArrowheads="1"/>
          </p:cNvSpPr>
          <p:nvPr>
            <p:ph type="body" idx="1"/>
          </p:nvPr>
        </p:nvSpPr>
        <p:spPr>
          <a:xfrm>
            <a:off x="1828800" y="1295400"/>
            <a:ext cx="8839200" cy="5562600"/>
          </a:xfrm>
        </p:spPr>
        <p:txBody>
          <a:bodyPr/>
          <a:lstStyle/>
          <a:p>
            <a:r>
              <a:rPr lang="en-US" altLang="en-US" sz="3300"/>
              <a:t>Weathering</a:t>
            </a:r>
          </a:p>
          <a:p>
            <a:r>
              <a:rPr lang="en-US" altLang="en-US" sz="3300"/>
              <a:t>Erosion – reaction to the force of gravity overcoming inertia</a:t>
            </a:r>
          </a:p>
          <a:p>
            <a:pPr lvl="1"/>
            <a:r>
              <a:rPr lang="en-US" altLang="en-US" sz="2900"/>
              <a:t>Mass wasting</a:t>
            </a:r>
          </a:p>
          <a:p>
            <a:pPr lvl="1"/>
            <a:r>
              <a:rPr lang="en-US" altLang="en-US" sz="2900"/>
              <a:t>Moving water</a:t>
            </a:r>
          </a:p>
          <a:p>
            <a:pPr lvl="1"/>
            <a:r>
              <a:rPr lang="en-US" altLang="en-US" sz="2900"/>
              <a:t>Moving air</a:t>
            </a:r>
          </a:p>
          <a:p>
            <a:pPr lvl="1"/>
            <a:r>
              <a:rPr lang="en-US" altLang="en-US" sz="2900"/>
              <a:t>Moving ice (glaciers)</a:t>
            </a:r>
          </a:p>
          <a:p>
            <a:r>
              <a:rPr lang="en-US" altLang="en-US" sz="3300"/>
              <a:t>Deposition – the flip side of erosion</a:t>
            </a:r>
          </a:p>
        </p:txBody>
      </p:sp>
    </p:spTree>
    <p:extLst>
      <p:ext uri="{BB962C8B-B14F-4D97-AF65-F5344CB8AC3E}">
        <p14:creationId xmlns:p14="http://schemas.microsoft.com/office/powerpoint/2010/main" val="13076852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5"/>
          <p:cNvSpPr>
            <a:spLocks noGrp="1"/>
          </p:cNvSpPr>
          <p:nvPr>
            <p:ph type="sldNum" sz="quarter" idx="12"/>
          </p:nvPr>
        </p:nvSpPr>
        <p:spPr>
          <a:noFill/>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5456A02E-94DD-4AFD-B09B-10F75B028330}" type="slidenum">
              <a:rPr lang="en-US" altLang="en-US" sz="1300"/>
              <a:pPr/>
              <a:t>30</a:t>
            </a:fld>
            <a:endParaRPr lang="en-US" altLang="en-US" sz="1300"/>
          </a:p>
        </p:txBody>
      </p:sp>
      <p:sp>
        <p:nvSpPr>
          <p:cNvPr id="72707" name="Rectangle 2"/>
          <p:cNvSpPr>
            <a:spLocks noGrp="1" noChangeArrowheads="1"/>
          </p:cNvSpPr>
          <p:nvPr>
            <p:ph type="title"/>
          </p:nvPr>
        </p:nvSpPr>
        <p:spPr/>
        <p:txBody>
          <a:bodyPr/>
          <a:lstStyle/>
          <a:p>
            <a:r>
              <a:rPr lang="en-US" altLang="en-US" smtClean="0"/>
              <a:t>Erosion from Human Activity</a:t>
            </a:r>
          </a:p>
        </p:txBody>
      </p:sp>
      <p:sp>
        <p:nvSpPr>
          <p:cNvPr id="72708" name="Rectangle 3"/>
          <p:cNvSpPr>
            <a:spLocks noGrp="1" noChangeArrowheads="1"/>
          </p:cNvSpPr>
          <p:nvPr>
            <p:ph type="body" idx="1"/>
          </p:nvPr>
        </p:nvSpPr>
        <p:spPr>
          <a:xfrm>
            <a:off x="1828800" y="1828800"/>
            <a:ext cx="8839200" cy="5029200"/>
          </a:xfrm>
        </p:spPr>
        <p:txBody>
          <a:bodyPr/>
          <a:lstStyle/>
          <a:p>
            <a:r>
              <a:rPr lang="en-US" altLang="en-US" smtClean="0"/>
              <a:t>Faster than that which occurs geologically</a:t>
            </a:r>
          </a:p>
          <a:p>
            <a:pPr lvl="1"/>
            <a:r>
              <a:rPr lang="en-US" altLang="en-US" smtClean="0"/>
              <a:t>Accelerates natural processes</a:t>
            </a:r>
          </a:p>
          <a:p>
            <a:r>
              <a:rPr lang="en-US" altLang="en-US" smtClean="0"/>
              <a:t>Sharply increase amount of sediment in streams</a:t>
            </a:r>
          </a:p>
          <a:p>
            <a:pPr lvl="1"/>
            <a:r>
              <a:rPr lang="en-US" altLang="en-US" smtClean="0"/>
              <a:t>Increasing the possibility of and extent of flooding.</a:t>
            </a:r>
          </a:p>
          <a:p>
            <a:r>
              <a:rPr lang="en-US" altLang="en-US" smtClean="0"/>
              <a:t>Major contributors include:</a:t>
            </a:r>
          </a:p>
          <a:p>
            <a:pPr lvl="1"/>
            <a:r>
              <a:rPr lang="en-US" altLang="en-US" smtClean="0"/>
              <a:t>Deforestation – clear-cutting in particular</a:t>
            </a:r>
          </a:p>
          <a:p>
            <a:pPr lvl="1"/>
            <a:r>
              <a:rPr lang="en-US" altLang="en-US" smtClean="0"/>
              <a:t>Agricultural development</a:t>
            </a:r>
          </a:p>
          <a:p>
            <a:pPr lvl="1"/>
            <a:r>
              <a:rPr lang="en-US" altLang="en-US" smtClean="0"/>
              <a:t>Urban development – particularly choosing land not well suited for development, i.e., floodplains</a:t>
            </a:r>
          </a:p>
        </p:txBody>
      </p:sp>
    </p:spTree>
    <p:extLst>
      <p:ext uri="{BB962C8B-B14F-4D97-AF65-F5344CB8AC3E}">
        <p14:creationId xmlns:p14="http://schemas.microsoft.com/office/powerpoint/2010/main" val="42200261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5"/>
          <p:cNvSpPr>
            <a:spLocks noGrp="1"/>
          </p:cNvSpPr>
          <p:nvPr>
            <p:ph type="sldNum" sz="quarter" idx="12"/>
          </p:nvPr>
        </p:nvSpPr>
        <p:spPr>
          <a:noFill/>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F7C62CF8-E56C-4496-A6FE-8310794B2EF9}" type="slidenum">
              <a:rPr lang="en-US" altLang="en-US" sz="1300"/>
              <a:pPr/>
              <a:t>31</a:t>
            </a:fld>
            <a:endParaRPr lang="en-US" altLang="en-US" sz="1300"/>
          </a:p>
        </p:txBody>
      </p:sp>
      <p:pic>
        <p:nvPicPr>
          <p:cNvPr id="73731" name="Picture 2" descr="erosion - 6 signs of ero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517650"/>
            <a:ext cx="5486400"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2" name="Picture 3" descr="erosion homes in danger"/>
          <p:cNvPicPr>
            <a:picLocks noChangeAspect="1" noChangeArrowheads="1"/>
          </p:cNvPicPr>
          <p:nvPr/>
        </p:nvPicPr>
        <p:blipFill>
          <a:blip r:embed="rId3">
            <a:lum bright="-18000"/>
            <a:extLst>
              <a:ext uri="{28A0092B-C50C-407E-A947-70E740481C1C}">
                <a14:useLocalDpi xmlns:a14="http://schemas.microsoft.com/office/drawing/2010/main" val="0"/>
              </a:ext>
            </a:extLst>
          </a:blip>
          <a:srcRect/>
          <a:stretch>
            <a:fillRect/>
          </a:stretch>
        </p:blipFill>
        <p:spPr bwMode="auto">
          <a:xfrm>
            <a:off x="1524000" y="719139"/>
            <a:ext cx="3657600" cy="286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3" name="Rectangle 4"/>
          <p:cNvSpPr>
            <a:spLocks noGrp="1" noChangeArrowheads="1"/>
          </p:cNvSpPr>
          <p:nvPr>
            <p:ph type="title"/>
          </p:nvPr>
        </p:nvSpPr>
        <p:spPr>
          <a:xfrm>
            <a:off x="1524000" y="0"/>
            <a:ext cx="7620000" cy="838200"/>
          </a:xfrm>
        </p:spPr>
        <p:txBody>
          <a:bodyPr/>
          <a:lstStyle/>
          <a:p>
            <a:pPr algn="ctr"/>
            <a:r>
              <a:rPr lang="en-US" altLang="en-US" sz="3200">
                <a:solidFill>
                  <a:srgbClr val="0000FF"/>
                </a:solidFill>
              </a:rPr>
              <a:t>Human-enhanced erosion by water</a:t>
            </a:r>
          </a:p>
        </p:txBody>
      </p:sp>
      <p:pic>
        <p:nvPicPr>
          <p:cNvPr id="73734" name="Picture 5" descr="erosion by storm sur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935414"/>
            <a:ext cx="3657600" cy="247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5" name="Text Box 6"/>
          <p:cNvSpPr txBox="1">
            <a:spLocks noChangeArrowheads="1"/>
          </p:cNvSpPr>
          <p:nvPr/>
        </p:nvSpPr>
        <p:spPr bwMode="auto">
          <a:xfrm>
            <a:off x="2209801" y="3505200"/>
            <a:ext cx="2265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2400">
                <a:latin typeface="Times New Roman" panose="02020603050405020304" pitchFamily="18" charset="0"/>
              </a:rPr>
              <a:t>Homes in danger</a:t>
            </a:r>
          </a:p>
        </p:txBody>
      </p:sp>
      <p:sp>
        <p:nvSpPr>
          <p:cNvPr id="73736" name="Text Box 7"/>
          <p:cNvSpPr txBox="1">
            <a:spLocks noChangeArrowheads="1"/>
          </p:cNvSpPr>
          <p:nvPr/>
        </p:nvSpPr>
        <p:spPr bwMode="auto">
          <a:xfrm>
            <a:off x="1524001" y="6400800"/>
            <a:ext cx="3305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2400">
                <a:latin typeface="Times New Roman" panose="02020603050405020304" pitchFamily="18" charset="0"/>
              </a:rPr>
              <a:t>Sea surges undercut hotel</a:t>
            </a:r>
          </a:p>
        </p:txBody>
      </p:sp>
    </p:spTree>
    <p:extLst>
      <p:ext uri="{BB962C8B-B14F-4D97-AF65-F5344CB8AC3E}">
        <p14:creationId xmlns:p14="http://schemas.microsoft.com/office/powerpoint/2010/main" val="1323940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p:cNvSpPr>
            <a:spLocks noGrp="1"/>
          </p:cNvSpPr>
          <p:nvPr>
            <p:ph type="sldNum" sz="quarter" idx="12"/>
          </p:nvPr>
        </p:nvSpPr>
        <p:spPr>
          <a:noFill/>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AE28DAE6-34CE-4145-905E-89A47BE79C4F}" type="slidenum">
              <a:rPr lang="en-US" altLang="en-US" sz="1300"/>
              <a:pPr/>
              <a:t>32</a:t>
            </a:fld>
            <a:endParaRPr lang="en-US" altLang="en-US" sz="1300"/>
          </a:p>
        </p:txBody>
      </p:sp>
      <p:sp>
        <p:nvSpPr>
          <p:cNvPr id="74755" name="Rectangle 2"/>
          <p:cNvSpPr>
            <a:spLocks noGrp="1" noChangeArrowheads="1"/>
          </p:cNvSpPr>
          <p:nvPr>
            <p:ph type="title"/>
          </p:nvPr>
        </p:nvSpPr>
        <p:spPr/>
        <p:txBody>
          <a:bodyPr/>
          <a:lstStyle/>
          <a:p>
            <a:pPr algn="ctr"/>
            <a:r>
              <a:rPr lang="en-US" altLang="en-US" smtClean="0">
                <a:solidFill>
                  <a:srgbClr val="0000FF"/>
                </a:solidFill>
              </a:rPr>
              <a:t>Movement of Water in Soil</a:t>
            </a:r>
          </a:p>
        </p:txBody>
      </p:sp>
      <p:sp>
        <p:nvSpPr>
          <p:cNvPr id="74756" name="Rectangle 3"/>
          <p:cNvSpPr>
            <a:spLocks noGrp="1" noChangeArrowheads="1"/>
          </p:cNvSpPr>
          <p:nvPr>
            <p:ph type="body" sz="half" idx="1"/>
          </p:nvPr>
        </p:nvSpPr>
        <p:spPr>
          <a:xfrm>
            <a:off x="2209800" y="5562600"/>
            <a:ext cx="8458200" cy="990600"/>
          </a:xfrm>
        </p:spPr>
        <p:txBody>
          <a:bodyPr/>
          <a:lstStyle/>
          <a:p>
            <a:r>
              <a:rPr lang="en-US" altLang="en-US" smtClean="0"/>
              <a:t>This is a major part of the hydrologic cycle.</a:t>
            </a:r>
          </a:p>
        </p:txBody>
      </p:sp>
      <p:pic>
        <p:nvPicPr>
          <p:cNvPr id="74757" name="Picture 4" descr="movement of water in soil"/>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524000" y="1600200"/>
            <a:ext cx="9144000" cy="3740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628897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5"/>
          <p:cNvSpPr>
            <a:spLocks noGrp="1"/>
          </p:cNvSpPr>
          <p:nvPr>
            <p:ph type="sldNum" sz="quarter" idx="12"/>
          </p:nvPr>
        </p:nvSpPr>
        <p:spPr>
          <a:noFill/>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D8A598C9-FC89-460A-BBDC-449C7F8D7130}" type="slidenum">
              <a:rPr lang="en-US" altLang="en-US" sz="1300"/>
              <a:pPr/>
              <a:t>33</a:t>
            </a:fld>
            <a:endParaRPr lang="en-US" altLang="en-US" sz="1300"/>
          </a:p>
        </p:txBody>
      </p:sp>
      <p:sp>
        <p:nvSpPr>
          <p:cNvPr id="75779" name="Rectangle 2"/>
          <p:cNvSpPr>
            <a:spLocks noGrp="1" noChangeArrowheads="1"/>
          </p:cNvSpPr>
          <p:nvPr>
            <p:ph type="title"/>
          </p:nvPr>
        </p:nvSpPr>
        <p:spPr>
          <a:xfrm>
            <a:off x="2286000" y="0"/>
            <a:ext cx="5410200" cy="1524000"/>
          </a:xfrm>
        </p:spPr>
        <p:txBody>
          <a:bodyPr/>
          <a:lstStyle/>
          <a:p>
            <a:pPr algn="ctr"/>
            <a:r>
              <a:rPr lang="en-US" altLang="en-US" b="0" smtClean="0">
                <a:solidFill>
                  <a:srgbClr val="663300"/>
                </a:solidFill>
              </a:rPr>
              <a:t>Using Water Table Water</a:t>
            </a:r>
          </a:p>
        </p:txBody>
      </p:sp>
      <p:sp>
        <p:nvSpPr>
          <p:cNvPr id="75780" name="Rectangle 3"/>
          <p:cNvSpPr>
            <a:spLocks noGrp="1" noChangeArrowheads="1"/>
          </p:cNvSpPr>
          <p:nvPr>
            <p:ph type="body" idx="1"/>
          </p:nvPr>
        </p:nvSpPr>
        <p:spPr>
          <a:xfrm>
            <a:off x="2133600" y="4876800"/>
            <a:ext cx="8534400" cy="1981200"/>
          </a:xfrm>
        </p:spPr>
        <p:txBody>
          <a:bodyPr/>
          <a:lstStyle/>
          <a:p>
            <a:r>
              <a:rPr lang="en-US" altLang="en-US" smtClean="0"/>
              <a:t>The Water table reflects the surface somewhat</a:t>
            </a:r>
          </a:p>
          <a:p>
            <a:r>
              <a:rPr lang="en-US" altLang="en-US" smtClean="0"/>
              <a:t>Water drawn from the water table is the major source for life in some areas.</a:t>
            </a:r>
          </a:p>
        </p:txBody>
      </p:sp>
      <p:pic>
        <p:nvPicPr>
          <p:cNvPr id="75781" name="Picture 4" descr="watertable reflects surface topograph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76401"/>
            <a:ext cx="6172200"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2" name="Picture 5" descr="well_ani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62864" y="990600"/>
            <a:ext cx="3005137"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73577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6"/>
          <p:cNvSpPr>
            <a:spLocks noGrp="1"/>
          </p:cNvSpPr>
          <p:nvPr>
            <p:ph type="sldNum" sz="quarter" idx="12"/>
          </p:nvPr>
        </p:nvSpPr>
        <p:spPr>
          <a:noFill/>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EF45DD5A-5E63-42B5-99B5-93880FE508F8}" type="slidenum">
              <a:rPr lang="en-US" altLang="en-US" sz="1300"/>
              <a:pPr/>
              <a:t>34</a:t>
            </a:fld>
            <a:endParaRPr lang="en-US" altLang="en-US" sz="1300"/>
          </a:p>
        </p:txBody>
      </p:sp>
      <p:sp>
        <p:nvSpPr>
          <p:cNvPr id="76803" name="Rectangle 2"/>
          <p:cNvSpPr>
            <a:spLocks noGrp="1" noChangeArrowheads="1"/>
          </p:cNvSpPr>
          <p:nvPr>
            <p:ph type="title"/>
          </p:nvPr>
        </p:nvSpPr>
        <p:spPr>
          <a:xfrm>
            <a:off x="1730376" y="138114"/>
            <a:ext cx="7343775" cy="676275"/>
          </a:xfrm>
        </p:spPr>
        <p:txBody>
          <a:bodyPr/>
          <a:lstStyle/>
          <a:p>
            <a:pPr algn="ctr"/>
            <a:r>
              <a:rPr lang="en-US" altLang="en-US" sz="4000">
                <a:solidFill>
                  <a:srgbClr val="800000"/>
                </a:solidFill>
              </a:rPr>
              <a:t>Soil and </a:t>
            </a:r>
            <a:r>
              <a:rPr lang="en-US" altLang="en-US" sz="4000">
                <a:solidFill>
                  <a:srgbClr val="0000FF"/>
                </a:solidFill>
              </a:rPr>
              <a:t>ground water</a:t>
            </a:r>
          </a:p>
        </p:txBody>
      </p:sp>
      <p:sp>
        <p:nvSpPr>
          <p:cNvPr id="76804" name="Rectangle 3"/>
          <p:cNvSpPr>
            <a:spLocks noGrp="1" noChangeArrowheads="1"/>
          </p:cNvSpPr>
          <p:nvPr>
            <p:ph type="body" sz="half" idx="1"/>
          </p:nvPr>
        </p:nvSpPr>
        <p:spPr>
          <a:xfrm>
            <a:off x="2286000" y="4953000"/>
            <a:ext cx="8382000" cy="1905000"/>
          </a:xfrm>
        </p:spPr>
        <p:txBody>
          <a:bodyPr/>
          <a:lstStyle/>
          <a:p>
            <a:pPr>
              <a:lnSpc>
                <a:spcPct val="90000"/>
              </a:lnSpc>
            </a:pPr>
            <a:r>
              <a:rPr lang="en-US" altLang="en-US" sz="2100"/>
              <a:t>More porous soil (right) allows more water to percolate down into the soil &amp; move slowly move toward streams, raising them gradually</a:t>
            </a:r>
          </a:p>
          <a:p>
            <a:pPr>
              <a:lnSpc>
                <a:spcPct val="90000"/>
              </a:lnSpc>
            </a:pPr>
            <a:r>
              <a:rPr lang="en-US" altLang="en-US" sz="2100"/>
              <a:t>Less porous soil (left) allows more water to run off and raise stream levels more quickly</a:t>
            </a:r>
          </a:p>
        </p:txBody>
      </p:sp>
      <p:pic>
        <p:nvPicPr>
          <p:cNvPr id="76805" name="Picture 4" descr="soil permeability affects runoff"/>
          <p:cNvPicPr>
            <a:picLocks noGrp="1" noChangeAspect="1" noChangeArrowheads="1" noCrop="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438400" y="1085850"/>
            <a:ext cx="6553200" cy="3905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7347535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6"/>
          <p:cNvSpPr>
            <a:spLocks noGrp="1"/>
          </p:cNvSpPr>
          <p:nvPr>
            <p:ph type="sldNum" sz="quarter" idx="12"/>
          </p:nvPr>
        </p:nvSpPr>
        <p:spPr>
          <a:noFill/>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E7076156-2191-4AD5-8DC2-8AB44FC3E4E4}" type="slidenum">
              <a:rPr lang="en-US" altLang="en-US" sz="1300"/>
              <a:pPr/>
              <a:t>35</a:t>
            </a:fld>
            <a:endParaRPr lang="en-US" altLang="en-US" sz="1300"/>
          </a:p>
        </p:txBody>
      </p:sp>
      <p:sp>
        <p:nvSpPr>
          <p:cNvPr id="77827" name="Rectangle 2"/>
          <p:cNvSpPr>
            <a:spLocks noGrp="1" noChangeArrowheads="1"/>
          </p:cNvSpPr>
          <p:nvPr>
            <p:ph type="title"/>
          </p:nvPr>
        </p:nvSpPr>
        <p:spPr/>
        <p:txBody>
          <a:bodyPr/>
          <a:lstStyle/>
          <a:p>
            <a:pPr algn="ctr"/>
            <a:r>
              <a:rPr lang="en-US" altLang="en-US" sz="3200">
                <a:solidFill>
                  <a:srgbClr val="800000"/>
                </a:solidFill>
              </a:rPr>
              <a:t>Vegetative cover encourages water absorption by soil</a:t>
            </a:r>
          </a:p>
        </p:txBody>
      </p:sp>
      <p:sp>
        <p:nvSpPr>
          <p:cNvPr id="77828" name="Rectangle 3"/>
          <p:cNvSpPr>
            <a:spLocks noGrp="1" noChangeArrowheads="1"/>
          </p:cNvSpPr>
          <p:nvPr>
            <p:ph type="body" sz="half" idx="1"/>
          </p:nvPr>
        </p:nvSpPr>
        <p:spPr>
          <a:xfrm>
            <a:off x="6859588" y="2057400"/>
            <a:ext cx="3808412" cy="4800600"/>
          </a:xfrm>
        </p:spPr>
        <p:txBody>
          <a:bodyPr/>
          <a:lstStyle/>
          <a:p>
            <a:pPr>
              <a:lnSpc>
                <a:spcPct val="90000"/>
              </a:lnSpc>
            </a:pPr>
            <a:r>
              <a:rPr lang="en-US" altLang="en-US" sz="2500"/>
              <a:t>Vegetation temporarily holds &amp; water releases it slowly so it can be more easily absorbed by the soil.</a:t>
            </a:r>
          </a:p>
          <a:p>
            <a:pPr>
              <a:lnSpc>
                <a:spcPct val="90000"/>
              </a:lnSpc>
            </a:pPr>
            <a:r>
              <a:rPr lang="en-US" altLang="en-US" sz="2500"/>
              <a:t>Where vegetation is absent, water may fall faster then bare earth can absorb it and run downhill to streams causing floods</a:t>
            </a:r>
          </a:p>
        </p:txBody>
      </p:sp>
      <p:pic>
        <p:nvPicPr>
          <p:cNvPr id="77829" name="Picture 4" descr="vegetation affects runoff"/>
          <p:cNvPicPr>
            <a:picLocks noGrp="1" noChangeAspect="1" noChangeArrowheads="1" noCrop="1"/>
          </p:cNvPicPr>
          <p:nvPr>
            <p:ph sz="half" idx="2"/>
          </p:nvPr>
        </p:nvPicPr>
        <p:blipFill>
          <a:blip r:embed="rId2">
            <a:lum bright="-12000"/>
            <a:extLst>
              <a:ext uri="{28A0092B-C50C-407E-A947-70E740481C1C}">
                <a14:useLocalDpi xmlns:a14="http://schemas.microsoft.com/office/drawing/2010/main" val="0"/>
              </a:ext>
            </a:extLst>
          </a:blip>
          <a:srcRect/>
          <a:stretch>
            <a:fillRect/>
          </a:stretch>
        </p:blipFill>
        <p:spPr>
          <a:xfrm>
            <a:off x="1524000" y="1790700"/>
            <a:ext cx="5334000" cy="5067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9984893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5"/>
          <p:cNvSpPr>
            <a:spLocks noGrp="1"/>
          </p:cNvSpPr>
          <p:nvPr>
            <p:ph type="sldNum" sz="quarter" idx="12"/>
          </p:nvPr>
        </p:nvSpPr>
        <p:spPr>
          <a:noFill/>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0CC1075D-E536-4BD6-82F0-785D6C03B527}" type="slidenum">
              <a:rPr lang="en-US" altLang="en-US" sz="1300"/>
              <a:pPr/>
              <a:t>36</a:t>
            </a:fld>
            <a:endParaRPr lang="en-US" altLang="en-US" sz="1300"/>
          </a:p>
        </p:txBody>
      </p:sp>
      <p:sp>
        <p:nvSpPr>
          <p:cNvPr id="78851" name="Rectangle 2"/>
          <p:cNvSpPr>
            <a:spLocks noGrp="1" noChangeArrowheads="1"/>
          </p:cNvSpPr>
          <p:nvPr>
            <p:ph type="title"/>
          </p:nvPr>
        </p:nvSpPr>
        <p:spPr/>
        <p:txBody>
          <a:bodyPr/>
          <a:lstStyle/>
          <a:p>
            <a:r>
              <a:rPr lang="en-US" altLang="en-US" b="0" smtClean="0">
                <a:solidFill>
                  <a:srgbClr val="800000"/>
                </a:solidFill>
              </a:rPr>
              <a:t>Groundwater Use</a:t>
            </a:r>
          </a:p>
        </p:txBody>
      </p:sp>
      <p:sp>
        <p:nvSpPr>
          <p:cNvPr id="78852" name="Rectangle 3"/>
          <p:cNvSpPr>
            <a:spLocks noGrp="1" noChangeArrowheads="1"/>
          </p:cNvSpPr>
          <p:nvPr>
            <p:ph type="body" idx="1"/>
          </p:nvPr>
        </p:nvSpPr>
        <p:spPr>
          <a:xfrm>
            <a:off x="1524000" y="5257800"/>
            <a:ext cx="9144000" cy="1600200"/>
          </a:xfrm>
        </p:spPr>
        <p:txBody>
          <a:bodyPr/>
          <a:lstStyle/>
          <a:p>
            <a:pPr>
              <a:lnSpc>
                <a:spcPct val="80000"/>
              </a:lnSpc>
            </a:pPr>
            <a:r>
              <a:rPr lang="en-US" altLang="en-US" smtClean="0"/>
              <a:t>When the rate of withdrawing groundwater exceeds the rate of recharging, the water table drops. Wet years with flooding = high water table &amp; drought years – low water table</a:t>
            </a:r>
          </a:p>
        </p:txBody>
      </p:sp>
      <p:pic>
        <p:nvPicPr>
          <p:cNvPr id="78853" name="Picture 4" descr="ground water_tabl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0574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4" name="Picture 5" descr="groundwater anim_cone of depression"/>
          <p:cNvPicPr>
            <a:picLocks noChangeAspect="1" noChangeArrowheads="1" noCrop="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5105400" y="2286001"/>
            <a:ext cx="5562600" cy="262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5" name="Text Box 6"/>
          <p:cNvSpPr txBox="1">
            <a:spLocks noChangeArrowheads="1"/>
          </p:cNvSpPr>
          <p:nvPr/>
        </p:nvSpPr>
        <p:spPr bwMode="auto">
          <a:xfrm>
            <a:off x="2209800" y="1447800"/>
            <a:ext cx="1587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2400">
                <a:latin typeface="Times New Roman" panose="02020603050405020304" pitchFamily="18" charset="0"/>
              </a:rPr>
              <a:t>Recharging</a:t>
            </a:r>
          </a:p>
        </p:txBody>
      </p:sp>
      <p:sp>
        <p:nvSpPr>
          <p:cNvPr id="78856" name="Text Box 7"/>
          <p:cNvSpPr txBox="1">
            <a:spLocks noChangeArrowheads="1"/>
          </p:cNvSpPr>
          <p:nvPr/>
        </p:nvSpPr>
        <p:spPr bwMode="auto">
          <a:xfrm>
            <a:off x="5257800" y="1600200"/>
            <a:ext cx="1790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2400">
                <a:latin typeface="Times New Roman" panose="02020603050405020304" pitchFamily="18" charset="0"/>
              </a:rPr>
              <a:t>Withdrawing</a:t>
            </a:r>
          </a:p>
        </p:txBody>
      </p:sp>
    </p:spTree>
    <p:extLst>
      <p:ext uri="{BB962C8B-B14F-4D97-AF65-F5344CB8AC3E}">
        <p14:creationId xmlns:p14="http://schemas.microsoft.com/office/powerpoint/2010/main" val="31732262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5"/>
          <p:cNvSpPr>
            <a:spLocks noGrp="1"/>
          </p:cNvSpPr>
          <p:nvPr>
            <p:ph type="sldNum" sz="quarter" idx="12"/>
          </p:nvPr>
        </p:nvSpPr>
        <p:spPr>
          <a:noFill/>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758DBFE6-F60F-4CCF-AB44-19AE5148036A}" type="slidenum">
              <a:rPr lang="en-US" altLang="en-US" sz="1300"/>
              <a:pPr/>
              <a:t>37</a:t>
            </a:fld>
            <a:endParaRPr lang="en-US" altLang="en-US" sz="1300"/>
          </a:p>
        </p:txBody>
      </p:sp>
      <p:sp>
        <p:nvSpPr>
          <p:cNvPr id="79875" name="Rectangle 2"/>
          <p:cNvSpPr>
            <a:spLocks noGrp="1" noChangeArrowheads="1"/>
          </p:cNvSpPr>
          <p:nvPr>
            <p:ph type="title"/>
          </p:nvPr>
        </p:nvSpPr>
        <p:spPr>
          <a:xfrm>
            <a:off x="1730376" y="138114"/>
            <a:ext cx="7343775" cy="676275"/>
          </a:xfrm>
        </p:spPr>
        <p:txBody>
          <a:bodyPr>
            <a:normAutofit fontScale="90000"/>
          </a:bodyPr>
          <a:lstStyle/>
          <a:p>
            <a:pPr algn="ctr"/>
            <a:r>
              <a:rPr lang="en-US" altLang="en-US" b="0" smtClean="0">
                <a:solidFill>
                  <a:srgbClr val="800000"/>
                </a:solidFill>
              </a:rPr>
              <a:t>Artesian systems</a:t>
            </a:r>
          </a:p>
        </p:txBody>
      </p:sp>
      <p:sp>
        <p:nvSpPr>
          <p:cNvPr id="79876" name="Rectangle 3"/>
          <p:cNvSpPr>
            <a:spLocks noGrp="1" noChangeArrowheads="1"/>
          </p:cNvSpPr>
          <p:nvPr>
            <p:ph type="body" idx="1"/>
          </p:nvPr>
        </p:nvSpPr>
        <p:spPr>
          <a:xfrm>
            <a:off x="1524000" y="5486400"/>
            <a:ext cx="9144000" cy="1371600"/>
          </a:xfrm>
        </p:spPr>
        <p:txBody>
          <a:bodyPr/>
          <a:lstStyle/>
          <a:p>
            <a:r>
              <a:rPr lang="en-US" altLang="en-US" sz="2500"/>
              <a:t>Aquiclude (impermeable rock layer) above and beneath the aquifer holds or “traps” the water under pressure.</a:t>
            </a:r>
          </a:p>
          <a:p>
            <a:r>
              <a:rPr lang="en-US" altLang="en-US" sz="2500"/>
              <a:t>Often used to irrigate crops in arid areas.</a:t>
            </a:r>
          </a:p>
        </p:txBody>
      </p:sp>
      <p:pic>
        <p:nvPicPr>
          <p:cNvPr id="79877" name="Picture 4" descr="anim_artesian aquife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89038"/>
            <a:ext cx="5638800" cy="380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8" name="Text Box 5"/>
          <p:cNvSpPr txBox="1">
            <a:spLocks noChangeArrowheads="1"/>
          </p:cNvSpPr>
          <p:nvPr/>
        </p:nvSpPr>
        <p:spPr bwMode="auto">
          <a:xfrm>
            <a:off x="7162800" y="1524000"/>
            <a:ext cx="3505200" cy="39449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2800">
                <a:solidFill>
                  <a:srgbClr val="0000FF"/>
                </a:solidFill>
                <a:latin typeface="Tahoma" panose="020B0604030504040204" pitchFamily="34" charset="0"/>
              </a:rPr>
              <a:t>When water is withdrawn at a rate greater than the recharge rate, the aquifer is gradually emptied – it will take nature much longer to recharge it than humans to drain it.</a:t>
            </a:r>
          </a:p>
        </p:txBody>
      </p:sp>
    </p:spTree>
    <p:extLst>
      <p:ext uri="{BB962C8B-B14F-4D97-AF65-F5344CB8AC3E}">
        <p14:creationId xmlns:p14="http://schemas.microsoft.com/office/powerpoint/2010/main" val="36365894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5"/>
          <p:cNvSpPr>
            <a:spLocks noGrp="1"/>
          </p:cNvSpPr>
          <p:nvPr>
            <p:ph type="sldNum" sz="quarter" idx="12"/>
          </p:nvPr>
        </p:nvSpPr>
        <p:spPr>
          <a:noFill/>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4103F9F3-DB01-4C4F-98C2-07896F1B89ED}" type="slidenum">
              <a:rPr lang="en-US" altLang="en-US" sz="1300"/>
              <a:pPr/>
              <a:t>38</a:t>
            </a:fld>
            <a:endParaRPr lang="en-US" altLang="en-US" sz="1300"/>
          </a:p>
        </p:txBody>
      </p:sp>
      <p:sp>
        <p:nvSpPr>
          <p:cNvPr id="80899" name="Rectangle 2"/>
          <p:cNvSpPr>
            <a:spLocks noGrp="1" noChangeArrowheads="1"/>
          </p:cNvSpPr>
          <p:nvPr>
            <p:ph type="title"/>
          </p:nvPr>
        </p:nvSpPr>
        <p:spPr>
          <a:xfrm>
            <a:off x="1730376" y="138113"/>
            <a:ext cx="7343775" cy="620712"/>
          </a:xfrm>
        </p:spPr>
        <p:txBody>
          <a:bodyPr>
            <a:normAutofit fontScale="90000"/>
          </a:bodyPr>
          <a:lstStyle/>
          <a:p>
            <a:r>
              <a:rPr lang="en-US" altLang="en-US" smtClean="0">
                <a:solidFill>
                  <a:srgbClr val="0000FF"/>
                </a:solidFill>
              </a:rPr>
              <a:t>Flooding can cause big changes</a:t>
            </a:r>
          </a:p>
        </p:txBody>
      </p:sp>
      <p:sp>
        <p:nvSpPr>
          <p:cNvPr id="80900" name="Rectangle 3"/>
          <p:cNvSpPr>
            <a:spLocks noGrp="1" noChangeArrowheads="1"/>
          </p:cNvSpPr>
          <p:nvPr>
            <p:ph type="body" idx="1"/>
          </p:nvPr>
        </p:nvSpPr>
        <p:spPr>
          <a:xfrm>
            <a:off x="2209800" y="5486400"/>
            <a:ext cx="8458200" cy="1371600"/>
          </a:xfrm>
        </p:spPr>
        <p:txBody>
          <a:bodyPr/>
          <a:lstStyle/>
          <a:p>
            <a:pPr>
              <a:lnSpc>
                <a:spcPct val="90000"/>
              </a:lnSpc>
            </a:pPr>
            <a:r>
              <a:rPr lang="en-US" altLang="en-US" sz="2100"/>
              <a:t>THEY CALL IT A FLOOPLAIN BECAUSE FLOODING IS A NATURAL OCCURANCE – IT IS THE “RELEASE VALVE” OF THE DRAINAGE BASIN</a:t>
            </a:r>
          </a:p>
        </p:txBody>
      </p:sp>
      <p:pic>
        <p:nvPicPr>
          <p:cNvPr id="80901" name="Picture 4" descr="floodplain Mississippi, Missouri, Illinois 199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16075" y="2092325"/>
            <a:ext cx="4495800"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2" name="Picture 5" descr="flash flood northern Arizo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75" y="2092325"/>
            <a:ext cx="4648200" cy="339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3" name="Text Box 6"/>
          <p:cNvSpPr txBox="1">
            <a:spLocks noChangeArrowheads="1"/>
          </p:cNvSpPr>
          <p:nvPr/>
        </p:nvSpPr>
        <p:spPr bwMode="auto">
          <a:xfrm>
            <a:off x="1524000" y="1600200"/>
            <a:ext cx="8326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2400">
                <a:latin typeface="Times New Roman" panose="02020603050405020304" pitchFamily="18" charset="0"/>
              </a:rPr>
              <a:t>        1993 N. Mississippi Basin       Flashflood in northern Arizona</a:t>
            </a:r>
          </a:p>
        </p:txBody>
      </p:sp>
    </p:spTree>
    <p:extLst>
      <p:ext uri="{BB962C8B-B14F-4D97-AF65-F5344CB8AC3E}">
        <p14:creationId xmlns:p14="http://schemas.microsoft.com/office/powerpoint/2010/main" val="8003316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5"/>
          <p:cNvSpPr>
            <a:spLocks noGrp="1"/>
          </p:cNvSpPr>
          <p:nvPr>
            <p:ph type="sldNum" sz="quarter" idx="12"/>
          </p:nvPr>
        </p:nvSpPr>
        <p:spPr>
          <a:noFill/>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AE2B5B04-C76F-4F0B-88ED-6A10B2634716}" type="slidenum">
              <a:rPr lang="en-US" altLang="en-US" sz="1300"/>
              <a:pPr/>
              <a:t>39</a:t>
            </a:fld>
            <a:endParaRPr lang="en-US" altLang="en-US" sz="1300"/>
          </a:p>
        </p:txBody>
      </p:sp>
      <p:sp>
        <p:nvSpPr>
          <p:cNvPr id="81923" name="Rectangle 2"/>
          <p:cNvSpPr>
            <a:spLocks noGrp="1" noChangeArrowheads="1"/>
          </p:cNvSpPr>
          <p:nvPr>
            <p:ph type="title"/>
          </p:nvPr>
        </p:nvSpPr>
        <p:spPr>
          <a:xfrm>
            <a:off x="2209800" y="0"/>
            <a:ext cx="5181600" cy="914400"/>
          </a:xfrm>
        </p:spPr>
        <p:txBody>
          <a:bodyPr/>
          <a:lstStyle/>
          <a:p>
            <a:pPr algn="ctr"/>
            <a:r>
              <a:rPr lang="en-US" altLang="en-US" sz="4400">
                <a:solidFill>
                  <a:srgbClr val="0000FF"/>
                </a:solidFill>
              </a:rPr>
              <a:t>FLOODPLAINS</a:t>
            </a:r>
          </a:p>
        </p:txBody>
      </p:sp>
      <p:pic>
        <p:nvPicPr>
          <p:cNvPr id="81924" name="Picture 3" descr="FLOODPL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914400"/>
            <a:ext cx="5791200"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5" name="Picture 4" descr="FLOODPL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4191000"/>
            <a:ext cx="4800600" cy="233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6" name="Rectangle 5"/>
          <p:cNvSpPr>
            <a:spLocks noChangeArrowheads="1"/>
          </p:cNvSpPr>
          <p:nvPr/>
        </p:nvSpPr>
        <p:spPr bwMode="auto">
          <a:xfrm>
            <a:off x="7086600" y="1447800"/>
            <a:ext cx="35814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r>
              <a:rPr lang="en-US" altLang="en-US"/>
              <a:t>Floodplains are not appropriate places for intensive, expensive developments.</a:t>
            </a:r>
          </a:p>
        </p:txBody>
      </p:sp>
      <p:sp>
        <p:nvSpPr>
          <p:cNvPr id="81927" name="Text Box 6"/>
          <p:cNvSpPr txBox="1">
            <a:spLocks noChangeArrowheads="1"/>
          </p:cNvSpPr>
          <p:nvPr/>
        </p:nvSpPr>
        <p:spPr bwMode="auto">
          <a:xfrm>
            <a:off x="1905000" y="3657600"/>
            <a:ext cx="3657600" cy="26670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2800">
                <a:latin typeface="Tahoma" panose="020B0604030504040204" pitchFamily="34" charset="0"/>
              </a:rPr>
              <a:t>Appropriate uses of floodplains include farming, wildlife preserves, parks, recreation areas for camping boating, etc.</a:t>
            </a:r>
          </a:p>
        </p:txBody>
      </p:sp>
    </p:spTree>
    <p:extLst>
      <p:ext uri="{BB962C8B-B14F-4D97-AF65-F5344CB8AC3E}">
        <p14:creationId xmlns:p14="http://schemas.microsoft.com/office/powerpoint/2010/main" val="1057535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p:cNvSpPr>
            <a:spLocks noGrp="1"/>
          </p:cNvSpPr>
          <p:nvPr>
            <p:ph type="sldNum" sz="quarter" idx="12"/>
          </p:nvPr>
        </p:nvSpPr>
        <p:spPr>
          <a:noFill/>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E1637C3D-0DE9-46D3-84EB-4E5DDB533CCE}" type="slidenum">
              <a:rPr lang="en-US" altLang="en-US" sz="1300"/>
              <a:pPr/>
              <a:t>4</a:t>
            </a:fld>
            <a:endParaRPr lang="en-US" altLang="en-US" sz="1300"/>
          </a:p>
        </p:txBody>
      </p:sp>
      <p:sp>
        <p:nvSpPr>
          <p:cNvPr id="46083" name="Rectangle 2"/>
          <p:cNvSpPr>
            <a:spLocks noGrp="1" noChangeArrowheads="1"/>
          </p:cNvSpPr>
          <p:nvPr>
            <p:ph type="title"/>
          </p:nvPr>
        </p:nvSpPr>
        <p:spPr/>
        <p:txBody>
          <a:bodyPr/>
          <a:lstStyle/>
          <a:p>
            <a:r>
              <a:rPr lang="en-US" altLang="en-US" smtClean="0"/>
              <a:t>Weathering</a:t>
            </a:r>
          </a:p>
        </p:txBody>
      </p:sp>
      <p:sp>
        <p:nvSpPr>
          <p:cNvPr id="46084" name="Rectangle 3"/>
          <p:cNvSpPr>
            <a:spLocks noGrp="1" noChangeArrowheads="1"/>
          </p:cNvSpPr>
          <p:nvPr>
            <p:ph type="body" idx="1"/>
          </p:nvPr>
        </p:nvSpPr>
        <p:spPr>
          <a:xfrm>
            <a:off x="1981200" y="1219200"/>
            <a:ext cx="8686800" cy="5638800"/>
          </a:xfrm>
        </p:spPr>
        <p:txBody>
          <a:bodyPr/>
          <a:lstStyle/>
          <a:p>
            <a:r>
              <a:rPr lang="en-US" altLang="en-US" sz="3300"/>
              <a:t>Process of breaking rock into pieces</a:t>
            </a:r>
          </a:p>
          <a:p>
            <a:r>
              <a:rPr lang="en-US" altLang="en-US" sz="3300"/>
              <a:t>First step in formation of soil</a:t>
            </a:r>
          </a:p>
          <a:p>
            <a:pPr lvl="1"/>
            <a:r>
              <a:rPr lang="en-US" altLang="en-US" sz="2900"/>
              <a:t>Chemical weathering,</a:t>
            </a:r>
          </a:p>
          <a:p>
            <a:pPr lvl="2"/>
            <a:r>
              <a:rPr lang="en-US" altLang="en-US" sz="2600"/>
              <a:t>Process of breaking down rock by:</a:t>
            </a:r>
          </a:p>
          <a:p>
            <a:pPr lvl="3"/>
            <a:r>
              <a:rPr lang="en-US" altLang="en-US" sz="2000"/>
              <a:t>Exposure to air and water</a:t>
            </a:r>
          </a:p>
          <a:p>
            <a:pPr lvl="3"/>
            <a:r>
              <a:rPr lang="en-US" altLang="en-US" sz="2000"/>
              <a:t>Acids released by decaying vegetation</a:t>
            </a:r>
          </a:p>
          <a:p>
            <a:pPr lvl="3"/>
            <a:r>
              <a:rPr lang="en-US" altLang="en-US" sz="2000"/>
              <a:t>Oxidation</a:t>
            </a:r>
          </a:p>
          <a:p>
            <a:pPr lvl="3"/>
            <a:r>
              <a:rPr lang="en-US" altLang="en-US" sz="2000"/>
              <a:t>Leaching</a:t>
            </a:r>
          </a:p>
          <a:p>
            <a:pPr lvl="3"/>
            <a:r>
              <a:rPr lang="en-US" altLang="en-US" sz="2000"/>
              <a:t>Decomposition of calcium carbonate</a:t>
            </a:r>
          </a:p>
          <a:p>
            <a:pPr lvl="1"/>
            <a:r>
              <a:rPr lang="en-US" altLang="en-US" sz="2900"/>
              <a:t>Mechanical weathering </a:t>
            </a:r>
          </a:p>
          <a:p>
            <a:pPr lvl="2"/>
            <a:r>
              <a:rPr lang="en-US" altLang="en-US" sz="2600"/>
              <a:t>Process of rocks breaking down by physical force</a:t>
            </a:r>
          </a:p>
          <a:p>
            <a:pPr lvl="2"/>
            <a:endParaRPr lang="en-US" altLang="en-US" sz="2600"/>
          </a:p>
        </p:txBody>
      </p:sp>
    </p:spTree>
    <p:extLst>
      <p:ext uri="{BB962C8B-B14F-4D97-AF65-F5344CB8AC3E}">
        <p14:creationId xmlns:p14="http://schemas.microsoft.com/office/powerpoint/2010/main" val="19836256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6"/>
          <p:cNvSpPr>
            <a:spLocks noGrp="1"/>
          </p:cNvSpPr>
          <p:nvPr>
            <p:ph type="sldNum" sz="quarter" idx="12"/>
          </p:nvPr>
        </p:nvSpPr>
        <p:spPr>
          <a:noFill/>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FA7841AA-DD6F-44B8-9195-5AB43CAA3E60}" type="slidenum">
              <a:rPr lang="en-US" altLang="en-US" sz="1300"/>
              <a:pPr/>
              <a:t>40</a:t>
            </a:fld>
            <a:endParaRPr lang="en-US" altLang="en-US" sz="1300"/>
          </a:p>
        </p:txBody>
      </p:sp>
      <p:sp>
        <p:nvSpPr>
          <p:cNvPr id="82947" name="Rectangle 2"/>
          <p:cNvSpPr>
            <a:spLocks noGrp="1" noChangeArrowheads="1"/>
          </p:cNvSpPr>
          <p:nvPr>
            <p:ph type="title"/>
          </p:nvPr>
        </p:nvSpPr>
        <p:spPr/>
        <p:txBody>
          <a:bodyPr/>
          <a:lstStyle/>
          <a:p>
            <a:r>
              <a:rPr lang="en-US" altLang="en-US" smtClean="0"/>
              <a:t>Ice, Wind &amp; Waves</a:t>
            </a:r>
          </a:p>
        </p:txBody>
      </p:sp>
      <p:sp>
        <p:nvSpPr>
          <p:cNvPr id="82948" name="Rectangle 3"/>
          <p:cNvSpPr>
            <a:spLocks noGrp="1" noChangeArrowheads="1"/>
          </p:cNvSpPr>
          <p:nvPr>
            <p:ph type="body" sz="half" idx="1"/>
          </p:nvPr>
        </p:nvSpPr>
        <p:spPr>
          <a:xfrm>
            <a:off x="1524000" y="1447800"/>
            <a:ext cx="7391400" cy="5410200"/>
          </a:xfrm>
        </p:spPr>
        <p:txBody>
          <a:bodyPr/>
          <a:lstStyle/>
          <a:p>
            <a:r>
              <a:rPr lang="en-US" altLang="en-US" smtClean="0"/>
              <a:t>Glaciers – currently not very active</a:t>
            </a:r>
          </a:p>
          <a:p>
            <a:r>
              <a:rPr lang="en-US" altLang="en-US" smtClean="0"/>
              <a:t>Wind causes erosion wherever soil is bare</a:t>
            </a:r>
          </a:p>
          <a:p>
            <a:pPr lvl="1"/>
            <a:r>
              <a:rPr lang="en-US" altLang="en-US" sz="2600"/>
              <a:t>Deserts</a:t>
            </a:r>
          </a:p>
          <a:p>
            <a:pPr lvl="1"/>
            <a:r>
              <a:rPr lang="en-US" altLang="en-US" sz="2600"/>
              <a:t>Farmlands</a:t>
            </a:r>
          </a:p>
          <a:p>
            <a:pPr lvl="1"/>
            <a:r>
              <a:rPr lang="en-US" altLang="en-US" sz="2600"/>
              <a:t>Coastal areas</a:t>
            </a:r>
          </a:p>
          <a:p>
            <a:r>
              <a:rPr lang="en-US" altLang="en-US" smtClean="0"/>
              <a:t>Coastal areas </a:t>
            </a:r>
          </a:p>
          <a:p>
            <a:pPr lvl="1"/>
            <a:r>
              <a:rPr lang="en-US" altLang="en-US" sz="2600"/>
              <a:t>Active areas of erosion </a:t>
            </a:r>
          </a:p>
          <a:p>
            <a:pPr lvl="1"/>
            <a:r>
              <a:rPr lang="en-US" altLang="en-US" sz="2600"/>
              <a:t>Pounding waves and surf</a:t>
            </a:r>
          </a:p>
          <a:p>
            <a:pPr lvl="1"/>
            <a:r>
              <a:rPr lang="en-US" altLang="en-US" sz="2600"/>
              <a:t>Land lost or gained </a:t>
            </a:r>
          </a:p>
        </p:txBody>
      </p:sp>
      <p:pic>
        <p:nvPicPr>
          <p:cNvPr id="82949" name="Picture 4" descr="Dunes0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858001" y="3798888"/>
            <a:ext cx="3649663" cy="2779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389387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5"/>
          <p:cNvSpPr>
            <a:spLocks noGrp="1"/>
          </p:cNvSpPr>
          <p:nvPr>
            <p:ph type="sldNum" sz="quarter" idx="12"/>
          </p:nvPr>
        </p:nvSpPr>
        <p:spPr>
          <a:noFill/>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1084E83B-49DE-4E1A-9FA4-2A0733710E00}" type="slidenum">
              <a:rPr lang="en-US" altLang="en-US" sz="1300"/>
              <a:pPr/>
              <a:t>41</a:t>
            </a:fld>
            <a:endParaRPr lang="en-US" altLang="en-US" sz="1300"/>
          </a:p>
        </p:txBody>
      </p:sp>
      <p:sp>
        <p:nvSpPr>
          <p:cNvPr id="83971" name="Rectangle 2"/>
          <p:cNvSpPr>
            <a:spLocks noGrp="1" noChangeArrowheads="1"/>
          </p:cNvSpPr>
          <p:nvPr>
            <p:ph type="title"/>
          </p:nvPr>
        </p:nvSpPr>
        <p:spPr>
          <a:xfrm>
            <a:off x="1524000" y="0"/>
            <a:ext cx="7696200" cy="1524000"/>
          </a:xfrm>
        </p:spPr>
        <p:txBody>
          <a:bodyPr/>
          <a:lstStyle/>
          <a:p>
            <a:pPr algn="ctr"/>
            <a:r>
              <a:rPr lang="en-US" altLang="en-US" sz="4000">
                <a:solidFill>
                  <a:srgbClr val="663300"/>
                </a:solidFill>
              </a:rPr>
              <a:t>MOVING ICE: GLACIAL ACTION</a:t>
            </a:r>
          </a:p>
        </p:txBody>
      </p:sp>
      <p:sp>
        <p:nvSpPr>
          <p:cNvPr id="83972" name="Rectangle 3"/>
          <p:cNvSpPr>
            <a:spLocks noGrp="1" noChangeArrowheads="1"/>
          </p:cNvSpPr>
          <p:nvPr>
            <p:ph type="body" idx="1"/>
          </p:nvPr>
        </p:nvSpPr>
        <p:spPr>
          <a:xfrm>
            <a:off x="1701800" y="2454276"/>
            <a:ext cx="8966200" cy="2422525"/>
          </a:xfrm>
          <a:no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pPr marL="0" indent="0">
              <a:buNone/>
            </a:pPr>
            <a:r>
              <a:rPr lang="en-US" altLang="en-US" smtClean="0"/>
              <a:t>Glaciers are melting back more than they are advancing today.  When glaciers advance, erosion is the major action; however, when they melt back, deposition is the major action.</a:t>
            </a:r>
          </a:p>
        </p:txBody>
      </p:sp>
    </p:spTree>
    <p:extLst>
      <p:ext uri="{BB962C8B-B14F-4D97-AF65-F5344CB8AC3E}">
        <p14:creationId xmlns:p14="http://schemas.microsoft.com/office/powerpoint/2010/main" val="25979635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5"/>
          <p:cNvSpPr>
            <a:spLocks noGrp="1"/>
          </p:cNvSpPr>
          <p:nvPr>
            <p:ph type="sldNum" sz="quarter" idx="12"/>
          </p:nvPr>
        </p:nvSpPr>
        <p:spPr>
          <a:noFill/>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329DC2DB-2B3E-4E33-AFCB-E7B05891CBE9}" type="slidenum">
              <a:rPr lang="en-US" altLang="en-US" sz="1300"/>
              <a:pPr/>
              <a:t>42</a:t>
            </a:fld>
            <a:endParaRPr lang="en-US" altLang="en-US" sz="1300"/>
          </a:p>
        </p:txBody>
      </p:sp>
      <p:sp>
        <p:nvSpPr>
          <p:cNvPr id="84995" name="Rectangle 2"/>
          <p:cNvSpPr>
            <a:spLocks noGrp="1" noChangeArrowheads="1"/>
          </p:cNvSpPr>
          <p:nvPr>
            <p:ph type="title"/>
          </p:nvPr>
        </p:nvSpPr>
        <p:spPr/>
        <p:txBody>
          <a:bodyPr/>
          <a:lstStyle/>
          <a:p>
            <a:r>
              <a:rPr lang="en-US" altLang="en-US" smtClean="0"/>
              <a:t>Alpine Glaciers</a:t>
            </a:r>
          </a:p>
        </p:txBody>
      </p:sp>
      <p:sp>
        <p:nvSpPr>
          <p:cNvPr id="84996" name="Rectangle 3"/>
          <p:cNvSpPr>
            <a:spLocks noGrp="1" noChangeArrowheads="1"/>
          </p:cNvSpPr>
          <p:nvPr>
            <p:ph type="body" idx="1"/>
          </p:nvPr>
        </p:nvSpPr>
        <p:spPr/>
        <p:txBody>
          <a:bodyPr/>
          <a:lstStyle/>
          <a:p>
            <a:r>
              <a:rPr lang="en-US" altLang="en-US" sz="3300"/>
              <a:t>Rivers of ice flowing from colder to warmer regions</a:t>
            </a:r>
          </a:p>
          <a:p>
            <a:r>
              <a:rPr lang="en-US" altLang="en-US" sz="3300"/>
              <a:t>Act like conveyor belts picking up sediment and dropping it in depositional areas</a:t>
            </a:r>
          </a:p>
          <a:p>
            <a:pPr lvl="1"/>
            <a:r>
              <a:rPr lang="en-US" altLang="en-US" sz="2900"/>
              <a:t>Moraines</a:t>
            </a:r>
          </a:p>
          <a:p>
            <a:pPr lvl="2"/>
            <a:r>
              <a:rPr lang="en-US" altLang="en-US" sz="2600"/>
              <a:t>Terminal moraines</a:t>
            </a:r>
          </a:p>
          <a:p>
            <a:pPr lvl="2"/>
            <a:r>
              <a:rPr lang="en-US" altLang="en-US" sz="2600"/>
              <a:t>Lateral moraines</a:t>
            </a:r>
          </a:p>
          <a:p>
            <a:pPr lvl="2"/>
            <a:r>
              <a:rPr lang="en-US" altLang="en-US" sz="2600"/>
              <a:t>Medial moraines</a:t>
            </a:r>
          </a:p>
        </p:txBody>
      </p:sp>
    </p:spTree>
    <p:extLst>
      <p:ext uri="{BB962C8B-B14F-4D97-AF65-F5344CB8AC3E}">
        <p14:creationId xmlns:p14="http://schemas.microsoft.com/office/powerpoint/2010/main" val="13411972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5"/>
          <p:cNvSpPr>
            <a:spLocks noGrp="1"/>
          </p:cNvSpPr>
          <p:nvPr>
            <p:ph type="sldNum" sz="quarter" idx="12"/>
          </p:nvPr>
        </p:nvSpPr>
        <p:spPr>
          <a:noFill/>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E85E3423-7DED-46B7-8952-37B7E390804A}" type="slidenum">
              <a:rPr lang="en-US" altLang="en-US" sz="1300"/>
              <a:pPr/>
              <a:t>43</a:t>
            </a:fld>
            <a:endParaRPr lang="en-US" altLang="en-US" sz="1300"/>
          </a:p>
        </p:txBody>
      </p:sp>
      <p:sp>
        <p:nvSpPr>
          <p:cNvPr id="86019" name="Rectangle 2"/>
          <p:cNvSpPr>
            <a:spLocks noGrp="1" noChangeArrowheads="1"/>
          </p:cNvSpPr>
          <p:nvPr>
            <p:ph type="title"/>
          </p:nvPr>
        </p:nvSpPr>
        <p:spPr/>
        <p:txBody>
          <a:bodyPr/>
          <a:lstStyle/>
          <a:p>
            <a:r>
              <a:rPr lang="en-US" altLang="en-US" smtClean="0">
                <a:solidFill>
                  <a:srgbClr val="663300"/>
                </a:solidFill>
              </a:rPr>
              <a:t>Two Primary Categories</a:t>
            </a:r>
          </a:p>
        </p:txBody>
      </p:sp>
      <p:sp>
        <p:nvSpPr>
          <p:cNvPr id="86020" name="Rectangle 3"/>
          <p:cNvSpPr>
            <a:spLocks noGrp="1" noChangeArrowheads="1"/>
          </p:cNvSpPr>
          <p:nvPr>
            <p:ph type="body" idx="1"/>
          </p:nvPr>
        </p:nvSpPr>
        <p:spPr/>
        <p:txBody>
          <a:bodyPr/>
          <a:lstStyle/>
          <a:p>
            <a:r>
              <a:rPr lang="en-US" altLang="en-US" b="1" smtClean="0">
                <a:solidFill>
                  <a:srgbClr val="FF0000"/>
                </a:solidFill>
              </a:rPr>
              <a:t>Alpine or valley glaciers</a:t>
            </a:r>
            <a:r>
              <a:rPr lang="en-US" altLang="en-US" smtClean="0"/>
              <a:t> – in the last 100 years, these have been greatly reduced in number and size due to melting back.</a:t>
            </a:r>
          </a:p>
          <a:p>
            <a:r>
              <a:rPr lang="en-US" altLang="en-US" b="1" smtClean="0">
                <a:solidFill>
                  <a:srgbClr val="FF0000"/>
                </a:solidFill>
              </a:rPr>
              <a:t>Continental glaciers</a:t>
            </a:r>
            <a:r>
              <a:rPr lang="en-US" altLang="en-US" smtClean="0"/>
              <a:t> – those that cover large expanses of land – Antarctica and Greenland are the last two remaining areas of this type.  There is evidence that both are thinning and shrinking.</a:t>
            </a:r>
          </a:p>
        </p:txBody>
      </p:sp>
    </p:spTree>
    <p:extLst>
      <p:ext uri="{BB962C8B-B14F-4D97-AF65-F5344CB8AC3E}">
        <p14:creationId xmlns:p14="http://schemas.microsoft.com/office/powerpoint/2010/main" val="11690434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5"/>
          <p:cNvSpPr>
            <a:spLocks noGrp="1"/>
          </p:cNvSpPr>
          <p:nvPr>
            <p:ph type="sldNum" sz="quarter" idx="12"/>
          </p:nvPr>
        </p:nvSpPr>
        <p:spPr>
          <a:noFill/>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160E7135-5A33-4937-B99A-117449E09A0D}" type="slidenum">
              <a:rPr lang="en-US" altLang="en-US" sz="1300"/>
              <a:pPr/>
              <a:t>44</a:t>
            </a:fld>
            <a:endParaRPr lang="en-US" altLang="en-US" sz="1300"/>
          </a:p>
        </p:txBody>
      </p:sp>
      <p:sp>
        <p:nvSpPr>
          <p:cNvPr id="87043" name="Rectangle 2"/>
          <p:cNvSpPr>
            <a:spLocks noGrp="1" noChangeArrowheads="1"/>
          </p:cNvSpPr>
          <p:nvPr>
            <p:ph type="title"/>
          </p:nvPr>
        </p:nvSpPr>
        <p:spPr/>
        <p:txBody>
          <a:bodyPr/>
          <a:lstStyle/>
          <a:p>
            <a:r>
              <a:rPr lang="en-US" altLang="en-US" sz="4400" b="0">
                <a:solidFill>
                  <a:srgbClr val="0000FF"/>
                </a:solidFill>
                <a:latin typeface="SnowtopCaps" pitchFamily="2" charset="0"/>
              </a:rPr>
              <a:t>Glacier Terms:</a:t>
            </a:r>
          </a:p>
        </p:txBody>
      </p:sp>
      <p:sp>
        <p:nvSpPr>
          <p:cNvPr id="87044" name="Rectangle 3"/>
          <p:cNvSpPr>
            <a:spLocks noGrp="1" noChangeArrowheads="1"/>
          </p:cNvSpPr>
          <p:nvPr>
            <p:ph type="body" idx="1"/>
          </p:nvPr>
        </p:nvSpPr>
        <p:spPr>
          <a:xfrm>
            <a:off x="1524000" y="1600200"/>
            <a:ext cx="9144000" cy="5257800"/>
          </a:xfrm>
        </p:spPr>
        <p:txBody>
          <a:bodyPr/>
          <a:lstStyle/>
          <a:p>
            <a:pPr>
              <a:lnSpc>
                <a:spcPct val="90000"/>
              </a:lnSpc>
            </a:pPr>
            <a:r>
              <a:rPr lang="en-US" altLang="en-US" sz="2500" b="1"/>
              <a:t>Fjord (fiord):</a:t>
            </a:r>
            <a:r>
              <a:rPr lang="en-US" altLang="en-US" sz="2500"/>
              <a:t> As tidewater glaciers retreat, the steep-sided valleys fill in with sea water.</a:t>
            </a:r>
          </a:p>
          <a:p>
            <a:pPr>
              <a:lnSpc>
                <a:spcPct val="90000"/>
              </a:lnSpc>
            </a:pPr>
            <a:r>
              <a:rPr lang="en-US" altLang="en-US" sz="2500" b="1"/>
              <a:t>Calving:</a:t>
            </a:r>
            <a:r>
              <a:rPr lang="en-US" altLang="en-US" sz="2500"/>
              <a:t> Tidewater glacier sheds icebergs off its face into the sea -- sections as large as huge buildings.</a:t>
            </a:r>
          </a:p>
          <a:p>
            <a:pPr>
              <a:lnSpc>
                <a:spcPct val="90000"/>
              </a:lnSpc>
            </a:pPr>
            <a:r>
              <a:rPr lang="en-US" altLang="en-US" sz="2500" b="1"/>
              <a:t>Moraines:</a:t>
            </a:r>
            <a:r>
              <a:rPr lang="en-US" altLang="en-US" sz="2500"/>
              <a:t>The accumulation of eroded rock that a glacier picks up and drops as it recedes. This can be seen at the face of a glacier (</a:t>
            </a:r>
            <a:r>
              <a:rPr lang="en-US" altLang="en-US" sz="2500" b="1">
                <a:solidFill>
                  <a:srgbClr val="FF0000"/>
                </a:solidFill>
              </a:rPr>
              <a:t>end moraine</a:t>
            </a:r>
            <a:r>
              <a:rPr lang="en-US" altLang="en-US" sz="2500"/>
              <a:t>), the side of a glacier (</a:t>
            </a:r>
            <a:r>
              <a:rPr lang="en-US" altLang="en-US" sz="2500" b="1">
                <a:solidFill>
                  <a:srgbClr val="FF0000"/>
                </a:solidFill>
              </a:rPr>
              <a:t>lateral moraine</a:t>
            </a:r>
            <a:r>
              <a:rPr lang="en-US" altLang="en-US" sz="2500"/>
              <a:t>) or at the glacier's farthest point of advance (</a:t>
            </a:r>
            <a:r>
              <a:rPr lang="en-US" altLang="en-US" sz="2500" b="1">
                <a:solidFill>
                  <a:srgbClr val="FF0000"/>
                </a:solidFill>
              </a:rPr>
              <a:t>terminal moraine</a:t>
            </a:r>
            <a:r>
              <a:rPr lang="en-US" altLang="en-US" sz="2500"/>
              <a:t>). Underwater moraine shoals can decrease the depth of a fjord from hundreds of feet to less than ten feet over very little distance.</a:t>
            </a:r>
          </a:p>
          <a:p>
            <a:pPr>
              <a:lnSpc>
                <a:spcPct val="90000"/>
              </a:lnSpc>
            </a:pPr>
            <a:r>
              <a:rPr lang="en-US" altLang="en-US" sz="2500" b="1"/>
              <a:t>Terminus:</a:t>
            </a:r>
            <a:r>
              <a:rPr lang="en-US" altLang="en-US" sz="2500"/>
              <a:t>The front or termination of a glacier. The beginning of a glacier is called </a:t>
            </a:r>
            <a:r>
              <a:rPr lang="en-US" altLang="en-US" sz="2500" b="1">
                <a:solidFill>
                  <a:srgbClr val="FF0000"/>
                </a:solidFill>
              </a:rPr>
              <a:t>its head</a:t>
            </a:r>
            <a:r>
              <a:rPr lang="en-US" altLang="en-US" sz="2500"/>
              <a:t>.</a:t>
            </a:r>
          </a:p>
        </p:txBody>
      </p:sp>
    </p:spTree>
    <p:extLst>
      <p:ext uri="{BB962C8B-B14F-4D97-AF65-F5344CB8AC3E}">
        <p14:creationId xmlns:p14="http://schemas.microsoft.com/office/powerpoint/2010/main" val="9950638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Number Placeholder 5"/>
          <p:cNvSpPr>
            <a:spLocks noGrp="1"/>
          </p:cNvSpPr>
          <p:nvPr>
            <p:ph type="sldNum" sz="quarter" idx="12"/>
          </p:nvPr>
        </p:nvSpPr>
        <p:spPr>
          <a:noFill/>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493C8E2A-4F6C-4933-8175-AA8F3C153412}" type="slidenum">
              <a:rPr lang="en-US" altLang="en-US" sz="1300"/>
              <a:pPr/>
              <a:t>45</a:t>
            </a:fld>
            <a:endParaRPr lang="en-US" altLang="en-US" sz="1300"/>
          </a:p>
        </p:txBody>
      </p:sp>
      <p:sp>
        <p:nvSpPr>
          <p:cNvPr id="88067" name="Rectangle 2"/>
          <p:cNvSpPr>
            <a:spLocks noGrp="1" noChangeArrowheads="1"/>
          </p:cNvSpPr>
          <p:nvPr>
            <p:ph type="title"/>
          </p:nvPr>
        </p:nvSpPr>
        <p:spPr/>
        <p:txBody>
          <a:bodyPr/>
          <a:lstStyle/>
          <a:p>
            <a:pPr algn="ctr"/>
            <a:r>
              <a:rPr lang="en-US" altLang="en-US" smtClean="0"/>
              <a:t>Glaciers</a:t>
            </a:r>
          </a:p>
        </p:txBody>
      </p:sp>
      <p:sp>
        <p:nvSpPr>
          <p:cNvPr id="88068" name="Rectangle 3"/>
          <p:cNvSpPr>
            <a:spLocks noGrp="1" noChangeArrowheads="1"/>
          </p:cNvSpPr>
          <p:nvPr>
            <p:ph type="body" idx="1"/>
          </p:nvPr>
        </p:nvSpPr>
        <p:spPr>
          <a:xfrm>
            <a:off x="1701801" y="1652588"/>
            <a:ext cx="8785225" cy="938212"/>
          </a:xfrm>
        </p:spPr>
        <p:txBody>
          <a:bodyPr/>
          <a:lstStyle/>
          <a:p>
            <a:r>
              <a:rPr lang="en-US" altLang="en-US" smtClean="0"/>
              <a:t>Click on the picture to see the video</a:t>
            </a:r>
          </a:p>
        </p:txBody>
      </p:sp>
      <p:pic>
        <p:nvPicPr>
          <p:cNvPr id="88069" name="Picture 4" descr="arete Matterhorn_large">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124200"/>
            <a:ext cx="3048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17472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5"/>
          <p:cNvSpPr>
            <a:spLocks noGrp="1"/>
          </p:cNvSpPr>
          <p:nvPr>
            <p:ph type="sldNum" sz="quarter" idx="12"/>
          </p:nvPr>
        </p:nvSpPr>
        <p:spPr>
          <a:noFill/>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53D2D097-D472-4120-B481-A9B6F704E5C6}" type="slidenum">
              <a:rPr lang="en-US" altLang="en-US" sz="1300"/>
              <a:pPr/>
              <a:t>46</a:t>
            </a:fld>
            <a:endParaRPr lang="en-US" altLang="en-US" sz="1300"/>
          </a:p>
        </p:txBody>
      </p:sp>
      <p:sp>
        <p:nvSpPr>
          <p:cNvPr id="89091" name="Rectangle 2"/>
          <p:cNvSpPr>
            <a:spLocks noGrp="1" noChangeArrowheads="1"/>
          </p:cNvSpPr>
          <p:nvPr>
            <p:ph type="title"/>
          </p:nvPr>
        </p:nvSpPr>
        <p:spPr/>
        <p:txBody>
          <a:bodyPr/>
          <a:lstStyle/>
          <a:p>
            <a:r>
              <a:rPr lang="en-US" altLang="en-US" smtClean="0"/>
              <a:t>Valley Glaciers (Alpine) Merging</a:t>
            </a:r>
          </a:p>
        </p:txBody>
      </p:sp>
      <p:pic>
        <p:nvPicPr>
          <p:cNvPr id="89092" name="Picture 3" descr="glacier diagram"/>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524000" y="1103314"/>
            <a:ext cx="7620000" cy="5754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381778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5"/>
          <p:cNvSpPr>
            <a:spLocks noGrp="1"/>
          </p:cNvSpPr>
          <p:nvPr>
            <p:ph type="sldNum" sz="quarter" idx="12"/>
          </p:nvPr>
        </p:nvSpPr>
        <p:spPr>
          <a:noFill/>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87028123-E999-4A02-8A71-A2FEF228B78D}" type="slidenum">
              <a:rPr lang="en-US" altLang="en-US" sz="1300"/>
              <a:pPr/>
              <a:t>47</a:t>
            </a:fld>
            <a:endParaRPr lang="en-US" altLang="en-US" sz="1300"/>
          </a:p>
        </p:txBody>
      </p:sp>
      <p:sp>
        <p:nvSpPr>
          <p:cNvPr id="90115" name="Rectangle 2"/>
          <p:cNvSpPr>
            <a:spLocks noGrp="1" noChangeArrowheads="1"/>
          </p:cNvSpPr>
          <p:nvPr>
            <p:ph type="title"/>
          </p:nvPr>
        </p:nvSpPr>
        <p:spPr/>
        <p:txBody>
          <a:bodyPr/>
          <a:lstStyle/>
          <a:p>
            <a:pPr algn="ctr"/>
            <a:r>
              <a:rPr lang="en-US" altLang="en-US" smtClean="0"/>
              <a:t>Mountains before glaciation</a:t>
            </a:r>
          </a:p>
        </p:txBody>
      </p:sp>
      <p:grpSp>
        <p:nvGrpSpPr>
          <p:cNvPr id="90116" name="Group 3"/>
          <p:cNvGrpSpPr>
            <a:grpSpLocks/>
          </p:cNvGrpSpPr>
          <p:nvPr/>
        </p:nvGrpSpPr>
        <p:grpSpPr bwMode="auto">
          <a:xfrm>
            <a:off x="1524000" y="1600200"/>
            <a:ext cx="9144000" cy="5257800"/>
            <a:chOff x="2016" y="528"/>
            <a:chExt cx="3744" cy="1950"/>
          </a:xfrm>
        </p:grpSpPr>
        <p:pic>
          <p:nvPicPr>
            <p:cNvPr id="90117" name="Picture 4" descr="mountain glaciation -- pre glac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6" y="528"/>
              <a:ext cx="3744" cy="19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0118" name="Rectangle 5"/>
            <p:cNvSpPr>
              <a:spLocks noChangeArrowheads="1"/>
            </p:cNvSpPr>
            <p:nvPr/>
          </p:nvSpPr>
          <p:spPr bwMode="auto">
            <a:xfrm>
              <a:off x="4608" y="2155"/>
              <a:ext cx="492"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2400" b="1">
                  <a:solidFill>
                    <a:srgbClr val="FF3300"/>
                  </a:solidFill>
                  <a:latin typeface="Tahoma" panose="020B0604030504040204" pitchFamily="34" charset="0"/>
                </a:rPr>
                <a:t>Before</a:t>
              </a:r>
            </a:p>
          </p:txBody>
        </p:sp>
      </p:grpSp>
    </p:spTree>
    <p:extLst>
      <p:ext uri="{BB962C8B-B14F-4D97-AF65-F5344CB8AC3E}">
        <p14:creationId xmlns:p14="http://schemas.microsoft.com/office/powerpoint/2010/main" val="40750733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5"/>
          <p:cNvSpPr>
            <a:spLocks noGrp="1"/>
          </p:cNvSpPr>
          <p:nvPr>
            <p:ph type="sldNum" sz="quarter" idx="12"/>
          </p:nvPr>
        </p:nvSpPr>
        <p:spPr>
          <a:noFill/>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3190B4BF-5FEF-469C-83E3-E13EE411F060}" type="slidenum">
              <a:rPr lang="en-US" altLang="en-US" sz="1300"/>
              <a:pPr/>
              <a:t>48</a:t>
            </a:fld>
            <a:endParaRPr lang="en-US" altLang="en-US" sz="1300"/>
          </a:p>
        </p:txBody>
      </p:sp>
      <p:sp>
        <p:nvSpPr>
          <p:cNvPr id="91139" name="Rectangle 2"/>
          <p:cNvSpPr>
            <a:spLocks noGrp="1" noChangeArrowheads="1"/>
          </p:cNvSpPr>
          <p:nvPr>
            <p:ph type="title"/>
          </p:nvPr>
        </p:nvSpPr>
        <p:spPr/>
        <p:txBody>
          <a:bodyPr/>
          <a:lstStyle/>
          <a:p>
            <a:pPr algn="ctr"/>
            <a:r>
              <a:rPr lang="en-US" altLang="en-US" smtClean="0"/>
              <a:t>Mountains after glaciation</a:t>
            </a:r>
          </a:p>
        </p:txBody>
      </p:sp>
      <p:grpSp>
        <p:nvGrpSpPr>
          <p:cNvPr id="91140" name="Group 3"/>
          <p:cNvGrpSpPr>
            <a:grpSpLocks/>
          </p:cNvGrpSpPr>
          <p:nvPr/>
        </p:nvGrpSpPr>
        <p:grpSpPr bwMode="auto">
          <a:xfrm>
            <a:off x="1524000" y="1600200"/>
            <a:ext cx="9144000" cy="5257800"/>
            <a:chOff x="0" y="2449"/>
            <a:chExt cx="3504" cy="1871"/>
          </a:xfrm>
        </p:grpSpPr>
        <p:pic>
          <p:nvPicPr>
            <p:cNvPr id="91141" name="Picture 4" descr="mountain glaciation -- active glaci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49"/>
              <a:ext cx="3504" cy="187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91142" name="Group 5"/>
            <p:cNvGrpSpPr>
              <a:grpSpLocks/>
            </p:cNvGrpSpPr>
            <p:nvPr/>
          </p:nvGrpSpPr>
          <p:grpSpPr bwMode="auto">
            <a:xfrm>
              <a:off x="950" y="2519"/>
              <a:ext cx="2321" cy="1677"/>
              <a:chOff x="950" y="2519"/>
              <a:chExt cx="2321" cy="1677"/>
            </a:xfrm>
          </p:grpSpPr>
          <p:sp>
            <p:nvSpPr>
              <p:cNvPr id="91143" name="Rectangle 6"/>
              <p:cNvSpPr>
                <a:spLocks noChangeArrowheads="1"/>
              </p:cNvSpPr>
              <p:nvPr/>
            </p:nvSpPr>
            <p:spPr bwMode="auto">
              <a:xfrm>
                <a:off x="2400" y="4032"/>
                <a:ext cx="366"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2400" b="1">
                    <a:solidFill>
                      <a:srgbClr val="FF3300"/>
                    </a:solidFill>
                    <a:latin typeface="Tahoma" panose="020B0604030504040204" pitchFamily="34" charset="0"/>
                  </a:rPr>
                  <a:t>After</a:t>
                </a:r>
              </a:p>
            </p:txBody>
          </p:sp>
          <p:sp>
            <p:nvSpPr>
              <p:cNvPr id="91144" name="Text Box 7"/>
              <p:cNvSpPr txBox="1">
                <a:spLocks noChangeArrowheads="1"/>
              </p:cNvSpPr>
              <p:nvPr/>
            </p:nvSpPr>
            <p:spPr bwMode="auto">
              <a:xfrm>
                <a:off x="950" y="2519"/>
                <a:ext cx="190" cy="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1200">
                    <a:latin typeface="Times New Roman" panose="02020603050405020304" pitchFamily="18" charset="0"/>
                  </a:rPr>
                  <a:t>Horn</a:t>
                </a:r>
              </a:p>
            </p:txBody>
          </p:sp>
          <p:sp>
            <p:nvSpPr>
              <p:cNvPr id="91145" name="Line 8"/>
              <p:cNvSpPr>
                <a:spLocks noChangeShapeType="1"/>
              </p:cNvSpPr>
              <p:nvPr/>
            </p:nvSpPr>
            <p:spPr bwMode="auto">
              <a:xfrm flipV="1">
                <a:off x="1296" y="2544"/>
                <a:ext cx="336" cy="4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1146" name="Text Box 9"/>
              <p:cNvSpPr txBox="1">
                <a:spLocks noChangeArrowheads="1"/>
              </p:cNvSpPr>
              <p:nvPr/>
            </p:nvSpPr>
            <p:spPr bwMode="auto">
              <a:xfrm>
                <a:off x="2592" y="3648"/>
                <a:ext cx="679" cy="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1400" b="1">
                    <a:solidFill>
                      <a:srgbClr val="FF0000"/>
                    </a:solidFill>
                    <a:latin typeface="Times New Roman" panose="02020603050405020304" pitchFamily="18" charset="0"/>
                  </a:rPr>
                  <a:t>Bridal veil fall</a:t>
                </a:r>
              </a:p>
            </p:txBody>
          </p:sp>
          <p:sp>
            <p:nvSpPr>
              <p:cNvPr id="91147" name="Line 10"/>
              <p:cNvSpPr>
                <a:spLocks noChangeShapeType="1"/>
              </p:cNvSpPr>
              <p:nvPr/>
            </p:nvSpPr>
            <p:spPr bwMode="auto">
              <a:xfrm flipH="1">
                <a:off x="1824" y="3744"/>
                <a:ext cx="768" cy="0"/>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1148" name="Text Box 11"/>
              <p:cNvSpPr txBox="1">
                <a:spLocks noChangeArrowheads="1"/>
              </p:cNvSpPr>
              <p:nvPr/>
            </p:nvSpPr>
            <p:spPr bwMode="auto">
              <a:xfrm>
                <a:off x="2294" y="2519"/>
                <a:ext cx="484" cy="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1200">
                    <a:latin typeface="Times New Roman" panose="02020603050405020304" pitchFamily="18" charset="0"/>
                  </a:rPr>
                  <a:t>Pater noster lakes</a:t>
                </a:r>
              </a:p>
            </p:txBody>
          </p:sp>
          <p:sp>
            <p:nvSpPr>
              <p:cNvPr id="91149" name="Line 12"/>
              <p:cNvSpPr>
                <a:spLocks noChangeShapeType="1"/>
              </p:cNvSpPr>
              <p:nvPr/>
            </p:nvSpPr>
            <p:spPr bwMode="auto">
              <a:xfrm flipH="1">
                <a:off x="2064" y="2640"/>
                <a:ext cx="240" cy="24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spTree>
    <p:extLst>
      <p:ext uri="{BB962C8B-B14F-4D97-AF65-F5344CB8AC3E}">
        <p14:creationId xmlns:p14="http://schemas.microsoft.com/office/powerpoint/2010/main" val="17939599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6"/>
          <p:cNvSpPr>
            <a:spLocks noGrp="1"/>
          </p:cNvSpPr>
          <p:nvPr>
            <p:ph type="sldNum" sz="quarter" idx="12"/>
          </p:nvPr>
        </p:nvSpPr>
        <p:spPr>
          <a:noFill/>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EB880A1B-F255-444E-8ED6-F8556E728672}" type="slidenum">
              <a:rPr lang="en-US" altLang="en-US" sz="1300"/>
              <a:pPr/>
              <a:t>49</a:t>
            </a:fld>
            <a:endParaRPr lang="en-US" altLang="en-US" sz="1300"/>
          </a:p>
        </p:txBody>
      </p:sp>
      <p:sp>
        <p:nvSpPr>
          <p:cNvPr id="92163" name="Rectangle 2"/>
          <p:cNvSpPr>
            <a:spLocks noGrp="1" noChangeArrowheads="1"/>
          </p:cNvSpPr>
          <p:nvPr>
            <p:ph type="title"/>
          </p:nvPr>
        </p:nvSpPr>
        <p:spPr>
          <a:xfrm>
            <a:off x="1730376" y="138114"/>
            <a:ext cx="7343775" cy="733425"/>
          </a:xfrm>
        </p:spPr>
        <p:txBody>
          <a:bodyPr/>
          <a:lstStyle/>
          <a:p>
            <a:pPr algn="ctr"/>
            <a:r>
              <a:rPr lang="en-US" altLang="en-US" smtClean="0"/>
              <a:t>Glacial Valleys &amp; Fjords</a:t>
            </a:r>
          </a:p>
        </p:txBody>
      </p:sp>
      <p:sp>
        <p:nvSpPr>
          <p:cNvPr id="92164" name="Rectangle 3"/>
          <p:cNvSpPr>
            <a:spLocks noGrp="1" noChangeArrowheads="1"/>
          </p:cNvSpPr>
          <p:nvPr>
            <p:ph type="body" sz="half" idx="1"/>
          </p:nvPr>
        </p:nvSpPr>
        <p:spPr>
          <a:xfrm>
            <a:off x="2209800" y="5867400"/>
            <a:ext cx="8305800" cy="990600"/>
          </a:xfrm>
        </p:spPr>
        <p:txBody>
          <a:bodyPr/>
          <a:lstStyle/>
          <a:p>
            <a:r>
              <a:rPr lang="en-US" altLang="en-US" sz="2500"/>
              <a:t>Fiords form when rising sea levels fill the bottom of coastal glacial valleys after melt back occurs.</a:t>
            </a:r>
          </a:p>
        </p:txBody>
      </p:sp>
      <p:pic>
        <p:nvPicPr>
          <p:cNvPr id="92165" name="Picture 4" descr="glacial valley development &amp; fjord"/>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524000" y="1133475"/>
            <a:ext cx="7467600" cy="4832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02834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6"/>
          <p:cNvSpPr>
            <a:spLocks noGrp="1"/>
          </p:cNvSpPr>
          <p:nvPr>
            <p:ph type="sldNum" sz="quarter" idx="12"/>
          </p:nvPr>
        </p:nvSpPr>
        <p:spPr>
          <a:noFill/>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65E9F055-BBFA-45DC-8323-E254A9B5BCE4}" type="slidenum">
              <a:rPr lang="en-US" altLang="en-US" sz="1300"/>
              <a:pPr/>
              <a:t>5</a:t>
            </a:fld>
            <a:endParaRPr lang="en-US" altLang="en-US" sz="1300"/>
          </a:p>
        </p:txBody>
      </p:sp>
      <p:sp>
        <p:nvSpPr>
          <p:cNvPr id="47107" name="Rectangle 2"/>
          <p:cNvSpPr>
            <a:spLocks noGrp="1" noChangeArrowheads="1"/>
          </p:cNvSpPr>
          <p:nvPr>
            <p:ph type="title"/>
          </p:nvPr>
        </p:nvSpPr>
        <p:spPr/>
        <p:txBody>
          <a:bodyPr/>
          <a:lstStyle/>
          <a:p>
            <a:r>
              <a:rPr lang="en-US" altLang="en-US" b="0" smtClean="0">
                <a:solidFill>
                  <a:srgbClr val="663300"/>
                </a:solidFill>
              </a:rPr>
              <a:t>Weathering and Climate</a:t>
            </a:r>
          </a:p>
        </p:txBody>
      </p:sp>
      <p:sp>
        <p:nvSpPr>
          <p:cNvPr id="47108" name="Rectangle 3"/>
          <p:cNvSpPr>
            <a:spLocks noGrp="1" noChangeArrowheads="1"/>
          </p:cNvSpPr>
          <p:nvPr>
            <p:ph type="body" sz="half" idx="1"/>
          </p:nvPr>
        </p:nvSpPr>
        <p:spPr>
          <a:xfrm>
            <a:off x="2209800" y="5257800"/>
            <a:ext cx="8458200" cy="1600200"/>
          </a:xfrm>
        </p:spPr>
        <p:txBody>
          <a:bodyPr/>
          <a:lstStyle/>
          <a:p>
            <a:r>
              <a:rPr lang="en-US" altLang="en-US" smtClean="0"/>
              <a:t>The combinations of temperature and precipitation affect the speed and extent of weathering.</a:t>
            </a:r>
          </a:p>
        </p:txBody>
      </p:sp>
      <p:pic>
        <p:nvPicPr>
          <p:cNvPr id="47109" name="Picture 4" descr="precip &amp; temp and weathering of rock"/>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209800" y="1905001"/>
            <a:ext cx="8458200" cy="3300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448500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5"/>
          <p:cNvSpPr>
            <a:spLocks noGrp="1"/>
          </p:cNvSpPr>
          <p:nvPr>
            <p:ph type="sldNum" sz="quarter" idx="12"/>
          </p:nvPr>
        </p:nvSpPr>
        <p:spPr>
          <a:noFill/>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3B90131B-AE1E-4203-96D6-D269CDE3688B}" type="slidenum">
              <a:rPr lang="en-US" altLang="en-US" sz="1300"/>
              <a:pPr/>
              <a:t>50</a:t>
            </a:fld>
            <a:endParaRPr lang="en-US" altLang="en-US" sz="1300"/>
          </a:p>
        </p:txBody>
      </p:sp>
      <p:sp>
        <p:nvSpPr>
          <p:cNvPr id="93187" name="Rectangle 2"/>
          <p:cNvSpPr>
            <a:spLocks noGrp="1" noChangeArrowheads="1"/>
          </p:cNvSpPr>
          <p:nvPr>
            <p:ph type="title"/>
          </p:nvPr>
        </p:nvSpPr>
        <p:spPr>
          <a:xfrm>
            <a:off x="2590800" y="0"/>
            <a:ext cx="7772400" cy="1143000"/>
          </a:xfrm>
        </p:spPr>
        <p:txBody>
          <a:bodyPr/>
          <a:lstStyle/>
          <a:p>
            <a:pPr algn="ctr"/>
            <a:r>
              <a:rPr lang="en-US" altLang="en-US" b="0" smtClean="0">
                <a:solidFill>
                  <a:srgbClr val="663300"/>
                </a:solidFill>
              </a:rPr>
              <a:t>Coastal Glaciers</a:t>
            </a:r>
          </a:p>
        </p:txBody>
      </p:sp>
      <p:sp>
        <p:nvSpPr>
          <p:cNvPr id="93188" name="Rectangle 3"/>
          <p:cNvSpPr>
            <a:spLocks noGrp="1" noChangeArrowheads="1"/>
          </p:cNvSpPr>
          <p:nvPr>
            <p:ph type="body" idx="1"/>
          </p:nvPr>
        </p:nvSpPr>
        <p:spPr>
          <a:xfrm>
            <a:off x="1752600" y="1676400"/>
            <a:ext cx="1981200" cy="2438400"/>
          </a:xfrm>
          <a:noFill/>
          <a:ln>
            <a:solidFill>
              <a:schemeClr val="tx1"/>
            </a:solidFill>
            <a:miter lim="800000"/>
            <a:headEnd/>
            <a:tailEnd/>
          </a:ln>
        </p:spPr>
        <p:txBody>
          <a:bodyPr/>
          <a:lstStyle/>
          <a:p>
            <a:pPr>
              <a:lnSpc>
                <a:spcPct val="80000"/>
              </a:lnSpc>
            </a:pPr>
            <a:r>
              <a:rPr lang="en-US" altLang="en-US" smtClean="0"/>
              <a:t>Icebergs present a hazard to shipping lanes</a:t>
            </a:r>
          </a:p>
        </p:txBody>
      </p:sp>
      <p:grpSp>
        <p:nvGrpSpPr>
          <p:cNvPr id="93189" name="Group 4"/>
          <p:cNvGrpSpPr>
            <a:grpSpLocks/>
          </p:cNvGrpSpPr>
          <p:nvPr/>
        </p:nvGrpSpPr>
        <p:grpSpPr bwMode="auto">
          <a:xfrm>
            <a:off x="2133600" y="1420814"/>
            <a:ext cx="8534400" cy="5424487"/>
            <a:chOff x="384" y="895"/>
            <a:chExt cx="5376" cy="3417"/>
          </a:xfrm>
        </p:grpSpPr>
        <p:pic>
          <p:nvPicPr>
            <p:cNvPr id="93190" name="Picture 5" descr="mountain glaci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6" y="895"/>
              <a:ext cx="3984" cy="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1" name="Text Box 6"/>
            <p:cNvSpPr txBox="1">
              <a:spLocks noChangeArrowheads="1"/>
            </p:cNvSpPr>
            <p:nvPr/>
          </p:nvSpPr>
          <p:spPr bwMode="auto">
            <a:xfrm>
              <a:off x="384" y="2872"/>
              <a:ext cx="1104" cy="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spcBef>
                  <a:spcPct val="50000"/>
                </a:spcBef>
              </a:pPr>
              <a:r>
                <a:rPr lang="en-US" altLang="en-US" sz="2400">
                  <a:solidFill>
                    <a:srgbClr val="FF3300"/>
                  </a:solidFill>
                  <a:latin typeface="Times New Roman" panose="02020603050405020304" pitchFamily="18" charset="0"/>
                </a:rPr>
                <a:t>Calving</a:t>
              </a:r>
            </a:p>
            <a:p>
              <a:pPr>
                <a:spcBef>
                  <a:spcPct val="50000"/>
                </a:spcBef>
              </a:pPr>
              <a:r>
                <a:rPr lang="en-US" altLang="en-US" sz="2400">
                  <a:solidFill>
                    <a:srgbClr val="FF3300"/>
                  </a:solidFill>
                  <a:latin typeface="Times New Roman" panose="02020603050405020304" pitchFamily="18" charset="0"/>
                </a:rPr>
                <a:t>Small fiord</a:t>
              </a:r>
            </a:p>
            <a:p>
              <a:pPr>
                <a:spcBef>
                  <a:spcPct val="50000"/>
                </a:spcBef>
              </a:pPr>
              <a:endParaRPr lang="en-US" altLang="en-US" sz="2400">
                <a:solidFill>
                  <a:srgbClr val="FF3300"/>
                </a:solidFill>
                <a:latin typeface="Times New Roman" panose="02020603050405020304" pitchFamily="18" charset="0"/>
              </a:endParaRPr>
            </a:p>
            <a:p>
              <a:pPr>
                <a:spcBef>
                  <a:spcPct val="50000"/>
                </a:spcBef>
              </a:pPr>
              <a:r>
                <a:rPr lang="en-US" altLang="en-US" sz="2400">
                  <a:solidFill>
                    <a:srgbClr val="FF3300"/>
                  </a:solidFill>
                  <a:latin typeface="Times New Roman" panose="02020603050405020304" pitchFamily="18" charset="0"/>
                </a:rPr>
                <a:t>Icebergs</a:t>
              </a:r>
            </a:p>
          </p:txBody>
        </p:sp>
        <p:sp>
          <p:nvSpPr>
            <p:cNvPr id="93192" name="Line 7"/>
            <p:cNvSpPr>
              <a:spLocks noChangeShapeType="1"/>
            </p:cNvSpPr>
            <p:nvPr/>
          </p:nvSpPr>
          <p:spPr bwMode="auto">
            <a:xfrm>
              <a:off x="1104" y="2976"/>
              <a:ext cx="2976" cy="472"/>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3" name="Line 8"/>
            <p:cNvSpPr>
              <a:spLocks noChangeShapeType="1"/>
            </p:cNvSpPr>
            <p:nvPr/>
          </p:nvSpPr>
          <p:spPr bwMode="auto">
            <a:xfrm flipV="1">
              <a:off x="3456" y="3600"/>
              <a:ext cx="480" cy="48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4" name="Line 9"/>
            <p:cNvSpPr>
              <a:spLocks noChangeShapeType="1"/>
            </p:cNvSpPr>
            <p:nvPr/>
          </p:nvSpPr>
          <p:spPr bwMode="auto">
            <a:xfrm flipH="1">
              <a:off x="1152" y="4080"/>
              <a:ext cx="2304"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3195" name="Line 10"/>
            <p:cNvSpPr>
              <a:spLocks noChangeShapeType="1"/>
            </p:cNvSpPr>
            <p:nvPr/>
          </p:nvSpPr>
          <p:spPr bwMode="auto">
            <a:xfrm>
              <a:off x="1344" y="3360"/>
              <a:ext cx="1968" cy="384"/>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Tree>
    <p:extLst>
      <p:ext uri="{BB962C8B-B14F-4D97-AF65-F5344CB8AC3E}">
        <p14:creationId xmlns:p14="http://schemas.microsoft.com/office/powerpoint/2010/main" val="10135141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5"/>
          <p:cNvSpPr>
            <a:spLocks noGrp="1"/>
          </p:cNvSpPr>
          <p:nvPr>
            <p:ph type="sldNum" sz="quarter" idx="12"/>
          </p:nvPr>
        </p:nvSpPr>
        <p:spPr>
          <a:noFill/>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19920543-0984-4660-BA2F-DC2F828B001E}" type="slidenum">
              <a:rPr lang="en-US" altLang="en-US" sz="1300"/>
              <a:pPr/>
              <a:t>51</a:t>
            </a:fld>
            <a:endParaRPr lang="en-US" altLang="en-US" sz="1300"/>
          </a:p>
        </p:txBody>
      </p:sp>
      <p:sp>
        <p:nvSpPr>
          <p:cNvPr id="94211" name="Rectangle 2"/>
          <p:cNvSpPr>
            <a:spLocks noGrp="1" noChangeArrowheads="1"/>
          </p:cNvSpPr>
          <p:nvPr>
            <p:ph type="title"/>
          </p:nvPr>
        </p:nvSpPr>
        <p:spPr>
          <a:xfrm>
            <a:off x="1524000" y="0"/>
            <a:ext cx="7772400" cy="838200"/>
          </a:xfrm>
        </p:spPr>
        <p:txBody>
          <a:bodyPr/>
          <a:lstStyle/>
          <a:p>
            <a:pPr algn="ctr"/>
            <a:r>
              <a:rPr lang="en-US" altLang="en-US" smtClean="0"/>
              <a:t>Some Glacial Landforms</a:t>
            </a:r>
          </a:p>
        </p:txBody>
      </p:sp>
      <p:pic>
        <p:nvPicPr>
          <p:cNvPr id="94212" name="Picture 3" descr="esk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990600"/>
            <a:ext cx="460375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3" name="Picture 4" descr="esk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041776"/>
            <a:ext cx="4229100"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4" name="Picture 5" descr="kettl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600200"/>
            <a:ext cx="4267200" cy="269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82637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5"/>
          <p:cNvSpPr>
            <a:spLocks noGrp="1"/>
          </p:cNvSpPr>
          <p:nvPr>
            <p:ph type="sldNum" sz="quarter" idx="12"/>
          </p:nvPr>
        </p:nvSpPr>
        <p:spPr>
          <a:noFill/>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71A0A6B7-779A-4376-BFAB-5A15D2DB799B}" type="slidenum">
              <a:rPr lang="en-US" altLang="en-US" sz="1300"/>
              <a:pPr/>
              <a:t>52</a:t>
            </a:fld>
            <a:endParaRPr lang="en-US" altLang="en-US" sz="1300"/>
          </a:p>
        </p:txBody>
      </p:sp>
      <p:sp>
        <p:nvSpPr>
          <p:cNvPr id="95235" name="Rectangle 2"/>
          <p:cNvSpPr>
            <a:spLocks noGrp="1" noChangeArrowheads="1"/>
          </p:cNvSpPr>
          <p:nvPr>
            <p:ph type="title"/>
          </p:nvPr>
        </p:nvSpPr>
        <p:spPr>
          <a:xfrm>
            <a:off x="2514600" y="0"/>
            <a:ext cx="7772400" cy="838200"/>
          </a:xfrm>
        </p:spPr>
        <p:txBody>
          <a:bodyPr/>
          <a:lstStyle/>
          <a:p>
            <a:pPr algn="ctr"/>
            <a:r>
              <a:rPr lang="en-US" altLang="en-US" smtClean="0"/>
              <a:t>Drumlins &amp; Kames</a:t>
            </a:r>
          </a:p>
        </p:txBody>
      </p:sp>
      <p:pic>
        <p:nvPicPr>
          <p:cNvPr id="95236" name="Picture 3" descr="druml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838200"/>
            <a:ext cx="5224463" cy="407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7" name="Picture 4" descr="drumlin fie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676401"/>
            <a:ext cx="3886200" cy="263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8" name="Picture 5" descr="drumlin diagr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876800"/>
            <a:ext cx="4495800"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9" name="Picture 6" descr="glacial deposit - k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4298950"/>
            <a:ext cx="3886200"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30238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Number Placeholder 5"/>
          <p:cNvSpPr>
            <a:spLocks noGrp="1"/>
          </p:cNvSpPr>
          <p:nvPr>
            <p:ph type="sldNum" sz="quarter" idx="12"/>
          </p:nvPr>
        </p:nvSpPr>
        <p:spPr>
          <a:noFill/>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86F1A614-2DA3-4465-8BD3-A99939D7FCD6}" type="slidenum">
              <a:rPr lang="en-US" altLang="en-US" sz="1300"/>
              <a:pPr/>
              <a:t>53</a:t>
            </a:fld>
            <a:endParaRPr lang="en-US" altLang="en-US" sz="1300"/>
          </a:p>
        </p:txBody>
      </p:sp>
      <p:sp>
        <p:nvSpPr>
          <p:cNvPr id="96259" name="Rectangle 2"/>
          <p:cNvSpPr>
            <a:spLocks noGrp="1" noChangeArrowheads="1"/>
          </p:cNvSpPr>
          <p:nvPr>
            <p:ph type="title"/>
          </p:nvPr>
        </p:nvSpPr>
        <p:spPr>
          <a:xfrm>
            <a:off x="2286000" y="0"/>
            <a:ext cx="5410200" cy="1219200"/>
          </a:xfrm>
        </p:spPr>
        <p:txBody>
          <a:bodyPr/>
          <a:lstStyle/>
          <a:p>
            <a:r>
              <a:rPr lang="en-US" altLang="en-US" smtClean="0"/>
              <a:t>Continental Glaciation</a:t>
            </a:r>
          </a:p>
        </p:txBody>
      </p:sp>
      <p:pic>
        <p:nvPicPr>
          <p:cNvPr id="96260" name="Picture 3" descr="glaciation North america &amp; bering land brid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3925" y="1676400"/>
            <a:ext cx="41402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1" name="Picture 4" descr="antarctic glacial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200401"/>
            <a:ext cx="4191000" cy="333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5" name="Picture 5" descr="loop glacial retreat Wisconsin glaciation"/>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785100" y="0"/>
            <a:ext cx="2882900"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56266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972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Number Placeholder 5"/>
          <p:cNvSpPr>
            <a:spLocks noGrp="1"/>
          </p:cNvSpPr>
          <p:nvPr>
            <p:ph type="sldNum" sz="quarter" idx="12"/>
          </p:nvPr>
        </p:nvSpPr>
        <p:spPr>
          <a:noFill/>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0BE873A7-B406-4B31-A0A6-CEB70AD98F60}" type="slidenum">
              <a:rPr lang="en-US" altLang="en-US" sz="1300"/>
              <a:pPr/>
              <a:t>54</a:t>
            </a:fld>
            <a:endParaRPr lang="en-US" altLang="en-US" sz="1300"/>
          </a:p>
        </p:txBody>
      </p:sp>
      <p:sp>
        <p:nvSpPr>
          <p:cNvPr id="97283" name="Rectangle 2"/>
          <p:cNvSpPr>
            <a:spLocks noGrp="1" noChangeArrowheads="1"/>
          </p:cNvSpPr>
          <p:nvPr>
            <p:ph type="title"/>
          </p:nvPr>
        </p:nvSpPr>
        <p:spPr/>
        <p:txBody>
          <a:bodyPr/>
          <a:lstStyle/>
          <a:p>
            <a:r>
              <a:rPr lang="en-US" altLang="en-US" b="0" smtClean="0">
                <a:solidFill>
                  <a:srgbClr val="663300"/>
                </a:solidFill>
              </a:rPr>
              <a:t>4 Advances in North America</a:t>
            </a:r>
          </a:p>
        </p:txBody>
      </p:sp>
      <p:pic>
        <p:nvPicPr>
          <p:cNvPr id="97284" name="Picture 3" descr="four glacial advances in North Americ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38400" y="1660526"/>
            <a:ext cx="6923088" cy="5197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9548777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5"/>
          <p:cNvSpPr>
            <a:spLocks noGrp="1"/>
          </p:cNvSpPr>
          <p:nvPr>
            <p:ph type="sldNum" sz="quarter" idx="12"/>
          </p:nvPr>
        </p:nvSpPr>
        <p:spPr>
          <a:noFill/>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6E62A40D-836B-4B78-B1AF-6BA3316C029B}" type="slidenum">
              <a:rPr lang="en-US" altLang="en-US" sz="1300"/>
              <a:pPr/>
              <a:t>55</a:t>
            </a:fld>
            <a:endParaRPr lang="en-US" altLang="en-US" sz="1300"/>
          </a:p>
        </p:txBody>
      </p:sp>
      <p:sp>
        <p:nvSpPr>
          <p:cNvPr id="98307" name="Rectangle 2"/>
          <p:cNvSpPr>
            <a:spLocks noGrp="1" noChangeArrowheads="1"/>
          </p:cNvSpPr>
          <p:nvPr>
            <p:ph type="title"/>
          </p:nvPr>
        </p:nvSpPr>
        <p:spPr/>
        <p:txBody>
          <a:bodyPr/>
          <a:lstStyle/>
          <a:p>
            <a:r>
              <a:rPr lang="en-US" altLang="en-US" smtClean="0"/>
              <a:t>Glacier Facts #1</a:t>
            </a:r>
          </a:p>
        </p:txBody>
      </p:sp>
      <p:sp>
        <p:nvSpPr>
          <p:cNvPr id="98308" name="Rectangle 3"/>
          <p:cNvSpPr>
            <a:spLocks noGrp="1" noChangeArrowheads="1"/>
          </p:cNvSpPr>
          <p:nvPr>
            <p:ph type="body" idx="1"/>
          </p:nvPr>
        </p:nvSpPr>
        <p:spPr>
          <a:xfrm>
            <a:off x="1752600" y="1447800"/>
            <a:ext cx="8915400" cy="5410200"/>
          </a:xfrm>
        </p:spPr>
        <p:txBody>
          <a:bodyPr/>
          <a:lstStyle/>
          <a:p>
            <a:pPr>
              <a:lnSpc>
                <a:spcPct val="90000"/>
              </a:lnSpc>
            </a:pPr>
            <a:r>
              <a:rPr lang="en-US" altLang="en-US" sz="2500">
                <a:cs typeface="Times New Roman" panose="02020603050405020304" pitchFamily="18" charset="0"/>
              </a:rPr>
              <a:t>Presently, 10% of land area is covered with glaciers.</a:t>
            </a:r>
          </a:p>
          <a:p>
            <a:pPr>
              <a:lnSpc>
                <a:spcPct val="90000"/>
              </a:lnSpc>
            </a:pPr>
            <a:r>
              <a:rPr lang="en-US" altLang="en-US" sz="2500">
                <a:cs typeface="Times New Roman" panose="02020603050405020304" pitchFamily="18" charset="0"/>
              </a:rPr>
              <a:t>Glaciers store about 75% of the world's freshwater.</a:t>
            </a:r>
          </a:p>
          <a:p>
            <a:pPr>
              <a:lnSpc>
                <a:spcPct val="90000"/>
              </a:lnSpc>
            </a:pPr>
            <a:r>
              <a:rPr lang="en-US" altLang="en-US" sz="2500">
                <a:cs typeface="Times New Roman" panose="02020603050405020304" pitchFamily="18" charset="0"/>
              </a:rPr>
              <a:t>Glacierized areas cover over 15,000,000 square kilometers.</a:t>
            </a:r>
          </a:p>
          <a:p>
            <a:pPr>
              <a:lnSpc>
                <a:spcPct val="90000"/>
              </a:lnSpc>
            </a:pPr>
            <a:r>
              <a:rPr lang="en-US" altLang="en-US" sz="2500">
                <a:cs typeface="Times New Roman" panose="02020603050405020304" pitchFamily="18" charset="0"/>
              </a:rPr>
              <a:t>Antarctic ice is over 4,200 meters thick in some areas.</a:t>
            </a:r>
          </a:p>
          <a:p>
            <a:pPr>
              <a:lnSpc>
                <a:spcPct val="90000"/>
              </a:lnSpc>
            </a:pPr>
            <a:r>
              <a:rPr lang="en-US" altLang="en-US" sz="2500">
                <a:cs typeface="Times New Roman" panose="02020603050405020304" pitchFamily="18" charset="0"/>
              </a:rPr>
              <a:t>In the United States, glaciers cover over 75,000 square kilometers, with most of the glaciers located in Alaska.</a:t>
            </a:r>
          </a:p>
          <a:p>
            <a:pPr>
              <a:lnSpc>
                <a:spcPct val="90000"/>
              </a:lnSpc>
            </a:pPr>
            <a:r>
              <a:rPr lang="en-US" altLang="en-US" sz="2500">
                <a:cs typeface="Times New Roman" panose="02020603050405020304" pitchFamily="18" charset="0"/>
              </a:rPr>
              <a:t>During the last Ice Age, glaciers covered 32% of the total land area.</a:t>
            </a:r>
          </a:p>
          <a:p>
            <a:pPr>
              <a:lnSpc>
                <a:spcPct val="90000"/>
              </a:lnSpc>
            </a:pPr>
            <a:r>
              <a:rPr lang="en-US" altLang="en-US" sz="2500">
                <a:cs typeface="Times New Roman" panose="02020603050405020304" pitchFamily="18" charset="0"/>
              </a:rPr>
              <a:t>If all land ice melted, sea level would rise approximately 70 meters worldwide.</a:t>
            </a:r>
          </a:p>
          <a:p>
            <a:pPr>
              <a:lnSpc>
                <a:spcPct val="90000"/>
              </a:lnSpc>
            </a:pPr>
            <a:r>
              <a:rPr lang="en-US" altLang="en-US" sz="2500">
                <a:cs typeface="Times New Roman" panose="02020603050405020304" pitchFamily="18" charset="0"/>
              </a:rPr>
              <a:t>Glacier ice crystals can grow to be as large as baseballs.</a:t>
            </a:r>
            <a:endParaRPr lang="en-US" altLang="en-US" sz="2500"/>
          </a:p>
        </p:txBody>
      </p:sp>
    </p:spTree>
    <p:extLst>
      <p:ext uri="{BB962C8B-B14F-4D97-AF65-F5344CB8AC3E}">
        <p14:creationId xmlns:p14="http://schemas.microsoft.com/office/powerpoint/2010/main" val="38461443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Number Placeholder 5"/>
          <p:cNvSpPr>
            <a:spLocks noGrp="1"/>
          </p:cNvSpPr>
          <p:nvPr>
            <p:ph type="sldNum" sz="quarter" idx="12"/>
          </p:nvPr>
        </p:nvSpPr>
        <p:spPr>
          <a:noFill/>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649763A9-F1F3-4EB9-882C-0832004B03CB}" type="slidenum">
              <a:rPr lang="en-US" altLang="en-US" sz="1300"/>
              <a:pPr/>
              <a:t>56</a:t>
            </a:fld>
            <a:endParaRPr lang="en-US" altLang="en-US" sz="1300"/>
          </a:p>
        </p:txBody>
      </p:sp>
      <p:sp>
        <p:nvSpPr>
          <p:cNvPr id="99331" name="Rectangle 2"/>
          <p:cNvSpPr>
            <a:spLocks noGrp="1" noChangeArrowheads="1"/>
          </p:cNvSpPr>
          <p:nvPr>
            <p:ph type="title"/>
          </p:nvPr>
        </p:nvSpPr>
        <p:spPr/>
        <p:txBody>
          <a:bodyPr/>
          <a:lstStyle/>
          <a:p>
            <a:r>
              <a:rPr lang="en-US" altLang="en-US" smtClean="0">
                <a:cs typeface="Times New Roman" panose="02020603050405020304" pitchFamily="18" charset="0"/>
              </a:rPr>
              <a:t>Glacier Facts #2</a:t>
            </a:r>
          </a:p>
        </p:txBody>
      </p:sp>
      <p:sp>
        <p:nvSpPr>
          <p:cNvPr id="99332" name="Rectangle 3"/>
          <p:cNvSpPr>
            <a:spLocks noGrp="1" noChangeArrowheads="1"/>
          </p:cNvSpPr>
          <p:nvPr>
            <p:ph type="body" idx="1"/>
          </p:nvPr>
        </p:nvSpPr>
        <p:spPr>
          <a:xfrm>
            <a:off x="1828800" y="1600200"/>
            <a:ext cx="8839200" cy="5257800"/>
          </a:xfrm>
        </p:spPr>
        <p:txBody>
          <a:bodyPr/>
          <a:lstStyle/>
          <a:p>
            <a:pPr>
              <a:lnSpc>
                <a:spcPct val="90000"/>
              </a:lnSpc>
            </a:pPr>
            <a:r>
              <a:rPr lang="en-US" altLang="en-US" sz="2500">
                <a:cs typeface="Times New Roman" panose="02020603050405020304" pitchFamily="18" charset="0"/>
              </a:rPr>
              <a:t>The land underneath parts of the West Antarctic Ice Sheet may be up to 2.5 kilometers below sea level, due to the weight of the ice.</a:t>
            </a:r>
          </a:p>
          <a:p>
            <a:pPr>
              <a:lnSpc>
                <a:spcPct val="90000"/>
              </a:lnSpc>
            </a:pPr>
            <a:r>
              <a:rPr lang="en-US" altLang="en-US" sz="2500">
                <a:cs typeface="Times New Roman" panose="02020603050405020304" pitchFamily="18" charset="0"/>
              </a:rPr>
              <a:t>North America's longest glacier is the Bering Glacier in Alaska, measuring 204 kilometers long.</a:t>
            </a:r>
          </a:p>
          <a:p>
            <a:pPr>
              <a:lnSpc>
                <a:spcPct val="90000"/>
              </a:lnSpc>
            </a:pPr>
            <a:r>
              <a:rPr lang="en-US" altLang="en-US" sz="2500">
                <a:cs typeface="Times New Roman" panose="02020603050405020304" pitchFamily="18" charset="0"/>
              </a:rPr>
              <a:t> The Malaspina Glacier in Alaska is the world's largest piedmont glacier, covering over 8,000 square kilometers and measuring over 193 kilometers across at its widest point.</a:t>
            </a:r>
          </a:p>
          <a:p>
            <a:pPr>
              <a:lnSpc>
                <a:spcPct val="90000"/>
              </a:lnSpc>
            </a:pPr>
            <a:r>
              <a:rPr lang="en-US" altLang="en-US" sz="2500">
                <a:cs typeface="Times New Roman" panose="02020603050405020304" pitchFamily="18" charset="0"/>
              </a:rPr>
              <a:t>Glacial ice often appears blue because ice absorbs all other colors and reflects blue.</a:t>
            </a:r>
          </a:p>
          <a:p>
            <a:pPr>
              <a:lnSpc>
                <a:spcPct val="90000"/>
              </a:lnSpc>
            </a:pPr>
            <a:r>
              <a:rPr lang="en-US" altLang="en-US" sz="2500">
                <a:cs typeface="Times New Roman" panose="02020603050405020304" pitchFamily="18" charset="0"/>
              </a:rPr>
              <a:t> Kutiah Glacier in Pakistan holds the record for the fastest glacial surge. In 1953, it raced more than 12 km in three months, averaging 112 meters per day</a:t>
            </a:r>
            <a:endParaRPr lang="en-US" altLang="en-US" sz="2500"/>
          </a:p>
        </p:txBody>
      </p:sp>
    </p:spTree>
    <p:extLst>
      <p:ext uri="{BB962C8B-B14F-4D97-AF65-F5344CB8AC3E}">
        <p14:creationId xmlns:p14="http://schemas.microsoft.com/office/powerpoint/2010/main" val="13102968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Number Placeholder 5"/>
          <p:cNvSpPr>
            <a:spLocks noGrp="1"/>
          </p:cNvSpPr>
          <p:nvPr>
            <p:ph type="sldNum" sz="quarter" idx="12"/>
          </p:nvPr>
        </p:nvSpPr>
        <p:spPr>
          <a:noFill/>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6F50E120-167F-4F24-B95E-9634A5E4006C}" type="slidenum">
              <a:rPr lang="en-US" altLang="en-US" sz="1300"/>
              <a:pPr/>
              <a:t>57</a:t>
            </a:fld>
            <a:endParaRPr lang="en-US" altLang="en-US" sz="1300"/>
          </a:p>
        </p:txBody>
      </p:sp>
      <p:sp>
        <p:nvSpPr>
          <p:cNvPr id="100355" name="Rectangle 2"/>
          <p:cNvSpPr>
            <a:spLocks noGrp="1" noChangeArrowheads="1"/>
          </p:cNvSpPr>
          <p:nvPr>
            <p:ph type="title"/>
          </p:nvPr>
        </p:nvSpPr>
        <p:spPr/>
        <p:txBody>
          <a:bodyPr/>
          <a:lstStyle/>
          <a:p>
            <a:r>
              <a:rPr lang="en-US" altLang="en-US" b="0" smtClean="0">
                <a:solidFill>
                  <a:srgbClr val="663300"/>
                </a:solidFill>
              </a:rPr>
              <a:t>Glacier Facts #3</a:t>
            </a:r>
          </a:p>
        </p:txBody>
      </p:sp>
      <p:sp>
        <p:nvSpPr>
          <p:cNvPr id="100356" name="Rectangle 3"/>
          <p:cNvSpPr>
            <a:spLocks noGrp="1" noChangeArrowheads="1"/>
          </p:cNvSpPr>
          <p:nvPr>
            <p:ph type="body" idx="1"/>
          </p:nvPr>
        </p:nvSpPr>
        <p:spPr>
          <a:xfrm>
            <a:off x="1752600" y="1524000"/>
            <a:ext cx="8915400" cy="5334000"/>
          </a:xfrm>
        </p:spPr>
        <p:txBody>
          <a:bodyPr/>
          <a:lstStyle/>
          <a:p>
            <a:pPr>
              <a:lnSpc>
                <a:spcPct val="90000"/>
              </a:lnSpc>
            </a:pPr>
            <a:r>
              <a:rPr lang="en-US" altLang="en-US" smtClean="0">
                <a:cs typeface="Times New Roman" panose="02020603050405020304" pitchFamily="18" charset="0"/>
              </a:rPr>
              <a:t>In Washington state alone, glaciers provide 470 billion gallons of water each summer.</a:t>
            </a:r>
          </a:p>
          <a:p>
            <a:pPr>
              <a:lnSpc>
                <a:spcPct val="90000"/>
              </a:lnSpc>
            </a:pPr>
            <a:r>
              <a:rPr lang="en-US" altLang="en-US" smtClean="0">
                <a:cs typeface="Times New Roman" panose="02020603050405020304" pitchFamily="18" charset="0"/>
              </a:rPr>
              <a:t>Antarctic ice shelves may calve icebergs that are over 80 kilometers long.</a:t>
            </a:r>
          </a:p>
          <a:p>
            <a:pPr>
              <a:lnSpc>
                <a:spcPct val="90000"/>
              </a:lnSpc>
            </a:pPr>
            <a:r>
              <a:rPr lang="en-US" altLang="en-US" smtClean="0">
                <a:cs typeface="Times New Roman" panose="02020603050405020304" pitchFamily="18" charset="0"/>
              </a:rPr>
              <a:t>Almost 90% of an iceberg is below water--only about 10% shows above water.</a:t>
            </a:r>
          </a:p>
          <a:p>
            <a:pPr>
              <a:lnSpc>
                <a:spcPct val="90000"/>
              </a:lnSpc>
            </a:pPr>
            <a:r>
              <a:rPr lang="en-US" altLang="en-US" smtClean="0">
                <a:cs typeface="Times New Roman" panose="02020603050405020304" pitchFamily="18" charset="0"/>
              </a:rPr>
              <a:t>The Antarctic ice sheet has been in existence for at least 40 million years.</a:t>
            </a:r>
          </a:p>
          <a:p>
            <a:pPr>
              <a:lnSpc>
                <a:spcPct val="90000"/>
              </a:lnSpc>
            </a:pPr>
            <a:r>
              <a:rPr lang="en-US" altLang="en-US" smtClean="0">
                <a:cs typeface="Times New Roman" panose="02020603050405020304" pitchFamily="18" charset="0"/>
              </a:rPr>
              <a:t>From the 17th century to the late 19th century, the world experienced a "Little Ice Age," when temperatures were consistently cool enough for significant glacier advances.</a:t>
            </a:r>
          </a:p>
        </p:txBody>
      </p:sp>
    </p:spTree>
    <p:extLst>
      <p:ext uri="{BB962C8B-B14F-4D97-AF65-F5344CB8AC3E}">
        <p14:creationId xmlns:p14="http://schemas.microsoft.com/office/powerpoint/2010/main" val="30741637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03_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65421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Number Placeholder 5"/>
          <p:cNvSpPr>
            <a:spLocks noGrp="1"/>
          </p:cNvSpPr>
          <p:nvPr>
            <p:ph type="sldNum" sz="quarter" idx="12"/>
          </p:nvPr>
        </p:nvSpPr>
        <p:spPr>
          <a:noFill/>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D1F352F3-7493-410F-B80D-C3903AB66691}" type="slidenum">
              <a:rPr lang="en-US" altLang="en-US" sz="1300"/>
              <a:pPr/>
              <a:t>59</a:t>
            </a:fld>
            <a:endParaRPr lang="en-US" altLang="en-US" sz="1300"/>
          </a:p>
        </p:txBody>
      </p:sp>
      <p:sp>
        <p:nvSpPr>
          <p:cNvPr id="102403" name="Rectangle 2"/>
          <p:cNvSpPr>
            <a:spLocks noGrp="1" noChangeArrowheads="1"/>
          </p:cNvSpPr>
          <p:nvPr>
            <p:ph type="title"/>
          </p:nvPr>
        </p:nvSpPr>
        <p:spPr>
          <a:xfrm>
            <a:off x="1730376" y="138114"/>
            <a:ext cx="7343775" cy="733425"/>
          </a:xfrm>
        </p:spPr>
        <p:txBody>
          <a:bodyPr/>
          <a:lstStyle/>
          <a:p>
            <a:pPr algn="ctr"/>
            <a:r>
              <a:rPr lang="en-US" altLang="en-US" smtClean="0"/>
              <a:t>Impact of Past Glaciations</a:t>
            </a:r>
          </a:p>
        </p:txBody>
      </p:sp>
      <p:sp>
        <p:nvSpPr>
          <p:cNvPr id="102404" name="Rectangle 3"/>
          <p:cNvSpPr>
            <a:spLocks noGrp="1" noChangeArrowheads="1"/>
          </p:cNvSpPr>
          <p:nvPr>
            <p:ph type="body" idx="1"/>
          </p:nvPr>
        </p:nvSpPr>
        <p:spPr>
          <a:xfrm>
            <a:off x="1905000" y="1143000"/>
            <a:ext cx="8763000" cy="5715000"/>
          </a:xfrm>
        </p:spPr>
        <p:txBody>
          <a:bodyPr/>
          <a:lstStyle/>
          <a:p>
            <a:r>
              <a:rPr lang="en-US" altLang="en-US" sz="3300"/>
              <a:t>Soils</a:t>
            </a:r>
          </a:p>
          <a:p>
            <a:pPr lvl="1"/>
            <a:r>
              <a:rPr lang="en-US" altLang="en-US" sz="2900"/>
              <a:t>Advance and retreat of glaciers leave behind highly fertile soil</a:t>
            </a:r>
          </a:p>
          <a:p>
            <a:r>
              <a:rPr lang="en-US" altLang="en-US" sz="3300"/>
              <a:t>Water supply</a:t>
            </a:r>
          </a:p>
          <a:p>
            <a:pPr lvl="1"/>
            <a:r>
              <a:rPr lang="en-US" altLang="en-US" sz="2900"/>
              <a:t>Retreating glaciers left sand and gravel deposits yielding large supplies of ground water</a:t>
            </a:r>
          </a:p>
          <a:p>
            <a:r>
              <a:rPr lang="en-US" altLang="en-US" sz="3300"/>
              <a:t>Transportation routes</a:t>
            </a:r>
          </a:p>
          <a:p>
            <a:pPr lvl="1"/>
            <a:r>
              <a:rPr lang="en-US" altLang="en-US" sz="2900"/>
              <a:t>Water transport is heavily influenced by glacial melt water channels left behind by receding glaciers</a:t>
            </a:r>
          </a:p>
          <a:p>
            <a:pPr lvl="2"/>
            <a:r>
              <a:rPr lang="en-US" altLang="en-US" sz="2600"/>
              <a:t>Check Ohio &amp; Missouri River courses!</a:t>
            </a:r>
          </a:p>
        </p:txBody>
      </p:sp>
    </p:spTree>
    <p:extLst>
      <p:ext uri="{BB962C8B-B14F-4D97-AF65-F5344CB8AC3E}">
        <p14:creationId xmlns:p14="http://schemas.microsoft.com/office/powerpoint/2010/main" val="991234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6"/>
          <p:cNvSpPr>
            <a:spLocks noGrp="1"/>
          </p:cNvSpPr>
          <p:nvPr>
            <p:ph type="sldNum" sz="quarter" idx="12"/>
          </p:nvPr>
        </p:nvSpPr>
        <p:spPr>
          <a:noFill/>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289A0773-EBD7-442C-AAFC-3A336AF060B7}" type="slidenum">
              <a:rPr lang="en-US" altLang="en-US" sz="1300"/>
              <a:pPr/>
              <a:t>6</a:t>
            </a:fld>
            <a:endParaRPr lang="en-US" altLang="en-US" sz="1300"/>
          </a:p>
        </p:txBody>
      </p:sp>
      <p:sp>
        <p:nvSpPr>
          <p:cNvPr id="48131" name="Rectangle 2"/>
          <p:cNvSpPr>
            <a:spLocks noGrp="1" noChangeArrowheads="1"/>
          </p:cNvSpPr>
          <p:nvPr>
            <p:ph type="title"/>
          </p:nvPr>
        </p:nvSpPr>
        <p:spPr>
          <a:xfrm>
            <a:off x="1730376" y="138113"/>
            <a:ext cx="7343775" cy="508000"/>
          </a:xfrm>
        </p:spPr>
        <p:txBody>
          <a:bodyPr>
            <a:normAutofit fontScale="90000"/>
          </a:bodyPr>
          <a:lstStyle/>
          <a:p>
            <a:pPr algn="ctr"/>
            <a:r>
              <a:rPr lang="en-US" altLang="en-US" sz="3200" b="0">
                <a:solidFill>
                  <a:srgbClr val="663300"/>
                </a:solidFill>
              </a:rPr>
              <a:t>Mechanical Weathering: Ice</a:t>
            </a:r>
          </a:p>
        </p:txBody>
      </p:sp>
      <p:sp>
        <p:nvSpPr>
          <p:cNvPr id="48132" name="Rectangle 3"/>
          <p:cNvSpPr>
            <a:spLocks noGrp="1" noChangeArrowheads="1"/>
          </p:cNvSpPr>
          <p:nvPr>
            <p:ph type="body" sz="half" idx="1"/>
          </p:nvPr>
        </p:nvSpPr>
        <p:spPr>
          <a:xfrm>
            <a:off x="2209800" y="4876800"/>
            <a:ext cx="8458200" cy="1981200"/>
          </a:xfrm>
        </p:spPr>
        <p:txBody>
          <a:bodyPr/>
          <a:lstStyle/>
          <a:p>
            <a:r>
              <a:rPr lang="en-US" altLang="en-US" sz="2500"/>
              <a:t>Ice contracts as the temperature drops to a point around 4ºF – below that temperature, it begins to expand</a:t>
            </a:r>
          </a:p>
          <a:p>
            <a:r>
              <a:rPr lang="en-US" altLang="en-US" sz="2500"/>
              <a:t>This is the same process that prepares streets for potholes in the winter.</a:t>
            </a:r>
          </a:p>
        </p:txBody>
      </p:sp>
      <p:pic>
        <p:nvPicPr>
          <p:cNvPr id="48133" name="Picture 4" descr="mechanical weathering of ic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828800" y="1752601"/>
            <a:ext cx="8458200" cy="312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578111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Number Placeholder 5"/>
          <p:cNvSpPr>
            <a:spLocks noGrp="1"/>
          </p:cNvSpPr>
          <p:nvPr>
            <p:ph type="sldNum" sz="quarter" idx="12"/>
          </p:nvPr>
        </p:nvSpPr>
        <p:spPr>
          <a:noFill/>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D817FDDD-4F39-4C51-852D-9D0F046AD87B}" type="slidenum">
              <a:rPr lang="en-US" altLang="en-US" sz="1300"/>
              <a:pPr/>
              <a:t>60</a:t>
            </a:fld>
            <a:endParaRPr lang="en-US" altLang="en-US" sz="1300"/>
          </a:p>
        </p:txBody>
      </p:sp>
      <p:sp>
        <p:nvSpPr>
          <p:cNvPr id="103427" name="Rectangle 2"/>
          <p:cNvSpPr>
            <a:spLocks noGrp="1" noChangeArrowheads="1"/>
          </p:cNvSpPr>
          <p:nvPr>
            <p:ph type="title"/>
          </p:nvPr>
        </p:nvSpPr>
        <p:spPr>
          <a:xfrm>
            <a:off x="1730376" y="138113"/>
            <a:ext cx="7343775" cy="620712"/>
          </a:xfrm>
        </p:spPr>
        <p:txBody>
          <a:bodyPr>
            <a:normAutofit fontScale="90000"/>
          </a:bodyPr>
          <a:lstStyle/>
          <a:p>
            <a:pPr algn="ctr"/>
            <a:r>
              <a:rPr lang="en-US" altLang="en-US" b="0" smtClean="0">
                <a:solidFill>
                  <a:srgbClr val="663300"/>
                </a:solidFill>
              </a:rPr>
              <a:t>WIND ACTION</a:t>
            </a:r>
          </a:p>
        </p:txBody>
      </p:sp>
      <p:sp>
        <p:nvSpPr>
          <p:cNvPr id="103428" name="Rectangle 3"/>
          <p:cNvSpPr>
            <a:spLocks noChangeArrowheads="1"/>
          </p:cNvSpPr>
          <p:nvPr/>
        </p:nvSpPr>
        <p:spPr bwMode="auto">
          <a:xfrm>
            <a:off x="5105400" y="3886200"/>
            <a:ext cx="4724400" cy="2971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buFontTx/>
              <a:buNone/>
            </a:pPr>
            <a:r>
              <a:rPr lang="en-US" altLang="en-US"/>
              <a:t>Wind is most active in arid regions, but </a:t>
            </a:r>
            <a:r>
              <a:rPr lang="en-US" altLang="en-US" b="1">
                <a:solidFill>
                  <a:srgbClr val="FF0000"/>
                </a:solidFill>
              </a:rPr>
              <a:t>never as important as water</a:t>
            </a:r>
            <a:r>
              <a:rPr lang="en-US" altLang="en-US"/>
              <a:t> in altering the earth surface and creating landforms</a:t>
            </a:r>
          </a:p>
        </p:txBody>
      </p:sp>
      <p:pic>
        <p:nvPicPr>
          <p:cNvPr id="103429" name="Picture 4" descr="Windy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1905000"/>
            <a:ext cx="274320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0" name="Picture 5" descr="windy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838200"/>
            <a:ext cx="4038600" cy="398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60347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Number Placeholder 5"/>
          <p:cNvSpPr>
            <a:spLocks noGrp="1"/>
          </p:cNvSpPr>
          <p:nvPr>
            <p:ph type="sldNum" sz="quarter" idx="12"/>
          </p:nvPr>
        </p:nvSpPr>
        <p:spPr>
          <a:noFill/>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A7AFFD34-619A-42CE-935E-551B437D6767}" type="slidenum">
              <a:rPr lang="en-US" altLang="en-US" sz="1300"/>
              <a:pPr/>
              <a:t>61</a:t>
            </a:fld>
            <a:endParaRPr lang="en-US" altLang="en-US" sz="1300"/>
          </a:p>
        </p:txBody>
      </p:sp>
      <p:sp>
        <p:nvSpPr>
          <p:cNvPr id="104451" name="Rectangle 2"/>
          <p:cNvSpPr>
            <a:spLocks noGrp="1" noChangeArrowheads="1"/>
          </p:cNvSpPr>
          <p:nvPr>
            <p:ph type="title"/>
          </p:nvPr>
        </p:nvSpPr>
        <p:spPr/>
        <p:txBody>
          <a:bodyPr/>
          <a:lstStyle/>
          <a:p>
            <a:r>
              <a:rPr lang="en-US" altLang="en-US" smtClean="0"/>
              <a:t>Effects of Wind on Landforms</a:t>
            </a:r>
          </a:p>
        </p:txBody>
      </p:sp>
      <p:sp>
        <p:nvSpPr>
          <p:cNvPr id="104452" name="Rectangle 3"/>
          <p:cNvSpPr>
            <a:spLocks noGrp="1" noChangeArrowheads="1"/>
          </p:cNvSpPr>
          <p:nvPr>
            <p:ph type="body" idx="1"/>
          </p:nvPr>
        </p:nvSpPr>
        <p:spPr/>
        <p:txBody>
          <a:bodyPr/>
          <a:lstStyle/>
          <a:p>
            <a:r>
              <a:rPr lang="en-US" altLang="en-US" sz="3300"/>
              <a:t>Significant shaper of landforms in dry regions and regions not well covered by vegetation</a:t>
            </a:r>
          </a:p>
          <a:p>
            <a:pPr>
              <a:buFontTx/>
              <a:buNone/>
            </a:pPr>
            <a:endParaRPr lang="en-US" altLang="en-US" sz="3300"/>
          </a:p>
          <a:p>
            <a:r>
              <a:rPr lang="en-US" altLang="en-US" sz="3300"/>
              <a:t>Carries great quantity of fine grained sediment such as sand and loess</a:t>
            </a:r>
          </a:p>
          <a:p>
            <a:endParaRPr lang="en-US" altLang="en-US" sz="3300"/>
          </a:p>
          <a:p>
            <a:pPr lvl="1">
              <a:buFontTx/>
              <a:buNone/>
            </a:pPr>
            <a:endParaRPr lang="en-US" altLang="en-US" sz="2900"/>
          </a:p>
          <a:p>
            <a:pPr lvl="1"/>
            <a:endParaRPr lang="en-US" altLang="en-US" smtClean="0"/>
          </a:p>
        </p:txBody>
      </p:sp>
    </p:spTree>
    <p:extLst>
      <p:ext uri="{BB962C8B-B14F-4D97-AF65-F5344CB8AC3E}">
        <p14:creationId xmlns:p14="http://schemas.microsoft.com/office/powerpoint/2010/main" val="24224094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Number Placeholder 6"/>
          <p:cNvSpPr>
            <a:spLocks noGrp="1"/>
          </p:cNvSpPr>
          <p:nvPr>
            <p:ph type="sldNum" sz="quarter" idx="12"/>
          </p:nvPr>
        </p:nvSpPr>
        <p:spPr>
          <a:noFill/>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A8CF7181-E140-4852-8C2B-1435612EA8A0}" type="slidenum">
              <a:rPr lang="en-US" altLang="en-US" sz="1300"/>
              <a:pPr/>
              <a:t>62</a:t>
            </a:fld>
            <a:endParaRPr lang="en-US" altLang="en-US" sz="1300"/>
          </a:p>
        </p:txBody>
      </p:sp>
      <p:sp>
        <p:nvSpPr>
          <p:cNvPr id="105475" name="Rectangle 2"/>
          <p:cNvSpPr>
            <a:spLocks noGrp="1" noChangeArrowheads="1"/>
          </p:cNvSpPr>
          <p:nvPr>
            <p:ph type="title"/>
          </p:nvPr>
        </p:nvSpPr>
        <p:spPr/>
        <p:txBody>
          <a:bodyPr/>
          <a:lstStyle/>
          <a:p>
            <a:pPr algn="ctr"/>
            <a:r>
              <a:rPr lang="en-US" altLang="en-US" b="0" smtClean="0">
                <a:solidFill>
                  <a:srgbClr val="663300"/>
                </a:solidFill>
              </a:rPr>
              <a:t>Wind Speed	</a:t>
            </a:r>
          </a:p>
        </p:txBody>
      </p:sp>
      <p:sp>
        <p:nvSpPr>
          <p:cNvPr id="105476" name="Rectangle 3"/>
          <p:cNvSpPr>
            <a:spLocks noGrp="1" noChangeArrowheads="1"/>
          </p:cNvSpPr>
          <p:nvPr>
            <p:ph type="body" sz="half" idx="1"/>
          </p:nvPr>
        </p:nvSpPr>
        <p:spPr>
          <a:xfrm>
            <a:off x="1828800" y="1295400"/>
            <a:ext cx="5334000" cy="5562600"/>
          </a:xfrm>
        </p:spPr>
        <p:txBody>
          <a:bodyPr/>
          <a:lstStyle/>
          <a:p>
            <a:r>
              <a:rPr lang="en-US" altLang="en-US" sz="3300"/>
              <a:t>As the wind speed increases, larger particles can be carried by the wind (erosion)</a:t>
            </a:r>
            <a:br>
              <a:rPr lang="en-US" altLang="en-US" sz="3300"/>
            </a:br>
            <a:endParaRPr lang="en-US" altLang="en-US" sz="3300"/>
          </a:p>
          <a:p>
            <a:r>
              <a:rPr lang="en-US" altLang="en-US" sz="3300"/>
              <a:t>As the wind speed decreases, larger particles begin to settle to the surface first (deposition)</a:t>
            </a:r>
          </a:p>
        </p:txBody>
      </p:sp>
      <p:pic>
        <p:nvPicPr>
          <p:cNvPr id="105477" name="Picture 4" descr="windy"/>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239000" y="1828800"/>
            <a:ext cx="3238500" cy="3314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7801573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Number Placeholder 6"/>
          <p:cNvSpPr>
            <a:spLocks noGrp="1"/>
          </p:cNvSpPr>
          <p:nvPr>
            <p:ph type="sldNum" sz="quarter" idx="12"/>
          </p:nvPr>
        </p:nvSpPr>
        <p:spPr>
          <a:noFill/>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0A1F898F-D581-4148-848C-83DAC03454C6}" type="slidenum">
              <a:rPr lang="en-US" altLang="en-US" sz="1300"/>
              <a:pPr/>
              <a:t>63</a:t>
            </a:fld>
            <a:endParaRPr lang="en-US" altLang="en-US" sz="1300"/>
          </a:p>
        </p:txBody>
      </p:sp>
      <p:sp>
        <p:nvSpPr>
          <p:cNvPr id="106499" name="Rectangle 2"/>
          <p:cNvSpPr>
            <a:spLocks noGrp="1" noChangeArrowheads="1"/>
          </p:cNvSpPr>
          <p:nvPr>
            <p:ph type="title"/>
          </p:nvPr>
        </p:nvSpPr>
        <p:spPr>
          <a:xfrm>
            <a:off x="1730376" y="138114"/>
            <a:ext cx="7343775" cy="733425"/>
          </a:xfrm>
        </p:spPr>
        <p:txBody>
          <a:bodyPr/>
          <a:lstStyle/>
          <a:p>
            <a:r>
              <a:rPr lang="en-US" altLang="en-US" b="0" smtClean="0">
                <a:solidFill>
                  <a:srgbClr val="663300"/>
                </a:solidFill>
              </a:rPr>
              <a:t>Arid Landscapes</a:t>
            </a:r>
          </a:p>
        </p:txBody>
      </p:sp>
      <p:sp>
        <p:nvSpPr>
          <p:cNvPr id="106500" name="Rectangle 3"/>
          <p:cNvSpPr>
            <a:spLocks noGrp="1" noChangeArrowheads="1"/>
          </p:cNvSpPr>
          <p:nvPr>
            <p:ph type="body" sz="half" idx="1"/>
          </p:nvPr>
        </p:nvSpPr>
        <p:spPr>
          <a:xfrm>
            <a:off x="5638800" y="1752600"/>
            <a:ext cx="5029200" cy="5105400"/>
          </a:xfrm>
        </p:spPr>
        <p:txBody>
          <a:bodyPr/>
          <a:lstStyle/>
          <a:p>
            <a:r>
              <a:rPr lang="en-US" altLang="en-US" sz="3700"/>
              <a:t>Erosion and deposition by wind helped create this landscape, BUT moving </a:t>
            </a:r>
            <a:r>
              <a:rPr lang="en-US" altLang="en-US" sz="3700" b="1">
                <a:solidFill>
                  <a:srgbClr val="FF0000"/>
                </a:solidFill>
              </a:rPr>
              <a:t>water</a:t>
            </a:r>
            <a:r>
              <a:rPr lang="en-US" altLang="en-US" sz="3700"/>
              <a:t> was the more active shaping force here.</a:t>
            </a:r>
          </a:p>
        </p:txBody>
      </p:sp>
      <p:pic>
        <p:nvPicPr>
          <p:cNvPr id="106501"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209801" y="1676400"/>
            <a:ext cx="3427413" cy="5181600"/>
          </a:xfrm>
          <a:noFill/>
        </p:spPr>
      </p:pic>
    </p:spTree>
    <p:extLst>
      <p:ext uri="{BB962C8B-B14F-4D97-AF65-F5344CB8AC3E}">
        <p14:creationId xmlns:p14="http://schemas.microsoft.com/office/powerpoint/2010/main" val="38120620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Number Placeholder 6"/>
          <p:cNvSpPr>
            <a:spLocks noGrp="1"/>
          </p:cNvSpPr>
          <p:nvPr>
            <p:ph type="sldNum" sz="quarter" idx="12"/>
          </p:nvPr>
        </p:nvSpPr>
        <p:spPr>
          <a:noFill/>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F2975025-D862-4D64-AE3B-6BF4632B0553}" type="slidenum">
              <a:rPr lang="en-US" altLang="en-US" sz="1300"/>
              <a:pPr/>
              <a:t>64</a:t>
            </a:fld>
            <a:endParaRPr lang="en-US" altLang="en-US" sz="1300"/>
          </a:p>
        </p:txBody>
      </p:sp>
      <p:sp>
        <p:nvSpPr>
          <p:cNvPr id="107523" name="Rectangle 2"/>
          <p:cNvSpPr>
            <a:spLocks noGrp="1" noChangeArrowheads="1"/>
          </p:cNvSpPr>
          <p:nvPr>
            <p:ph type="title"/>
          </p:nvPr>
        </p:nvSpPr>
        <p:spPr/>
        <p:txBody>
          <a:bodyPr/>
          <a:lstStyle/>
          <a:p>
            <a:r>
              <a:rPr lang="en-US" altLang="en-US" sz="3200">
                <a:solidFill>
                  <a:srgbClr val="663300"/>
                </a:solidFill>
              </a:rPr>
              <a:t>Land shaping water in the desert</a:t>
            </a:r>
          </a:p>
        </p:txBody>
      </p:sp>
      <p:sp>
        <p:nvSpPr>
          <p:cNvPr id="107524" name="Rectangle 3"/>
          <p:cNvSpPr>
            <a:spLocks noGrp="1" noChangeArrowheads="1"/>
          </p:cNvSpPr>
          <p:nvPr>
            <p:ph type="body" sz="half" idx="1"/>
          </p:nvPr>
        </p:nvSpPr>
        <p:spPr>
          <a:xfrm>
            <a:off x="8153400" y="1676400"/>
            <a:ext cx="2514600" cy="5181600"/>
          </a:xfrm>
        </p:spPr>
        <p:txBody>
          <a:bodyPr/>
          <a:lstStyle/>
          <a:p>
            <a:r>
              <a:rPr lang="en-US" altLang="en-US" sz="3300"/>
              <a:t>Water carved this canyon and wind and mass wasting assisted.</a:t>
            </a:r>
          </a:p>
        </p:txBody>
      </p:sp>
      <p:pic>
        <p:nvPicPr>
          <p:cNvPr id="107525" name="Picture 4" descr="desert landforms &amp; wate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1524000" y="1219200"/>
            <a:ext cx="6629400" cy="5581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35878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Number Placeholder 5"/>
          <p:cNvSpPr>
            <a:spLocks noGrp="1"/>
          </p:cNvSpPr>
          <p:nvPr>
            <p:ph type="sldNum" sz="quarter" idx="12"/>
          </p:nvPr>
        </p:nvSpPr>
        <p:spPr>
          <a:noFill/>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B07A98D0-683E-4E67-AF27-8A23BBBA3D92}" type="slidenum">
              <a:rPr lang="en-US" altLang="en-US" sz="1300"/>
              <a:pPr/>
              <a:t>65</a:t>
            </a:fld>
            <a:endParaRPr lang="en-US" altLang="en-US" sz="1300"/>
          </a:p>
        </p:txBody>
      </p:sp>
      <p:sp>
        <p:nvSpPr>
          <p:cNvPr id="108547" name="Rectangle 2"/>
          <p:cNvSpPr>
            <a:spLocks noGrp="1" noChangeArrowheads="1"/>
          </p:cNvSpPr>
          <p:nvPr>
            <p:ph type="title"/>
          </p:nvPr>
        </p:nvSpPr>
        <p:spPr/>
        <p:txBody>
          <a:bodyPr/>
          <a:lstStyle/>
          <a:p>
            <a:r>
              <a:rPr lang="en-US" altLang="en-US" smtClean="0"/>
              <a:t>Coastal Erosion</a:t>
            </a:r>
          </a:p>
        </p:txBody>
      </p:sp>
      <p:sp>
        <p:nvSpPr>
          <p:cNvPr id="108548" name="Rectangle 3"/>
          <p:cNvSpPr>
            <a:spLocks noGrp="1" noChangeArrowheads="1"/>
          </p:cNvSpPr>
          <p:nvPr>
            <p:ph type="body" idx="1"/>
          </p:nvPr>
        </p:nvSpPr>
        <p:spPr>
          <a:xfrm>
            <a:off x="1701801" y="1371600"/>
            <a:ext cx="8785225" cy="5181600"/>
          </a:xfrm>
        </p:spPr>
        <p:txBody>
          <a:bodyPr/>
          <a:lstStyle/>
          <a:p>
            <a:pPr>
              <a:lnSpc>
                <a:spcPct val="90000"/>
              </a:lnSpc>
            </a:pPr>
            <a:r>
              <a:rPr lang="en-US" altLang="en-US" smtClean="0"/>
              <a:t>Waves</a:t>
            </a:r>
          </a:p>
          <a:p>
            <a:pPr lvl="1">
              <a:lnSpc>
                <a:spcPct val="90000"/>
              </a:lnSpc>
            </a:pPr>
            <a:r>
              <a:rPr lang="en-US" altLang="en-US" smtClean="0"/>
              <a:t>Form of energy traveling horizontally along the boundary between water and air</a:t>
            </a:r>
          </a:p>
          <a:p>
            <a:pPr>
              <a:lnSpc>
                <a:spcPct val="90000"/>
              </a:lnSpc>
            </a:pPr>
            <a:r>
              <a:rPr lang="en-US" altLang="en-US" smtClean="0"/>
              <a:t>Longshore currents</a:t>
            </a:r>
          </a:p>
          <a:p>
            <a:pPr lvl="1">
              <a:lnSpc>
                <a:spcPct val="90000"/>
              </a:lnSpc>
            </a:pPr>
            <a:r>
              <a:rPr lang="en-US" altLang="en-US" smtClean="0"/>
              <a:t>Currents traveling parallel to the shore, caused by repeated breaking of waves. Capable of carrying enormous amounts of sediment</a:t>
            </a:r>
          </a:p>
          <a:p>
            <a:pPr>
              <a:lnSpc>
                <a:spcPct val="90000"/>
              </a:lnSpc>
            </a:pPr>
            <a:r>
              <a:rPr lang="en-US" altLang="en-US" smtClean="0"/>
              <a:t>Sea-level change</a:t>
            </a:r>
          </a:p>
          <a:p>
            <a:pPr lvl="1">
              <a:lnSpc>
                <a:spcPct val="90000"/>
              </a:lnSpc>
            </a:pPr>
            <a:r>
              <a:rPr lang="en-US" altLang="en-US" smtClean="0"/>
              <a:t>Continuing to rise as seawater volume increases from glacial melting</a:t>
            </a:r>
          </a:p>
          <a:p>
            <a:pPr lvl="1">
              <a:lnSpc>
                <a:spcPct val="90000"/>
              </a:lnSpc>
            </a:pPr>
            <a:r>
              <a:rPr lang="en-US" altLang="en-US" smtClean="0"/>
              <a:t>Causes increased erosion as waves break closer to shore </a:t>
            </a:r>
          </a:p>
          <a:p>
            <a:pPr>
              <a:lnSpc>
                <a:spcPct val="90000"/>
              </a:lnSpc>
            </a:pPr>
            <a:endParaRPr lang="en-US" altLang="en-US" smtClean="0"/>
          </a:p>
        </p:txBody>
      </p:sp>
    </p:spTree>
    <p:extLst>
      <p:ext uri="{BB962C8B-B14F-4D97-AF65-F5344CB8AC3E}">
        <p14:creationId xmlns:p14="http://schemas.microsoft.com/office/powerpoint/2010/main" val="35958280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Number Placeholder 6"/>
          <p:cNvSpPr>
            <a:spLocks noGrp="1"/>
          </p:cNvSpPr>
          <p:nvPr>
            <p:ph type="sldNum" sz="quarter" idx="12"/>
          </p:nvPr>
        </p:nvSpPr>
        <p:spPr>
          <a:noFill/>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A537359F-4F00-4BED-B7BC-CF9EACC57A85}" type="slidenum">
              <a:rPr lang="en-US" altLang="en-US" sz="1300"/>
              <a:pPr/>
              <a:t>66</a:t>
            </a:fld>
            <a:endParaRPr lang="en-US" altLang="en-US" sz="1300"/>
          </a:p>
        </p:txBody>
      </p:sp>
      <p:sp>
        <p:nvSpPr>
          <p:cNvPr id="109571" name="Rectangle 2"/>
          <p:cNvSpPr>
            <a:spLocks noGrp="1" noChangeArrowheads="1"/>
          </p:cNvSpPr>
          <p:nvPr>
            <p:ph type="title"/>
          </p:nvPr>
        </p:nvSpPr>
        <p:spPr/>
        <p:txBody>
          <a:bodyPr/>
          <a:lstStyle/>
          <a:p>
            <a:r>
              <a:rPr lang="en-US" altLang="en-US" b="0" smtClean="0">
                <a:solidFill>
                  <a:srgbClr val="663300"/>
                </a:solidFill>
              </a:rPr>
              <a:t>Oceans, Waves, &amp; Gradation</a:t>
            </a:r>
          </a:p>
        </p:txBody>
      </p:sp>
      <p:sp>
        <p:nvSpPr>
          <p:cNvPr id="109572" name="Rectangle 3"/>
          <p:cNvSpPr>
            <a:spLocks noGrp="1" noChangeArrowheads="1"/>
          </p:cNvSpPr>
          <p:nvPr>
            <p:ph type="body" sz="half" idx="1"/>
          </p:nvPr>
        </p:nvSpPr>
        <p:spPr>
          <a:xfrm>
            <a:off x="7696200" y="1676400"/>
            <a:ext cx="2971800" cy="5181600"/>
          </a:xfrm>
        </p:spPr>
        <p:txBody>
          <a:bodyPr/>
          <a:lstStyle/>
          <a:p>
            <a:r>
              <a:rPr lang="en-US" altLang="en-US" sz="3700"/>
              <a:t>Wave action erodes and builds the coastal margins of islands and continents</a:t>
            </a:r>
          </a:p>
        </p:txBody>
      </p:sp>
      <p:pic>
        <p:nvPicPr>
          <p:cNvPr id="109573" name="Picture 4" descr="erosion and cliff slide into sea"/>
          <p:cNvPicPr>
            <a:picLocks noGrp="1" noChangeAspect="1" noChangeArrowheads="1" noCrop="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676400" y="1600200"/>
            <a:ext cx="5715000" cy="5080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781580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descr="03_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00200"/>
            <a:ext cx="9144000"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707395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03_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240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192991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descr="03_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2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3332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6"/>
          <p:cNvSpPr>
            <a:spLocks noGrp="1"/>
          </p:cNvSpPr>
          <p:nvPr>
            <p:ph type="sldNum" sz="quarter" idx="12"/>
          </p:nvPr>
        </p:nvSpPr>
        <p:spPr>
          <a:noFill/>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7E063F02-145B-41E7-BF21-3FAE3134A327}" type="slidenum">
              <a:rPr lang="en-US" altLang="en-US" sz="1300"/>
              <a:pPr/>
              <a:t>7</a:t>
            </a:fld>
            <a:endParaRPr lang="en-US" altLang="en-US" sz="1300"/>
          </a:p>
        </p:txBody>
      </p:sp>
      <p:sp>
        <p:nvSpPr>
          <p:cNvPr id="49155" name="Rectangle 2"/>
          <p:cNvSpPr>
            <a:spLocks noGrp="1" noChangeArrowheads="1"/>
          </p:cNvSpPr>
          <p:nvPr>
            <p:ph type="title"/>
          </p:nvPr>
        </p:nvSpPr>
        <p:spPr/>
        <p:txBody>
          <a:bodyPr/>
          <a:lstStyle/>
          <a:p>
            <a:r>
              <a:rPr lang="en-US" altLang="en-US" b="0" smtClean="0">
                <a:solidFill>
                  <a:srgbClr val="663300"/>
                </a:solidFill>
              </a:rPr>
              <a:t>Freezing &amp; Thawing at Work</a:t>
            </a:r>
          </a:p>
        </p:txBody>
      </p:sp>
      <p:sp>
        <p:nvSpPr>
          <p:cNvPr id="49156" name="Rectangle 3"/>
          <p:cNvSpPr>
            <a:spLocks noGrp="1" noChangeArrowheads="1"/>
          </p:cNvSpPr>
          <p:nvPr>
            <p:ph type="body" sz="half" idx="1"/>
          </p:nvPr>
        </p:nvSpPr>
        <p:spPr>
          <a:xfrm>
            <a:off x="2362200" y="5791200"/>
            <a:ext cx="8305800" cy="1066800"/>
          </a:xfrm>
        </p:spPr>
        <p:txBody>
          <a:bodyPr/>
          <a:lstStyle/>
          <a:p>
            <a:r>
              <a:rPr lang="en-US" altLang="en-US" sz="2500"/>
              <a:t>frost shattered granite bedrock in Manitoba, Canada – similar occurrences in Siberia.</a:t>
            </a:r>
          </a:p>
        </p:txBody>
      </p:sp>
      <p:pic>
        <p:nvPicPr>
          <p:cNvPr id="49157" name="Picture 4" descr="frost-shattered granite bedrock Manitoba"/>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276600" y="1676401"/>
            <a:ext cx="6019800" cy="411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7182857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Number Placeholder 6"/>
          <p:cNvSpPr>
            <a:spLocks noGrp="1"/>
          </p:cNvSpPr>
          <p:nvPr>
            <p:ph type="sldNum" sz="quarter" idx="12"/>
          </p:nvPr>
        </p:nvSpPr>
        <p:spPr>
          <a:noFill/>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D754D606-E6DE-4096-96F8-8686E4B2D1A8}" type="slidenum">
              <a:rPr lang="en-US" altLang="en-US" sz="1300"/>
              <a:pPr/>
              <a:t>70</a:t>
            </a:fld>
            <a:endParaRPr lang="en-US" altLang="en-US" sz="1300"/>
          </a:p>
        </p:txBody>
      </p:sp>
      <p:sp>
        <p:nvSpPr>
          <p:cNvPr id="113667" name="Rectangle 2"/>
          <p:cNvSpPr>
            <a:spLocks noGrp="1" noChangeArrowheads="1"/>
          </p:cNvSpPr>
          <p:nvPr>
            <p:ph type="title"/>
          </p:nvPr>
        </p:nvSpPr>
        <p:spPr/>
        <p:txBody>
          <a:bodyPr/>
          <a:lstStyle/>
          <a:p>
            <a:r>
              <a:rPr lang="en-US" altLang="en-US" b="0" smtClean="0">
                <a:solidFill>
                  <a:srgbClr val="663300"/>
                </a:solidFill>
              </a:rPr>
              <a:t>Dynamic Waves and Currents</a:t>
            </a:r>
          </a:p>
        </p:txBody>
      </p:sp>
      <p:sp>
        <p:nvSpPr>
          <p:cNvPr id="113668" name="Rectangle 3"/>
          <p:cNvSpPr>
            <a:spLocks noGrp="1" noChangeArrowheads="1"/>
          </p:cNvSpPr>
          <p:nvPr>
            <p:ph type="body" sz="half" idx="1"/>
          </p:nvPr>
        </p:nvSpPr>
        <p:spPr>
          <a:xfrm>
            <a:off x="1676401" y="1676400"/>
            <a:ext cx="8081963" cy="1219200"/>
          </a:xfrm>
        </p:spPr>
        <p:txBody>
          <a:bodyPr/>
          <a:lstStyle/>
          <a:p>
            <a:r>
              <a:rPr lang="en-US" altLang="en-US" sz="2500"/>
              <a:t>The shoreline is constantly changing – click on the picture below to see the video</a:t>
            </a:r>
          </a:p>
        </p:txBody>
      </p:sp>
      <p:pic>
        <p:nvPicPr>
          <p:cNvPr id="113669" name="Picture 4" descr="wave power - coastal erosion">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895601"/>
            <a:ext cx="4953000"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211672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Number Placeholder 5"/>
          <p:cNvSpPr>
            <a:spLocks noGrp="1"/>
          </p:cNvSpPr>
          <p:nvPr>
            <p:ph type="sldNum" sz="quarter" idx="12"/>
          </p:nvPr>
        </p:nvSpPr>
        <p:spPr>
          <a:noFill/>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50CB88AA-24C3-4295-948D-14F9585CB44F}" type="slidenum">
              <a:rPr lang="en-US" altLang="en-US" sz="1300"/>
              <a:pPr/>
              <a:t>71</a:t>
            </a:fld>
            <a:endParaRPr lang="en-US" altLang="en-US" sz="1300"/>
          </a:p>
        </p:txBody>
      </p:sp>
      <p:sp>
        <p:nvSpPr>
          <p:cNvPr id="114691" name="Rectangle 2"/>
          <p:cNvSpPr>
            <a:spLocks noGrp="1" noChangeArrowheads="1"/>
          </p:cNvSpPr>
          <p:nvPr>
            <p:ph type="title"/>
          </p:nvPr>
        </p:nvSpPr>
        <p:spPr/>
        <p:txBody>
          <a:bodyPr/>
          <a:lstStyle/>
          <a:p>
            <a:r>
              <a:rPr lang="en-US" altLang="en-US" smtClean="0"/>
              <a:t>Rates of Landform Change</a:t>
            </a:r>
          </a:p>
        </p:txBody>
      </p:sp>
      <p:sp>
        <p:nvSpPr>
          <p:cNvPr id="114692" name="Rectangle 3"/>
          <p:cNvSpPr>
            <a:spLocks noGrp="1" noChangeArrowheads="1"/>
          </p:cNvSpPr>
          <p:nvPr>
            <p:ph type="body" idx="1"/>
          </p:nvPr>
        </p:nvSpPr>
        <p:spPr/>
        <p:txBody>
          <a:bodyPr/>
          <a:lstStyle/>
          <a:p>
            <a:r>
              <a:rPr lang="en-US" altLang="en-US" sz="3700"/>
              <a:t>Horizontal movement</a:t>
            </a:r>
          </a:p>
          <a:p>
            <a:pPr>
              <a:buFontTx/>
              <a:buNone/>
            </a:pPr>
            <a:endParaRPr lang="en-US" altLang="en-US" sz="3700"/>
          </a:p>
          <a:p>
            <a:r>
              <a:rPr lang="en-US" altLang="en-US" sz="3700"/>
              <a:t>Vertical movement</a:t>
            </a:r>
          </a:p>
          <a:p>
            <a:endParaRPr lang="en-US" altLang="en-US" sz="3700"/>
          </a:p>
          <a:p>
            <a:r>
              <a:rPr lang="en-US" altLang="en-US" sz="3700"/>
              <a:t>Human activity</a:t>
            </a:r>
          </a:p>
        </p:txBody>
      </p:sp>
    </p:spTree>
    <p:extLst>
      <p:ext uri="{BB962C8B-B14F-4D97-AF65-F5344CB8AC3E}">
        <p14:creationId xmlns:p14="http://schemas.microsoft.com/office/powerpoint/2010/main" val="304465066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descr="03_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17664"/>
            <a:ext cx="9144000" cy="524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6283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Number Placeholder 5"/>
          <p:cNvSpPr>
            <a:spLocks noGrp="1"/>
          </p:cNvSpPr>
          <p:nvPr>
            <p:ph type="sldNum" sz="quarter" idx="12"/>
          </p:nvPr>
        </p:nvSpPr>
        <p:spPr>
          <a:noFill/>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87A73412-714C-4F0E-9E6F-209FB0677856}" type="slidenum">
              <a:rPr lang="en-US" altLang="en-US" sz="1300"/>
              <a:pPr/>
              <a:t>73</a:t>
            </a:fld>
            <a:endParaRPr lang="en-US" altLang="en-US" sz="1300"/>
          </a:p>
        </p:txBody>
      </p:sp>
      <p:sp>
        <p:nvSpPr>
          <p:cNvPr id="116739" name="Rectangle 2"/>
          <p:cNvSpPr>
            <a:spLocks noGrp="1" noChangeArrowheads="1"/>
          </p:cNvSpPr>
          <p:nvPr>
            <p:ph type="title"/>
          </p:nvPr>
        </p:nvSpPr>
        <p:spPr>
          <a:xfrm>
            <a:off x="1730376" y="138114"/>
            <a:ext cx="7343775" cy="676275"/>
          </a:xfrm>
        </p:spPr>
        <p:txBody>
          <a:bodyPr>
            <a:normAutofit fontScale="90000"/>
          </a:bodyPr>
          <a:lstStyle/>
          <a:p>
            <a:pPr algn="ctr"/>
            <a:r>
              <a:rPr lang="en-US" altLang="en-US" smtClean="0"/>
              <a:t>Landform Regions</a:t>
            </a:r>
          </a:p>
        </p:txBody>
      </p:sp>
      <p:sp>
        <p:nvSpPr>
          <p:cNvPr id="116740" name="Rectangle 3"/>
          <p:cNvSpPr>
            <a:spLocks noGrp="1" noChangeArrowheads="1"/>
          </p:cNvSpPr>
          <p:nvPr>
            <p:ph type="body" idx="1"/>
          </p:nvPr>
        </p:nvSpPr>
        <p:spPr>
          <a:xfrm>
            <a:off x="7162800" y="1371600"/>
            <a:ext cx="3505200" cy="5486400"/>
          </a:xfrm>
        </p:spPr>
        <p:txBody>
          <a:bodyPr/>
          <a:lstStyle/>
          <a:p>
            <a:pPr>
              <a:lnSpc>
                <a:spcPct val="90000"/>
              </a:lnSpc>
            </a:pPr>
            <a:r>
              <a:rPr lang="en-US" altLang="en-US" sz="3300"/>
              <a:t>Plains</a:t>
            </a:r>
          </a:p>
          <a:p>
            <a:pPr>
              <a:lnSpc>
                <a:spcPct val="90000"/>
              </a:lnSpc>
            </a:pPr>
            <a:r>
              <a:rPr lang="en-US" altLang="en-US" sz="3300"/>
              <a:t>Hills and Low Tablelands</a:t>
            </a:r>
          </a:p>
          <a:p>
            <a:pPr>
              <a:lnSpc>
                <a:spcPct val="90000"/>
              </a:lnSpc>
            </a:pPr>
            <a:r>
              <a:rPr lang="en-US" altLang="en-US" sz="3300"/>
              <a:t>High Tablelands</a:t>
            </a:r>
          </a:p>
          <a:p>
            <a:pPr>
              <a:lnSpc>
                <a:spcPct val="90000"/>
              </a:lnSpc>
            </a:pPr>
            <a:r>
              <a:rPr lang="en-US" altLang="en-US" sz="3300"/>
              <a:t>Mountains</a:t>
            </a:r>
          </a:p>
          <a:p>
            <a:pPr>
              <a:lnSpc>
                <a:spcPct val="90000"/>
              </a:lnSpc>
            </a:pPr>
            <a:r>
              <a:rPr lang="en-US" altLang="en-US" sz="3300"/>
              <a:t>Widely Spaced Mountains</a:t>
            </a:r>
          </a:p>
          <a:p>
            <a:pPr>
              <a:lnSpc>
                <a:spcPct val="90000"/>
              </a:lnSpc>
            </a:pPr>
            <a:r>
              <a:rPr lang="en-US" altLang="en-US" sz="3300"/>
              <a:t>Basins or Depressions</a:t>
            </a:r>
          </a:p>
        </p:txBody>
      </p:sp>
      <p:pic>
        <p:nvPicPr>
          <p:cNvPr id="116741" name="Picture 4" descr="landforms logo_image"/>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524000" y="1219201"/>
            <a:ext cx="5486400" cy="53070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434743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Number Placeholder 5"/>
          <p:cNvSpPr>
            <a:spLocks noGrp="1"/>
          </p:cNvSpPr>
          <p:nvPr>
            <p:ph type="sldNum" sz="quarter" idx="12"/>
          </p:nvPr>
        </p:nvSpPr>
        <p:spPr>
          <a:noFill/>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21782333-8E04-4D6F-A523-082DCAE7E878}" type="slidenum">
              <a:rPr lang="en-US" altLang="en-US" sz="1300"/>
              <a:pPr/>
              <a:t>74</a:t>
            </a:fld>
            <a:endParaRPr lang="en-US" altLang="en-US" sz="1300"/>
          </a:p>
        </p:txBody>
      </p:sp>
      <p:sp>
        <p:nvSpPr>
          <p:cNvPr id="117763" name="Rectangle 2"/>
          <p:cNvSpPr>
            <a:spLocks noGrp="1" noChangeArrowheads="1"/>
          </p:cNvSpPr>
          <p:nvPr>
            <p:ph type="title"/>
          </p:nvPr>
        </p:nvSpPr>
        <p:spPr>
          <a:xfrm>
            <a:off x="2590800" y="0"/>
            <a:ext cx="7772400" cy="1143000"/>
          </a:xfrm>
        </p:spPr>
        <p:txBody>
          <a:bodyPr/>
          <a:lstStyle/>
          <a:p>
            <a:pPr algn="ctr"/>
            <a:r>
              <a:rPr lang="en-US" altLang="en-US" smtClean="0"/>
              <a:t>Major Landform Types</a:t>
            </a:r>
          </a:p>
        </p:txBody>
      </p:sp>
      <p:sp>
        <p:nvSpPr>
          <p:cNvPr id="117764" name="Rectangle 3"/>
          <p:cNvSpPr>
            <a:spLocks noGrp="1" noChangeArrowheads="1"/>
          </p:cNvSpPr>
          <p:nvPr>
            <p:ph type="body" idx="1"/>
          </p:nvPr>
        </p:nvSpPr>
        <p:spPr>
          <a:xfrm>
            <a:off x="1524000" y="3429000"/>
            <a:ext cx="9144000" cy="3429000"/>
          </a:xfrm>
        </p:spPr>
        <p:txBody>
          <a:bodyPr/>
          <a:lstStyle/>
          <a:p>
            <a:pPr>
              <a:lnSpc>
                <a:spcPct val="80000"/>
              </a:lnSpc>
              <a:buFontTx/>
              <a:buNone/>
            </a:pPr>
            <a:r>
              <a:rPr lang="en-US" altLang="en-US" sz="2500" b="1">
                <a:solidFill>
                  <a:srgbClr val="FF3300"/>
                </a:solidFill>
              </a:rPr>
              <a:t>Plains:</a:t>
            </a:r>
            <a:r>
              <a:rPr lang="en-US" altLang="en-US" sz="2500"/>
              <a:t>  level to gently rolling land at a low elevation</a:t>
            </a:r>
          </a:p>
          <a:p>
            <a:pPr>
              <a:lnSpc>
                <a:spcPct val="80000"/>
              </a:lnSpc>
              <a:spcBef>
                <a:spcPct val="50000"/>
              </a:spcBef>
              <a:buFontTx/>
              <a:buNone/>
            </a:pPr>
            <a:r>
              <a:rPr lang="en-US" altLang="en-US" sz="2500" b="1">
                <a:solidFill>
                  <a:srgbClr val="FF3300"/>
                </a:solidFill>
              </a:rPr>
              <a:t>Plateaus:</a:t>
            </a:r>
            <a:r>
              <a:rPr lang="en-US" altLang="en-US" sz="2500"/>
              <a:t>  level to gently rolling land at a higher elevation and often with a sharp drop-off or scarp </a:t>
            </a:r>
            <a:r>
              <a:rPr lang="en-US" altLang="en-US" sz="2500">
                <a:solidFill>
                  <a:srgbClr val="0000FF"/>
                </a:solidFill>
              </a:rPr>
              <a:t>(escarpment)</a:t>
            </a:r>
            <a:r>
              <a:rPr lang="en-US" altLang="en-US" sz="2500"/>
              <a:t> on at least one side.</a:t>
            </a:r>
          </a:p>
          <a:p>
            <a:pPr>
              <a:lnSpc>
                <a:spcPct val="80000"/>
              </a:lnSpc>
              <a:spcBef>
                <a:spcPct val="50000"/>
              </a:spcBef>
              <a:buFontTx/>
              <a:buNone/>
            </a:pPr>
            <a:r>
              <a:rPr lang="en-US" altLang="en-US" sz="2500" b="1">
                <a:solidFill>
                  <a:srgbClr val="FF3300"/>
                </a:solidFill>
              </a:rPr>
              <a:t>Hills:</a:t>
            </a:r>
            <a:r>
              <a:rPr lang="en-US" altLang="en-US" sz="2500"/>
              <a:t>  rounded landforms with little level land and at moderate elevations (1,000 to 5,000 ft.)</a:t>
            </a:r>
          </a:p>
          <a:p>
            <a:pPr>
              <a:lnSpc>
                <a:spcPct val="80000"/>
              </a:lnSpc>
              <a:spcBef>
                <a:spcPct val="50000"/>
              </a:spcBef>
              <a:buFontTx/>
              <a:buNone/>
            </a:pPr>
            <a:r>
              <a:rPr lang="en-US" altLang="en-US" sz="2500" b="1">
                <a:solidFill>
                  <a:srgbClr val="FF3300"/>
                </a:solidFill>
              </a:rPr>
              <a:t>Mountains:</a:t>
            </a:r>
            <a:r>
              <a:rPr lang="en-US" altLang="en-US" sz="2500"/>
              <a:t>  steeply sloped landforms with narrow ridges and practically no level land – found at high elevations usually above 5000 feet.</a:t>
            </a:r>
          </a:p>
        </p:txBody>
      </p:sp>
      <p:grpSp>
        <p:nvGrpSpPr>
          <p:cNvPr id="117765" name="Group 4"/>
          <p:cNvGrpSpPr>
            <a:grpSpLocks/>
          </p:cNvGrpSpPr>
          <p:nvPr/>
        </p:nvGrpSpPr>
        <p:grpSpPr bwMode="auto">
          <a:xfrm>
            <a:off x="2209800" y="1143000"/>
            <a:ext cx="8458200" cy="2209800"/>
            <a:chOff x="0" y="0"/>
            <a:chExt cx="5760" cy="1920"/>
          </a:xfrm>
        </p:grpSpPr>
        <p:pic>
          <p:nvPicPr>
            <p:cNvPr id="117766" name="Picture 5" descr="major landforms crosse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7" name="Text Box 6"/>
            <p:cNvSpPr txBox="1">
              <a:spLocks noChangeArrowheads="1"/>
            </p:cNvSpPr>
            <p:nvPr/>
          </p:nvSpPr>
          <p:spPr bwMode="auto">
            <a:xfrm>
              <a:off x="240" y="0"/>
              <a:ext cx="3024" cy="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spcBef>
                  <a:spcPct val="50000"/>
                </a:spcBef>
              </a:pPr>
              <a:r>
                <a:rPr lang="en-US" altLang="en-US" sz="3200">
                  <a:solidFill>
                    <a:srgbClr val="FF3300"/>
                  </a:solidFill>
                  <a:latin typeface="Times New Roman" panose="02020603050405020304" pitchFamily="18" charset="0"/>
                </a:rPr>
                <a:t>Major Landforms in Profile</a:t>
              </a:r>
            </a:p>
          </p:txBody>
        </p:sp>
        <p:sp>
          <p:nvSpPr>
            <p:cNvPr id="117768" name="Line 7"/>
            <p:cNvSpPr>
              <a:spLocks noChangeShapeType="1"/>
            </p:cNvSpPr>
            <p:nvPr/>
          </p:nvSpPr>
          <p:spPr bwMode="auto">
            <a:xfrm>
              <a:off x="2112" y="912"/>
              <a:ext cx="480" cy="384"/>
            </a:xfrm>
            <a:prstGeom prst="line">
              <a:avLst/>
            </a:prstGeom>
            <a:noFill/>
            <a:ln w="571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769" name="Line 8"/>
            <p:cNvSpPr>
              <a:spLocks noChangeShapeType="1"/>
            </p:cNvSpPr>
            <p:nvPr/>
          </p:nvSpPr>
          <p:spPr bwMode="auto">
            <a:xfrm>
              <a:off x="2448" y="816"/>
              <a:ext cx="1296" cy="0"/>
            </a:xfrm>
            <a:prstGeom prst="line">
              <a:avLst/>
            </a:prstGeom>
            <a:noFill/>
            <a:ln w="571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770" name="Line 9"/>
            <p:cNvSpPr>
              <a:spLocks noChangeShapeType="1"/>
            </p:cNvSpPr>
            <p:nvPr/>
          </p:nvSpPr>
          <p:spPr bwMode="auto">
            <a:xfrm>
              <a:off x="3744" y="816"/>
              <a:ext cx="0" cy="432"/>
            </a:xfrm>
            <a:prstGeom prst="line">
              <a:avLst/>
            </a:prstGeom>
            <a:noFill/>
            <a:ln w="571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771" name="Rectangle 10"/>
            <p:cNvSpPr>
              <a:spLocks noChangeArrowheads="1"/>
            </p:cNvSpPr>
            <p:nvPr/>
          </p:nvSpPr>
          <p:spPr bwMode="auto">
            <a:xfrm>
              <a:off x="1152" y="623"/>
              <a:ext cx="1315" cy="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2400" b="1">
                  <a:solidFill>
                    <a:srgbClr val="0000FF"/>
                  </a:solidFill>
                </a:rPr>
                <a:t>Escarpment</a:t>
              </a:r>
            </a:p>
          </p:txBody>
        </p:sp>
      </p:grpSp>
    </p:spTree>
    <p:extLst>
      <p:ext uri="{BB962C8B-B14F-4D97-AF65-F5344CB8AC3E}">
        <p14:creationId xmlns:p14="http://schemas.microsoft.com/office/powerpoint/2010/main" val="364065445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Number Placeholder 5"/>
          <p:cNvSpPr>
            <a:spLocks noGrp="1"/>
          </p:cNvSpPr>
          <p:nvPr>
            <p:ph type="sldNum" sz="quarter" idx="12"/>
          </p:nvPr>
        </p:nvSpPr>
        <p:spPr>
          <a:noFill/>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DCCD5A4B-85B2-424A-B320-16671D7F8347}" type="slidenum">
              <a:rPr lang="en-US" altLang="en-US" sz="1300"/>
              <a:pPr/>
              <a:t>75</a:t>
            </a:fld>
            <a:endParaRPr lang="en-US" altLang="en-US" sz="1300"/>
          </a:p>
        </p:txBody>
      </p:sp>
      <p:sp>
        <p:nvSpPr>
          <p:cNvPr id="118787" name="Rectangle 2"/>
          <p:cNvSpPr>
            <a:spLocks noGrp="1" noChangeArrowheads="1"/>
          </p:cNvSpPr>
          <p:nvPr>
            <p:ph type="title"/>
          </p:nvPr>
        </p:nvSpPr>
        <p:spPr/>
        <p:txBody>
          <a:bodyPr/>
          <a:lstStyle/>
          <a:p>
            <a:r>
              <a:rPr lang="en-US" altLang="en-US" smtClean="0"/>
              <a:t>Environmental Hazards</a:t>
            </a:r>
          </a:p>
        </p:txBody>
      </p:sp>
      <p:sp>
        <p:nvSpPr>
          <p:cNvPr id="118788" name="Rectangle 3"/>
          <p:cNvSpPr>
            <a:spLocks noGrp="1" noChangeArrowheads="1"/>
          </p:cNvSpPr>
          <p:nvPr>
            <p:ph type="body" idx="1"/>
          </p:nvPr>
        </p:nvSpPr>
        <p:spPr/>
        <p:txBody>
          <a:bodyPr/>
          <a:lstStyle/>
          <a:p>
            <a:r>
              <a:rPr lang="en-US" altLang="en-US" sz="3700"/>
              <a:t>Environmental  processes</a:t>
            </a:r>
          </a:p>
          <a:p>
            <a:pPr lvl="1"/>
            <a:r>
              <a:rPr lang="en-US" altLang="en-US" sz="3300"/>
              <a:t>Natural</a:t>
            </a:r>
          </a:p>
          <a:p>
            <a:pPr lvl="3"/>
            <a:r>
              <a:rPr lang="en-US" altLang="en-US" sz="2400"/>
              <a:t>Tornadoes, landslides, earthquakes</a:t>
            </a:r>
          </a:p>
          <a:p>
            <a:pPr lvl="1"/>
            <a:r>
              <a:rPr lang="en-US" altLang="en-US" sz="3300"/>
              <a:t>Human vulnerability</a:t>
            </a:r>
          </a:p>
          <a:p>
            <a:pPr lvl="3"/>
            <a:r>
              <a:rPr lang="en-US" altLang="en-US" sz="2400"/>
              <a:t>Rebuilding after natural disaster</a:t>
            </a:r>
          </a:p>
          <a:p>
            <a:pPr lvl="3"/>
            <a:r>
              <a:rPr lang="en-US" altLang="en-US" sz="2400"/>
              <a:t>Seawalls</a:t>
            </a:r>
          </a:p>
          <a:p>
            <a:pPr lvl="3"/>
            <a:r>
              <a:rPr lang="en-US" altLang="en-US" sz="2400"/>
              <a:t>Levees</a:t>
            </a:r>
          </a:p>
        </p:txBody>
      </p:sp>
    </p:spTree>
    <p:extLst>
      <p:ext uri="{BB962C8B-B14F-4D97-AF65-F5344CB8AC3E}">
        <p14:creationId xmlns:p14="http://schemas.microsoft.com/office/powerpoint/2010/main" val="11637060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Number Placeholder 6"/>
          <p:cNvSpPr>
            <a:spLocks noGrp="1"/>
          </p:cNvSpPr>
          <p:nvPr>
            <p:ph type="sldNum" sz="quarter" idx="12"/>
          </p:nvPr>
        </p:nvSpPr>
        <p:spPr>
          <a:noFill/>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A2DEA2ED-C865-499E-BBA0-103755834E81}" type="slidenum">
              <a:rPr lang="en-US" altLang="en-US" sz="1300"/>
              <a:pPr/>
              <a:t>76</a:t>
            </a:fld>
            <a:endParaRPr lang="en-US" altLang="en-US" sz="1300"/>
          </a:p>
        </p:txBody>
      </p:sp>
      <p:sp>
        <p:nvSpPr>
          <p:cNvPr id="119811" name="Rectangle 2"/>
          <p:cNvSpPr>
            <a:spLocks noGrp="1" noChangeArrowheads="1"/>
          </p:cNvSpPr>
          <p:nvPr>
            <p:ph type="title"/>
          </p:nvPr>
        </p:nvSpPr>
        <p:spPr/>
        <p:txBody>
          <a:bodyPr/>
          <a:lstStyle/>
          <a:p>
            <a:r>
              <a:rPr lang="en-US" altLang="en-US" b="0" smtClean="0">
                <a:solidFill>
                  <a:srgbClr val="800000"/>
                </a:solidFill>
              </a:rPr>
              <a:t>The Rock Cycle</a:t>
            </a:r>
          </a:p>
        </p:txBody>
      </p:sp>
      <p:sp>
        <p:nvSpPr>
          <p:cNvPr id="119812" name="Rectangle 3"/>
          <p:cNvSpPr>
            <a:spLocks noGrp="1" noChangeArrowheads="1"/>
          </p:cNvSpPr>
          <p:nvPr>
            <p:ph type="body" sz="half" idx="1"/>
          </p:nvPr>
        </p:nvSpPr>
        <p:spPr>
          <a:xfrm>
            <a:off x="7924800" y="1752600"/>
            <a:ext cx="2743200" cy="5105400"/>
          </a:xfrm>
        </p:spPr>
        <p:txBody>
          <a:bodyPr/>
          <a:lstStyle/>
          <a:p>
            <a:r>
              <a:rPr lang="en-US" altLang="en-US" sz="3300" b="1">
                <a:solidFill>
                  <a:srgbClr val="800000"/>
                </a:solidFill>
              </a:rPr>
              <a:t>Much of the earth, and all living things, is composed of recycled materials.</a:t>
            </a:r>
          </a:p>
        </p:txBody>
      </p:sp>
      <p:pic>
        <p:nvPicPr>
          <p:cNvPr id="119813" name="Picture 4" descr="rock cycle diagram"/>
          <p:cNvPicPr>
            <a:picLocks noGrp="1" noChangeAspect="1" noChangeArrowheads="1"/>
          </p:cNvPicPr>
          <p:nvPr>
            <p:ph sz="half" idx="2"/>
          </p:nvPr>
        </p:nvPicPr>
        <p:blipFill>
          <a:blip r:embed="rId2">
            <a:lum bright="-12000"/>
            <a:extLst>
              <a:ext uri="{28A0092B-C50C-407E-A947-70E740481C1C}">
                <a14:useLocalDpi xmlns:a14="http://schemas.microsoft.com/office/drawing/2010/main" val="0"/>
              </a:ext>
            </a:extLst>
          </a:blip>
          <a:srcRect/>
          <a:stretch>
            <a:fillRect/>
          </a:stretch>
        </p:blipFill>
        <p:spPr>
          <a:xfrm>
            <a:off x="1752600" y="1295400"/>
            <a:ext cx="5638800" cy="5067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9814" name="Text Box 5"/>
          <p:cNvSpPr txBox="1">
            <a:spLocks noChangeArrowheads="1"/>
          </p:cNvSpPr>
          <p:nvPr/>
        </p:nvSpPr>
        <p:spPr bwMode="auto">
          <a:xfrm>
            <a:off x="5029200" y="6338888"/>
            <a:ext cx="26225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20000"/>
              </a:spcBef>
            </a:pPr>
            <a:r>
              <a:rPr lang="en-US" altLang="en-US" sz="2800">
                <a:latin typeface="Times New Roman" panose="02020603050405020304" pitchFamily="18" charset="0"/>
              </a:rPr>
              <a:t>End of Chapter 3</a:t>
            </a:r>
          </a:p>
        </p:txBody>
      </p:sp>
    </p:spTree>
    <p:extLst>
      <p:ext uri="{BB962C8B-B14F-4D97-AF65-F5344CB8AC3E}">
        <p14:creationId xmlns:p14="http://schemas.microsoft.com/office/powerpoint/2010/main" val="1080346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6"/>
          <p:cNvSpPr>
            <a:spLocks noGrp="1"/>
          </p:cNvSpPr>
          <p:nvPr>
            <p:ph type="sldNum" sz="quarter" idx="12"/>
          </p:nvPr>
        </p:nvSpPr>
        <p:spPr>
          <a:noFill/>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4178BE71-1365-4D57-861B-8DDA7737ED26}" type="slidenum">
              <a:rPr lang="en-US" altLang="en-US" sz="1300"/>
              <a:pPr/>
              <a:t>8</a:t>
            </a:fld>
            <a:endParaRPr lang="en-US" altLang="en-US" sz="1300"/>
          </a:p>
        </p:txBody>
      </p:sp>
      <p:sp>
        <p:nvSpPr>
          <p:cNvPr id="50179" name="Rectangle 2"/>
          <p:cNvSpPr>
            <a:spLocks noGrp="1" noChangeArrowheads="1"/>
          </p:cNvSpPr>
          <p:nvPr>
            <p:ph type="title"/>
          </p:nvPr>
        </p:nvSpPr>
        <p:spPr/>
        <p:txBody>
          <a:bodyPr/>
          <a:lstStyle/>
          <a:p>
            <a:pPr algn="ctr"/>
            <a:r>
              <a:rPr lang="en-US" altLang="en-US" sz="3200" b="0">
                <a:solidFill>
                  <a:srgbClr val="663300"/>
                </a:solidFill>
              </a:rPr>
              <a:t>Mechanical Weathering: Exfoliation</a:t>
            </a:r>
          </a:p>
        </p:txBody>
      </p:sp>
      <p:sp>
        <p:nvSpPr>
          <p:cNvPr id="50180" name="Rectangle 3"/>
          <p:cNvSpPr>
            <a:spLocks noGrp="1" noChangeArrowheads="1"/>
          </p:cNvSpPr>
          <p:nvPr>
            <p:ph type="body" sz="half" idx="1"/>
          </p:nvPr>
        </p:nvSpPr>
        <p:spPr>
          <a:xfrm>
            <a:off x="2209800" y="1766888"/>
            <a:ext cx="4572000" cy="5091112"/>
          </a:xfrm>
          <a:noFill/>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Some rock seems to have layers that peel off, hence the name</a:t>
            </a:r>
          </a:p>
          <a:p>
            <a:r>
              <a:rPr lang="en-US" altLang="en-US" smtClean="0"/>
              <a:t>The surface of the rock expands and contracts more readily and to a greater degree than the interior. This weakens bonds and the surface breaks off.</a:t>
            </a:r>
          </a:p>
        </p:txBody>
      </p:sp>
      <p:pic>
        <p:nvPicPr>
          <p:cNvPr id="50181" name="Picture 4" descr="exfoliation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859588" y="1752600"/>
            <a:ext cx="3808412"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04530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6"/>
          <p:cNvSpPr>
            <a:spLocks noGrp="1"/>
          </p:cNvSpPr>
          <p:nvPr>
            <p:ph type="sldNum" sz="quarter" idx="12"/>
          </p:nvPr>
        </p:nvSpPr>
        <p:spPr>
          <a:noFill/>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BA6C8570-103D-4001-8484-7CE77F3C9772}" type="slidenum">
              <a:rPr lang="en-US" altLang="en-US" sz="1300"/>
              <a:pPr/>
              <a:t>9</a:t>
            </a:fld>
            <a:endParaRPr lang="en-US" altLang="en-US" sz="1300"/>
          </a:p>
        </p:txBody>
      </p:sp>
      <p:sp>
        <p:nvSpPr>
          <p:cNvPr id="51203" name="Rectangle 2"/>
          <p:cNvSpPr>
            <a:spLocks noGrp="1" noChangeArrowheads="1"/>
          </p:cNvSpPr>
          <p:nvPr>
            <p:ph type="title"/>
          </p:nvPr>
        </p:nvSpPr>
        <p:spPr/>
        <p:txBody>
          <a:bodyPr/>
          <a:lstStyle/>
          <a:p>
            <a:r>
              <a:rPr lang="en-US" altLang="en-US" smtClean="0"/>
              <a:t>Movement of Weathered Material</a:t>
            </a:r>
          </a:p>
        </p:txBody>
      </p:sp>
      <p:sp>
        <p:nvSpPr>
          <p:cNvPr id="51204" name="Rectangle 3"/>
          <p:cNvSpPr>
            <a:spLocks noGrp="1" noChangeArrowheads="1"/>
          </p:cNvSpPr>
          <p:nvPr>
            <p:ph type="body" sz="half" idx="1"/>
          </p:nvPr>
        </p:nvSpPr>
        <p:spPr>
          <a:xfrm>
            <a:off x="2057400" y="1447800"/>
            <a:ext cx="8610600" cy="5410200"/>
          </a:xfrm>
        </p:spPr>
        <p:txBody>
          <a:bodyPr/>
          <a:lstStyle/>
          <a:p>
            <a:r>
              <a:rPr lang="en-US" altLang="en-US" smtClean="0"/>
              <a:t>Mass movement (Mass wasting)</a:t>
            </a:r>
          </a:p>
          <a:p>
            <a:pPr lvl="1"/>
            <a:r>
              <a:rPr lang="en-US" altLang="en-US" sz="2600"/>
              <a:t>Slow gradual movement occurring near the surface, soil creep</a:t>
            </a:r>
          </a:p>
          <a:p>
            <a:pPr lvl="1"/>
            <a:r>
              <a:rPr lang="en-US" altLang="en-US" sz="2600"/>
              <a:t>Dramatic movements such as rock slides, landslides and mudflows</a:t>
            </a:r>
          </a:p>
          <a:p>
            <a:r>
              <a:rPr lang="en-US" altLang="en-US" smtClean="0"/>
              <a:t>Surface erosion</a:t>
            </a:r>
          </a:p>
          <a:p>
            <a:pPr lvl="1"/>
            <a:r>
              <a:rPr lang="en-US" altLang="en-US" sz="2600"/>
              <a:t>Caused mostly by rainfall </a:t>
            </a:r>
          </a:p>
          <a:p>
            <a:pPr lvl="1"/>
            <a:r>
              <a:rPr lang="en-US" altLang="en-US" sz="2600"/>
              <a:t>Runoff  (overland flow)</a:t>
            </a:r>
          </a:p>
          <a:p>
            <a:pPr lvl="1"/>
            <a:endParaRPr lang="en-US" altLang="en-US" sz="2600"/>
          </a:p>
        </p:txBody>
      </p:sp>
      <p:pic>
        <p:nvPicPr>
          <p:cNvPr id="51205" name="Picture 4" descr="waterfall"/>
          <p:cNvPicPr>
            <a:picLocks noGrp="1" noChangeAspect="1" noChangeArrowheads="1" noCrop="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620001" y="3733801"/>
            <a:ext cx="2551113" cy="2754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184211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2224</Words>
  <Application>Microsoft Office PowerPoint</Application>
  <PresentationFormat>Widescreen</PresentationFormat>
  <Paragraphs>344</Paragraphs>
  <Slides>76</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76</vt:i4>
      </vt:variant>
    </vt:vector>
  </HeadingPairs>
  <TitlesOfParts>
    <vt:vector size="84" baseType="lpstr">
      <vt:lpstr>Arial</vt:lpstr>
      <vt:lpstr>Calibri</vt:lpstr>
      <vt:lpstr>Calibri Light</vt:lpstr>
      <vt:lpstr>SnowtopCaps</vt:lpstr>
      <vt:lpstr>Tahoma</vt:lpstr>
      <vt:lpstr>Times New Roman</vt:lpstr>
      <vt:lpstr>Office Theme</vt:lpstr>
      <vt:lpstr>Chart</vt:lpstr>
      <vt:lpstr>Physical Geography</vt:lpstr>
      <vt:lpstr>Exogenic processes include geological phenomena and processes that originate externally to the Earth's surface. They are genetically related to the atmosphere, hydrosphere and biosphere, and therefore to processes of weathering, erosion, transportation, deposition, denudation etc.</vt:lpstr>
      <vt:lpstr>Exogenic Forces</vt:lpstr>
      <vt:lpstr>Weathering</vt:lpstr>
      <vt:lpstr>Weathering and Climate</vt:lpstr>
      <vt:lpstr>Mechanical Weathering: Ice</vt:lpstr>
      <vt:lpstr>Freezing &amp; Thawing at Work</vt:lpstr>
      <vt:lpstr>Mechanical Weathering: Exfoliation</vt:lpstr>
      <vt:lpstr>Movement of Weathered Material</vt:lpstr>
      <vt:lpstr>Agents of Erosion and Deposition</vt:lpstr>
      <vt:lpstr>Humans Are the #1 Earth Movers</vt:lpstr>
      <vt:lpstr>PowerPoint Presentation</vt:lpstr>
      <vt:lpstr>Soil Creep at Missouri Bottoms</vt:lpstr>
      <vt:lpstr>Stream Drainage</vt:lpstr>
      <vt:lpstr>PowerPoint Presentation</vt:lpstr>
      <vt:lpstr>Side-cutting by streams</vt:lpstr>
      <vt:lpstr>Running Water: Erosion and Deposition</vt:lpstr>
      <vt:lpstr>Erosion and stream (valley) formation</vt:lpstr>
      <vt:lpstr>Stages of Stream Development</vt:lpstr>
      <vt:lpstr>Stream Action in Humid Areas</vt:lpstr>
      <vt:lpstr>Stream Action in Arid Areas – less rounded and more angular landforms</vt:lpstr>
      <vt:lpstr>Stream Gradation</vt:lpstr>
      <vt:lpstr>PowerPoint Presentation</vt:lpstr>
      <vt:lpstr>Waterfalls</vt:lpstr>
      <vt:lpstr>KARST TOPOGRAPHY</vt:lpstr>
      <vt:lpstr>Karst Topography Development</vt:lpstr>
      <vt:lpstr>Diagram of Karst Features</vt:lpstr>
      <vt:lpstr>Karst Features</vt:lpstr>
      <vt:lpstr>Karst Regions</vt:lpstr>
      <vt:lpstr>Erosion from Human Activity</vt:lpstr>
      <vt:lpstr>Human-enhanced erosion by water</vt:lpstr>
      <vt:lpstr>Movement of Water in Soil</vt:lpstr>
      <vt:lpstr>Using Water Table Water</vt:lpstr>
      <vt:lpstr>Soil and ground water</vt:lpstr>
      <vt:lpstr>Vegetative cover encourages water absorption by soil</vt:lpstr>
      <vt:lpstr>Groundwater Use</vt:lpstr>
      <vt:lpstr>Artesian systems</vt:lpstr>
      <vt:lpstr>Flooding can cause big changes</vt:lpstr>
      <vt:lpstr>FLOODPLAINS</vt:lpstr>
      <vt:lpstr>Ice, Wind &amp; Waves</vt:lpstr>
      <vt:lpstr>MOVING ICE: GLACIAL ACTION</vt:lpstr>
      <vt:lpstr>Alpine Glaciers</vt:lpstr>
      <vt:lpstr>Two Primary Categories</vt:lpstr>
      <vt:lpstr>Glacier Terms:</vt:lpstr>
      <vt:lpstr>Glaciers</vt:lpstr>
      <vt:lpstr>Valley Glaciers (Alpine) Merging</vt:lpstr>
      <vt:lpstr>Mountains before glaciation</vt:lpstr>
      <vt:lpstr>Mountains after glaciation</vt:lpstr>
      <vt:lpstr>Glacial Valleys &amp; Fjords</vt:lpstr>
      <vt:lpstr>Coastal Glaciers</vt:lpstr>
      <vt:lpstr>Some Glacial Landforms</vt:lpstr>
      <vt:lpstr>Drumlins &amp; Kames</vt:lpstr>
      <vt:lpstr>Continental Glaciation</vt:lpstr>
      <vt:lpstr>4 Advances in North America</vt:lpstr>
      <vt:lpstr>Glacier Facts #1</vt:lpstr>
      <vt:lpstr>Glacier Facts #2</vt:lpstr>
      <vt:lpstr>Glacier Facts #3</vt:lpstr>
      <vt:lpstr>PowerPoint Presentation</vt:lpstr>
      <vt:lpstr>Impact of Past Glaciations</vt:lpstr>
      <vt:lpstr>WIND ACTION</vt:lpstr>
      <vt:lpstr>Effects of Wind on Landforms</vt:lpstr>
      <vt:lpstr>Wind Speed </vt:lpstr>
      <vt:lpstr>Arid Landscapes</vt:lpstr>
      <vt:lpstr>Land shaping water in the desert</vt:lpstr>
      <vt:lpstr>Coastal Erosion</vt:lpstr>
      <vt:lpstr>Oceans, Waves, &amp; Gradation</vt:lpstr>
      <vt:lpstr>PowerPoint Presentation</vt:lpstr>
      <vt:lpstr>PowerPoint Presentation</vt:lpstr>
      <vt:lpstr>PowerPoint Presentation</vt:lpstr>
      <vt:lpstr>Dynamic Waves and Currents</vt:lpstr>
      <vt:lpstr>Rates of Landform Change</vt:lpstr>
      <vt:lpstr>PowerPoint Presentation</vt:lpstr>
      <vt:lpstr>Landform Regions</vt:lpstr>
      <vt:lpstr>Major Landform Types</vt:lpstr>
      <vt:lpstr>Environmental Hazards</vt:lpstr>
      <vt:lpstr>The Rock Cycle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Geography</dc:title>
  <dc:creator>Joseph Naumann</dc:creator>
  <cp:lastModifiedBy>Joseph Naumann</cp:lastModifiedBy>
  <cp:revision>2</cp:revision>
  <dcterms:created xsi:type="dcterms:W3CDTF">2018-08-26T23:24:20Z</dcterms:created>
  <dcterms:modified xsi:type="dcterms:W3CDTF">2018-08-26T23:32:52Z</dcterms:modified>
</cp:coreProperties>
</file>