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60" r:id="rId1"/>
  </p:sldMasterIdLst>
  <p:notesMasterIdLst>
    <p:notesMasterId r:id="rId52"/>
  </p:notesMasterIdLst>
  <p:sldIdLst>
    <p:sldId id="257" r:id="rId2"/>
    <p:sldId id="258" r:id="rId3"/>
    <p:sldId id="259" r:id="rId4"/>
    <p:sldId id="307" r:id="rId5"/>
    <p:sldId id="260" r:id="rId6"/>
    <p:sldId id="261" r:id="rId7"/>
    <p:sldId id="262" r:id="rId8"/>
    <p:sldId id="263" r:id="rId9"/>
    <p:sldId id="302" r:id="rId10"/>
    <p:sldId id="308" r:id="rId11"/>
    <p:sldId id="264" r:id="rId12"/>
    <p:sldId id="265" r:id="rId13"/>
    <p:sldId id="266" r:id="rId14"/>
    <p:sldId id="267" r:id="rId15"/>
    <p:sldId id="269" r:id="rId16"/>
    <p:sldId id="268" r:id="rId17"/>
    <p:sldId id="317" r:id="rId18"/>
    <p:sldId id="310" r:id="rId19"/>
    <p:sldId id="323" r:id="rId20"/>
    <p:sldId id="324" r:id="rId21"/>
    <p:sldId id="270" r:id="rId22"/>
    <p:sldId id="303" r:id="rId23"/>
    <p:sldId id="273" r:id="rId24"/>
    <p:sldId id="274" r:id="rId25"/>
    <p:sldId id="276" r:id="rId26"/>
    <p:sldId id="275" r:id="rId27"/>
    <p:sldId id="277" r:id="rId28"/>
    <p:sldId id="321" r:id="rId29"/>
    <p:sldId id="278" r:id="rId30"/>
    <p:sldId id="280" r:id="rId31"/>
    <p:sldId id="284" r:id="rId32"/>
    <p:sldId id="285" r:id="rId33"/>
    <p:sldId id="281" r:id="rId34"/>
    <p:sldId id="282" r:id="rId35"/>
    <p:sldId id="283" r:id="rId36"/>
    <p:sldId id="322" r:id="rId37"/>
    <p:sldId id="286" r:id="rId38"/>
    <p:sldId id="287" r:id="rId39"/>
    <p:sldId id="315" r:id="rId40"/>
    <p:sldId id="316" r:id="rId41"/>
    <p:sldId id="318" r:id="rId42"/>
    <p:sldId id="288" r:id="rId43"/>
    <p:sldId id="289" r:id="rId44"/>
    <p:sldId id="290" r:id="rId45"/>
    <p:sldId id="291" r:id="rId46"/>
    <p:sldId id="292" r:id="rId47"/>
    <p:sldId id="293" r:id="rId48"/>
    <p:sldId id="294" r:id="rId49"/>
    <p:sldId id="295" r:id="rId50"/>
    <p:sldId id="297" r:id="rId5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399"/>
    <a:srgbClr val="FFFF00"/>
    <a:srgbClr val="0033CC"/>
    <a:srgbClr val="0000FF"/>
    <a:srgbClr val="00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7" d="100"/>
          <a:sy n="77" d="100"/>
        </p:scale>
        <p:origin x="120" y="612"/>
      </p:cViewPr>
      <p:guideLst>
        <p:guide orient="horz" pos="2160"/>
        <p:guide pos="3840"/>
      </p:guideLst>
    </p:cSldViewPr>
  </p:slideViewPr>
  <p:notesTextViewPr>
    <p:cViewPr>
      <p:scale>
        <a:sx n="100" d="100"/>
        <a:sy n="100" d="100"/>
      </p:scale>
      <p:origin x="0" y="0"/>
    </p:cViewPr>
  </p:notesTextViewPr>
  <p:sorterViewPr>
    <p:cViewPr>
      <p:scale>
        <a:sx n="50" d="100"/>
        <a:sy n="5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09F15F-6034-410D-BAB1-7E965537368A}" type="datetimeFigureOut">
              <a:rPr lang="en-US" smtClean="0"/>
              <a:t>10/9/2018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84FEB-0A19-4156-BE7C-C0EC46D03970}" type="slidenum">
              <a:rPr lang="en-US" smtClean="0"/>
              <a:t>‹#›</a:t>
            </a:fld>
            <a:endParaRPr lang="en-US"/>
          </a:p>
        </p:txBody>
      </p:sp>
    </p:spTree>
    <p:extLst>
      <p:ext uri="{BB962C8B-B14F-4D97-AF65-F5344CB8AC3E}">
        <p14:creationId xmlns:p14="http://schemas.microsoft.com/office/powerpoint/2010/main" val="1031120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84FEB-0A19-4156-BE7C-C0EC46D03970}" type="slidenum">
              <a:rPr lang="en-US" smtClean="0"/>
              <a:t>23</a:t>
            </a:fld>
            <a:endParaRPr lang="en-US"/>
          </a:p>
        </p:txBody>
      </p:sp>
    </p:spTree>
    <p:extLst>
      <p:ext uri="{BB962C8B-B14F-4D97-AF65-F5344CB8AC3E}">
        <p14:creationId xmlns:p14="http://schemas.microsoft.com/office/powerpoint/2010/main" val="3986371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4584FEB-0A19-4156-BE7C-C0EC46D03970}" type="slidenum">
              <a:rPr lang="en-US" smtClean="0"/>
              <a:t>26</a:t>
            </a:fld>
            <a:endParaRPr lang="en-US"/>
          </a:p>
        </p:txBody>
      </p:sp>
    </p:spTree>
    <p:extLst>
      <p:ext uri="{BB962C8B-B14F-4D97-AF65-F5344CB8AC3E}">
        <p14:creationId xmlns:p14="http://schemas.microsoft.com/office/powerpoint/2010/main" val="38982713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9D9CFA0B-A1E0-4D90-A0D7-DD69A3AF5353}" type="slidenum">
              <a:rPr lang="en-US" altLang="en-US" smtClean="0"/>
              <a:pPr/>
              <a:t>‹#›</a:t>
            </a:fld>
            <a:endParaRPr lang="en-US" altLang="en-US"/>
          </a:p>
        </p:txBody>
      </p:sp>
    </p:spTree>
    <p:extLst>
      <p:ext uri="{BB962C8B-B14F-4D97-AF65-F5344CB8AC3E}">
        <p14:creationId xmlns:p14="http://schemas.microsoft.com/office/powerpoint/2010/main" val="35931175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310ABE0-BE69-42EA-99A5-C2FAA335625C}" type="slidenum">
              <a:rPr lang="en-US" altLang="en-US" smtClean="0"/>
              <a:pPr/>
              <a:t>‹#›</a:t>
            </a:fld>
            <a:endParaRPr lang="en-US" altLang="en-US"/>
          </a:p>
        </p:txBody>
      </p:sp>
    </p:spTree>
    <p:extLst>
      <p:ext uri="{BB962C8B-B14F-4D97-AF65-F5344CB8AC3E}">
        <p14:creationId xmlns:p14="http://schemas.microsoft.com/office/powerpoint/2010/main" val="29319099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CFEF92D-8830-49A0-BFAA-875675296EAD}" type="slidenum">
              <a:rPr lang="en-US" altLang="en-US" smtClean="0"/>
              <a:pPr/>
              <a:t>‹#›</a:t>
            </a:fld>
            <a:endParaRPr lang="en-US" altLang="en-US"/>
          </a:p>
        </p:txBody>
      </p:sp>
    </p:spTree>
    <p:extLst>
      <p:ext uri="{BB962C8B-B14F-4D97-AF65-F5344CB8AC3E}">
        <p14:creationId xmlns:p14="http://schemas.microsoft.com/office/powerpoint/2010/main" val="18503543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E080ABE8-167D-48D4-BCA8-038A6C8AB8D3}" type="slidenum">
              <a:rPr lang="en-US" altLang="en-US" smtClean="0"/>
              <a:pPr/>
              <a:t>‹#›</a:t>
            </a:fld>
            <a:endParaRPr lang="en-US" altLang="en-US"/>
          </a:p>
        </p:txBody>
      </p:sp>
    </p:spTree>
    <p:extLst>
      <p:ext uri="{BB962C8B-B14F-4D97-AF65-F5344CB8AC3E}">
        <p14:creationId xmlns:p14="http://schemas.microsoft.com/office/powerpoint/2010/main" val="11975319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73527EC-E971-4DEE-A723-E0361787F8BC}" type="slidenum">
              <a:rPr lang="en-US" altLang="en-US" smtClean="0"/>
              <a:pPr/>
              <a:t>‹#›</a:t>
            </a:fld>
            <a:endParaRPr lang="en-US" altLang="en-US"/>
          </a:p>
        </p:txBody>
      </p:sp>
    </p:spTree>
    <p:extLst>
      <p:ext uri="{BB962C8B-B14F-4D97-AF65-F5344CB8AC3E}">
        <p14:creationId xmlns:p14="http://schemas.microsoft.com/office/powerpoint/2010/main" val="38009999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D7FCF19-9890-490E-9085-0A76C9399E13}" type="slidenum">
              <a:rPr lang="en-US" altLang="en-US" smtClean="0"/>
              <a:pPr/>
              <a:t>‹#›</a:t>
            </a:fld>
            <a:endParaRPr lang="en-US" altLang="en-US"/>
          </a:p>
        </p:txBody>
      </p:sp>
    </p:spTree>
    <p:extLst>
      <p:ext uri="{BB962C8B-B14F-4D97-AF65-F5344CB8AC3E}">
        <p14:creationId xmlns:p14="http://schemas.microsoft.com/office/powerpoint/2010/main" val="3537304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67DF0D07-F170-45DD-90ED-EEB1A781D1BA}" type="slidenum">
              <a:rPr lang="en-US" altLang="en-US" smtClean="0"/>
              <a:pPr/>
              <a:t>‹#›</a:t>
            </a:fld>
            <a:endParaRPr lang="en-US" altLang="en-US"/>
          </a:p>
        </p:txBody>
      </p:sp>
    </p:spTree>
    <p:extLst>
      <p:ext uri="{BB962C8B-B14F-4D97-AF65-F5344CB8AC3E}">
        <p14:creationId xmlns:p14="http://schemas.microsoft.com/office/powerpoint/2010/main" val="41305765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5113747C-EF89-447E-91F3-5E6A1679E9C3}" type="slidenum">
              <a:rPr lang="en-US" altLang="en-US" smtClean="0"/>
              <a:pPr/>
              <a:t>‹#›</a:t>
            </a:fld>
            <a:endParaRPr lang="en-US" altLang="en-US"/>
          </a:p>
        </p:txBody>
      </p:sp>
    </p:spTree>
    <p:extLst>
      <p:ext uri="{BB962C8B-B14F-4D97-AF65-F5344CB8AC3E}">
        <p14:creationId xmlns:p14="http://schemas.microsoft.com/office/powerpoint/2010/main" val="3466623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ED5A2353-3273-43F4-91F8-4A89E7CBA5DC}" type="slidenum">
              <a:rPr lang="en-US" altLang="en-US" smtClean="0"/>
              <a:pPr/>
              <a:t>‹#›</a:t>
            </a:fld>
            <a:endParaRPr lang="en-US" altLang="en-US"/>
          </a:p>
        </p:txBody>
      </p:sp>
    </p:spTree>
    <p:extLst>
      <p:ext uri="{BB962C8B-B14F-4D97-AF65-F5344CB8AC3E}">
        <p14:creationId xmlns:p14="http://schemas.microsoft.com/office/powerpoint/2010/main" val="655179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F976D378-AEEC-4B6E-ABDA-10DE55C37EEE}" type="slidenum">
              <a:rPr lang="en-US" altLang="en-US" smtClean="0"/>
              <a:pPr/>
              <a:t>‹#›</a:t>
            </a:fld>
            <a:endParaRPr lang="en-US" altLang="en-US"/>
          </a:p>
        </p:txBody>
      </p:sp>
    </p:spTree>
    <p:extLst>
      <p:ext uri="{BB962C8B-B14F-4D97-AF65-F5344CB8AC3E}">
        <p14:creationId xmlns:p14="http://schemas.microsoft.com/office/powerpoint/2010/main" val="18487362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033277A6-D8CF-4976-9196-08AEF0EEB99E}" type="slidenum">
              <a:rPr lang="en-US" altLang="en-US" smtClean="0"/>
              <a:pPr/>
              <a:t>‹#›</a:t>
            </a:fld>
            <a:endParaRPr lang="en-US" altLang="en-US"/>
          </a:p>
        </p:txBody>
      </p:sp>
    </p:spTree>
    <p:extLst>
      <p:ext uri="{BB962C8B-B14F-4D97-AF65-F5344CB8AC3E}">
        <p14:creationId xmlns:p14="http://schemas.microsoft.com/office/powerpoint/2010/main" val="6494676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5">
                <a:lumMod val="40000"/>
                <a:lumOff val="60000"/>
              </a:schemeClr>
            </a:gs>
            <a:gs pos="64000">
              <a:srgbClr val="0033CC"/>
            </a:gs>
            <a:gs pos="25000">
              <a:srgbClr val="0099FF"/>
            </a:gs>
            <a:gs pos="100000">
              <a:schemeClr val="accent1">
                <a:lumMod val="5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4E3108-D45C-4411-B483-DEBEC1D542C4}" type="slidenum">
              <a:rPr lang="en-US" altLang="en-US" smtClean="0"/>
              <a:pPr/>
              <a:t>‹#›</a:t>
            </a:fld>
            <a:endParaRPr lang="en-US" altLang="en-US"/>
          </a:p>
        </p:txBody>
      </p:sp>
    </p:spTree>
    <p:extLst>
      <p:ext uri="{BB962C8B-B14F-4D97-AF65-F5344CB8AC3E}">
        <p14:creationId xmlns:p14="http://schemas.microsoft.com/office/powerpoint/2010/main" val="252234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6.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WINDOWS\Desktop\utah.jpg"/>
          <p:cNvPicPr>
            <a:picLocks noChangeAspect="1" noChangeArrowheads="1"/>
          </p:cNvPicPr>
          <p:nvPr/>
        </p:nvPicPr>
        <p:blipFill>
          <a:blip r:embed="rId2">
            <a:extLst>
              <a:ext uri="{28A0092B-C50C-407E-A947-70E740481C1C}">
                <a14:useLocalDpi xmlns:a14="http://schemas.microsoft.com/office/drawing/2010/main" val="0"/>
              </a:ext>
            </a:extLst>
          </a:blip>
          <a:srcRect b="4979"/>
          <a:stretch>
            <a:fillRect/>
          </a:stretch>
        </p:blipFill>
        <p:spPr bwMode="auto">
          <a:xfrm>
            <a:off x="7883" y="4343400"/>
            <a:ext cx="3352800" cy="2514600"/>
          </a:xfrm>
          <a:prstGeom prst="rect">
            <a:avLst/>
          </a:prstGeom>
          <a:noFill/>
          <a:extLst>
            <a:ext uri="{909E8E84-426E-40DD-AFC4-6F175D3DCCD1}">
              <a14:hiddenFill xmlns:a14="http://schemas.microsoft.com/office/drawing/2010/main">
                <a:solidFill>
                  <a:srgbClr val="FFFFFF"/>
                </a:solidFill>
              </a14:hiddenFill>
            </a:ext>
          </a:extLst>
        </p:spPr>
      </p:pic>
      <p:sp>
        <p:nvSpPr>
          <p:cNvPr id="3075" name="Rectangle 3"/>
          <p:cNvSpPr>
            <a:spLocks noGrp="1" noChangeArrowheads="1"/>
          </p:cNvSpPr>
          <p:nvPr>
            <p:ph type="title"/>
          </p:nvPr>
        </p:nvSpPr>
        <p:spPr>
          <a:xfrm>
            <a:off x="914400" y="0"/>
            <a:ext cx="9753600" cy="718253"/>
          </a:xfrm>
        </p:spPr>
        <p:txBody>
          <a:bodyPr/>
          <a:lstStyle/>
          <a:p>
            <a:r>
              <a:rPr lang="en-US" altLang="en-US" b="1" dirty="0">
                <a:solidFill>
                  <a:schemeClr val="accent4">
                    <a:lumMod val="60000"/>
                    <a:lumOff val="40000"/>
                  </a:schemeClr>
                </a:solidFill>
                <a:effectLst>
                  <a:outerShdw blurRad="38100" dist="38100" dir="2700000" algn="tl">
                    <a:srgbClr val="000000">
                      <a:alpha val="43137"/>
                    </a:srgbClr>
                  </a:outerShdw>
                </a:effectLst>
              </a:rPr>
              <a:t>Weathering, Mass Wasting, and Erosion</a:t>
            </a:r>
          </a:p>
        </p:txBody>
      </p:sp>
      <p:sp>
        <p:nvSpPr>
          <p:cNvPr id="3076" name="Text Box 4"/>
          <p:cNvSpPr txBox="1">
            <a:spLocks noChangeArrowheads="1"/>
          </p:cNvSpPr>
          <p:nvPr/>
        </p:nvSpPr>
        <p:spPr bwMode="auto">
          <a:xfrm>
            <a:off x="3538046" y="4361793"/>
            <a:ext cx="522495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smtClean="0">
                <a:solidFill>
                  <a:schemeClr val="bg1"/>
                </a:solidFill>
                <a:latin typeface="Tahoma" panose="020B0604030504040204" pitchFamily="34" charset="0"/>
              </a:rPr>
              <a:t>You have studied the </a:t>
            </a:r>
            <a:r>
              <a:rPr lang="en-US" altLang="en-US" dirty="0">
                <a:solidFill>
                  <a:schemeClr val="bg1"/>
                </a:solidFill>
                <a:latin typeface="Tahoma" panose="020B0604030504040204" pitchFamily="34" charset="0"/>
              </a:rPr>
              <a:t>internal processes that create relief. </a:t>
            </a:r>
            <a:r>
              <a:rPr lang="en-US" altLang="en-US" dirty="0" smtClean="0">
                <a:solidFill>
                  <a:schemeClr val="bg1"/>
                </a:solidFill>
                <a:latin typeface="Tahoma" panose="020B0604030504040204" pitchFamily="34" charset="0"/>
              </a:rPr>
              <a:t>Now, we will examine </a:t>
            </a:r>
            <a:r>
              <a:rPr lang="en-US" altLang="en-US" dirty="0">
                <a:solidFill>
                  <a:schemeClr val="bg1"/>
                </a:solidFill>
                <a:latin typeface="Tahoma" panose="020B0604030504040204" pitchFamily="34" charset="0"/>
              </a:rPr>
              <a:t>the external forces at work on the landscape. These forces, though often miniscule, act over time to inexorably wear away at the landscape, transforming it, shaping it, while carrying material down towards the sea</a:t>
            </a:r>
            <a:r>
              <a:rPr lang="en-US" altLang="en-US" dirty="0" smtClean="0">
                <a:solidFill>
                  <a:schemeClr val="bg1"/>
                </a:solidFill>
                <a:latin typeface="Tahoma" panose="020B0604030504040204" pitchFamily="34" charset="0"/>
              </a:rPr>
              <a:t>. In reality trying to level everything out</a:t>
            </a:r>
            <a:endParaRPr lang="en-US" altLang="en-US" dirty="0">
              <a:solidFill>
                <a:schemeClr val="bg1"/>
              </a:solidFill>
              <a:latin typeface="Tahoma" panose="020B0604030504040204" pitchFamily="34" charset="0"/>
            </a:endParaRPr>
          </a:p>
        </p:txBody>
      </p:sp>
      <p:pic>
        <p:nvPicPr>
          <p:cNvPr id="3077" name="Picture 5" descr="C:\WINDOWS\Desktop\dunes.jpg"/>
          <p:cNvPicPr>
            <a:picLocks noChangeAspect="1" noChangeArrowheads="1"/>
          </p:cNvPicPr>
          <p:nvPr/>
        </p:nvPicPr>
        <p:blipFill>
          <a:blip r:embed="rId3">
            <a:extLst>
              <a:ext uri="{28A0092B-C50C-407E-A947-70E740481C1C}">
                <a14:useLocalDpi xmlns:a14="http://schemas.microsoft.com/office/drawing/2010/main" val="0"/>
              </a:ext>
            </a:extLst>
          </a:blip>
          <a:srcRect b="6250"/>
          <a:stretch>
            <a:fillRect/>
          </a:stretch>
        </p:blipFill>
        <p:spPr bwMode="auto">
          <a:xfrm>
            <a:off x="7882" y="718253"/>
            <a:ext cx="2582917" cy="362514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WINDOWS\Desktop\landslide.jpg"/>
          <p:cNvPicPr>
            <a:picLocks noChangeAspect="1" noChangeArrowheads="1"/>
          </p:cNvPicPr>
          <p:nvPr/>
        </p:nvPicPr>
        <p:blipFill>
          <a:blip r:embed="rId4">
            <a:extLst>
              <a:ext uri="{28A0092B-C50C-407E-A947-70E740481C1C}">
                <a14:useLocalDpi xmlns:a14="http://schemas.microsoft.com/office/drawing/2010/main" val="0"/>
              </a:ext>
            </a:extLst>
          </a:blip>
          <a:srcRect b="3906"/>
          <a:stretch>
            <a:fillRect/>
          </a:stretch>
        </p:blipFill>
        <p:spPr bwMode="auto">
          <a:xfrm>
            <a:off x="8763000" y="713361"/>
            <a:ext cx="3429000" cy="4932947"/>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WINDOWS\Desktop\hoodoos.jpg"/>
          <p:cNvPicPr>
            <a:picLocks noChangeAspect="1" noChangeArrowheads="1"/>
          </p:cNvPicPr>
          <p:nvPr/>
        </p:nvPicPr>
        <p:blipFill>
          <a:blip r:embed="rId5">
            <a:extLst>
              <a:ext uri="{28A0092B-C50C-407E-A947-70E740481C1C}">
                <a14:useLocalDpi xmlns:a14="http://schemas.microsoft.com/office/drawing/2010/main" val="0"/>
              </a:ext>
            </a:extLst>
          </a:blip>
          <a:srcRect b="5435"/>
          <a:stretch>
            <a:fillRect/>
          </a:stretch>
        </p:blipFill>
        <p:spPr bwMode="auto">
          <a:xfrm>
            <a:off x="2797065" y="713362"/>
            <a:ext cx="5759669" cy="3553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50530" y="-297"/>
            <a:ext cx="10290940" cy="6858594"/>
          </a:xfrm>
          <a:prstGeom prst="rect">
            <a:avLst/>
          </a:prstGeom>
        </p:spPr>
      </p:pic>
      <p:sp>
        <p:nvSpPr>
          <p:cNvPr id="55299" name="Text Box 3"/>
          <p:cNvSpPr txBox="1">
            <a:spLocks noChangeArrowheads="1"/>
          </p:cNvSpPr>
          <p:nvPr/>
        </p:nvSpPr>
        <p:spPr bwMode="auto">
          <a:xfrm>
            <a:off x="1295400" y="0"/>
            <a:ext cx="76962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b="1" dirty="0">
                <a:solidFill>
                  <a:schemeClr val="tx1">
                    <a:lumMod val="75000"/>
                    <a:lumOff val="25000"/>
                  </a:schemeClr>
                </a:solidFill>
                <a:latin typeface="Tahoma" panose="020B0604030504040204" pitchFamily="34" charset="0"/>
              </a:rPr>
              <a:t>Frost </a:t>
            </a:r>
            <a:r>
              <a:rPr lang="en-US" altLang="en-US" sz="2400" b="1" dirty="0" smtClean="0">
                <a:solidFill>
                  <a:schemeClr val="tx1">
                    <a:lumMod val="75000"/>
                    <a:lumOff val="25000"/>
                  </a:schemeClr>
                </a:solidFill>
                <a:latin typeface="Tahoma" panose="020B0604030504040204" pitchFamily="34" charset="0"/>
              </a:rPr>
              <a:t>Wedging</a:t>
            </a:r>
            <a:endParaRPr lang="en-US" altLang="en-US" sz="2400" b="1" dirty="0">
              <a:solidFill>
                <a:schemeClr val="tx1">
                  <a:lumMod val="75000"/>
                  <a:lumOff val="25000"/>
                </a:schemeClr>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7307" y="35490"/>
            <a:ext cx="12192000" cy="6819900"/>
          </a:xfrm>
          <a:prstGeom prst="rect">
            <a:avLst/>
          </a:prstGeom>
        </p:spPr>
      </p:pic>
      <p:sp>
        <p:nvSpPr>
          <p:cNvPr id="5" name="TextBox 4"/>
          <p:cNvSpPr txBox="1"/>
          <p:nvPr/>
        </p:nvSpPr>
        <p:spPr>
          <a:xfrm>
            <a:off x="2514600" y="3124200"/>
            <a:ext cx="3581400" cy="584775"/>
          </a:xfrm>
          <a:prstGeom prst="rect">
            <a:avLst/>
          </a:prstGeom>
          <a:noFill/>
        </p:spPr>
        <p:txBody>
          <a:bodyPr wrap="square" rtlCol="0">
            <a:spAutoFit/>
          </a:bodyPr>
          <a:lstStyle/>
          <a:p>
            <a:r>
              <a:rPr lang="en-US" sz="3200" b="1" dirty="0" smtClean="0">
                <a:solidFill>
                  <a:schemeClr val="bg1"/>
                </a:solidFill>
              </a:rPr>
              <a:t>Exfoliation</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MCKNIG\CHAP15\FIGURES\FG15_014.PCT"/>
          <p:cNvPicPr>
            <a:picLocks noChangeAspect="1" noChangeArrowheads="1"/>
          </p:cNvPicPr>
          <p:nvPr/>
        </p:nvPicPr>
        <p:blipFill>
          <a:blip r:embed="rId2">
            <a:extLst>
              <a:ext uri="{28A0092B-C50C-407E-A947-70E740481C1C}">
                <a14:useLocalDpi xmlns:a14="http://schemas.microsoft.com/office/drawing/2010/main" val="0"/>
              </a:ext>
            </a:extLst>
          </a:blip>
          <a:srcRect l="12018" r="9998"/>
          <a:stretch>
            <a:fillRect/>
          </a:stretch>
        </p:blipFill>
        <p:spPr bwMode="auto">
          <a:xfrm>
            <a:off x="2133600" y="17464"/>
            <a:ext cx="8001000" cy="6840537"/>
          </a:xfrm>
          <a:prstGeom prst="rect">
            <a:avLst/>
          </a:prstGeom>
          <a:noFill/>
          <a:extLst>
            <a:ext uri="{909E8E84-426E-40DD-AFC4-6F175D3DCCD1}">
              <a14:hiddenFill xmlns:a14="http://schemas.microsoft.com/office/drawing/2010/main">
                <a:solidFill>
                  <a:srgbClr val="FFFFFF"/>
                </a:solidFill>
              </a14:hiddenFill>
            </a:ext>
          </a:extLst>
        </p:spPr>
      </p:pic>
      <p:sp>
        <p:nvSpPr>
          <p:cNvPr id="11267" name="Text Box 3"/>
          <p:cNvSpPr txBox="1">
            <a:spLocks noChangeArrowheads="1"/>
          </p:cNvSpPr>
          <p:nvPr/>
        </p:nvSpPr>
        <p:spPr bwMode="auto">
          <a:xfrm>
            <a:off x="2362200" y="6096000"/>
            <a:ext cx="7620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solidFill>
                  <a:srgbClr val="FF0000"/>
                </a:solidFill>
                <a:latin typeface="Tahoma" panose="020B0604030504040204" pitchFamily="34" charset="0"/>
              </a:rPr>
              <a:t>Relationships between climate and weathering</a:t>
            </a:r>
            <a:endParaRPr lang="en-US" altLang="en-US" sz="2400" dirty="0">
              <a:solidFill>
                <a:srgbClr val="FF0000"/>
              </a:solidFill>
              <a:latin typeface="Tahoma" panose="020B060403050404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2286000" y="0"/>
            <a:ext cx="7772400" cy="1143000"/>
          </a:xfrm>
        </p:spPr>
        <p:txBody>
          <a:bodyPr>
            <a:normAutofit/>
          </a:bodyPr>
          <a:lstStyle/>
          <a:p>
            <a:r>
              <a:rPr lang="en-US" altLang="en-US" sz="4800" b="1" dirty="0">
                <a:solidFill>
                  <a:srgbClr val="FF0000"/>
                </a:solidFill>
              </a:rPr>
              <a:t>Mass Wasting</a:t>
            </a:r>
          </a:p>
        </p:txBody>
      </p:sp>
      <p:sp>
        <p:nvSpPr>
          <p:cNvPr id="12291" name="Rectangle 3"/>
          <p:cNvSpPr>
            <a:spLocks noGrp="1" noChangeArrowheads="1"/>
          </p:cNvSpPr>
          <p:nvPr>
            <p:ph idx="1"/>
          </p:nvPr>
        </p:nvSpPr>
        <p:spPr>
          <a:xfrm>
            <a:off x="228600" y="990600"/>
            <a:ext cx="6172200" cy="5715000"/>
          </a:xfrm>
        </p:spPr>
        <p:txBody>
          <a:bodyPr>
            <a:normAutofit/>
          </a:bodyPr>
          <a:lstStyle/>
          <a:p>
            <a:pPr>
              <a:buFontTx/>
              <a:buNone/>
            </a:pPr>
            <a:r>
              <a:rPr lang="en-US" altLang="en-US" sz="3200" b="1" dirty="0"/>
              <a:t>Process whereby weathered material is moved downslope under the immediate influence of gravity.</a:t>
            </a:r>
          </a:p>
          <a:p>
            <a:pPr>
              <a:buFontTx/>
              <a:buNone/>
            </a:pPr>
            <a:endParaRPr lang="en-US" altLang="en-US" sz="3200" dirty="0"/>
          </a:p>
          <a:p>
            <a:pPr>
              <a:buFontTx/>
              <a:buNone/>
            </a:pPr>
            <a:r>
              <a:rPr lang="en-US" altLang="en-US" sz="3200" b="1" dirty="0">
                <a:solidFill>
                  <a:srgbClr val="FFFF00"/>
                </a:solidFill>
              </a:rPr>
              <a:t>Angle of Repose</a:t>
            </a:r>
            <a:r>
              <a:rPr lang="en-US" altLang="en-US" sz="3200" b="1" dirty="0"/>
              <a:t> </a:t>
            </a:r>
            <a:r>
              <a:rPr lang="en-US" altLang="en-US" sz="3200" dirty="0">
                <a:solidFill>
                  <a:schemeClr val="bg1">
                    <a:lumMod val="85000"/>
                  </a:schemeClr>
                </a:solidFill>
              </a:rPr>
              <a:t>- the steepest angle that can be assumed by loose fragments on a slope without downslope movement.</a:t>
            </a:r>
          </a:p>
          <a:p>
            <a:pPr>
              <a:buFontTx/>
              <a:buNone/>
            </a:pPr>
            <a:r>
              <a:rPr lang="en-US" altLang="en-US" sz="3200" b="1" dirty="0">
                <a:solidFill>
                  <a:srgbClr val="FFFF00"/>
                </a:solidFill>
              </a:rPr>
              <a:t>Talus or scree slope</a:t>
            </a:r>
            <a:r>
              <a:rPr lang="en-US" altLang="en-US" sz="3200" b="1" dirty="0"/>
              <a:t> </a:t>
            </a:r>
            <a:r>
              <a:rPr lang="en-US" altLang="en-US" sz="3200" dirty="0">
                <a:solidFill>
                  <a:schemeClr val="bg1">
                    <a:lumMod val="85000"/>
                  </a:schemeClr>
                </a:solidFill>
              </a:rPr>
              <a:t>- pieces of rock at bottom of a rock fall.</a:t>
            </a:r>
          </a:p>
        </p:txBody>
      </p:sp>
      <p:pic>
        <p:nvPicPr>
          <p:cNvPr id="2" name="Picture 1"/>
          <p:cNvPicPr>
            <a:picLocks noChangeAspect="1"/>
          </p:cNvPicPr>
          <p:nvPr/>
        </p:nvPicPr>
        <p:blipFill>
          <a:blip r:embed="rId2"/>
          <a:stretch>
            <a:fillRect/>
          </a:stretch>
        </p:blipFill>
        <p:spPr>
          <a:xfrm>
            <a:off x="7128459" y="76200"/>
            <a:ext cx="5063541" cy="67818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304800"/>
            <a:ext cx="7772400" cy="1143000"/>
          </a:xfrm>
        </p:spPr>
        <p:txBody>
          <a:bodyPr/>
          <a:lstStyle/>
          <a:p>
            <a:r>
              <a:rPr lang="en-US" altLang="en-US" b="1" dirty="0"/>
              <a:t>Angle of Repose</a:t>
            </a:r>
          </a:p>
        </p:txBody>
      </p:sp>
      <p:pic>
        <p:nvPicPr>
          <p:cNvPr id="13315" name="Picture 3" descr="C:\WINDOWS\DESKTOP\angle of repose.jpg"/>
          <p:cNvPicPr>
            <a:picLocks noChangeAspect="1" noChangeArrowheads="1"/>
          </p:cNvPicPr>
          <p:nvPr/>
        </p:nvPicPr>
        <p:blipFill>
          <a:blip r:embed="rId2">
            <a:extLst>
              <a:ext uri="{28A0092B-C50C-407E-A947-70E740481C1C}">
                <a14:useLocalDpi xmlns:a14="http://schemas.microsoft.com/office/drawing/2010/main" val="0"/>
              </a:ext>
            </a:extLst>
          </a:blip>
          <a:srcRect b="6000"/>
          <a:stretch>
            <a:fillRect/>
          </a:stretch>
        </p:blipFill>
        <p:spPr bwMode="auto">
          <a:xfrm>
            <a:off x="1524000" y="1066800"/>
            <a:ext cx="4876800" cy="3581400"/>
          </a:xfrm>
          <a:prstGeom prst="rect">
            <a:avLst/>
          </a:prstGeom>
          <a:noFill/>
          <a:extLst>
            <a:ext uri="{909E8E84-426E-40DD-AFC4-6F175D3DCCD1}">
              <a14:hiddenFill xmlns:a14="http://schemas.microsoft.com/office/drawing/2010/main">
                <a:solidFill>
                  <a:srgbClr val="FFFFFF"/>
                </a:solidFill>
              </a14:hiddenFill>
            </a:ext>
          </a:extLst>
        </p:spPr>
      </p:pic>
      <p:sp>
        <p:nvSpPr>
          <p:cNvPr id="13316" name="Line 4"/>
          <p:cNvSpPr>
            <a:spLocks noChangeShapeType="1"/>
          </p:cNvSpPr>
          <p:nvPr/>
        </p:nvSpPr>
        <p:spPr bwMode="auto">
          <a:xfrm flipV="1">
            <a:off x="1524000" y="914400"/>
            <a:ext cx="3810000" cy="16764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7" name="Line 5"/>
          <p:cNvSpPr>
            <a:spLocks noChangeShapeType="1"/>
          </p:cNvSpPr>
          <p:nvPr/>
        </p:nvSpPr>
        <p:spPr bwMode="auto">
          <a:xfrm>
            <a:off x="1524000" y="2590800"/>
            <a:ext cx="44958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18" name="Text Box 6"/>
          <p:cNvSpPr txBox="1">
            <a:spLocks noChangeArrowheads="1"/>
          </p:cNvSpPr>
          <p:nvPr/>
        </p:nvSpPr>
        <p:spPr bwMode="auto">
          <a:xfrm>
            <a:off x="6705600" y="228600"/>
            <a:ext cx="52578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400" b="1" dirty="0">
                <a:latin typeface="Tahoma" panose="020B0604030504040204" pitchFamily="34" charset="0"/>
              </a:rPr>
              <a:t>Dependent upon the internal coherence of the material. Softer, looser material has lower </a:t>
            </a:r>
            <a:r>
              <a:rPr lang="en-US" altLang="en-US" sz="2400" b="1" dirty="0">
                <a:solidFill>
                  <a:srgbClr val="FFFF00"/>
                </a:solidFill>
                <a:latin typeface="Tahoma" panose="020B0604030504040204" pitchFamily="34" charset="0"/>
              </a:rPr>
              <a:t>angle of repose</a:t>
            </a:r>
            <a:r>
              <a:rPr lang="en-US" altLang="en-US" sz="2400" b="1" dirty="0">
                <a:latin typeface="Tahoma" panose="020B0604030504040204" pitchFamily="34" charset="0"/>
              </a:rPr>
              <a:t>. Rock and compressed sediments can have very high </a:t>
            </a:r>
            <a:r>
              <a:rPr lang="en-US" altLang="en-US" sz="2400" b="1" dirty="0">
                <a:solidFill>
                  <a:srgbClr val="FFFF00"/>
                </a:solidFill>
                <a:latin typeface="Tahoma" panose="020B0604030504040204" pitchFamily="34" charset="0"/>
              </a:rPr>
              <a:t>angles of </a:t>
            </a:r>
            <a:r>
              <a:rPr lang="en-US" altLang="en-US" sz="2400" b="1" dirty="0" err="1">
                <a:solidFill>
                  <a:srgbClr val="FFFF00"/>
                </a:solidFill>
                <a:latin typeface="Tahoma" panose="020B0604030504040204" pitchFamily="34" charset="0"/>
              </a:rPr>
              <a:t>respose</a:t>
            </a:r>
            <a:r>
              <a:rPr lang="en-US" altLang="en-US" sz="2400" b="1" dirty="0">
                <a:solidFill>
                  <a:srgbClr val="FFFF00"/>
                </a:solidFill>
                <a:latin typeface="Tahoma" panose="020B0604030504040204" pitchFamily="34" charset="0"/>
              </a:rPr>
              <a:t>.</a:t>
            </a:r>
            <a:endParaRPr lang="en-US" altLang="en-US" sz="2400" b="1" dirty="0">
              <a:latin typeface="Tahoma" panose="020B0604030504040204" pitchFamily="34" charset="0"/>
            </a:endParaRPr>
          </a:p>
        </p:txBody>
      </p:sp>
      <p:pic>
        <p:nvPicPr>
          <p:cNvPr id="13319" name="Picture 7" descr="C:\WINDOWS\DESKTOP\scree.jpg"/>
          <p:cNvPicPr>
            <a:picLocks noChangeAspect="1" noChangeArrowheads="1"/>
          </p:cNvPicPr>
          <p:nvPr/>
        </p:nvPicPr>
        <p:blipFill>
          <a:blip r:embed="rId3">
            <a:extLst>
              <a:ext uri="{28A0092B-C50C-407E-A947-70E740481C1C}">
                <a14:useLocalDpi xmlns:a14="http://schemas.microsoft.com/office/drawing/2010/main" val="0"/>
              </a:ext>
            </a:extLst>
          </a:blip>
          <a:srcRect b="6383"/>
          <a:stretch>
            <a:fillRect/>
          </a:stretch>
        </p:blipFill>
        <p:spPr bwMode="auto">
          <a:xfrm>
            <a:off x="6858000" y="3200400"/>
            <a:ext cx="3810000" cy="3608388"/>
          </a:xfrm>
          <a:prstGeom prst="rect">
            <a:avLst/>
          </a:prstGeom>
          <a:noFill/>
          <a:extLst>
            <a:ext uri="{909E8E84-426E-40DD-AFC4-6F175D3DCCD1}">
              <a14:hiddenFill xmlns:a14="http://schemas.microsoft.com/office/drawing/2010/main">
                <a:solidFill>
                  <a:srgbClr val="FFFFFF"/>
                </a:solidFill>
              </a14:hiddenFill>
            </a:ext>
          </a:extLst>
        </p:spPr>
      </p:pic>
      <p:sp>
        <p:nvSpPr>
          <p:cNvPr id="13320" name="Line 8"/>
          <p:cNvSpPr>
            <a:spLocks noChangeShapeType="1"/>
          </p:cNvSpPr>
          <p:nvPr/>
        </p:nvSpPr>
        <p:spPr bwMode="auto">
          <a:xfrm flipH="1" flipV="1">
            <a:off x="5943600" y="4876800"/>
            <a:ext cx="4114800" cy="182880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pic>
        <p:nvPicPr>
          <p:cNvPr id="13321" name="Picture 9" descr="C:\WINDOWS\DESKTOP\cliff.jpg"/>
          <p:cNvPicPr>
            <a:picLocks noChangeAspect="1" noChangeArrowheads="1"/>
          </p:cNvPicPr>
          <p:nvPr/>
        </p:nvPicPr>
        <p:blipFill>
          <a:blip r:embed="rId4">
            <a:extLst>
              <a:ext uri="{28A0092B-C50C-407E-A947-70E740481C1C}">
                <a14:useLocalDpi xmlns:a14="http://schemas.microsoft.com/office/drawing/2010/main" val="0"/>
              </a:ext>
            </a:extLst>
          </a:blip>
          <a:srcRect b="10464"/>
          <a:stretch>
            <a:fillRect/>
          </a:stretch>
        </p:blipFill>
        <p:spPr bwMode="auto">
          <a:xfrm>
            <a:off x="1981200" y="4902200"/>
            <a:ext cx="3251200" cy="1955800"/>
          </a:xfrm>
          <a:prstGeom prst="rect">
            <a:avLst/>
          </a:prstGeom>
          <a:noFill/>
          <a:extLst>
            <a:ext uri="{909E8E84-426E-40DD-AFC4-6F175D3DCCD1}">
              <a14:hiddenFill xmlns:a14="http://schemas.microsoft.com/office/drawing/2010/main">
                <a:solidFill>
                  <a:srgbClr val="FFFFFF"/>
                </a:solidFill>
              </a14:hiddenFill>
            </a:ext>
          </a:extLst>
        </p:spPr>
      </p:pic>
      <p:sp>
        <p:nvSpPr>
          <p:cNvPr id="13322" name="Line 10"/>
          <p:cNvSpPr>
            <a:spLocks noChangeShapeType="1"/>
          </p:cNvSpPr>
          <p:nvPr/>
        </p:nvSpPr>
        <p:spPr bwMode="auto">
          <a:xfrm flipV="1">
            <a:off x="2819400" y="5410200"/>
            <a:ext cx="381000" cy="1219200"/>
          </a:xfrm>
          <a:prstGeom prst="line">
            <a:avLst/>
          </a:prstGeom>
          <a:noFill/>
          <a:ln w="38100">
            <a:solidFill>
              <a:schemeClr val="hlink"/>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3" name="Line 11"/>
          <p:cNvSpPr>
            <a:spLocks noChangeShapeType="1"/>
          </p:cNvSpPr>
          <p:nvPr/>
        </p:nvSpPr>
        <p:spPr bwMode="auto">
          <a:xfrm>
            <a:off x="5638800" y="6705600"/>
            <a:ext cx="44958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324" name="Line 12"/>
          <p:cNvSpPr>
            <a:spLocks noChangeShapeType="1"/>
          </p:cNvSpPr>
          <p:nvPr/>
        </p:nvSpPr>
        <p:spPr bwMode="auto">
          <a:xfrm>
            <a:off x="2819400" y="6629400"/>
            <a:ext cx="2209800"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D:\MCKNIG\CHAP15\FIGURES\FG15_015.PCT"/>
          <p:cNvPicPr>
            <a:picLocks noChangeAspect="1" noChangeArrowheads="1"/>
          </p:cNvPicPr>
          <p:nvPr/>
        </p:nvPicPr>
        <p:blipFill>
          <a:blip r:embed="rId2">
            <a:extLst>
              <a:ext uri="{28A0092B-C50C-407E-A947-70E740481C1C}">
                <a14:useLocalDpi xmlns:a14="http://schemas.microsoft.com/office/drawing/2010/main" val="0"/>
              </a:ext>
            </a:extLst>
          </a:blip>
          <a:srcRect l="11018" r="11998"/>
          <a:stretch>
            <a:fillRect/>
          </a:stretch>
        </p:blipFill>
        <p:spPr bwMode="auto">
          <a:xfrm>
            <a:off x="2133600" y="-55563"/>
            <a:ext cx="7924800" cy="6913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WINDOWS\DESKTOP\rockf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7269" y="1"/>
            <a:ext cx="10051419" cy="6857999"/>
          </a:xfrm>
          <a:prstGeom prst="rect">
            <a:avLst/>
          </a:prstGeom>
          <a:noFill/>
          <a:extLst>
            <a:ext uri="{909E8E84-426E-40DD-AFC4-6F175D3DCCD1}">
              <a14:hiddenFill xmlns:a14="http://schemas.microsoft.com/office/drawing/2010/main">
                <a:solidFill>
                  <a:srgbClr val="FFFFFF"/>
                </a:solidFill>
              </a14:hiddenFill>
            </a:ext>
          </a:extLst>
        </p:spPr>
      </p:pic>
      <p:sp>
        <p:nvSpPr>
          <p:cNvPr id="14339" name="Text Box 3"/>
          <p:cNvSpPr txBox="1">
            <a:spLocks noChangeArrowheads="1"/>
          </p:cNvSpPr>
          <p:nvPr/>
        </p:nvSpPr>
        <p:spPr bwMode="auto">
          <a:xfrm>
            <a:off x="1828800" y="76200"/>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err="1">
                <a:latin typeface="Tahoma" panose="020B0604030504040204" pitchFamily="34" charset="0"/>
              </a:rPr>
              <a:t>Rockfall</a:t>
            </a:r>
            <a:endParaRPr lang="en-US" altLang="en-US" dirty="0">
              <a:latin typeface="Tahoma" panose="020B0604030504040204" pitchFamily="34"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ext Box 1027"/>
          <p:cNvSpPr txBox="1">
            <a:spLocks noChangeArrowheads="1"/>
          </p:cNvSpPr>
          <p:nvPr/>
        </p:nvSpPr>
        <p:spPr bwMode="auto">
          <a:xfrm>
            <a:off x="2362200" y="6248401"/>
            <a:ext cx="7924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chemeClr val="bg1"/>
                </a:solidFill>
                <a:latin typeface="Tahoma" panose="020B0604030504040204" pitchFamily="34" charset="0"/>
              </a:rPr>
              <a:t>Pacific Palisades, November 1956</a:t>
            </a:r>
            <a:endParaRPr lang="en-US" altLang="en-US">
              <a:latin typeface="Tahoma" panose="020B0604030504040204" pitchFamily="34" charset="0"/>
            </a:endParaRPr>
          </a:p>
        </p:txBody>
      </p:sp>
      <p:pic>
        <p:nvPicPr>
          <p:cNvPr id="64516" name="Picture 1028" descr="C:\WINDOWS\DESKTOP\pacific palisades 19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64484" y="1334184"/>
            <a:ext cx="7727515" cy="4914217"/>
          </a:xfrm>
          <a:prstGeom prst="rect">
            <a:avLst/>
          </a:prstGeom>
          <a:noFill/>
          <a:extLst>
            <a:ext uri="{909E8E84-426E-40DD-AFC4-6F175D3DCCD1}">
              <a14:hiddenFill xmlns:a14="http://schemas.microsoft.com/office/drawing/2010/main">
                <a:solidFill>
                  <a:srgbClr val="FFFFFF"/>
                </a:solidFill>
              </a14:hiddenFill>
            </a:ext>
          </a:extLst>
        </p:spPr>
      </p:pic>
      <p:pic>
        <p:nvPicPr>
          <p:cNvPr id="64517" name="Picture 1029" descr="C:\WINDOWS\DESKTOP\pacific palisades nov 195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5" y="0"/>
            <a:ext cx="4495800" cy="3589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524000" y="56070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altLang="en-US">
                <a:solidFill>
                  <a:schemeClr val="bg1"/>
                </a:solidFill>
              </a:rPr>
              <a:t> </a:t>
            </a:r>
          </a:p>
        </p:txBody>
      </p:sp>
      <p:pic>
        <p:nvPicPr>
          <p:cNvPr id="57348" name="Picture 4" descr="C:\WINDOWS\DESKTOP\monterey park slide 198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
            <a:ext cx="10141280" cy="6334779"/>
          </a:xfrm>
          <a:prstGeom prst="rect">
            <a:avLst/>
          </a:prstGeom>
          <a:noFill/>
          <a:extLst>
            <a:ext uri="{909E8E84-426E-40DD-AFC4-6F175D3DCCD1}">
              <a14:hiddenFill xmlns:a14="http://schemas.microsoft.com/office/drawing/2010/main">
                <a:solidFill>
                  <a:srgbClr val="FFFFFF"/>
                </a:solidFill>
              </a14:hiddenFill>
            </a:ext>
          </a:extLst>
        </p:spPr>
      </p:pic>
      <p:sp>
        <p:nvSpPr>
          <p:cNvPr id="57349" name="Text Box 5"/>
          <p:cNvSpPr txBox="1">
            <a:spLocks noChangeArrowheads="1"/>
          </p:cNvSpPr>
          <p:nvPr/>
        </p:nvSpPr>
        <p:spPr bwMode="auto">
          <a:xfrm>
            <a:off x="1534438" y="6334780"/>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solidFill>
                  <a:schemeClr val="bg1"/>
                </a:solidFill>
              </a:rPr>
              <a:t>Monterey Park Debris Flow, 1980</a:t>
            </a:r>
            <a:endParaRPr lang="en-US" altLang="en-US"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5" name="Picture 5" descr="la conchit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8871" y="0"/>
            <a:ext cx="10453048" cy="6857999"/>
          </a:xfrm>
          <a:prstGeom prst="rect">
            <a:avLst/>
          </a:prstGeom>
          <a:noFill/>
          <a:extLst>
            <a:ext uri="{909E8E84-426E-40DD-AFC4-6F175D3DCCD1}">
              <a14:hiddenFill xmlns:a14="http://schemas.microsoft.com/office/drawing/2010/main">
                <a:solidFill>
                  <a:srgbClr val="FFFFFF"/>
                </a:solidFill>
              </a14:hiddenFill>
            </a:ext>
          </a:extLst>
        </p:spPr>
      </p:pic>
      <p:sp>
        <p:nvSpPr>
          <p:cNvPr id="71682" name="Rectangle 2"/>
          <p:cNvSpPr>
            <a:spLocks noChangeArrowheads="1"/>
          </p:cNvSpPr>
          <p:nvPr/>
        </p:nvSpPr>
        <p:spPr bwMode="auto">
          <a:xfrm>
            <a:off x="1524000" y="56070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altLang="en-US">
                <a:solidFill>
                  <a:schemeClr val="bg1"/>
                </a:solidFill>
              </a:rPr>
              <a:t> </a:t>
            </a:r>
          </a:p>
        </p:txBody>
      </p:sp>
      <p:sp>
        <p:nvSpPr>
          <p:cNvPr id="71684" name="Text Box 4"/>
          <p:cNvSpPr txBox="1">
            <a:spLocks noChangeArrowheads="1"/>
          </p:cNvSpPr>
          <p:nvPr/>
        </p:nvSpPr>
        <p:spPr bwMode="auto">
          <a:xfrm>
            <a:off x="1524000" y="6019800"/>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b="1" dirty="0">
                <a:solidFill>
                  <a:schemeClr val="bg1"/>
                </a:solidFill>
              </a:rPr>
              <a:t>La </a:t>
            </a:r>
            <a:r>
              <a:rPr lang="en-US" altLang="en-US" sz="2400" b="1" dirty="0" err="1">
                <a:solidFill>
                  <a:schemeClr val="bg1"/>
                </a:solidFill>
              </a:rPr>
              <a:t>Conchita</a:t>
            </a:r>
            <a:r>
              <a:rPr lang="en-US" altLang="en-US" sz="2400" b="1" dirty="0">
                <a:solidFill>
                  <a:schemeClr val="bg1"/>
                </a:solidFill>
              </a:rPr>
              <a:t> Landslide, January 10, 1995</a:t>
            </a:r>
            <a:endParaRPr lang="en-US" altLang="en-US" sz="2400" b="1"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MCKNIG\CHAP15\FIGURES\FG15_001.PCT"/>
          <p:cNvPicPr>
            <a:picLocks noChangeAspect="1" noChangeArrowheads="1"/>
          </p:cNvPicPr>
          <p:nvPr/>
        </p:nvPicPr>
        <p:blipFill>
          <a:blip r:embed="rId3">
            <a:lum bright="-24000" contrast="36000"/>
            <a:extLst>
              <a:ext uri="{28A0092B-C50C-407E-A947-70E740481C1C}">
                <a14:useLocalDpi xmlns:a14="http://schemas.microsoft.com/office/drawing/2010/main" val="0"/>
              </a:ext>
            </a:extLst>
          </a:blip>
          <a:srcRect l="24016" r="19995"/>
          <a:stretch>
            <a:fillRect/>
          </a:stretch>
        </p:blipFill>
        <p:spPr bwMode="auto">
          <a:xfrm>
            <a:off x="6424667" y="-13138"/>
            <a:ext cx="5759450" cy="6858000"/>
          </a:xfrm>
          <a:prstGeom prst="rect">
            <a:avLst/>
          </a:prstGeom>
          <a:noFill/>
          <a:extLst>
            <a:ext uri="{909E8E84-426E-40DD-AFC4-6F175D3DCCD1}">
              <a14:hiddenFill xmlns:a14="http://schemas.microsoft.com/office/drawing/2010/main">
                <a:solidFill>
                  <a:srgbClr val="FFFFFF"/>
                </a:solidFill>
              </a14:hiddenFill>
            </a:ext>
          </a:extLst>
        </p:spPr>
      </p:pic>
      <p:sp>
        <p:nvSpPr>
          <p:cNvPr id="4099" name="Text Box 3"/>
          <p:cNvSpPr txBox="1">
            <a:spLocks noChangeArrowheads="1"/>
          </p:cNvSpPr>
          <p:nvPr/>
        </p:nvSpPr>
        <p:spPr bwMode="auto">
          <a:xfrm>
            <a:off x="76200" y="99848"/>
            <a:ext cx="6248400" cy="6717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indent="-457200">
              <a:spcBef>
                <a:spcPct val="50000"/>
              </a:spcBef>
            </a:pPr>
            <a:r>
              <a:rPr lang="en-US" altLang="en-US" sz="2000" b="1" dirty="0">
                <a:solidFill>
                  <a:srgbClr val="FFFF00"/>
                </a:solidFill>
                <a:latin typeface="Tahoma" panose="020B0604030504040204" pitchFamily="34" charset="0"/>
              </a:rPr>
              <a:t>Weathering </a:t>
            </a:r>
            <a:r>
              <a:rPr lang="en-US" altLang="en-US" sz="2000" b="1" dirty="0" smtClean="0">
                <a:solidFill>
                  <a:srgbClr val="FFFF00"/>
                </a:solidFill>
                <a:latin typeface="Tahoma" panose="020B0604030504040204" pitchFamily="34" charset="0"/>
              </a:rPr>
              <a:t>&gt;  </a:t>
            </a:r>
            <a:r>
              <a:rPr lang="en-US" altLang="en-US" sz="2000" b="1" dirty="0" smtClean="0">
                <a:solidFill>
                  <a:srgbClr val="FF0000"/>
                </a:solidFill>
                <a:latin typeface="Tahoma" panose="020B0604030504040204" pitchFamily="34" charset="0"/>
              </a:rPr>
              <a:t>Preparing solid matter to be dislocated </a:t>
            </a:r>
          </a:p>
          <a:p>
            <a:pPr indent="-457200">
              <a:spcBef>
                <a:spcPct val="50000"/>
              </a:spcBef>
            </a:pPr>
            <a:endParaRPr lang="en-US" altLang="en-US" sz="900" b="1" dirty="0">
              <a:solidFill>
                <a:srgbClr val="FF0000"/>
              </a:solidFill>
              <a:latin typeface="Tahoma" panose="020B0604030504040204" pitchFamily="34" charset="0"/>
            </a:endParaRPr>
          </a:p>
          <a:p>
            <a:pPr indent="-457200">
              <a:spcBef>
                <a:spcPct val="50000"/>
              </a:spcBef>
            </a:pPr>
            <a:r>
              <a:rPr lang="en-US" altLang="en-US" sz="2000" b="1" dirty="0">
                <a:solidFill>
                  <a:srgbClr val="FFFF00"/>
                </a:solidFill>
                <a:latin typeface="Tahoma" panose="020B0604030504040204" pitchFamily="34" charset="0"/>
              </a:rPr>
              <a:t>Mass Wasting </a:t>
            </a:r>
            <a:r>
              <a:rPr lang="en-US" altLang="en-US" sz="2000" b="1" dirty="0" smtClean="0">
                <a:solidFill>
                  <a:srgbClr val="FFFF00"/>
                </a:solidFill>
                <a:latin typeface="Tahoma" panose="020B0604030504040204" pitchFamily="34" charset="0"/>
              </a:rPr>
              <a:t>&gt; </a:t>
            </a:r>
            <a:r>
              <a:rPr lang="en-US" altLang="en-US" sz="2000" b="1" dirty="0" smtClean="0">
                <a:solidFill>
                  <a:srgbClr val="FF0000"/>
                </a:solidFill>
                <a:latin typeface="Tahoma" panose="020B0604030504040204" pitchFamily="34" charset="0"/>
              </a:rPr>
              <a:t>the force of gravity overcomes inertia and weathered material is dislocated</a:t>
            </a:r>
          </a:p>
          <a:p>
            <a:pPr indent="-457200">
              <a:spcBef>
                <a:spcPct val="50000"/>
              </a:spcBef>
            </a:pPr>
            <a:endParaRPr lang="en-US" altLang="en-US" sz="900" b="1" dirty="0">
              <a:solidFill>
                <a:srgbClr val="FF0000"/>
              </a:solidFill>
              <a:latin typeface="Tahoma" panose="020B0604030504040204" pitchFamily="34" charset="0"/>
            </a:endParaRPr>
          </a:p>
          <a:p>
            <a:pPr indent="-457200">
              <a:spcBef>
                <a:spcPct val="50000"/>
              </a:spcBef>
            </a:pPr>
            <a:r>
              <a:rPr lang="en-US" altLang="en-US" sz="2000" b="1" dirty="0">
                <a:solidFill>
                  <a:srgbClr val="FFFF00"/>
                </a:solidFill>
                <a:latin typeface="Tahoma" panose="020B0604030504040204" pitchFamily="34" charset="0"/>
              </a:rPr>
              <a:t> Erosion </a:t>
            </a:r>
            <a:r>
              <a:rPr lang="en-US" altLang="en-US" sz="2000" b="1" dirty="0" smtClean="0">
                <a:solidFill>
                  <a:srgbClr val="FFFF00"/>
                </a:solidFill>
                <a:latin typeface="Tahoma" panose="020B0604030504040204" pitchFamily="34" charset="0"/>
              </a:rPr>
              <a:t>&gt; </a:t>
            </a:r>
            <a:r>
              <a:rPr lang="en-US" altLang="en-US" sz="2000" b="1" dirty="0" smtClean="0">
                <a:solidFill>
                  <a:srgbClr val="FF0000"/>
                </a:solidFill>
                <a:latin typeface="Tahoma" panose="020B0604030504040204" pitchFamily="34" charset="0"/>
              </a:rPr>
              <a:t>If the force is great enough, moving air, water, or ice ae able to move weathered materials away from the place where inertia kept them located. </a:t>
            </a:r>
          </a:p>
          <a:p>
            <a:pPr indent="-457200">
              <a:spcBef>
                <a:spcPct val="50000"/>
              </a:spcBef>
            </a:pPr>
            <a:endParaRPr lang="en-US" altLang="en-US" sz="900" b="1" dirty="0">
              <a:solidFill>
                <a:srgbClr val="FF0000"/>
              </a:solidFill>
              <a:latin typeface="Tahoma" panose="020B0604030504040204" pitchFamily="34" charset="0"/>
            </a:endParaRPr>
          </a:p>
          <a:p>
            <a:pPr indent="-457200">
              <a:spcBef>
                <a:spcPct val="50000"/>
              </a:spcBef>
            </a:pPr>
            <a:r>
              <a:rPr lang="en-US" altLang="en-US" sz="2000" b="1" dirty="0">
                <a:solidFill>
                  <a:srgbClr val="FFFF00"/>
                </a:solidFill>
                <a:latin typeface="Tahoma" panose="020B0604030504040204" pitchFamily="34" charset="0"/>
              </a:rPr>
              <a:t>Transport &gt; </a:t>
            </a:r>
            <a:r>
              <a:rPr lang="en-US" altLang="en-US" sz="2000" b="1" dirty="0" smtClean="0">
                <a:solidFill>
                  <a:srgbClr val="FF3399"/>
                </a:solidFill>
                <a:latin typeface="Tahoma" panose="020B0604030504040204" pitchFamily="34" charset="0"/>
              </a:rPr>
              <a:t>The process of moving air, water or ice moving loose materials to a new location</a:t>
            </a:r>
          </a:p>
          <a:p>
            <a:pPr indent="-457200">
              <a:spcBef>
                <a:spcPct val="50000"/>
              </a:spcBef>
            </a:pPr>
            <a:endParaRPr lang="en-US" altLang="en-US" sz="900" b="1" dirty="0">
              <a:solidFill>
                <a:srgbClr val="FF3399"/>
              </a:solidFill>
              <a:latin typeface="Tahoma" panose="020B0604030504040204" pitchFamily="34" charset="0"/>
            </a:endParaRPr>
          </a:p>
          <a:p>
            <a:pPr indent="-457200">
              <a:spcBef>
                <a:spcPct val="50000"/>
              </a:spcBef>
            </a:pPr>
            <a:r>
              <a:rPr lang="en-US" altLang="en-US" sz="2000" b="1" dirty="0" smtClean="0">
                <a:solidFill>
                  <a:srgbClr val="FFFF00"/>
                </a:solidFill>
                <a:latin typeface="Tahoma" panose="020B0604030504040204" pitchFamily="34" charset="0"/>
              </a:rPr>
              <a:t>Deposition &gt; </a:t>
            </a:r>
            <a:r>
              <a:rPr lang="en-US" altLang="en-US" sz="2000" b="1" dirty="0" smtClean="0">
                <a:solidFill>
                  <a:srgbClr val="FF3399"/>
                </a:solidFill>
                <a:latin typeface="Tahoma" panose="020B0604030504040204" pitchFamily="34" charset="0"/>
              </a:rPr>
              <a:t>As the moving force (air, water, or ice) weakens, gravity attracts the heavier particles and they settle down on the surface, returning to a state of inertia.  And as the moving force continues to weaken, lighter and lighter particles settle down.</a:t>
            </a:r>
            <a:endParaRPr lang="en-US" altLang="en-US" sz="2000" dirty="0" smtClean="0">
              <a:solidFill>
                <a:srgbClr val="FF3399"/>
              </a:solidFill>
              <a:latin typeface="Tahoma" panose="020B060403050404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2000" advClick="0">
        <p:sndAc>
          <p:stSnd>
            <p:snd r:embed="rId2" name="whoosh.wav"/>
          </p:stSnd>
        </p:sndAc>
      </p:transition>
    </mc:Choice>
    <mc:Fallback>
      <p:transition spd="slow" advClick="0">
        <p:sndAc>
          <p:stSnd>
            <p:snd r:embed="rId2" name="whoosh.wav"/>
          </p:stSnd>
        </p:sndAc>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ChangeArrowheads="1"/>
          </p:cNvSpPr>
          <p:nvPr/>
        </p:nvSpPr>
        <p:spPr bwMode="auto">
          <a:xfrm>
            <a:off x="1524000" y="5607051"/>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altLang="en-US">
                <a:solidFill>
                  <a:schemeClr val="bg1"/>
                </a:solidFill>
              </a:rPr>
              <a:t> </a:t>
            </a:r>
          </a:p>
        </p:txBody>
      </p:sp>
      <p:sp>
        <p:nvSpPr>
          <p:cNvPr id="72710" name="Text Box 6"/>
          <p:cNvSpPr txBox="1">
            <a:spLocks noChangeArrowheads="1"/>
          </p:cNvSpPr>
          <p:nvPr/>
        </p:nvSpPr>
        <p:spPr bwMode="auto">
          <a:xfrm>
            <a:off x="381000" y="3839196"/>
            <a:ext cx="510540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buFontTx/>
              <a:buChar char="•"/>
            </a:pPr>
            <a:r>
              <a:rPr lang="en-US" altLang="en-US" sz="2400" dirty="0">
                <a:solidFill>
                  <a:srgbClr val="FFFF00"/>
                </a:solidFill>
              </a:rPr>
              <a:t> Triggered by powerful winter storms.</a:t>
            </a:r>
          </a:p>
          <a:p>
            <a:pPr>
              <a:spcBef>
                <a:spcPct val="50000"/>
              </a:spcBef>
              <a:buFontTx/>
              <a:buChar char="•"/>
            </a:pPr>
            <a:r>
              <a:rPr lang="en-US" altLang="en-US" sz="2400" dirty="0">
                <a:solidFill>
                  <a:srgbClr val="FFFF00"/>
                </a:solidFill>
              </a:rPr>
              <a:t> Killed 10 people; destroyed 18 homes.</a:t>
            </a:r>
          </a:p>
          <a:p>
            <a:pPr>
              <a:spcBef>
                <a:spcPct val="50000"/>
              </a:spcBef>
              <a:buFontTx/>
              <a:buChar char="•"/>
            </a:pPr>
            <a:r>
              <a:rPr lang="en-US" altLang="en-US" sz="2400" dirty="0">
                <a:solidFill>
                  <a:srgbClr val="FFFF00"/>
                </a:solidFill>
              </a:rPr>
              <a:t> Previous landslide in 1995 destroyed 9 homes but killed no one.</a:t>
            </a:r>
          </a:p>
        </p:txBody>
      </p:sp>
      <p:pic>
        <p:nvPicPr>
          <p:cNvPr id="72712" name="Picture 8" descr="laconchitaair"/>
          <p:cNvPicPr>
            <a:picLocks noChangeAspect="1" noChangeArrowheads="1"/>
          </p:cNvPicPr>
          <p:nvPr/>
        </p:nvPicPr>
        <p:blipFill>
          <a:blip r:embed="rId2">
            <a:extLst>
              <a:ext uri="{28A0092B-C50C-407E-A947-70E740481C1C}">
                <a14:useLocalDpi xmlns:a14="http://schemas.microsoft.com/office/drawing/2010/main" val="0"/>
              </a:ext>
            </a:extLst>
          </a:blip>
          <a:srcRect b="8000"/>
          <a:stretch>
            <a:fillRect/>
          </a:stretch>
        </p:blipFill>
        <p:spPr bwMode="auto">
          <a:xfrm>
            <a:off x="5715000" y="2885440"/>
            <a:ext cx="6477000" cy="3972560"/>
          </a:xfrm>
          <a:prstGeom prst="rect">
            <a:avLst/>
          </a:prstGeom>
          <a:noFill/>
          <a:extLst>
            <a:ext uri="{909E8E84-426E-40DD-AFC4-6F175D3DCCD1}">
              <a14:hiddenFill xmlns:a14="http://schemas.microsoft.com/office/drawing/2010/main">
                <a:solidFill>
                  <a:srgbClr val="FFFFFF"/>
                </a:solidFill>
              </a14:hiddenFill>
            </a:ext>
          </a:extLst>
        </p:spPr>
      </p:pic>
      <p:pic>
        <p:nvPicPr>
          <p:cNvPr id="72711" name="Picture 7" descr="strand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8"/>
            <a:ext cx="5715000" cy="3660775"/>
          </a:xfrm>
          <a:prstGeom prst="rect">
            <a:avLst/>
          </a:prstGeom>
          <a:noFill/>
          <a:extLst>
            <a:ext uri="{909E8E84-426E-40DD-AFC4-6F175D3DCCD1}">
              <a14:hiddenFill xmlns:a14="http://schemas.microsoft.com/office/drawing/2010/main">
                <a:solidFill>
                  <a:srgbClr val="FFFFFF"/>
                </a:solidFill>
              </a14:hiddenFill>
            </a:ext>
          </a:extLst>
        </p:spPr>
      </p:pic>
      <p:pic>
        <p:nvPicPr>
          <p:cNvPr id="72713" name="Picture 9" descr="r09"/>
          <p:cNvPicPr>
            <a:picLocks noChangeAspect="1" noChangeArrowheads="1"/>
          </p:cNvPicPr>
          <p:nvPr/>
        </p:nvPicPr>
        <p:blipFill>
          <a:blip r:embed="rId4">
            <a:extLst>
              <a:ext uri="{28A0092B-C50C-407E-A947-70E740481C1C}">
                <a14:useLocalDpi xmlns:a14="http://schemas.microsoft.com/office/drawing/2010/main" val="0"/>
              </a:ext>
            </a:extLst>
          </a:blip>
          <a:srcRect r="16251" b="23961"/>
          <a:stretch>
            <a:fillRect/>
          </a:stretch>
        </p:blipFill>
        <p:spPr bwMode="auto">
          <a:xfrm>
            <a:off x="5715000" y="25379"/>
            <a:ext cx="3992758" cy="286006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C:\WINDOWS\DESKTOP\frankslid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6387" name="Rectangle 3"/>
          <p:cNvSpPr>
            <a:spLocks noChangeArrowheads="1"/>
          </p:cNvSpPr>
          <p:nvPr/>
        </p:nvSpPr>
        <p:spPr bwMode="auto">
          <a:xfrm>
            <a:off x="1524000" y="5607051"/>
            <a:ext cx="9144000"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ts val="500"/>
              </a:spcBef>
              <a:spcAft>
                <a:spcPts val="500"/>
              </a:spcAft>
            </a:pPr>
            <a:r>
              <a:rPr lang="en-US" altLang="en-US" sz="2400" b="1" dirty="0">
                <a:solidFill>
                  <a:schemeClr val="bg1"/>
                </a:solidFill>
              </a:rPr>
              <a:t>The </a:t>
            </a:r>
            <a:r>
              <a:rPr lang="en-US" altLang="en-US" sz="2400" b="1" u="sng" dirty="0">
                <a:solidFill>
                  <a:schemeClr val="bg1"/>
                </a:solidFill>
              </a:rPr>
              <a:t>rock slide</a:t>
            </a:r>
            <a:r>
              <a:rPr lang="en-US" altLang="en-US" sz="2400" b="1" dirty="0">
                <a:solidFill>
                  <a:schemeClr val="bg1"/>
                </a:solidFill>
              </a:rPr>
              <a:t> at Frank, Alberta, Canada (1903) moved 33 million cubic meters of rock from Turtle Mountain over the town of Frank in less than two minutes killing 70 people.</a:t>
            </a:r>
            <a:r>
              <a:rPr lang="en-US" altLang="en-US" sz="2400" dirty="0">
                <a:solidFill>
                  <a:schemeClr val="bg1"/>
                </a:solidFill>
              </a:rPr>
              <a:t>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A:\yoesmite falls autumn low res.jpg"/>
          <p:cNvPicPr>
            <a:picLocks noChangeAspect="1" noChangeArrowheads="1"/>
          </p:cNvPicPr>
          <p:nvPr/>
        </p:nvPicPr>
        <p:blipFill>
          <a:blip r:embed="rId2">
            <a:lum bright="18000" contrast="12000"/>
            <a:extLst>
              <a:ext uri="{28A0092B-C50C-407E-A947-70E740481C1C}">
                <a14:useLocalDpi xmlns:a14="http://schemas.microsoft.com/office/drawing/2010/main" val="0"/>
              </a:ext>
            </a:extLst>
          </a:blip>
          <a:srcRect/>
          <a:stretch>
            <a:fillRect/>
          </a:stretch>
        </p:blipFill>
        <p:spPr bwMode="auto">
          <a:xfrm>
            <a:off x="1524000" y="-1983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953000" y="3810000"/>
            <a:ext cx="2057400" cy="584775"/>
          </a:xfrm>
          <a:prstGeom prst="rect">
            <a:avLst/>
          </a:prstGeom>
          <a:noFill/>
        </p:spPr>
        <p:txBody>
          <a:bodyPr wrap="square" rtlCol="0">
            <a:spAutoFit/>
          </a:bodyPr>
          <a:lstStyle/>
          <a:p>
            <a:r>
              <a:rPr lang="en-US" sz="3200" b="1" dirty="0" smtClean="0">
                <a:solidFill>
                  <a:srgbClr val="FF0000"/>
                </a:solidFill>
              </a:rPr>
              <a:t>Talus</a:t>
            </a:r>
            <a:r>
              <a:rPr lang="en-US" dirty="0" smtClean="0">
                <a:solidFill>
                  <a:srgbClr val="FF0000"/>
                </a:solidFill>
              </a:rPr>
              <a:t> </a:t>
            </a:r>
            <a:r>
              <a:rPr lang="en-US" sz="3200" b="1" dirty="0" smtClean="0">
                <a:solidFill>
                  <a:srgbClr val="FF0000"/>
                </a:solidFill>
              </a:rPr>
              <a:t>slope</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533400" y="-152400"/>
            <a:ext cx="10515600" cy="1325563"/>
          </a:xfrm>
        </p:spPr>
        <p:txBody>
          <a:bodyPr/>
          <a:lstStyle/>
          <a:p>
            <a:r>
              <a:rPr lang="en-US" altLang="en-US" b="1" dirty="0"/>
              <a:t>Erosional Agents and Deposition</a:t>
            </a:r>
          </a:p>
        </p:txBody>
      </p:sp>
      <p:sp>
        <p:nvSpPr>
          <p:cNvPr id="19459" name="Rectangle 3"/>
          <p:cNvSpPr>
            <a:spLocks noGrp="1" noChangeArrowheads="1"/>
          </p:cNvSpPr>
          <p:nvPr>
            <p:ph idx="1"/>
          </p:nvPr>
        </p:nvSpPr>
        <p:spPr>
          <a:xfrm>
            <a:off x="838200" y="1173163"/>
            <a:ext cx="7772400" cy="2971800"/>
          </a:xfrm>
        </p:spPr>
        <p:txBody>
          <a:bodyPr>
            <a:normAutofit/>
          </a:bodyPr>
          <a:lstStyle/>
          <a:p>
            <a:r>
              <a:rPr lang="en-US" altLang="en-US" sz="3200" b="1" dirty="0">
                <a:solidFill>
                  <a:srgbClr val="FFFF00"/>
                </a:solidFill>
              </a:rPr>
              <a:t>Running Water</a:t>
            </a:r>
          </a:p>
          <a:p>
            <a:r>
              <a:rPr lang="en-US" altLang="en-US" sz="3200" b="1" dirty="0">
                <a:solidFill>
                  <a:srgbClr val="FFFF00"/>
                </a:solidFill>
              </a:rPr>
              <a:t>Stream Landscapes</a:t>
            </a:r>
          </a:p>
          <a:p>
            <a:r>
              <a:rPr lang="en-US" altLang="en-US" sz="3200" b="1" dirty="0">
                <a:solidFill>
                  <a:srgbClr val="FFFF00"/>
                </a:solidFill>
              </a:rPr>
              <a:t>Glaciers</a:t>
            </a:r>
          </a:p>
          <a:p>
            <a:r>
              <a:rPr lang="en-US" altLang="en-US" sz="3200" b="1" dirty="0">
                <a:solidFill>
                  <a:srgbClr val="FFFF00"/>
                </a:solidFill>
              </a:rPr>
              <a:t>Waves and Currents</a:t>
            </a:r>
          </a:p>
          <a:p>
            <a:r>
              <a:rPr lang="en-US" altLang="en-US" sz="3200" b="1" dirty="0">
                <a:solidFill>
                  <a:srgbClr val="FFFF00"/>
                </a:solidFill>
              </a:rPr>
              <a:t>Wind</a:t>
            </a:r>
          </a:p>
        </p:txBody>
      </p:sp>
      <p:sp>
        <p:nvSpPr>
          <p:cNvPr id="2" name="TextBox 1"/>
          <p:cNvSpPr txBox="1"/>
          <p:nvPr/>
        </p:nvSpPr>
        <p:spPr>
          <a:xfrm>
            <a:off x="152400" y="5105400"/>
            <a:ext cx="11887200" cy="461665"/>
          </a:xfrm>
          <a:prstGeom prst="rect">
            <a:avLst/>
          </a:prstGeom>
          <a:noFill/>
        </p:spPr>
        <p:txBody>
          <a:bodyPr wrap="square" rtlCol="0">
            <a:spAutoFit/>
          </a:bodyPr>
          <a:lstStyle/>
          <a:p>
            <a:r>
              <a:rPr lang="en-US" sz="2400" b="1" dirty="0" smtClean="0">
                <a:solidFill>
                  <a:schemeClr val="bg1"/>
                </a:solidFill>
              </a:rPr>
              <a:t>What gets picked up in one place is eventually left somewhere else (it doesn’t disappear)</a:t>
            </a:r>
            <a:endParaRPr lang="en-US" sz="2400" b="1" dirty="0">
              <a:solidFill>
                <a:schemeClr val="bg1"/>
              </a:solidFill>
            </a:endParaRPr>
          </a:p>
        </p:txBody>
      </p:sp>
      <p:sp>
        <p:nvSpPr>
          <p:cNvPr id="3" name="TextBox 2"/>
          <p:cNvSpPr txBox="1"/>
          <p:nvPr/>
        </p:nvSpPr>
        <p:spPr>
          <a:xfrm>
            <a:off x="1447800" y="4459069"/>
            <a:ext cx="2133600" cy="646331"/>
          </a:xfrm>
          <a:prstGeom prst="rect">
            <a:avLst/>
          </a:prstGeom>
          <a:noFill/>
        </p:spPr>
        <p:txBody>
          <a:bodyPr wrap="square" rtlCol="0">
            <a:spAutoFit/>
          </a:bodyPr>
          <a:lstStyle/>
          <a:p>
            <a:r>
              <a:rPr lang="en-US" sz="3600" b="1" dirty="0" smtClean="0">
                <a:solidFill>
                  <a:srgbClr val="FF3399"/>
                </a:solidFill>
              </a:rPr>
              <a:t>Erosion</a:t>
            </a:r>
            <a:endParaRPr lang="en-US" sz="3600" b="1" dirty="0">
              <a:solidFill>
                <a:srgbClr val="FF3399"/>
              </a:solidFill>
            </a:endParaRPr>
          </a:p>
        </p:txBody>
      </p:sp>
      <p:sp>
        <p:nvSpPr>
          <p:cNvPr id="6" name="TextBox 5"/>
          <p:cNvSpPr txBox="1"/>
          <p:nvPr/>
        </p:nvSpPr>
        <p:spPr>
          <a:xfrm>
            <a:off x="6019800" y="4520625"/>
            <a:ext cx="2362200" cy="584775"/>
          </a:xfrm>
          <a:prstGeom prst="rect">
            <a:avLst/>
          </a:prstGeom>
          <a:noFill/>
        </p:spPr>
        <p:txBody>
          <a:bodyPr wrap="square" rtlCol="0">
            <a:spAutoFit/>
          </a:bodyPr>
          <a:lstStyle/>
          <a:p>
            <a:r>
              <a:rPr lang="en-US" sz="3200" b="1" dirty="0" smtClean="0">
                <a:solidFill>
                  <a:srgbClr val="FF3399"/>
                </a:solidFill>
              </a:rPr>
              <a:t>Deposition</a:t>
            </a:r>
            <a:endParaRPr lang="en-US" sz="3200" b="1" dirty="0">
              <a:solidFill>
                <a:srgbClr val="FF3399"/>
              </a:solidFill>
            </a:endParaRPr>
          </a:p>
        </p:txBody>
      </p:sp>
      <p:cxnSp>
        <p:nvCxnSpPr>
          <p:cNvPr id="8" name="Straight Arrow Connector 7"/>
          <p:cNvCxnSpPr/>
          <p:nvPr/>
        </p:nvCxnSpPr>
        <p:spPr>
          <a:xfrm>
            <a:off x="3124200" y="4824386"/>
            <a:ext cx="28956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609600" y="0"/>
            <a:ext cx="11277600" cy="1143000"/>
          </a:xfrm>
        </p:spPr>
        <p:txBody>
          <a:bodyPr>
            <a:normAutofit fontScale="90000"/>
          </a:bodyPr>
          <a:lstStyle/>
          <a:p>
            <a:r>
              <a:rPr lang="en-US" altLang="en-US" b="1" dirty="0"/>
              <a:t>The Fluvial </a:t>
            </a:r>
            <a:r>
              <a:rPr lang="en-US" altLang="en-US" b="1" dirty="0" smtClean="0"/>
              <a:t>Processes – the effects of moving water</a:t>
            </a:r>
            <a:endParaRPr lang="en-US" altLang="en-US" b="1" dirty="0"/>
          </a:p>
        </p:txBody>
      </p:sp>
      <p:pic>
        <p:nvPicPr>
          <p:cNvPr id="20483" name="Picture 3" descr="C:\WINDOWS\DESKTOP\colorado.jpg"/>
          <p:cNvPicPr>
            <a:picLocks noChangeAspect="1" noChangeArrowheads="1"/>
          </p:cNvPicPr>
          <p:nvPr/>
        </p:nvPicPr>
        <p:blipFill>
          <a:blip r:embed="rId2">
            <a:extLst>
              <a:ext uri="{28A0092B-C50C-407E-A947-70E740481C1C}">
                <a14:useLocalDpi xmlns:a14="http://schemas.microsoft.com/office/drawing/2010/main" val="0"/>
              </a:ext>
            </a:extLst>
          </a:blip>
          <a:srcRect b="6818"/>
          <a:stretch>
            <a:fillRect/>
          </a:stretch>
        </p:blipFill>
        <p:spPr bwMode="auto">
          <a:xfrm>
            <a:off x="7338164" y="886312"/>
            <a:ext cx="4876800" cy="305435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WINDOWS\DESKTOP\angel falls 3212.jpg"/>
          <p:cNvPicPr>
            <a:picLocks noChangeAspect="1" noChangeArrowheads="1"/>
          </p:cNvPicPr>
          <p:nvPr/>
        </p:nvPicPr>
        <p:blipFill>
          <a:blip r:embed="rId3">
            <a:extLst>
              <a:ext uri="{28A0092B-C50C-407E-A947-70E740481C1C}">
                <a14:useLocalDpi xmlns:a14="http://schemas.microsoft.com/office/drawing/2010/main" val="0"/>
              </a:ext>
            </a:extLst>
          </a:blip>
          <a:srcRect b="4167"/>
          <a:stretch>
            <a:fillRect/>
          </a:stretch>
        </p:blipFill>
        <p:spPr bwMode="auto">
          <a:xfrm>
            <a:off x="0" y="1023325"/>
            <a:ext cx="4495800" cy="5834675"/>
          </a:xfrm>
          <a:prstGeom prst="rect">
            <a:avLst/>
          </a:prstGeom>
          <a:noFill/>
          <a:extLst>
            <a:ext uri="{909E8E84-426E-40DD-AFC4-6F175D3DCCD1}">
              <a14:hiddenFill xmlns:a14="http://schemas.microsoft.com/office/drawing/2010/main">
                <a:solidFill>
                  <a:srgbClr val="FFFFFF"/>
                </a:solidFill>
              </a14:hiddenFill>
            </a:ext>
          </a:extLst>
        </p:spPr>
      </p:pic>
      <p:pic>
        <p:nvPicPr>
          <p:cNvPr id="20485" name="Picture 5" descr="C:\WINDOWS\DESKTOP\meanders.jpg"/>
          <p:cNvPicPr>
            <a:picLocks noChangeAspect="1" noChangeArrowheads="1"/>
          </p:cNvPicPr>
          <p:nvPr/>
        </p:nvPicPr>
        <p:blipFill>
          <a:blip r:embed="rId4">
            <a:extLst>
              <a:ext uri="{28A0092B-C50C-407E-A947-70E740481C1C}">
                <a14:useLocalDpi xmlns:a14="http://schemas.microsoft.com/office/drawing/2010/main" val="0"/>
              </a:ext>
            </a:extLst>
          </a:blip>
          <a:srcRect b="8577"/>
          <a:stretch>
            <a:fillRect/>
          </a:stretch>
        </p:blipFill>
        <p:spPr bwMode="auto">
          <a:xfrm>
            <a:off x="5181600" y="3940662"/>
            <a:ext cx="4834990" cy="29173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endParaRPr lang="en-US" altLang="en-US" dirty="0"/>
          </a:p>
        </p:txBody>
      </p:sp>
      <p:pic>
        <p:nvPicPr>
          <p:cNvPr id="22531" name="Picture 3" descr="C:\WINDOWS\DESKTOP\stream flow"/>
          <p:cNvPicPr>
            <a:picLocks noChangeAspect="1" noChangeArrowheads="1"/>
          </p:cNvPicPr>
          <p:nvPr/>
        </p:nvPicPr>
        <p:blipFill>
          <a:blip r:embed="rId2">
            <a:lum bright="-20000"/>
            <a:extLst>
              <a:ext uri="{28A0092B-C50C-407E-A947-70E740481C1C}">
                <a14:useLocalDpi xmlns:a14="http://schemas.microsoft.com/office/drawing/2010/main" val="0"/>
              </a:ext>
            </a:extLst>
          </a:blip>
          <a:srcRect l="2544" t="4184" r="3337" b="4416"/>
          <a:stretch>
            <a:fillRect/>
          </a:stretch>
        </p:blipFill>
        <p:spPr bwMode="auto">
          <a:xfrm>
            <a:off x="-10438" y="-4175"/>
            <a:ext cx="10333648" cy="68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429000" y="76200"/>
            <a:ext cx="5943600" cy="584775"/>
          </a:xfrm>
          <a:prstGeom prst="rect">
            <a:avLst/>
          </a:prstGeom>
          <a:noFill/>
        </p:spPr>
        <p:txBody>
          <a:bodyPr wrap="square" rtlCol="0">
            <a:spAutoFit/>
          </a:bodyPr>
          <a:lstStyle/>
          <a:p>
            <a:r>
              <a:rPr lang="en-US" sz="3200" b="1" dirty="0" smtClean="0">
                <a:solidFill>
                  <a:srgbClr val="FF3399"/>
                </a:solidFill>
              </a:rPr>
              <a:t>Hydrologic cycle (solar powered)</a:t>
            </a:r>
            <a:endParaRPr lang="en-US" sz="3200" b="1" dirty="0">
              <a:solidFill>
                <a:srgbClr val="FF3399"/>
              </a:solidFill>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ackgroundRemoval t="905" b="100000" l="1299" r="100000">
                        <a14:foregroundMark x1="57576" y1="11765" x2="57143" y2="11765"/>
                        <a14:foregroundMark x1="35498" y1="16742" x2="35498" y2="16742"/>
                        <a14:foregroundMark x1="18615" y1="29412" x2="18615" y2="29412"/>
                        <a14:foregroundMark x1="14719" y1="53394" x2="14719" y2="52941"/>
                        <a14:foregroundMark x1="22511" y1="76471" x2="22511" y2="76471"/>
                        <a14:foregroundMark x1="42857" y1="89140" x2="42857" y2="89140"/>
                        <a14:foregroundMark x1="68831" y1="86878" x2="68831" y2="86878"/>
                        <a14:foregroundMark x1="88745" y1="66516" x2="88745" y2="66516"/>
                        <a14:foregroundMark x1="85714" y1="42534" x2="85714" y2="42534"/>
                        <a14:foregroundMark x1="71861" y1="26697" x2="71861" y2="26697"/>
                      </a14:backgroundRemoval>
                    </a14:imgEffect>
                  </a14:imgLayer>
                </a14:imgProps>
              </a:ext>
            </a:extLst>
          </a:blip>
          <a:stretch>
            <a:fillRect/>
          </a:stretch>
        </p:blipFill>
        <p:spPr>
          <a:xfrm>
            <a:off x="9265757" y="19833"/>
            <a:ext cx="2926244" cy="279956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076698" y="-136264"/>
            <a:ext cx="5181600" cy="1143000"/>
          </a:xfrm>
        </p:spPr>
        <p:txBody>
          <a:bodyPr/>
          <a:lstStyle/>
          <a:p>
            <a:r>
              <a:rPr lang="en-US" altLang="en-US" dirty="0"/>
              <a:t>Stream Flow</a:t>
            </a:r>
          </a:p>
        </p:txBody>
      </p:sp>
      <p:sp>
        <p:nvSpPr>
          <p:cNvPr id="21507" name="Rectangle 3"/>
          <p:cNvSpPr>
            <a:spLocks noGrp="1" noChangeArrowheads="1"/>
          </p:cNvSpPr>
          <p:nvPr>
            <p:ph idx="1"/>
          </p:nvPr>
        </p:nvSpPr>
        <p:spPr>
          <a:xfrm>
            <a:off x="228600" y="1143000"/>
            <a:ext cx="6096000" cy="5676900"/>
          </a:xfrm>
        </p:spPr>
        <p:txBody>
          <a:bodyPr>
            <a:normAutofit/>
          </a:bodyPr>
          <a:lstStyle/>
          <a:p>
            <a:r>
              <a:rPr lang="en-US" altLang="en-US" sz="3600" b="1" dirty="0">
                <a:solidFill>
                  <a:srgbClr val="FFFF00"/>
                </a:solidFill>
              </a:rPr>
              <a:t>Sheet flow</a:t>
            </a:r>
            <a:r>
              <a:rPr lang="en-US" altLang="en-US" sz="3600" b="1" dirty="0"/>
              <a:t> </a:t>
            </a:r>
            <a:r>
              <a:rPr lang="en-US" altLang="en-US" sz="3600" dirty="0"/>
              <a:t>- </a:t>
            </a:r>
            <a:r>
              <a:rPr lang="en-US" altLang="en-US" sz="3200" dirty="0"/>
              <a:t>on smooth, non-permeable surfaces: roads, concrete, bedrock. This is rare.</a:t>
            </a:r>
            <a:endParaRPr lang="en-US" altLang="en-US" sz="4000" dirty="0"/>
          </a:p>
          <a:p>
            <a:r>
              <a:rPr lang="en-US" altLang="en-US" sz="3600" b="1" dirty="0">
                <a:solidFill>
                  <a:srgbClr val="FFFF00"/>
                </a:solidFill>
              </a:rPr>
              <a:t>Stream flow</a:t>
            </a:r>
            <a:r>
              <a:rPr lang="en-US" altLang="en-US" sz="3600" b="1" dirty="0"/>
              <a:t> </a:t>
            </a:r>
            <a:r>
              <a:rPr lang="en-US" altLang="en-US" sz="4000" dirty="0"/>
              <a:t>- </a:t>
            </a:r>
            <a:r>
              <a:rPr lang="en-US" altLang="en-US" sz="3200" dirty="0"/>
              <a:t>as water finds path of least resistance stream flow begins.</a:t>
            </a:r>
          </a:p>
          <a:p>
            <a:pPr lvl="1"/>
            <a:r>
              <a:rPr lang="en-US" altLang="en-US" sz="2800" dirty="0">
                <a:solidFill>
                  <a:schemeClr val="bg1"/>
                </a:solidFill>
              </a:rPr>
              <a:t>Gully erosion on dirt road in mountains. How to preserve the road? Crown the road or let water flow underneath where it wants to go.</a:t>
            </a:r>
          </a:p>
          <a:p>
            <a:endParaRPr lang="en-US" altLang="en-US" dirty="0"/>
          </a:p>
        </p:txBody>
      </p:sp>
      <p:pic>
        <p:nvPicPr>
          <p:cNvPr id="21508" name="Picture 4" descr="C:\WINDOWS\DESKTOP\erosion gullies.jpg"/>
          <p:cNvPicPr>
            <a:picLocks noChangeAspect="1" noChangeArrowheads="1"/>
          </p:cNvPicPr>
          <p:nvPr/>
        </p:nvPicPr>
        <p:blipFill>
          <a:blip r:embed="rId3">
            <a:extLst>
              <a:ext uri="{28A0092B-C50C-407E-A947-70E740481C1C}">
                <a14:useLocalDpi xmlns:a14="http://schemas.microsoft.com/office/drawing/2010/main" val="0"/>
              </a:ext>
            </a:extLst>
          </a:blip>
          <a:srcRect b="8685"/>
          <a:stretch>
            <a:fillRect/>
          </a:stretch>
        </p:blipFill>
        <p:spPr bwMode="auto">
          <a:xfrm>
            <a:off x="6667500" y="3913318"/>
            <a:ext cx="4791829" cy="2906582"/>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descr="C:\WINDOWS\DESKTOP\erosion.jpg"/>
          <p:cNvPicPr>
            <a:picLocks noChangeAspect="1" noChangeArrowheads="1"/>
          </p:cNvPicPr>
          <p:nvPr/>
        </p:nvPicPr>
        <p:blipFill>
          <a:blip r:embed="rId4">
            <a:extLst>
              <a:ext uri="{28A0092B-C50C-407E-A947-70E740481C1C}">
                <a14:useLocalDpi xmlns:a14="http://schemas.microsoft.com/office/drawing/2010/main" val="0"/>
              </a:ext>
            </a:extLst>
          </a:blip>
          <a:srcRect b="7339"/>
          <a:stretch>
            <a:fillRect/>
          </a:stretch>
        </p:blipFill>
        <p:spPr bwMode="auto">
          <a:xfrm>
            <a:off x="6667499" y="779040"/>
            <a:ext cx="4791829" cy="313427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0" y="152400"/>
            <a:ext cx="5638800" cy="5410200"/>
          </a:xfrm>
        </p:spPr>
        <p:txBody>
          <a:bodyPr>
            <a:noAutofit/>
          </a:bodyPr>
          <a:lstStyle/>
          <a:p>
            <a:r>
              <a:rPr lang="en-US" altLang="en-US" sz="3600" b="1" dirty="0"/>
              <a:t>Drainage Basins (Watersheds</a:t>
            </a:r>
            <a:r>
              <a:rPr lang="en-US" altLang="en-US" sz="3600" b="1" dirty="0" smtClean="0"/>
              <a:t>) – </a:t>
            </a:r>
            <a:r>
              <a:rPr lang="en-US" altLang="en-US" sz="3600" b="1" dirty="0" smtClean="0">
                <a:solidFill>
                  <a:schemeClr val="bg1"/>
                </a:solidFill>
              </a:rPr>
              <a:t>the area which drains into a stream </a:t>
            </a:r>
            <a:r>
              <a:rPr lang="en-US" altLang="en-US" sz="3600" b="1" dirty="0">
                <a:solidFill>
                  <a:schemeClr val="bg1"/>
                </a:solidFill>
              </a:rPr>
              <a:t/>
            </a:r>
            <a:br>
              <a:rPr lang="en-US" altLang="en-US" sz="3600" b="1" dirty="0">
                <a:solidFill>
                  <a:schemeClr val="bg1"/>
                </a:solidFill>
              </a:rPr>
            </a:br>
            <a:r>
              <a:rPr lang="en-US" altLang="en-US" sz="3600" b="1" dirty="0"/>
              <a:t/>
            </a:r>
            <a:br>
              <a:rPr lang="en-US" altLang="en-US" sz="3600" b="1" dirty="0"/>
            </a:br>
            <a:r>
              <a:rPr lang="en-US" altLang="en-US" sz="3200" b="1" dirty="0">
                <a:solidFill>
                  <a:schemeClr val="tx1"/>
                </a:solidFill>
              </a:rPr>
              <a:t>They form nested hierarchies.</a:t>
            </a:r>
            <a:r>
              <a:rPr lang="en-US" altLang="en-US" sz="3600" b="1" dirty="0"/>
              <a:t> </a:t>
            </a:r>
            <a:br>
              <a:rPr lang="en-US" altLang="en-US" sz="3600" b="1" dirty="0"/>
            </a:br>
            <a:r>
              <a:rPr lang="en-US" altLang="en-US" sz="3200" b="1" dirty="0"/>
              <a:t/>
            </a:r>
            <a:br>
              <a:rPr lang="en-US" altLang="en-US" sz="3200" b="1" dirty="0"/>
            </a:br>
            <a:r>
              <a:rPr lang="en-US" altLang="en-US" sz="3600" b="1" dirty="0" smtClean="0">
                <a:solidFill>
                  <a:srgbClr val="FFFF00"/>
                </a:solidFill>
              </a:rPr>
              <a:t>Divides – The ridge which separates drainage basins</a:t>
            </a:r>
            <a:endParaRPr lang="en-US" altLang="en-US" sz="3200" b="1" dirty="0">
              <a:solidFill>
                <a:srgbClr val="FFFF00"/>
              </a:solidFill>
            </a:endParaRPr>
          </a:p>
        </p:txBody>
      </p:sp>
      <p:pic>
        <p:nvPicPr>
          <p:cNvPr id="23555" name="Picture 3" descr="C:\WINDOWS\DESKTOP\drainage_basi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6369" y="25965"/>
            <a:ext cx="6416675" cy="68675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09800" y="0"/>
            <a:ext cx="7772400" cy="609600"/>
          </a:xfrm>
        </p:spPr>
        <p:txBody>
          <a:bodyPr/>
          <a:lstStyle/>
          <a:p>
            <a:endParaRPr lang="en-US" altLang="en-US" sz="2800" b="1" dirty="0"/>
          </a:p>
        </p:txBody>
      </p:sp>
      <p:pic>
        <p:nvPicPr>
          <p:cNvPr id="69635" name="Picture 3" descr="C:\My Documents\My Pictures\Colorado\continental divide smal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9284" y="0"/>
            <a:ext cx="10293432" cy="685799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09800" y="-304800"/>
            <a:ext cx="7772400" cy="1143000"/>
          </a:xfrm>
        </p:spPr>
        <p:txBody>
          <a:bodyPr/>
          <a:lstStyle/>
          <a:p>
            <a:r>
              <a:rPr lang="en-US" altLang="en-US" b="1" dirty="0">
                <a:solidFill>
                  <a:srgbClr val="FF0000"/>
                </a:solidFill>
              </a:rPr>
              <a:t>Stream Load</a:t>
            </a:r>
          </a:p>
        </p:txBody>
      </p:sp>
      <p:sp>
        <p:nvSpPr>
          <p:cNvPr id="24579" name="Rectangle 3"/>
          <p:cNvSpPr>
            <a:spLocks noGrp="1" noChangeArrowheads="1"/>
          </p:cNvSpPr>
          <p:nvPr>
            <p:ph idx="1"/>
          </p:nvPr>
        </p:nvSpPr>
        <p:spPr>
          <a:xfrm>
            <a:off x="21921" y="609600"/>
            <a:ext cx="11658600" cy="3276600"/>
          </a:xfrm>
        </p:spPr>
        <p:txBody>
          <a:bodyPr/>
          <a:lstStyle/>
          <a:p>
            <a:pPr>
              <a:buFontTx/>
              <a:buNone/>
            </a:pPr>
            <a:r>
              <a:rPr lang="en-US" altLang="en-US" dirty="0">
                <a:solidFill>
                  <a:srgbClr val="FFFF00"/>
                </a:solidFill>
              </a:rPr>
              <a:t>1  Whenever water is in motion, it carries some load.</a:t>
            </a:r>
          </a:p>
          <a:p>
            <a:pPr>
              <a:buFontTx/>
              <a:buNone/>
            </a:pPr>
            <a:r>
              <a:rPr lang="en-US" altLang="en-US" dirty="0">
                <a:solidFill>
                  <a:srgbClr val="FFFF00"/>
                </a:solidFill>
              </a:rPr>
              <a:t>2  The amount of load carried by a stream is positively related to its volume and velocity.</a:t>
            </a:r>
          </a:p>
          <a:p>
            <a:pPr>
              <a:buFontTx/>
              <a:buNone/>
            </a:pPr>
            <a:r>
              <a:rPr lang="en-US" altLang="en-US" dirty="0">
                <a:solidFill>
                  <a:srgbClr val="FFFF00"/>
                </a:solidFill>
              </a:rPr>
              <a:t>3  The maximum size of stream load is dependent upon velocity and volume of stream flow.</a:t>
            </a:r>
          </a:p>
          <a:p>
            <a:pPr>
              <a:buFontTx/>
              <a:buNone/>
            </a:pPr>
            <a:r>
              <a:rPr lang="en-US" altLang="en-US" dirty="0">
                <a:solidFill>
                  <a:srgbClr val="FFFF00"/>
                </a:solidFill>
              </a:rPr>
              <a:t>4  Thus, when a stream slows, it deposits load and when it increases its speed it erodes material to add to its load.</a:t>
            </a:r>
          </a:p>
        </p:txBody>
      </p:sp>
      <p:pic>
        <p:nvPicPr>
          <p:cNvPr id="2" name="Picture 1"/>
          <p:cNvPicPr>
            <a:picLocks noChangeAspect="1"/>
          </p:cNvPicPr>
          <p:nvPr/>
        </p:nvPicPr>
        <p:blipFill>
          <a:blip r:embed="rId2"/>
          <a:stretch>
            <a:fillRect/>
          </a:stretch>
        </p:blipFill>
        <p:spPr>
          <a:xfrm>
            <a:off x="1066800" y="3732569"/>
            <a:ext cx="5715647" cy="3149439"/>
          </a:xfrm>
          <a:prstGeom prst="rect">
            <a:avLst/>
          </a:prstGeom>
        </p:spPr>
      </p:pic>
      <p:sp>
        <p:nvSpPr>
          <p:cNvPr id="3" name="Rectangle 2"/>
          <p:cNvSpPr/>
          <p:nvPr/>
        </p:nvSpPr>
        <p:spPr>
          <a:xfrm>
            <a:off x="7086600" y="4783939"/>
            <a:ext cx="4953000" cy="1077218"/>
          </a:xfrm>
          <a:prstGeom prst="rect">
            <a:avLst/>
          </a:prstGeom>
        </p:spPr>
        <p:txBody>
          <a:bodyPr wrap="square">
            <a:spAutoFit/>
          </a:bodyPr>
          <a:lstStyle/>
          <a:p>
            <a:r>
              <a:rPr lang="en-US" sz="2400" b="1" dirty="0">
                <a:solidFill>
                  <a:srgbClr val="FFFF00"/>
                </a:solidFill>
              </a:rPr>
              <a:t>Bedload</a:t>
            </a:r>
            <a:r>
              <a:rPr lang="en-US" dirty="0"/>
              <a:t>:</a:t>
            </a:r>
            <a:br>
              <a:rPr lang="en-US" dirty="0"/>
            </a:br>
            <a:r>
              <a:rPr lang="en-US" dirty="0"/>
              <a:t>	</a:t>
            </a:r>
            <a:r>
              <a:rPr lang="en-US" sz="2000" b="1" dirty="0">
                <a:solidFill>
                  <a:srgbClr val="FF3399"/>
                </a:solidFill>
              </a:rPr>
              <a:t>Saltation </a:t>
            </a:r>
            <a:r>
              <a:rPr lang="en-US" sz="2000" b="1" dirty="0">
                <a:solidFill>
                  <a:schemeClr val="bg1"/>
                </a:solidFill>
              </a:rPr>
              <a:t>- </a:t>
            </a:r>
            <a:r>
              <a:rPr lang="en-US" dirty="0">
                <a:solidFill>
                  <a:schemeClr val="bg1"/>
                </a:solidFill>
              </a:rPr>
              <a:t>series of small jumps</a:t>
            </a:r>
            <a:br>
              <a:rPr lang="en-US" dirty="0">
                <a:solidFill>
                  <a:schemeClr val="bg1"/>
                </a:solidFill>
              </a:rPr>
            </a:br>
            <a:r>
              <a:rPr lang="en-US" dirty="0"/>
              <a:t>	</a:t>
            </a:r>
            <a:r>
              <a:rPr lang="en-US" sz="2000" b="1" dirty="0">
                <a:solidFill>
                  <a:srgbClr val="FF3399"/>
                </a:solidFill>
              </a:rPr>
              <a:t>Traction</a:t>
            </a:r>
            <a:r>
              <a:rPr lang="en-US" b="1" dirty="0">
                <a:solidFill>
                  <a:srgbClr val="FF3399"/>
                </a:solidFill>
              </a:rPr>
              <a:t> </a:t>
            </a:r>
            <a:r>
              <a:rPr lang="en-US" b="1" dirty="0">
                <a:solidFill>
                  <a:schemeClr val="bg1"/>
                </a:solidFill>
              </a:rPr>
              <a:t>- </a:t>
            </a:r>
            <a:r>
              <a:rPr lang="en-US" dirty="0">
                <a:solidFill>
                  <a:schemeClr val="bg1"/>
                </a:solidFill>
              </a:rPr>
              <a:t>dragging along </a:t>
            </a:r>
            <a:r>
              <a:rPr lang="en-US" dirty="0" smtClean="0">
                <a:solidFill>
                  <a:schemeClr val="bg1"/>
                </a:solidFill>
              </a:rPr>
              <a:t>the </a:t>
            </a:r>
            <a:r>
              <a:rPr lang="en-US" dirty="0">
                <a:solidFill>
                  <a:schemeClr val="bg1"/>
                </a:solidFill>
              </a:rPr>
              <a:t>bottom. </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2286000" y="0"/>
            <a:ext cx="7772400" cy="1143000"/>
          </a:xfrm>
        </p:spPr>
        <p:txBody>
          <a:bodyPr>
            <a:normAutofit/>
          </a:bodyPr>
          <a:lstStyle/>
          <a:p>
            <a:r>
              <a:rPr lang="en-US" altLang="en-US" sz="4800" b="1" dirty="0">
                <a:solidFill>
                  <a:srgbClr val="FF0000"/>
                </a:solidFill>
              </a:rPr>
              <a:t>Weathering</a:t>
            </a:r>
          </a:p>
        </p:txBody>
      </p:sp>
      <p:sp>
        <p:nvSpPr>
          <p:cNvPr id="5123" name="Rectangle 3"/>
          <p:cNvSpPr>
            <a:spLocks noGrp="1" noChangeArrowheads="1"/>
          </p:cNvSpPr>
          <p:nvPr>
            <p:ph idx="1"/>
          </p:nvPr>
        </p:nvSpPr>
        <p:spPr>
          <a:xfrm>
            <a:off x="228600" y="1132562"/>
            <a:ext cx="7772400" cy="4876800"/>
          </a:xfrm>
        </p:spPr>
        <p:txBody>
          <a:bodyPr/>
          <a:lstStyle/>
          <a:p>
            <a:pPr>
              <a:buFontTx/>
              <a:buNone/>
            </a:pPr>
            <a:r>
              <a:rPr lang="en-US" altLang="en-US" sz="3600" dirty="0"/>
              <a:t>The mechanical disintegration and/or chemical decomposition that fragments rock masses into smaller components.</a:t>
            </a:r>
          </a:p>
          <a:p>
            <a:pPr>
              <a:buFontTx/>
              <a:buNone/>
            </a:pPr>
            <a:r>
              <a:rPr lang="en-US" altLang="en-US" sz="3600" dirty="0">
                <a:solidFill>
                  <a:srgbClr val="FFFF00"/>
                </a:solidFill>
              </a:rPr>
              <a:t>The processes begin in:</a:t>
            </a:r>
            <a:endParaRPr lang="en-US" altLang="en-US" sz="3600" dirty="0"/>
          </a:p>
          <a:p>
            <a:pPr lvl="1">
              <a:buFontTx/>
              <a:buNone/>
            </a:pPr>
            <a:r>
              <a:rPr lang="en-US" altLang="en-US" sz="3200" dirty="0">
                <a:solidFill>
                  <a:srgbClr val="FF3399"/>
                </a:solidFill>
              </a:rPr>
              <a:t>Microscopic spaces</a:t>
            </a:r>
          </a:p>
          <a:p>
            <a:pPr lvl="1">
              <a:buFontTx/>
              <a:buNone/>
            </a:pPr>
            <a:r>
              <a:rPr lang="en-US" altLang="en-US" sz="3200" dirty="0">
                <a:solidFill>
                  <a:srgbClr val="FF3399"/>
                </a:solidFill>
              </a:rPr>
              <a:t>Joints</a:t>
            </a:r>
          </a:p>
          <a:p>
            <a:pPr lvl="1">
              <a:buFontTx/>
              <a:buNone/>
            </a:pPr>
            <a:r>
              <a:rPr lang="en-US" altLang="en-US" sz="3200" dirty="0">
                <a:solidFill>
                  <a:srgbClr val="FF3399"/>
                </a:solidFill>
              </a:rPr>
              <a:t>Faults</a:t>
            </a:r>
          </a:p>
          <a:p>
            <a:pPr lvl="1">
              <a:buFontTx/>
              <a:buNone/>
            </a:pPr>
            <a:r>
              <a:rPr lang="en-US" altLang="en-US" sz="3200" dirty="0">
                <a:solidFill>
                  <a:srgbClr val="FF3399"/>
                </a:solidFill>
              </a:rPr>
              <a:t>Lava Vesicles</a:t>
            </a:r>
          </a:p>
          <a:p>
            <a:pPr>
              <a:buFontTx/>
              <a:buNone/>
            </a:pPr>
            <a:endParaRPr lang="en-US" altLang="en-US" dirty="0"/>
          </a:p>
        </p:txBody>
      </p:sp>
      <p:pic>
        <p:nvPicPr>
          <p:cNvPr id="5124" name="Picture 4" descr="idyllwild sheeting-frost wedge low res"/>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8686800" y="-61586"/>
            <a:ext cx="3517726" cy="4794628"/>
          </a:xfrm>
          <a:prstGeom prst="rect">
            <a:avLst/>
          </a:prstGeom>
          <a:noFill/>
          <a:extLst>
            <a:ext uri="{909E8E84-426E-40DD-AFC4-6F175D3DCCD1}">
              <a14:hiddenFill xmlns:a14="http://schemas.microsoft.com/office/drawing/2010/main">
                <a:solidFill>
                  <a:srgbClr val="FFFFFF"/>
                </a:solidFill>
              </a14:hiddenFill>
            </a:ext>
          </a:extLst>
        </p:spPr>
      </p:pic>
      <p:pic>
        <p:nvPicPr>
          <p:cNvPr id="5125" name="Picture 5" descr="joshua tree jointing low res"/>
          <p:cNvPicPr>
            <a:picLocks noChangeAspect="1" noChangeArrowheads="1"/>
          </p:cNvPicPr>
          <p:nvPr/>
        </p:nvPicPr>
        <p:blipFill>
          <a:blip r:embed="rId3">
            <a:extLst>
              <a:ext uri="{28A0092B-C50C-407E-A947-70E740481C1C}">
                <a14:useLocalDpi xmlns:a14="http://schemas.microsoft.com/office/drawing/2010/main" val="0"/>
              </a:ext>
            </a:extLst>
          </a:blip>
          <a:srcRect t="5130" r="32353" b="24847"/>
          <a:stretch>
            <a:fillRect/>
          </a:stretch>
        </p:blipFill>
        <p:spPr bwMode="auto">
          <a:xfrm flipH="1">
            <a:off x="8686800" y="4480143"/>
            <a:ext cx="3505200" cy="2362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808973" y="4175"/>
            <a:ext cx="10515600" cy="910225"/>
          </a:xfrm>
        </p:spPr>
        <p:txBody>
          <a:bodyPr/>
          <a:lstStyle/>
          <a:p>
            <a:r>
              <a:rPr lang="en-US" altLang="en-US" dirty="0"/>
              <a:t>Stream Profile</a:t>
            </a:r>
          </a:p>
        </p:txBody>
      </p:sp>
      <p:pic>
        <p:nvPicPr>
          <p:cNvPr id="26628" name="Picture 4" descr="C:\WINDOWS\DESKTOP\streamprofil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8" y="923795"/>
            <a:ext cx="12207658" cy="5427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2209800" y="0"/>
            <a:ext cx="7772400" cy="1143000"/>
          </a:xfrm>
        </p:spPr>
        <p:txBody>
          <a:bodyPr>
            <a:normAutofit/>
          </a:bodyPr>
          <a:lstStyle/>
          <a:p>
            <a:r>
              <a:rPr lang="en-US" altLang="en-US" b="1" dirty="0" smtClean="0">
                <a:solidFill>
                  <a:srgbClr val="FF0000"/>
                </a:solidFill>
              </a:rPr>
              <a:t>Stream </a:t>
            </a:r>
            <a:r>
              <a:rPr lang="en-US" altLang="en-US" b="1" dirty="0">
                <a:solidFill>
                  <a:srgbClr val="FF0000"/>
                </a:solidFill>
              </a:rPr>
              <a:t>Grading</a:t>
            </a:r>
          </a:p>
        </p:txBody>
      </p:sp>
      <p:sp>
        <p:nvSpPr>
          <p:cNvPr id="30723" name="Rectangle 3"/>
          <p:cNvSpPr>
            <a:spLocks noGrp="1" noChangeArrowheads="1"/>
          </p:cNvSpPr>
          <p:nvPr>
            <p:ph idx="1"/>
          </p:nvPr>
        </p:nvSpPr>
        <p:spPr>
          <a:xfrm>
            <a:off x="0" y="914400"/>
            <a:ext cx="11963400" cy="2743200"/>
          </a:xfrm>
        </p:spPr>
        <p:txBody>
          <a:bodyPr/>
          <a:lstStyle/>
          <a:p>
            <a:r>
              <a:rPr lang="en-US" altLang="en-US" b="1" dirty="0">
                <a:solidFill>
                  <a:srgbClr val="FFFF00"/>
                </a:solidFill>
              </a:rPr>
              <a:t>Degrading</a:t>
            </a:r>
            <a:r>
              <a:rPr lang="en-US" altLang="en-US" dirty="0"/>
              <a:t> - material is eroded from the landscape by fast moving water. Stream incises the landscape. </a:t>
            </a:r>
          </a:p>
          <a:p>
            <a:r>
              <a:rPr lang="en-US" altLang="en-US" b="1" dirty="0">
                <a:solidFill>
                  <a:srgbClr val="FFFF00"/>
                </a:solidFill>
              </a:rPr>
              <a:t>Aggrading</a:t>
            </a:r>
            <a:r>
              <a:rPr lang="en-US" altLang="en-US" dirty="0"/>
              <a:t> - material is deposited by slow moving water. Depositional features predominate.</a:t>
            </a:r>
          </a:p>
          <a:p>
            <a:r>
              <a:rPr lang="en-US" altLang="en-US" b="1" dirty="0">
                <a:solidFill>
                  <a:srgbClr val="FFFF00"/>
                </a:solidFill>
              </a:rPr>
              <a:t>Graded</a:t>
            </a:r>
            <a:r>
              <a:rPr lang="en-US" altLang="en-US" dirty="0">
                <a:solidFill>
                  <a:srgbClr val="FFFF00"/>
                </a:solidFill>
              </a:rPr>
              <a:t> </a:t>
            </a:r>
            <a:r>
              <a:rPr lang="en-US" altLang="en-US" dirty="0"/>
              <a:t>- neither process dominates. Streams tend towards this equilibrium over time.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2133600" y="0"/>
            <a:ext cx="7772400" cy="1143000"/>
          </a:xfrm>
        </p:spPr>
        <p:txBody>
          <a:bodyPr/>
          <a:lstStyle/>
          <a:p>
            <a:r>
              <a:rPr lang="en-US" altLang="en-US" dirty="0"/>
              <a:t>Stream </a:t>
            </a:r>
            <a:r>
              <a:rPr lang="en-US" altLang="en-US" dirty="0" smtClean="0"/>
              <a:t>Grading Progression</a:t>
            </a:r>
            <a:endParaRPr lang="en-US" altLang="en-US" dirty="0"/>
          </a:p>
        </p:txBody>
      </p:sp>
      <p:pic>
        <p:nvPicPr>
          <p:cNvPr id="31747" name="Picture 3" descr="C:\WINDOWS\DESKTOP\gradi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 y="1114425"/>
            <a:ext cx="12252960" cy="57435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idx="1"/>
          </p:nvPr>
        </p:nvSpPr>
        <p:spPr>
          <a:xfrm>
            <a:off x="5715000" y="990600"/>
            <a:ext cx="6096000" cy="2743200"/>
          </a:xfrm>
        </p:spPr>
        <p:txBody>
          <a:bodyPr/>
          <a:lstStyle/>
          <a:p>
            <a:r>
              <a:rPr lang="en-US" altLang="en-US" dirty="0"/>
              <a:t>Headwaters</a:t>
            </a:r>
          </a:p>
          <a:p>
            <a:r>
              <a:rPr lang="en-US" altLang="en-US" dirty="0"/>
              <a:t>Higher Elevation</a:t>
            </a:r>
          </a:p>
          <a:p>
            <a:r>
              <a:rPr lang="en-US" altLang="en-US" dirty="0"/>
              <a:t>Steeper Gradients</a:t>
            </a:r>
          </a:p>
          <a:p>
            <a:r>
              <a:rPr lang="en-US" altLang="en-US" dirty="0"/>
              <a:t>V-Shaped Degrading (Erosive) Valleys</a:t>
            </a:r>
          </a:p>
        </p:txBody>
      </p:sp>
      <p:pic>
        <p:nvPicPr>
          <p:cNvPr id="27651" name="Picture 3" descr="C:\WINDOWS\DESKTOP\straightchan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5000" y="3140795"/>
            <a:ext cx="5429250" cy="3727643"/>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C:\WINDOWS\DESKTOP\headwa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38"/>
            <a:ext cx="457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29200" y="152400"/>
            <a:ext cx="6858000" cy="584775"/>
          </a:xfrm>
          <a:prstGeom prst="rect">
            <a:avLst/>
          </a:prstGeom>
          <a:noFill/>
        </p:spPr>
        <p:txBody>
          <a:bodyPr wrap="square" rtlCol="0">
            <a:spAutoFit/>
          </a:bodyPr>
          <a:lstStyle/>
          <a:p>
            <a:r>
              <a:rPr lang="en-US" sz="3200" b="1" dirty="0" smtClean="0">
                <a:solidFill>
                  <a:srgbClr val="FF0000"/>
                </a:solidFill>
              </a:rPr>
              <a:t>Young stream</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idx="1"/>
          </p:nvPr>
        </p:nvSpPr>
        <p:spPr>
          <a:xfrm>
            <a:off x="152400" y="762000"/>
            <a:ext cx="3352800" cy="4114800"/>
          </a:xfrm>
        </p:spPr>
        <p:txBody>
          <a:bodyPr/>
          <a:lstStyle/>
          <a:p>
            <a:r>
              <a:rPr lang="en-US" altLang="en-US"/>
              <a:t>Graded or Aggrading</a:t>
            </a:r>
          </a:p>
          <a:p>
            <a:r>
              <a:rPr lang="en-US" altLang="en-US" dirty="0"/>
              <a:t>Small or no gradient</a:t>
            </a:r>
          </a:p>
          <a:p>
            <a:r>
              <a:rPr lang="en-US" altLang="en-US" dirty="0"/>
              <a:t>Meanders</a:t>
            </a:r>
          </a:p>
          <a:p>
            <a:r>
              <a:rPr lang="en-US" altLang="en-US" dirty="0"/>
              <a:t>Wide Valleys</a:t>
            </a:r>
          </a:p>
          <a:p>
            <a:r>
              <a:rPr lang="en-US" altLang="en-US" dirty="0"/>
              <a:t>Floodplains</a:t>
            </a:r>
          </a:p>
          <a:p>
            <a:endParaRPr lang="en-US" altLang="en-US" dirty="0"/>
          </a:p>
        </p:txBody>
      </p:sp>
      <p:pic>
        <p:nvPicPr>
          <p:cNvPr id="28675" name="Picture 3" descr="C:\WINDOWS\DESKTOP\meanderchannel.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7" y="3841943"/>
            <a:ext cx="12199307" cy="3016057"/>
          </a:xfrm>
          <a:prstGeom prst="rect">
            <a:avLst/>
          </a:prstGeom>
          <a:noFill/>
          <a:extLst>
            <a:ext uri="{909E8E84-426E-40DD-AFC4-6F175D3DCCD1}">
              <a14:hiddenFill xmlns:a14="http://schemas.microsoft.com/office/drawing/2010/main">
                <a:solidFill>
                  <a:srgbClr val="FFFFFF"/>
                </a:solidFill>
              </a14:hiddenFill>
            </a:ext>
          </a:extLst>
        </p:spPr>
      </p:pic>
      <p:pic>
        <p:nvPicPr>
          <p:cNvPr id="28676" name="Picture 4" descr="C:\WINDOWS\DESKTOP\meanders.jpg"/>
          <p:cNvPicPr>
            <a:picLocks noChangeAspect="1" noChangeArrowheads="1"/>
          </p:cNvPicPr>
          <p:nvPr/>
        </p:nvPicPr>
        <p:blipFill>
          <a:blip r:embed="rId3">
            <a:extLst>
              <a:ext uri="{28A0092B-C50C-407E-A947-70E740481C1C}">
                <a14:useLocalDpi xmlns:a14="http://schemas.microsoft.com/office/drawing/2010/main" val="0"/>
              </a:ext>
            </a:extLst>
          </a:blip>
          <a:srcRect b="8461"/>
          <a:stretch>
            <a:fillRect/>
          </a:stretch>
        </p:blipFill>
        <p:spPr bwMode="auto">
          <a:xfrm>
            <a:off x="5835967" y="-1"/>
            <a:ext cx="6356033" cy="38419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4800" y="0"/>
            <a:ext cx="4724400" cy="584775"/>
          </a:xfrm>
          <a:prstGeom prst="rect">
            <a:avLst/>
          </a:prstGeom>
          <a:noFill/>
        </p:spPr>
        <p:txBody>
          <a:bodyPr wrap="square" rtlCol="0">
            <a:spAutoFit/>
          </a:bodyPr>
          <a:lstStyle/>
          <a:p>
            <a:r>
              <a:rPr lang="en-US" sz="3200" b="1" dirty="0" smtClean="0">
                <a:solidFill>
                  <a:srgbClr val="FF0000"/>
                </a:solidFill>
              </a:rPr>
              <a:t>Old Stream</a:t>
            </a:r>
            <a:endParaRPr lang="en-US" sz="3200" b="1" dirty="0">
              <a:solidFill>
                <a:srgbClr val="FF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9" name="Text Box 3"/>
          <p:cNvSpPr txBox="1">
            <a:spLocks noChangeArrowheads="1"/>
          </p:cNvSpPr>
          <p:nvPr/>
        </p:nvSpPr>
        <p:spPr bwMode="auto">
          <a:xfrm>
            <a:off x="5638800" y="54102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pic>
        <p:nvPicPr>
          <p:cNvPr id="29701" name="Picture 5" descr="C:\WINDOWS\DESKTOP\nile delta.jpg"/>
          <p:cNvPicPr>
            <a:picLocks noChangeAspect="1" noChangeArrowheads="1"/>
          </p:cNvPicPr>
          <p:nvPr/>
        </p:nvPicPr>
        <p:blipFill>
          <a:blip r:embed="rId2">
            <a:extLst>
              <a:ext uri="{28A0092B-C50C-407E-A947-70E740481C1C}">
                <a14:useLocalDpi xmlns:a14="http://schemas.microsoft.com/office/drawing/2010/main" val="0"/>
              </a:ext>
            </a:extLst>
          </a:blip>
          <a:srcRect b="4082"/>
          <a:stretch>
            <a:fillRect/>
          </a:stretch>
        </p:blipFill>
        <p:spPr bwMode="auto">
          <a:xfrm>
            <a:off x="8817312" y="3657600"/>
            <a:ext cx="3336587" cy="3200400"/>
          </a:xfrm>
          <a:prstGeom prst="rect">
            <a:avLst/>
          </a:prstGeom>
          <a:noFill/>
          <a:extLst>
            <a:ext uri="{909E8E84-426E-40DD-AFC4-6F175D3DCCD1}">
              <a14:hiddenFill xmlns:a14="http://schemas.microsoft.com/office/drawing/2010/main">
                <a:solidFill>
                  <a:srgbClr val="FFFFFF"/>
                </a:solidFill>
              </a14:hiddenFill>
            </a:ext>
          </a:extLst>
        </p:spPr>
      </p:pic>
      <p:sp>
        <p:nvSpPr>
          <p:cNvPr id="29702" name="Rectangle 6"/>
          <p:cNvSpPr>
            <a:spLocks noChangeArrowheads="1"/>
          </p:cNvSpPr>
          <p:nvPr/>
        </p:nvSpPr>
        <p:spPr bwMode="auto">
          <a:xfrm>
            <a:off x="9067800" y="6447555"/>
            <a:ext cx="305752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solidFill>
                  <a:schemeClr val="bg1"/>
                </a:solidFill>
                <a:latin typeface="Tahoma" panose="020B0604030504040204" pitchFamily="34" charset="0"/>
              </a:rPr>
              <a:t>Nile River Delta, Egypt</a:t>
            </a:r>
            <a:endParaRPr lang="en-US" altLang="en-US" dirty="0">
              <a:solidFill>
                <a:schemeClr val="bg1"/>
              </a:solidFill>
            </a:endParaRPr>
          </a:p>
        </p:txBody>
      </p:sp>
      <p:sp>
        <p:nvSpPr>
          <p:cNvPr id="29703" name="Rectangle 7"/>
          <p:cNvSpPr>
            <a:spLocks noChangeArrowheads="1"/>
          </p:cNvSpPr>
          <p:nvPr/>
        </p:nvSpPr>
        <p:spPr bwMode="auto">
          <a:xfrm>
            <a:off x="304800" y="68816"/>
            <a:ext cx="7315200" cy="5175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ts val="500"/>
              </a:spcBef>
              <a:spcAft>
                <a:spcPts val="500"/>
              </a:spcAft>
            </a:pPr>
            <a:r>
              <a:rPr lang="en-US" altLang="en-US" sz="3200" b="1" u="sng" dirty="0">
                <a:solidFill>
                  <a:srgbClr val="FFFF00"/>
                </a:solidFill>
                <a:latin typeface="Arial" panose="020B0604020202020204" pitchFamily="34" charset="0"/>
              </a:rPr>
              <a:t>Deltas</a:t>
            </a:r>
          </a:p>
          <a:p>
            <a:pPr>
              <a:spcBef>
                <a:spcPts val="500"/>
              </a:spcBef>
              <a:spcAft>
                <a:spcPts val="500"/>
              </a:spcAft>
            </a:pPr>
            <a:r>
              <a:rPr lang="en-US" altLang="en-US" dirty="0">
                <a:solidFill>
                  <a:schemeClr val="bg1"/>
                </a:solidFill>
                <a:latin typeface="Arial" panose="020B0604020202020204" pitchFamily="34" charset="0"/>
              </a:rPr>
              <a:t> </a:t>
            </a:r>
            <a:r>
              <a:rPr lang="en-US" altLang="en-US" sz="2400" dirty="0">
                <a:solidFill>
                  <a:schemeClr val="bg1"/>
                </a:solidFill>
                <a:latin typeface="Arial" panose="020B0604020202020204" pitchFamily="34" charset="0"/>
              </a:rPr>
              <a:t>broad triangular shape, such as Nile River (Greek letter) </a:t>
            </a:r>
          </a:p>
          <a:p>
            <a:pPr lvl="3">
              <a:spcBef>
                <a:spcPts val="500"/>
              </a:spcBef>
              <a:spcAft>
                <a:spcPts val="500"/>
              </a:spcAft>
              <a:buFont typeface="Symbol" panose="05050102010706020507" pitchFamily="18" charset="2"/>
              <a:buChar char="·"/>
            </a:pPr>
            <a:r>
              <a:rPr lang="en-US" altLang="en-US" sz="2400" dirty="0">
                <a:solidFill>
                  <a:schemeClr val="bg1"/>
                </a:solidFill>
                <a:latin typeface="Arial" panose="020B0604020202020204" pitchFamily="34" charset="0"/>
              </a:rPr>
              <a:t> outlets become clogged and new channel created </a:t>
            </a:r>
          </a:p>
          <a:p>
            <a:pPr lvl="4">
              <a:spcBef>
                <a:spcPts val="500"/>
              </a:spcBef>
              <a:spcAft>
                <a:spcPts val="500"/>
              </a:spcAft>
              <a:buFont typeface="Symbol" panose="05050102010706020507" pitchFamily="18" charset="2"/>
              <a:buChar char="·"/>
            </a:pPr>
            <a:r>
              <a:rPr lang="en-US" altLang="en-US" sz="2400" dirty="0">
                <a:solidFill>
                  <a:schemeClr val="bg1"/>
                </a:solidFill>
                <a:latin typeface="Arial" panose="020B0604020202020204" pitchFamily="34" charset="0"/>
              </a:rPr>
              <a:t> maze of outlets </a:t>
            </a:r>
            <a:r>
              <a:rPr lang="en-US" altLang="en-US" sz="2400" dirty="0" smtClean="0">
                <a:solidFill>
                  <a:schemeClr val="bg1"/>
                </a:solidFill>
                <a:latin typeface="Arial" panose="020B0604020202020204" pitchFamily="34" charset="0"/>
              </a:rPr>
              <a:t>(distributaries)</a:t>
            </a:r>
            <a:endParaRPr lang="en-US" altLang="en-US" sz="2400" dirty="0">
              <a:solidFill>
                <a:schemeClr val="bg1"/>
              </a:solidFill>
              <a:latin typeface="Arial" panose="020B0604020202020204" pitchFamily="34" charset="0"/>
            </a:endParaRPr>
          </a:p>
          <a:p>
            <a:pPr lvl="3">
              <a:spcBef>
                <a:spcPts val="500"/>
              </a:spcBef>
              <a:spcAft>
                <a:spcPts val="500"/>
              </a:spcAft>
              <a:buFont typeface="Symbol" panose="05050102010706020507" pitchFamily="18" charset="2"/>
              <a:buChar char="·"/>
            </a:pPr>
            <a:r>
              <a:rPr lang="en-US" altLang="en-US" sz="2400" dirty="0">
                <a:solidFill>
                  <a:schemeClr val="bg1"/>
                </a:solidFill>
                <a:latin typeface="Arial" panose="020B0604020202020204" pitchFamily="34" charset="0"/>
              </a:rPr>
              <a:t> richest habitat </a:t>
            </a:r>
          </a:p>
          <a:p>
            <a:pPr lvl="4">
              <a:spcBef>
                <a:spcPts val="500"/>
              </a:spcBef>
              <a:spcAft>
                <a:spcPts val="500"/>
              </a:spcAft>
              <a:buFont typeface="Symbol" panose="05050102010706020507" pitchFamily="18" charset="2"/>
              <a:buChar char="·"/>
            </a:pPr>
            <a:r>
              <a:rPr lang="en-US" altLang="en-US" sz="2400" dirty="0">
                <a:solidFill>
                  <a:schemeClr val="bg1"/>
                </a:solidFill>
                <a:latin typeface="Arial" panose="020B0604020202020204" pitchFamily="34" charset="0"/>
              </a:rPr>
              <a:t> severely threatened by diversions and pollution </a:t>
            </a:r>
          </a:p>
          <a:p>
            <a:pPr lvl="4">
              <a:spcBef>
                <a:spcPts val="500"/>
              </a:spcBef>
              <a:spcAft>
                <a:spcPts val="500"/>
              </a:spcAft>
              <a:buFont typeface="Symbol" panose="05050102010706020507" pitchFamily="18" charset="2"/>
              <a:buChar char="·"/>
            </a:pPr>
            <a:r>
              <a:rPr lang="en-US" altLang="en-US" sz="2400" dirty="0">
                <a:solidFill>
                  <a:schemeClr val="bg1"/>
                </a:solidFill>
                <a:latin typeface="Arial" panose="020B0604020202020204" pitchFamily="34" charset="0"/>
              </a:rPr>
              <a:t> Sac. / San Joaquin delta </a:t>
            </a:r>
          </a:p>
          <a:p>
            <a:pPr lvl="4">
              <a:spcBef>
                <a:spcPts val="500"/>
              </a:spcBef>
              <a:spcAft>
                <a:spcPts val="500"/>
              </a:spcAft>
              <a:buFont typeface="Symbol" panose="05050102010706020507" pitchFamily="18" charset="2"/>
              <a:buChar char="·"/>
            </a:pPr>
            <a:r>
              <a:rPr lang="en-US" altLang="en-US" sz="2400" dirty="0">
                <a:solidFill>
                  <a:schemeClr val="bg1"/>
                </a:solidFill>
                <a:latin typeface="Arial" panose="020B0604020202020204" pitchFamily="34" charset="0"/>
              </a:rPr>
              <a:t> Colorado River delta</a:t>
            </a:r>
            <a:r>
              <a:rPr lang="en-US" altLang="en-US" sz="2400" dirty="0">
                <a:latin typeface="Arial" panose="020B0604020202020204" pitchFamily="34" charset="0"/>
              </a:rPr>
              <a:t> </a:t>
            </a: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2857" y1="66890" x2="12857" y2="66890"/>
                        <a14:foregroundMark x1="20000" y1="77926" x2="20000" y2="77926"/>
                        <a14:foregroundMark x1="11786" y1="89298" x2="11786" y2="89298"/>
                        <a14:foregroundMark x1="22143" y1="84615" x2="22143" y2="84615"/>
                        <a14:foregroundMark x1="10000" y1="53177" x2="10000" y2="53177"/>
                        <a14:foregroundMark x1="2500" y1="56522" x2="3571" y2="57191"/>
                        <a14:foregroundMark x1="16071" y1="61538" x2="16071" y2="61538"/>
                        <a14:foregroundMark x1="19286" y1="59532" x2="19286" y2="59532"/>
                        <a14:foregroundMark x1="42857" y1="10368" x2="42857" y2="10368"/>
                        <a14:foregroundMark x1="22143" y1="3679" x2="22143" y2="3679"/>
                        <a14:foregroundMark x1="48571" y1="10368" x2="48571" y2="10368"/>
                        <a14:foregroundMark x1="58571" y1="13043" x2="62500" y2="13378"/>
                        <a14:foregroundMark x1="81786" y1="19398" x2="82500" y2="25753"/>
                        <a14:foregroundMark x1="92143" y1="30769" x2="92143" y2="33110"/>
                        <a14:foregroundMark x1="8214" y1="80602" x2="8214" y2="80602"/>
                        <a14:foregroundMark x1="16071" y1="82943" x2="16071" y2="82943"/>
                        <a14:backgroundMark x1="97143" y1="87960" x2="97143" y2="87960"/>
                        <a14:backgroundMark x1="95000" y1="80602" x2="95000" y2="80602"/>
                        <a14:backgroundMark x1="96786" y1="75251" x2="96786" y2="75251"/>
                        <a14:backgroundMark x1="97857" y1="72241" x2="97857" y2="72241"/>
                        <a14:backgroundMark x1="95714" y1="91639" x2="95714" y2="91639"/>
                        <a14:backgroundMark x1="91786" y1="95987" x2="91786" y2="95987"/>
                      </a14:backgroundRemoval>
                    </a14:imgEffect>
                  </a14:imgLayer>
                </a14:imgProps>
              </a:ext>
            </a:extLst>
          </a:blip>
          <a:stretch>
            <a:fillRect/>
          </a:stretch>
        </p:blipFill>
        <p:spPr>
          <a:xfrm>
            <a:off x="8817312" y="-5900"/>
            <a:ext cx="3380579" cy="3609975"/>
          </a:xfrm>
          <a:prstGeom prst="rect">
            <a:avLst/>
          </a:prstGeom>
        </p:spPr>
      </p:pic>
      <p:sp>
        <p:nvSpPr>
          <p:cNvPr id="3" name="TextBox 2"/>
          <p:cNvSpPr txBox="1"/>
          <p:nvPr/>
        </p:nvSpPr>
        <p:spPr>
          <a:xfrm>
            <a:off x="9448800" y="304800"/>
            <a:ext cx="3124200" cy="461665"/>
          </a:xfrm>
          <a:prstGeom prst="rect">
            <a:avLst/>
          </a:prstGeom>
          <a:noFill/>
        </p:spPr>
        <p:txBody>
          <a:bodyPr wrap="square" rtlCol="0">
            <a:spAutoFit/>
          </a:bodyPr>
          <a:lstStyle/>
          <a:p>
            <a:r>
              <a:rPr lang="en-US" sz="2400" b="1" dirty="0" smtClean="0">
                <a:solidFill>
                  <a:schemeClr val="bg1"/>
                </a:solidFill>
              </a:rPr>
              <a:t>Mississippi R. Delta</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C:\WINDOWS\DESKTOP\mahakam river.jpg"/>
          <p:cNvPicPr>
            <a:picLocks noChangeAspect="1" noChangeArrowheads="1"/>
          </p:cNvPicPr>
          <p:nvPr/>
        </p:nvPicPr>
        <p:blipFill>
          <a:blip r:embed="rId2">
            <a:extLst>
              <a:ext uri="{28A0092B-C50C-407E-A947-70E740481C1C}">
                <a14:useLocalDpi xmlns:a14="http://schemas.microsoft.com/office/drawing/2010/main" val="0"/>
              </a:ext>
            </a:extLst>
          </a:blip>
          <a:srcRect b="9375"/>
          <a:stretch>
            <a:fillRect/>
          </a:stretch>
        </p:blipFill>
        <p:spPr bwMode="auto">
          <a:xfrm>
            <a:off x="-7308" y="65088"/>
            <a:ext cx="7437521" cy="6792912"/>
          </a:xfrm>
          <a:prstGeom prst="rect">
            <a:avLst/>
          </a:prstGeom>
          <a:noFill/>
          <a:extLst>
            <a:ext uri="{909E8E84-426E-40DD-AFC4-6F175D3DCCD1}">
              <a14:hiddenFill xmlns:a14="http://schemas.microsoft.com/office/drawing/2010/main">
                <a:solidFill>
                  <a:srgbClr val="FFFFFF"/>
                </a:solidFill>
              </a14:hiddenFill>
            </a:ext>
          </a:extLst>
        </p:spPr>
      </p:pic>
      <p:sp>
        <p:nvSpPr>
          <p:cNvPr id="70659" name="Text Box 3"/>
          <p:cNvSpPr txBox="1">
            <a:spLocks noChangeArrowheads="1"/>
          </p:cNvSpPr>
          <p:nvPr/>
        </p:nvSpPr>
        <p:spPr bwMode="auto">
          <a:xfrm>
            <a:off x="5638800" y="5410200"/>
            <a:ext cx="4648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70660" name="Text Box 4"/>
          <p:cNvSpPr txBox="1">
            <a:spLocks noChangeArrowheads="1"/>
          </p:cNvSpPr>
          <p:nvPr/>
        </p:nvSpPr>
        <p:spPr bwMode="auto">
          <a:xfrm>
            <a:off x="7430213" y="1219200"/>
            <a:ext cx="4752392"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2000" b="1" dirty="0">
                <a:solidFill>
                  <a:schemeClr val="bg1"/>
                </a:solidFill>
                <a:latin typeface="Tahoma" panose="020B0604030504040204" pitchFamily="34" charset="0"/>
              </a:rPr>
              <a:t>Mahakam River Delta and Silt Plumes,</a:t>
            </a:r>
          </a:p>
          <a:p>
            <a:pPr algn="ctr">
              <a:spcBef>
                <a:spcPct val="50000"/>
              </a:spcBef>
            </a:pPr>
            <a:r>
              <a:rPr lang="en-US" altLang="en-US" sz="2000" b="1" dirty="0">
                <a:solidFill>
                  <a:schemeClr val="bg1"/>
                </a:solidFill>
                <a:latin typeface="Tahoma" panose="020B0604030504040204" pitchFamily="34" charset="0"/>
              </a:rPr>
              <a:t>Borneo, Indonesia</a:t>
            </a:r>
            <a:endParaRPr lang="en-US" altLang="en-US" dirty="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9144000" y="381000"/>
            <a:ext cx="3048000" cy="1325563"/>
          </a:xfrm>
        </p:spPr>
        <p:txBody>
          <a:bodyPr>
            <a:normAutofit/>
          </a:bodyPr>
          <a:lstStyle/>
          <a:p>
            <a:r>
              <a:rPr lang="en-US" altLang="en-US" dirty="0" smtClean="0"/>
              <a:t>Progression of Gradation</a:t>
            </a:r>
            <a:endParaRPr lang="en-US" altLang="en-US" dirty="0"/>
          </a:p>
        </p:txBody>
      </p:sp>
      <p:pic>
        <p:nvPicPr>
          <p:cNvPr id="32771" name="Picture 3" descr="C:\WINDOWS\DESKTOP\grading2"/>
          <p:cNvPicPr>
            <a:picLocks noChangeAspect="1" noChangeArrowheads="1"/>
          </p:cNvPicPr>
          <p:nvPr/>
        </p:nvPicPr>
        <p:blipFill>
          <a:blip r:embed="rId2">
            <a:lum bright="-18000" contrast="24000"/>
            <a:extLst>
              <a:ext uri="{28A0092B-C50C-407E-A947-70E740481C1C}">
                <a14:useLocalDpi xmlns:a14="http://schemas.microsoft.com/office/drawing/2010/main" val="0"/>
              </a:ext>
            </a:extLst>
          </a:blip>
          <a:srcRect b="1930"/>
          <a:stretch>
            <a:fillRect/>
          </a:stretch>
        </p:blipFill>
        <p:spPr bwMode="auto">
          <a:xfrm>
            <a:off x="0" y="1044"/>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D:\MCKNIG\CHAP16\FIGURES\FG16_009.PCT"/>
          <p:cNvPicPr>
            <a:picLocks noChangeAspect="1" noChangeArrowheads="1"/>
          </p:cNvPicPr>
          <p:nvPr/>
        </p:nvPicPr>
        <p:blipFill>
          <a:blip r:embed="rId2">
            <a:extLst>
              <a:ext uri="{28A0092B-C50C-407E-A947-70E740481C1C}">
                <a14:useLocalDpi xmlns:a14="http://schemas.microsoft.com/office/drawing/2010/main" val="0"/>
              </a:ext>
            </a:extLst>
          </a:blip>
          <a:srcRect t="15526" b="12495"/>
          <a:stretch>
            <a:fillRect/>
          </a:stretch>
        </p:blipFill>
        <p:spPr bwMode="auto">
          <a:xfrm>
            <a:off x="1" y="2590800"/>
            <a:ext cx="9062904" cy="4267200"/>
          </a:xfrm>
          <a:prstGeom prst="rect">
            <a:avLst/>
          </a:prstGeom>
          <a:noFill/>
          <a:extLst>
            <a:ext uri="{909E8E84-426E-40DD-AFC4-6F175D3DCCD1}">
              <a14:hiddenFill xmlns:a14="http://schemas.microsoft.com/office/drawing/2010/main">
                <a:solidFill>
                  <a:srgbClr val="FFFFFF"/>
                </a:solidFill>
              </a14:hiddenFill>
            </a:ext>
          </a:extLst>
        </p:spPr>
      </p:pic>
      <p:sp>
        <p:nvSpPr>
          <p:cNvPr id="33795" name="Text Box 3"/>
          <p:cNvSpPr txBox="1">
            <a:spLocks noChangeArrowheads="1"/>
          </p:cNvSpPr>
          <p:nvPr/>
        </p:nvSpPr>
        <p:spPr bwMode="auto">
          <a:xfrm>
            <a:off x="1524000" y="152400"/>
            <a:ext cx="70104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4400" dirty="0">
                <a:solidFill>
                  <a:srgbClr val="FFFF00"/>
                </a:solidFill>
                <a:latin typeface="Tahoma" panose="020B0604030504040204" pitchFamily="34" charset="0"/>
              </a:rPr>
              <a:t>Stream Meanders</a:t>
            </a:r>
            <a:endParaRPr lang="en-US" altLang="en-US" dirty="0"/>
          </a:p>
        </p:txBody>
      </p:sp>
      <p:sp>
        <p:nvSpPr>
          <p:cNvPr id="33796" name="Text Box 4"/>
          <p:cNvSpPr txBox="1">
            <a:spLocks noChangeArrowheads="1"/>
          </p:cNvSpPr>
          <p:nvPr/>
        </p:nvSpPr>
        <p:spPr bwMode="auto">
          <a:xfrm>
            <a:off x="1216753" y="1600200"/>
            <a:ext cx="6629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dirty="0">
                <a:latin typeface="Tahoma" panose="020B0604030504040204" pitchFamily="34" charset="0"/>
              </a:rPr>
              <a:t>Develop on very level floodplains.</a:t>
            </a:r>
            <a:endParaRPr lang="en-US" altLang="en-US" dirty="0"/>
          </a:p>
        </p:txBody>
      </p:sp>
      <p:sp>
        <p:nvSpPr>
          <p:cNvPr id="2" name="Rectangle 1"/>
          <p:cNvSpPr/>
          <p:nvPr/>
        </p:nvSpPr>
        <p:spPr>
          <a:xfrm>
            <a:off x="9072300" y="1893159"/>
            <a:ext cx="3119700" cy="4893647"/>
          </a:xfrm>
          <a:prstGeom prst="rect">
            <a:avLst/>
          </a:prstGeom>
        </p:spPr>
        <p:txBody>
          <a:bodyPr wrap="square">
            <a:spAutoFit/>
          </a:bodyPr>
          <a:lstStyle/>
          <a:p>
            <a:r>
              <a:rPr lang="en-US" sz="2400" b="1" dirty="0">
                <a:solidFill>
                  <a:schemeClr val="bg1"/>
                </a:solidFill>
              </a:rPr>
              <a:t>In geography and fluvial geomorphology, a </a:t>
            </a:r>
            <a:r>
              <a:rPr lang="en-US" sz="2400" b="1" dirty="0" err="1">
                <a:solidFill>
                  <a:schemeClr val="bg1"/>
                </a:solidFill>
              </a:rPr>
              <a:t>thalweg</a:t>
            </a:r>
            <a:r>
              <a:rPr lang="en-US" sz="2400" b="1" dirty="0">
                <a:solidFill>
                  <a:schemeClr val="bg1"/>
                </a:solidFill>
              </a:rPr>
              <a:t> or </a:t>
            </a:r>
            <a:r>
              <a:rPr lang="en-US" sz="2400" b="1" dirty="0" err="1">
                <a:solidFill>
                  <a:schemeClr val="bg1"/>
                </a:solidFill>
              </a:rPr>
              <a:t>talweg</a:t>
            </a:r>
            <a:r>
              <a:rPr lang="en-US" sz="2400" b="1" dirty="0">
                <a:solidFill>
                  <a:schemeClr val="bg1"/>
                </a:solidFill>
              </a:rPr>
              <a:t> </a:t>
            </a:r>
            <a:r>
              <a:rPr lang="en-US" sz="2400" b="1" dirty="0" smtClean="0">
                <a:solidFill>
                  <a:schemeClr val="bg1"/>
                </a:solidFill>
              </a:rPr>
              <a:t>is </a:t>
            </a:r>
            <a:r>
              <a:rPr lang="en-US" sz="2400" b="1" dirty="0">
                <a:solidFill>
                  <a:schemeClr val="bg1"/>
                </a:solidFill>
              </a:rPr>
              <a:t>the line of lowest elevation within a valley or watercourse. Under international law, a </a:t>
            </a:r>
            <a:r>
              <a:rPr lang="en-US" sz="2400" b="1" dirty="0" err="1">
                <a:solidFill>
                  <a:schemeClr val="bg1"/>
                </a:solidFill>
              </a:rPr>
              <a:t>thalweg</a:t>
            </a:r>
            <a:r>
              <a:rPr lang="en-US" sz="2400" b="1" dirty="0">
                <a:solidFill>
                  <a:schemeClr val="bg1"/>
                </a:solidFill>
              </a:rPr>
              <a:t> is the middle of the primary navigable channel of a waterway that defines the boundary line between states.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A:\Capture.jpg"/>
          <p:cNvPicPr>
            <a:picLocks noChangeAspect="1" noChangeArrowheads="1"/>
          </p:cNvPicPr>
          <p:nvPr/>
        </p:nvPicPr>
        <p:blipFill>
          <a:blip r:embed="rId2">
            <a:extLst>
              <a:ext uri="{28A0092B-C50C-407E-A947-70E740481C1C}">
                <a14:useLocalDpi xmlns:a14="http://schemas.microsoft.com/office/drawing/2010/main" val="0"/>
              </a:ext>
            </a:extLst>
          </a:blip>
          <a:srcRect l="13043"/>
          <a:stretch>
            <a:fillRect/>
          </a:stretch>
        </p:blipFill>
        <p:spPr bwMode="auto">
          <a:xfrm>
            <a:off x="914400" y="-49996"/>
            <a:ext cx="10131719" cy="68881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A:\lichen erosion joshtree low r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399740" y="4419600"/>
            <a:ext cx="2819400" cy="2308324"/>
          </a:xfrm>
          <a:prstGeom prst="rect">
            <a:avLst/>
          </a:prstGeom>
          <a:noFill/>
        </p:spPr>
        <p:txBody>
          <a:bodyPr wrap="square" rtlCol="0">
            <a:spAutoFit/>
          </a:bodyPr>
          <a:lstStyle/>
          <a:p>
            <a:r>
              <a:rPr lang="en-US" sz="2400" b="1" dirty="0" smtClean="0">
                <a:solidFill>
                  <a:schemeClr val="accent4">
                    <a:lumMod val="60000"/>
                    <a:lumOff val="40000"/>
                  </a:schemeClr>
                </a:solidFill>
              </a:rPr>
              <a:t>The growth of the lichen on the rock surface makes chemical changes in the surface of the rock.</a:t>
            </a:r>
            <a:endParaRPr lang="en-US" sz="2400" b="1" dirty="0">
              <a:solidFill>
                <a:schemeClr val="accent4">
                  <a:lumMod val="60000"/>
                  <a:lumOff val="40000"/>
                </a:schemeClr>
              </a:solidFill>
            </a:endParaRPr>
          </a:p>
        </p:txBody>
      </p:sp>
      <p:cxnSp>
        <p:nvCxnSpPr>
          <p:cNvPr id="6" name="Straight Arrow Connector 5"/>
          <p:cNvCxnSpPr>
            <a:stCxn id="2" idx="1"/>
          </p:cNvCxnSpPr>
          <p:nvPr/>
        </p:nvCxnSpPr>
        <p:spPr>
          <a:xfrm flipH="1" flipV="1">
            <a:off x="7391400" y="3810000"/>
            <a:ext cx="2008340" cy="17637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a:stCxn id="2" idx="1"/>
          </p:cNvCxnSpPr>
          <p:nvPr/>
        </p:nvCxnSpPr>
        <p:spPr>
          <a:xfrm flipH="1" flipV="1">
            <a:off x="4038600" y="3505200"/>
            <a:ext cx="5361140" cy="2068562"/>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1" name="Picture 3" descr="A:\san joaquin meande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
            <a:ext cx="9144000" cy="6094413"/>
          </a:xfrm>
          <a:prstGeom prst="rect">
            <a:avLst/>
          </a:prstGeom>
          <a:noFill/>
          <a:extLst>
            <a:ext uri="{909E8E84-426E-40DD-AFC4-6F175D3DCCD1}">
              <a14:hiddenFill xmlns:a14="http://schemas.microsoft.com/office/drawing/2010/main">
                <a:solidFill>
                  <a:srgbClr val="FFFFFF"/>
                </a:solidFill>
              </a14:hiddenFill>
            </a:ext>
          </a:extLst>
        </p:spPr>
      </p:pic>
      <p:sp>
        <p:nvSpPr>
          <p:cNvPr id="63492" name="Text Box 4"/>
          <p:cNvSpPr txBox="1">
            <a:spLocks noChangeArrowheads="1"/>
          </p:cNvSpPr>
          <p:nvPr/>
        </p:nvSpPr>
        <p:spPr bwMode="auto">
          <a:xfrm>
            <a:off x="2743200" y="6248400"/>
            <a:ext cx="68580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a:solidFill>
                  <a:srgbClr val="FFFF00"/>
                </a:solidFill>
                <a:latin typeface="Tahoma" panose="020B0604030504040204" pitchFamily="34" charset="0"/>
              </a:rPr>
              <a:t>San Joaquin River</a:t>
            </a:r>
            <a:endParaRPr lang="en-US" altLang="en-US" sz="320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381000" y="24008"/>
            <a:ext cx="7848600" cy="1371600"/>
          </a:xfrm>
        </p:spPr>
        <p:txBody>
          <a:bodyPr>
            <a:normAutofit fontScale="90000"/>
          </a:bodyPr>
          <a:lstStyle/>
          <a:p>
            <a:pPr algn="l"/>
            <a:r>
              <a:rPr lang="en-US" altLang="en-US" sz="4800" b="1" dirty="0"/>
              <a:t>Meander Bends: </a:t>
            </a:r>
            <a:br>
              <a:rPr lang="en-US" altLang="en-US" sz="4800" b="1" dirty="0"/>
            </a:br>
            <a:r>
              <a:rPr lang="en-US" altLang="en-US" sz="4800" dirty="0"/>
              <a:t>Erosion and Deposition</a:t>
            </a:r>
          </a:p>
        </p:txBody>
      </p:sp>
      <p:pic>
        <p:nvPicPr>
          <p:cNvPr id="66563" name="Picture 3" descr="E:\LUTGEN\CHAP09\FIGURES\FG09_0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2209800"/>
            <a:ext cx="5029200" cy="3794125"/>
          </a:xfrm>
          <a:prstGeom prst="rect">
            <a:avLst/>
          </a:prstGeom>
          <a:noFill/>
          <a:ln w="28575">
            <a:solidFill>
              <a:schemeClr val="tx1"/>
            </a:solidFill>
            <a:miter lim="800000"/>
            <a:headEnd/>
            <a:tailEnd/>
          </a:ln>
          <a:effectLst>
            <a:outerShdw dist="107763" dir="189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66564" name="Text Box 4"/>
          <p:cNvSpPr txBox="1">
            <a:spLocks noChangeArrowheads="1"/>
          </p:cNvSpPr>
          <p:nvPr/>
        </p:nvSpPr>
        <p:spPr bwMode="auto">
          <a:xfrm>
            <a:off x="76199" y="2422526"/>
            <a:ext cx="6934201" cy="25545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4000" b="1" dirty="0">
                <a:solidFill>
                  <a:schemeClr val="bg1"/>
                </a:solidFill>
              </a:rPr>
              <a:t>Outside</a:t>
            </a:r>
            <a:r>
              <a:rPr lang="en-US" altLang="en-US" sz="4000" b="1" dirty="0"/>
              <a:t> of </a:t>
            </a:r>
            <a:r>
              <a:rPr lang="en-US" altLang="en-US" sz="4000" b="1" dirty="0" smtClean="0"/>
              <a:t>Bend Is  undergoing </a:t>
            </a:r>
            <a:r>
              <a:rPr lang="en-US" altLang="en-US" sz="4000" b="1" dirty="0" smtClean="0">
                <a:solidFill>
                  <a:srgbClr val="FFFF00"/>
                </a:solidFill>
              </a:rPr>
              <a:t>erosion</a:t>
            </a:r>
            <a:endParaRPr lang="en-US" altLang="en-US" sz="4000" b="1" dirty="0">
              <a:solidFill>
                <a:srgbClr val="FFFF00"/>
              </a:solidFill>
            </a:endParaRPr>
          </a:p>
          <a:p>
            <a:r>
              <a:rPr lang="en-US" altLang="en-US" sz="4000" b="1" dirty="0">
                <a:solidFill>
                  <a:schemeClr val="bg1"/>
                </a:solidFill>
              </a:rPr>
              <a:t>Inside</a:t>
            </a:r>
            <a:r>
              <a:rPr lang="en-US" altLang="en-US" sz="4000" b="1" dirty="0"/>
              <a:t> of </a:t>
            </a:r>
            <a:r>
              <a:rPr lang="en-US" altLang="en-US" sz="4000" b="1" dirty="0" smtClean="0"/>
              <a:t>Bend Has </a:t>
            </a:r>
            <a:r>
              <a:rPr lang="en-US" altLang="en-US" sz="4000" b="1" dirty="0" smtClean="0">
                <a:solidFill>
                  <a:srgbClr val="FFFF00"/>
                </a:solidFill>
              </a:rPr>
              <a:t>Deposition (</a:t>
            </a:r>
            <a:r>
              <a:rPr lang="en-US" altLang="en-US" sz="4000" b="1" dirty="0">
                <a:solidFill>
                  <a:srgbClr val="FFFF00"/>
                </a:solidFill>
              </a:rPr>
              <a:t>Point Bar)</a:t>
            </a:r>
          </a:p>
        </p:txBody>
      </p:sp>
      <p:sp>
        <p:nvSpPr>
          <p:cNvPr id="66565" name="Text Box 5"/>
          <p:cNvSpPr txBox="1">
            <a:spLocks noChangeArrowheads="1"/>
          </p:cNvSpPr>
          <p:nvPr/>
        </p:nvSpPr>
        <p:spPr bwMode="auto">
          <a:xfrm>
            <a:off x="9448801" y="6072188"/>
            <a:ext cx="1617663" cy="52863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a:t>Alluvium</a:t>
            </a:r>
          </a:p>
        </p:txBody>
      </p:sp>
      <p:sp>
        <p:nvSpPr>
          <p:cNvPr id="66566" name="Text Box 6"/>
          <p:cNvSpPr txBox="1">
            <a:spLocks noChangeArrowheads="1"/>
          </p:cNvSpPr>
          <p:nvPr/>
        </p:nvSpPr>
        <p:spPr bwMode="auto">
          <a:xfrm>
            <a:off x="7451726" y="6072188"/>
            <a:ext cx="1476375" cy="528637"/>
          </a:xfrm>
          <a:prstGeom prst="rect">
            <a:avLst/>
          </a:prstGeom>
          <a:solidFill>
            <a:schemeClr val="accent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800" b="1" dirty="0"/>
              <a:t>Bedrock</a:t>
            </a:r>
          </a:p>
        </p:txBody>
      </p:sp>
      <p:sp>
        <p:nvSpPr>
          <p:cNvPr id="66567" name="Line 7"/>
          <p:cNvSpPr>
            <a:spLocks noChangeShapeType="1"/>
          </p:cNvSpPr>
          <p:nvPr/>
        </p:nvSpPr>
        <p:spPr bwMode="auto">
          <a:xfrm flipV="1">
            <a:off x="8001000" y="5495925"/>
            <a:ext cx="0" cy="576263"/>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
        <p:nvSpPr>
          <p:cNvPr id="66568" name="Line 8"/>
          <p:cNvSpPr>
            <a:spLocks noChangeShapeType="1"/>
          </p:cNvSpPr>
          <p:nvPr/>
        </p:nvSpPr>
        <p:spPr bwMode="auto">
          <a:xfrm flipV="1">
            <a:off x="10058400" y="5114925"/>
            <a:ext cx="0" cy="957263"/>
          </a:xfrm>
          <a:prstGeom prst="line">
            <a:avLst/>
          </a:prstGeom>
          <a:noFill/>
          <a:ln w="38100">
            <a:solidFill>
              <a:schemeClr val="tx1"/>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8229600" y="16701"/>
            <a:ext cx="3962400" cy="1325563"/>
          </a:xfrm>
        </p:spPr>
        <p:txBody>
          <a:bodyPr/>
          <a:lstStyle/>
          <a:p>
            <a:r>
              <a:rPr lang="en-US" altLang="en-US" b="1" dirty="0" smtClean="0">
                <a:solidFill>
                  <a:srgbClr val="FF0000"/>
                </a:solidFill>
              </a:rPr>
              <a:t>Oxbow Lake</a:t>
            </a:r>
            <a:endParaRPr lang="en-US" altLang="en-US" b="1" dirty="0">
              <a:solidFill>
                <a:srgbClr val="FF0000"/>
              </a:solidFill>
            </a:endParaRPr>
          </a:p>
        </p:txBody>
      </p:sp>
      <p:pic>
        <p:nvPicPr>
          <p:cNvPr id="34819" name="Picture 3" descr="D:\MCKNIG\CHAP16\FIGURES\FG16_017.PCT"/>
          <p:cNvPicPr>
            <a:picLocks noChangeAspect="1" noChangeArrowheads="1"/>
          </p:cNvPicPr>
          <p:nvPr/>
        </p:nvPicPr>
        <p:blipFill>
          <a:blip r:embed="rId2">
            <a:extLst>
              <a:ext uri="{28A0092B-C50C-407E-A947-70E740481C1C}">
                <a14:useLocalDpi xmlns:a14="http://schemas.microsoft.com/office/drawing/2010/main" val="0"/>
              </a:ext>
            </a:extLst>
          </a:blip>
          <a:srcRect l="11018" r="10997"/>
          <a:stretch>
            <a:fillRect/>
          </a:stretch>
        </p:blipFill>
        <p:spPr bwMode="auto">
          <a:xfrm>
            <a:off x="-30271" y="4175"/>
            <a:ext cx="802128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29600" y="1295400"/>
            <a:ext cx="3581400" cy="1938992"/>
          </a:xfrm>
          <a:prstGeom prst="rect">
            <a:avLst/>
          </a:prstGeom>
          <a:noFill/>
        </p:spPr>
        <p:txBody>
          <a:bodyPr wrap="square" rtlCol="0">
            <a:spAutoFit/>
          </a:bodyPr>
          <a:lstStyle/>
          <a:p>
            <a:r>
              <a:rPr lang="en-US" sz="2400" dirty="0" smtClean="0"/>
              <a:t>A former meander of the nearby river that was cur off (probably during a flood) when the river changed its course.</a:t>
            </a:r>
            <a:endParaRPr lang="en-US" sz="2400"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MCKNIG\CHAP16\FIGURES\FG16_025.PCT"/>
          <p:cNvPicPr>
            <a:picLocks noChangeAspect="1" noChangeArrowheads="1"/>
          </p:cNvPicPr>
          <p:nvPr/>
        </p:nvPicPr>
        <p:blipFill>
          <a:blip r:embed="rId2">
            <a:lum bright="-18000" contrast="18000"/>
            <a:extLst>
              <a:ext uri="{28A0092B-C50C-407E-A947-70E740481C1C}">
                <a14:useLocalDpi xmlns:a14="http://schemas.microsoft.com/office/drawing/2010/main" val="0"/>
              </a:ext>
            </a:extLst>
          </a:blip>
          <a:srcRect b="5530"/>
          <a:stretch>
            <a:fillRect/>
          </a:stretch>
        </p:blipFill>
        <p:spPr bwMode="auto">
          <a:xfrm>
            <a:off x="685800" y="0"/>
            <a:ext cx="10888114" cy="6858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MCKNIG\CHAP16\FIGURES\FG16_026.PCT"/>
          <p:cNvPicPr>
            <a:picLocks noChangeAspect="1" noChangeArrowheads="1"/>
          </p:cNvPicPr>
          <p:nvPr/>
        </p:nvPicPr>
        <p:blipFill>
          <a:blip r:embed="rId2">
            <a:extLst>
              <a:ext uri="{28A0092B-C50C-407E-A947-70E740481C1C}">
                <a14:useLocalDpi xmlns:a14="http://schemas.microsoft.com/office/drawing/2010/main" val="0"/>
              </a:ext>
            </a:extLst>
          </a:blip>
          <a:srcRect t="26991" b="34021"/>
          <a:stretch>
            <a:fillRect/>
          </a:stretch>
        </p:blipFill>
        <p:spPr bwMode="auto">
          <a:xfrm>
            <a:off x="0" y="3641661"/>
            <a:ext cx="12192000" cy="3168651"/>
          </a:xfrm>
          <a:prstGeom prst="rect">
            <a:avLst/>
          </a:prstGeom>
          <a:noFill/>
          <a:extLst>
            <a:ext uri="{909E8E84-426E-40DD-AFC4-6F175D3DCCD1}">
              <a14:hiddenFill xmlns:a14="http://schemas.microsoft.com/office/drawing/2010/main">
                <a:solidFill>
                  <a:srgbClr val="FFFFFF"/>
                </a:solidFill>
              </a14:hiddenFill>
            </a:ext>
          </a:extLst>
        </p:spPr>
      </p:pic>
      <p:sp>
        <p:nvSpPr>
          <p:cNvPr id="36867" name="Text Box 3"/>
          <p:cNvSpPr txBox="1">
            <a:spLocks noChangeArrowheads="1"/>
          </p:cNvSpPr>
          <p:nvPr/>
        </p:nvSpPr>
        <p:spPr bwMode="auto">
          <a:xfrm>
            <a:off x="1600200" y="130823"/>
            <a:ext cx="6553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a:p>
        </p:txBody>
      </p:sp>
      <p:sp>
        <p:nvSpPr>
          <p:cNvPr id="36868" name="Text Box 4"/>
          <p:cNvSpPr txBox="1">
            <a:spLocks noChangeArrowheads="1"/>
          </p:cNvSpPr>
          <p:nvPr/>
        </p:nvSpPr>
        <p:spPr bwMode="auto">
          <a:xfrm>
            <a:off x="762000" y="99866"/>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a:solidFill>
                  <a:srgbClr val="FFFF00"/>
                </a:solidFill>
                <a:latin typeface="Tahoma" panose="020B0604030504040204" pitchFamily="34" charset="0"/>
              </a:rPr>
              <a:t>Formation of Natural Levees</a:t>
            </a:r>
            <a:endParaRPr lang="en-US" altLang="en-US" dirty="0"/>
          </a:p>
        </p:txBody>
      </p:sp>
      <p:sp>
        <p:nvSpPr>
          <p:cNvPr id="2" name="Rectangle 1"/>
          <p:cNvSpPr/>
          <p:nvPr/>
        </p:nvSpPr>
        <p:spPr>
          <a:xfrm>
            <a:off x="152400" y="991636"/>
            <a:ext cx="7162800" cy="2308324"/>
          </a:xfrm>
          <a:prstGeom prst="rect">
            <a:avLst/>
          </a:prstGeom>
        </p:spPr>
        <p:txBody>
          <a:bodyPr wrap="square">
            <a:spAutoFit/>
          </a:bodyPr>
          <a:lstStyle/>
          <a:p>
            <a:r>
              <a:rPr lang="en-US" sz="2400" dirty="0"/>
              <a:t>A long, broad low ridge or embankment of sand and coarse silt, built by a stream on its flood plain and along both sides of its channel, especially in time of flood ... A river spreading over its banks slows and releases some of its burden of sediment. Flooding repeatedly, the river will coat its banks with sediment ...</a:t>
            </a:r>
          </a:p>
        </p:txBody>
      </p:sp>
      <p:pic>
        <p:nvPicPr>
          <p:cNvPr id="3" name="Picture 2"/>
          <p:cNvPicPr>
            <a:picLocks noChangeAspect="1"/>
          </p:cNvPicPr>
          <p:nvPr/>
        </p:nvPicPr>
        <p:blipFill>
          <a:blip r:embed="rId3"/>
          <a:stretch>
            <a:fillRect/>
          </a:stretch>
        </p:blipFill>
        <p:spPr>
          <a:xfrm>
            <a:off x="7470470" y="0"/>
            <a:ext cx="4689171" cy="4448701"/>
          </a:xfrm>
          <a:prstGeom prst="rect">
            <a:avLst/>
          </a:prstGeom>
        </p:spPr>
      </p:pic>
      <p:sp>
        <p:nvSpPr>
          <p:cNvPr id="4" name="TextBox 3"/>
          <p:cNvSpPr txBox="1"/>
          <p:nvPr/>
        </p:nvSpPr>
        <p:spPr>
          <a:xfrm>
            <a:off x="10439400" y="3886200"/>
            <a:ext cx="1447800" cy="369332"/>
          </a:xfrm>
          <a:prstGeom prst="rect">
            <a:avLst/>
          </a:prstGeom>
          <a:noFill/>
        </p:spPr>
        <p:txBody>
          <a:bodyPr wrap="square" rtlCol="0">
            <a:spAutoFit/>
          </a:bodyPr>
          <a:lstStyle/>
          <a:p>
            <a:r>
              <a:rPr lang="en-US" b="1" dirty="0" smtClean="0"/>
              <a:t>New Orleans</a:t>
            </a:r>
            <a:endParaRPr lang="en-US" b="1"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Text Box 3"/>
          <p:cNvSpPr txBox="1">
            <a:spLocks noChangeArrowheads="1"/>
          </p:cNvSpPr>
          <p:nvPr/>
        </p:nvSpPr>
        <p:spPr bwMode="auto">
          <a:xfrm>
            <a:off x="4724400" y="1"/>
            <a:ext cx="54864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a:solidFill>
                  <a:srgbClr val="FFFF00"/>
                </a:solidFill>
                <a:latin typeface="Tahoma" panose="020B0604030504040204" pitchFamily="34" charset="0"/>
              </a:rPr>
              <a:t>Headward Erosion</a:t>
            </a:r>
            <a:endParaRPr lang="en-US" altLang="en-US"/>
          </a:p>
        </p:txBody>
      </p:sp>
      <p:sp>
        <p:nvSpPr>
          <p:cNvPr id="37892" name="Text Box 4"/>
          <p:cNvSpPr txBox="1">
            <a:spLocks noChangeArrowheads="1"/>
          </p:cNvSpPr>
          <p:nvPr/>
        </p:nvSpPr>
        <p:spPr bwMode="auto">
          <a:xfrm>
            <a:off x="0" y="553561"/>
            <a:ext cx="1219200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sz="2400" b="1" dirty="0" err="1"/>
              <a:t>Headward</a:t>
            </a:r>
            <a:r>
              <a:rPr lang="en-US" sz="2400" b="1" dirty="0"/>
              <a:t> erosion</a:t>
            </a:r>
            <a:r>
              <a:rPr lang="en-US" sz="2400" dirty="0"/>
              <a:t> is </a:t>
            </a:r>
            <a:r>
              <a:rPr lang="en-US" sz="2400" b="1" dirty="0"/>
              <a:t>erosion</a:t>
            </a:r>
            <a:r>
              <a:rPr lang="en-US" sz="2400" dirty="0"/>
              <a:t> at the origin of a stream channel, which causes the origin to move back away from the direction of the stream flow, and so causes the stream channel to lengthen.</a:t>
            </a:r>
            <a:endParaRPr lang="en-US" altLang="en-US" sz="2400" dirty="0"/>
          </a:p>
        </p:txBody>
      </p:sp>
      <p:pic>
        <p:nvPicPr>
          <p:cNvPr id="2" name="Picture 1"/>
          <p:cNvPicPr>
            <a:picLocks noChangeAspect="1"/>
          </p:cNvPicPr>
          <p:nvPr/>
        </p:nvPicPr>
        <p:blipFill>
          <a:blip r:embed="rId2"/>
          <a:stretch>
            <a:fillRect/>
          </a:stretch>
        </p:blipFill>
        <p:spPr>
          <a:xfrm>
            <a:off x="1600200" y="1434663"/>
            <a:ext cx="8950787" cy="543899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ext Box 2"/>
          <p:cNvSpPr txBox="1">
            <a:spLocks noChangeArrowheads="1"/>
          </p:cNvSpPr>
          <p:nvPr/>
        </p:nvSpPr>
        <p:spPr bwMode="auto">
          <a:xfrm>
            <a:off x="2514600" y="0"/>
            <a:ext cx="61722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800" b="1" dirty="0" err="1">
                <a:solidFill>
                  <a:srgbClr val="FFFF00"/>
                </a:solidFill>
                <a:latin typeface="Tahoma" panose="020B0604030504040204" pitchFamily="34" charset="0"/>
              </a:rPr>
              <a:t>Headward</a:t>
            </a:r>
            <a:r>
              <a:rPr lang="en-US" altLang="en-US" sz="2800" b="1" dirty="0">
                <a:solidFill>
                  <a:srgbClr val="FFFF00"/>
                </a:solidFill>
                <a:latin typeface="Tahoma" panose="020B0604030504040204" pitchFamily="34" charset="0"/>
              </a:rPr>
              <a:t> Erosion / Waterfalls</a:t>
            </a:r>
            <a:endParaRPr lang="en-US" altLang="en-US" dirty="0"/>
          </a:p>
        </p:txBody>
      </p:sp>
      <p:pic>
        <p:nvPicPr>
          <p:cNvPr id="38915" name="Picture 3" descr="D:\MCKNIG\CHAP16\FIGURES\FG16_16A.PCT"/>
          <p:cNvPicPr>
            <a:picLocks noChangeAspect="1" noChangeArrowheads="1"/>
          </p:cNvPicPr>
          <p:nvPr/>
        </p:nvPicPr>
        <p:blipFill>
          <a:blip r:embed="rId2">
            <a:lum bright="-6000" contrast="12000"/>
            <a:extLst>
              <a:ext uri="{28A0092B-C50C-407E-A947-70E740481C1C}">
                <a14:useLocalDpi xmlns:a14="http://schemas.microsoft.com/office/drawing/2010/main" val="0"/>
              </a:ext>
            </a:extLst>
          </a:blip>
          <a:srcRect l="23994" r="23016"/>
          <a:stretch>
            <a:fillRect/>
          </a:stretch>
        </p:blipFill>
        <p:spPr bwMode="auto">
          <a:xfrm>
            <a:off x="-1" y="685800"/>
            <a:ext cx="4868861" cy="6172200"/>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D:\MCKNIG\CHAP16\FIGURES\FG16_16C.PCT"/>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l="24016" r="22995"/>
          <a:stretch>
            <a:fillRect/>
          </a:stretch>
        </p:blipFill>
        <p:spPr bwMode="auto">
          <a:xfrm>
            <a:off x="4937753" y="685800"/>
            <a:ext cx="4863920" cy="616593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9906000" y="838200"/>
            <a:ext cx="2209800" cy="2308324"/>
          </a:xfrm>
          <a:prstGeom prst="rect">
            <a:avLst/>
          </a:prstGeom>
          <a:noFill/>
        </p:spPr>
        <p:txBody>
          <a:bodyPr wrap="square" rtlCol="0">
            <a:spAutoFit/>
          </a:bodyPr>
          <a:lstStyle/>
          <a:p>
            <a:r>
              <a:rPr lang="en-US" sz="2400" b="1" dirty="0" smtClean="0"/>
              <a:t>The stream is trying to get rid of the waterfall and get everything leveled out.</a:t>
            </a:r>
            <a:endParaRPr lang="en-US" sz="2400" b="1" dirty="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C:\WINDOWS\DESKTOP\angel falls 3212.jpg"/>
          <p:cNvPicPr>
            <a:picLocks noChangeAspect="1" noChangeArrowheads="1"/>
          </p:cNvPicPr>
          <p:nvPr/>
        </p:nvPicPr>
        <p:blipFill>
          <a:blip r:embed="rId2">
            <a:extLst>
              <a:ext uri="{28A0092B-C50C-407E-A947-70E740481C1C}">
                <a14:useLocalDpi xmlns:a14="http://schemas.microsoft.com/office/drawing/2010/main" val="0"/>
              </a:ext>
            </a:extLst>
          </a:blip>
          <a:srcRect b="4109"/>
          <a:stretch>
            <a:fillRect/>
          </a:stretch>
        </p:blipFill>
        <p:spPr bwMode="auto">
          <a:xfrm>
            <a:off x="6900015" y="-12526"/>
            <a:ext cx="5289897" cy="6870526"/>
          </a:xfrm>
          <a:prstGeom prst="rect">
            <a:avLst/>
          </a:prstGeom>
          <a:noFill/>
          <a:extLst>
            <a:ext uri="{909E8E84-426E-40DD-AFC4-6F175D3DCCD1}">
              <a14:hiddenFill xmlns:a14="http://schemas.microsoft.com/office/drawing/2010/main">
                <a:solidFill>
                  <a:srgbClr val="FFFFFF"/>
                </a:solidFill>
              </a14:hiddenFill>
            </a:ext>
          </a:extLst>
        </p:spPr>
      </p:pic>
      <p:sp>
        <p:nvSpPr>
          <p:cNvPr id="39939" name="Text Box 3"/>
          <p:cNvSpPr txBox="1">
            <a:spLocks noChangeArrowheads="1"/>
          </p:cNvSpPr>
          <p:nvPr/>
        </p:nvSpPr>
        <p:spPr bwMode="auto">
          <a:xfrm>
            <a:off x="7696200" y="60960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solidFill>
                  <a:schemeClr val="bg1"/>
                </a:solidFill>
              </a:rPr>
              <a:t>Angel Falls, Venezuela, 3212 ft.</a:t>
            </a:r>
          </a:p>
        </p:txBody>
      </p:sp>
      <p:pic>
        <p:nvPicPr>
          <p:cNvPr id="39940" name="Picture 4" descr="C:\WINDOWS\DESKTOP\niagra.jpg"/>
          <p:cNvPicPr>
            <a:picLocks noChangeAspect="1" noChangeArrowheads="1"/>
          </p:cNvPicPr>
          <p:nvPr/>
        </p:nvPicPr>
        <p:blipFill>
          <a:blip r:embed="rId3">
            <a:extLst>
              <a:ext uri="{28A0092B-C50C-407E-A947-70E740481C1C}">
                <a14:useLocalDpi xmlns:a14="http://schemas.microsoft.com/office/drawing/2010/main" val="0"/>
              </a:ext>
            </a:extLst>
          </a:blip>
          <a:srcRect b="7161"/>
          <a:stretch>
            <a:fillRect/>
          </a:stretch>
        </p:blipFill>
        <p:spPr bwMode="auto">
          <a:xfrm>
            <a:off x="-21921" y="-12526"/>
            <a:ext cx="6549081" cy="4038600"/>
          </a:xfrm>
          <a:prstGeom prst="rect">
            <a:avLst/>
          </a:prstGeom>
          <a:noFill/>
          <a:extLst>
            <a:ext uri="{909E8E84-426E-40DD-AFC4-6F175D3DCCD1}">
              <a14:hiddenFill xmlns:a14="http://schemas.microsoft.com/office/drawing/2010/main">
                <a:solidFill>
                  <a:srgbClr val="FFFFFF"/>
                </a:solidFill>
              </a14:hiddenFill>
            </a:ext>
          </a:extLst>
        </p:spPr>
      </p:pic>
      <p:sp>
        <p:nvSpPr>
          <p:cNvPr id="39941" name="Text Box 5"/>
          <p:cNvSpPr txBox="1">
            <a:spLocks noChangeArrowheads="1"/>
          </p:cNvSpPr>
          <p:nvPr/>
        </p:nvSpPr>
        <p:spPr bwMode="auto">
          <a:xfrm>
            <a:off x="-21921" y="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dirty="0" err="1">
                <a:solidFill>
                  <a:schemeClr val="bg1"/>
                </a:solidFill>
              </a:rPr>
              <a:t>Niagra</a:t>
            </a:r>
            <a:r>
              <a:rPr lang="en-US" altLang="en-US" dirty="0">
                <a:solidFill>
                  <a:schemeClr val="bg1"/>
                </a:solidFill>
              </a:rPr>
              <a:t> Falls, Canada</a:t>
            </a:r>
          </a:p>
        </p:txBody>
      </p:sp>
      <p:sp>
        <p:nvSpPr>
          <p:cNvPr id="2" name="TextBox 1"/>
          <p:cNvSpPr txBox="1"/>
          <p:nvPr/>
        </p:nvSpPr>
        <p:spPr>
          <a:xfrm>
            <a:off x="228600" y="4419600"/>
            <a:ext cx="6400800" cy="1569660"/>
          </a:xfrm>
          <a:prstGeom prst="rect">
            <a:avLst/>
          </a:prstGeom>
          <a:noFill/>
        </p:spPr>
        <p:txBody>
          <a:bodyPr wrap="square" rtlCol="0">
            <a:spAutoFit/>
          </a:bodyPr>
          <a:lstStyle/>
          <a:p>
            <a:r>
              <a:rPr lang="en-US" sz="2400" b="1" dirty="0" smtClean="0">
                <a:solidFill>
                  <a:schemeClr val="bg1"/>
                </a:solidFill>
              </a:rPr>
              <a:t>Efforts were made to stabilize the American Niagara Falls; however, it really just slowed down the natural process. In the long run, nature will continue this process.</a:t>
            </a:r>
            <a:endParaRPr lang="en-US" sz="2400" b="1" dirty="0">
              <a:solidFill>
                <a:schemeClr val="bg1"/>
              </a:solidFill>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C:\WINDOWS\DESKTOP\drainage_patterns.jpg"/>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340" b="100000" l="379" r="99621">
                        <a14:foregroundMark x1="5492" y1="32313" x2="5492" y2="32313"/>
                        <a14:foregroundMark x1="82386" y1="31293" x2="82197" y2="31293"/>
                        <a14:foregroundMark x1="76515" y1="65986" x2="76515" y2="65986"/>
                        <a14:foregroundMark x1="42803" y1="67687" x2="42803" y2="67687"/>
                      </a14:backgroundRemoval>
                    </a14:imgEffect>
                  </a14:imgLayer>
                </a14:imgProps>
              </a:ext>
              <a:ext uri="{28A0092B-C50C-407E-A947-70E740481C1C}">
                <a14:useLocalDpi xmlns:a14="http://schemas.microsoft.com/office/drawing/2010/main" val="0"/>
              </a:ext>
            </a:extLst>
          </a:blip>
          <a:srcRect/>
          <a:stretch>
            <a:fillRect/>
          </a:stretch>
        </p:blipFill>
        <p:spPr bwMode="auto">
          <a:xfrm>
            <a:off x="4527115" y="661194"/>
            <a:ext cx="7696200" cy="4286250"/>
          </a:xfrm>
          <a:prstGeom prst="rect">
            <a:avLst/>
          </a:prstGeom>
          <a:noFill/>
          <a:extLst>
            <a:ext uri="{909E8E84-426E-40DD-AFC4-6F175D3DCCD1}">
              <a14:hiddenFill xmlns:a14="http://schemas.microsoft.com/office/drawing/2010/main">
                <a:solidFill>
                  <a:srgbClr val="FFFFFF"/>
                </a:solidFill>
              </a14:hiddenFill>
            </a:ext>
          </a:extLst>
        </p:spPr>
      </p:pic>
      <p:sp>
        <p:nvSpPr>
          <p:cNvPr id="40963" name="Text Box 3"/>
          <p:cNvSpPr txBox="1">
            <a:spLocks noChangeArrowheads="1"/>
          </p:cNvSpPr>
          <p:nvPr/>
        </p:nvSpPr>
        <p:spPr bwMode="auto">
          <a:xfrm>
            <a:off x="3581400" y="0"/>
            <a:ext cx="5410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3200" b="1">
                <a:solidFill>
                  <a:schemeClr val="tx2"/>
                </a:solidFill>
                <a:latin typeface="Tahoma" panose="020B0604030504040204" pitchFamily="34" charset="0"/>
              </a:rPr>
              <a:t>Drainage Patterns</a:t>
            </a:r>
            <a:endParaRPr lang="en-US" altLang="en-US">
              <a:latin typeface="Tahoma" panose="020B0604030504040204" pitchFamily="34" charset="0"/>
            </a:endParaRPr>
          </a:p>
        </p:txBody>
      </p:sp>
      <p:sp>
        <p:nvSpPr>
          <p:cNvPr id="40964" name="Text Box 4"/>
          <p:cNvSpPr txBox="1">
            <a:spLocks noChangeArrowheads="1"/>
          </p:cNvSpPr>
          <p:nvPr/>
        </p:nvSpPr>
        <p:spPr bwMode="auto">
          <a:xfrm>
            <a:off x="76200" y="152400"/>
            <a:ext cx="4191000" cy="61247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dirty="0">
                <a:solidFill>
                  <a:srgbClr val="FFFF00"/>
                </a:solidFill>
                <a:latin typeface="Tahoma" panose="020B0604030504040204" pitchFamily="34" charset="0"/>
              </a:rPr>
              <a:t>Dendritic</a:t>
            </a:r>
            <a:r>
              <a:rPr lang="en-US" altLang="en-US" sz="2800" dirty="0">
                <a:latin typeface="Tahoma" panose="020B0604030504040204" pitchFamily="34" charset="0"/>
              </a:rPr>
              <a:t> - most common, all meet at &lt; </a:t>
            </a:r>
            <a:r>
              <a:rPr lang="en-US" altLang="en-US" sz="2800" dirty="0" smtClean="0">
                <a:latin typeface="Tahoma" panose="020B0604030504040204" pitchFamily="34" charset="0"/>
              </a:rPr>
              <a:t>90</a:t>
            </a:r>
            <a:r>
              <a:rPr lang="en-US" altLang="en-US" sz="2800" baseline="30000" dirty="0" smtClean="0">
                <a:latin typeface="Tahoma" panose="020B0604030504040204" pitchFamily="34" charset="0"/>
              </a:rPr>
              <a:t>o</a:t>
            </a:r>
          </a:p>
          <a:p>
            <a:pPr>
              <a:spcBef>
                <a:spcPct val="50000"/>
              </a:spcBef>
            </a:pPr>
            <a:r>
              <a:rPr lang="en-US" altLang="en-US" sz="2800" baseline="30000" dirty="0">
                <a:latin typeface="Tahoma" panose="020B0604030504040204" pitchFamily="34" charset="0"/>
              </a:rPr>
              <a:t/>
            </a:r>
            <a:br>
              <a:rPr lang="en-US" altLang="en-US" sz="2800" baseline="30000" dirty="0">
                <a:latin typeface="Tahoma" panose="020B0604030504040204" pitchFamily="34" charset="0"/>
              </a:rPr>
            </a:br>
            <a:r>
              <a:rPr lang="en-US" altLang="en-US" sz="2800" dirty="0">
                <a:solidFill>
                  <a:srgbClr val="FFFF00"/>
                </a:solidFill>
                <a:latin typeface="Tahoma" panose="020B0604030504040204" pitchFamily="34" charset="0"/>
              </a:rPr>
              <a:t>Rectangular</a:t>
            </a:r>
            <a:r>
              <a:rPr lang="en-US" altLang="en-US" sz="2800" dirty="0">
                <a:latin typeface="Tahoma" panose="020B0604030504040204" pitchFamily="34" charset="0"/>
              </a:rPr>
              <a:t> </a:t>
            </a:r>
            <a:r>
              <a:rPr lang="en-US" altLang="en-US" sz="2800" dirty="0" smtClean="0">
                <a:latin typeface="Tahoma" panose="020B0604030504040204" pitchFamily="34" charset="0"/>
              </a:rPr>
              <a:t>– form in highly </a:t>
            </a:r>
            <a:r>
              <a:rPr lang="en-US" altLang="en-US" sz="2800" dirty="0">
                <a:latin typeface="Tahoma" panose="020B0604030504040204" pitchFamily="34" charset="0"/>
              </a:rPr>
              <a:t>jointed bedrock </a:t>
            </a:r>
            <a:endParaRPr lang="en-US" altLang="en-US" sz="2800" dirty="0" smtClean="0">
              <a:latin typeface="Tahoma" panose="020B0604030504040204" pitchFamily="34" charset="0"/>
            </a:endParaRPr>
          </a:p>
          <a:p>
            <a:pPr>
              <a:spcBef>
                <a:spcPct val="50000"/>
              </a:spcBef>
            </a:pPr>
            <a:r>
              <a:rPr lang="en-US" altLang="en-US" sz="2800" dirty="0">
                <a:latin typeface="Tahoma" panose="020B0604030504040204" pitchFamily="34" charset="0"/>
              </a:rPr>
              <a:t/>
            </a:r>
            <a:br>
              <a:rPr lang="en-US" altLang="en-US" sz="2800" dirty="0">
                <a:latin typeface="Tahoma" panose="020B0604030504040204" pitchFamily="34" charset="0"/>
              </a:rPr>
            </a:br>
            <a:r>
              <a:rPr lang="en-US" altLang="en-US" sz="2800" dirty="0">
                <a:solidFill>
                  <a:srgbClr val="FFFF00"/>
                </a:solidFill>
                <a:latin typeface="Tahoma" panose="020B0604030504040204" pitchFamily="34" charset="0"/>
              </a:rPr>
              <a:t>Trellised</a:t>
            </a:r>
            <a:r>
              <a:rPr lang="en-US" altLang="en-US" sz="2800" dirty="0">
                <a:latin typeface="Tahoma" panose="020B0604030504040204" pitchFamily="34" charset="0"/>
              </a:rPr>
              <a:t> </a:t>
            </a:r>
            <a:r>
              <a:rPr lang="en-US" altLang="en-US" sz="2800" dirty="0" smtClean="0">
                <a:latin typeface="Tahoma" panose="020B0604030504040204" pitchFamily="34" charset="0"/>
              </a:rPr>
              <a:t>– form where there are alternating </a:t>
            </a:r>
            <a:r>
              <a:rPr lang="en-US" altLang="en-US" sz="2800" dirty="0">
                <a:latin typeface="Tahoma" panose="020B0604030504040204" pitchFamily="34" charset="0"/>
              </a:rPr>
              <a:t>strata of differing </a:t>
            </a:r>
            <a:r>
              <a:rPr lang="en-US" altLang="en-US" sz="2800" dirty="0" smtClean="0">
                <a:latin typeface="Tahoma" panose="020B0604030504040204" pitchFamily="34" charset="0"/>
              </a:rPr>
              <a:t>density</a:t>
            </a:r>
          </a:p>
          <a:p>
            <a:pPr>
              <a:spcBef>
                <a:spcPct val="50000"/>
              </a:spcBef>
            </a:pPr>
            <a:r>
              <a:rPr lang="en-US" altLang="en-US" sz="2800" dirty="0">
                <a:latin typeface="Tahoma" panose="020B0604030504040204" pitchFamily="34" charset="0"/>
              </a:rPr>
              <a:t/>
            </a:r>
            <a:br>
              <a:rPr lang="en-US" altLang="en-US" sz="2800" dirty="0">
                <a:latin typeface="Tahoma" panose="020B0604030504040204" pitchFamily="34" charset="0"/>
              </a:rPr>
            </a:br>
            <a:r>
              <a:rPr lang="en-US" altLang="en-US" sz="2800" dirty="0">
                <a:solidFill>
                  <a:srgbClr val="FFFF00"/>
                </a:solidFill>
                <a:latin typeface="Tahoma" panose="020B0604030504040204" pitchFamily="34" charset="0"/>
              </a:rPr>
              <a:t>Parallel </a:t>
            </a:r>
            <a:r>
              <a:rPr lang="en-US" altLang="en-US" sz="2800" dirty="0" smtClean="0">
                <a:latin typeface="Tahoma" panose="020B0604030504040204" pitchFamily="34" charset="0"/>
              </a:rPr>
              <a:t>– form in unconsolidated </a:t>
            </a:r>
            <a:r>
              <a:rPr lang="en-US" altLang="en-US" sz="2800" dirty="0">
                <a:latin typeface="Tahoma" panose="020B0604030504040204" pitchFamily="34" charset="0"/>
              </a:rPr>
              <a:t>material</a:t>
            </a:r>
            <a:endParaRPr lang="en-US" altLang="en-US" sz="2800" dirty="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2209800" y="0"/>
            <a:ext cx="7772400" cy="1143000"/>
          </a:xfrm>
        </p:spPr>
        <p:txBody>
          <a:bodyPr/>
          <a:lstStyle/>
          <a:p>
            <a:pPr algn="ctr"/>
            <a:r>
              <a:rPr lang="en-US" altLang="en-US" b="1" dirty="0">
                <a:solidFill>
                  <a:srgbClr val="FF0000"/>
                </a:solidFill>
              </a:rPr>
              <a:t>Entrenched Meanders</a:t>
            </a:r>
          </a:p>
        </p:txBody>
      </p:sp>
      <p:sp>
        <p:nvSpPr>
          <p:cNvPr id="41987" name="Rectangle 3"/>
          <p:cNvSpPr>
            <a:spLocks noGrp="1" noChangeArrowheads="1"/>
          </p:cNvSpPr>
          <p:nvPr>
            <p:ph idx="1"/>
          </p:nvPr>
        </p:nvSpPr>
        <p:spPr>
          <a:xfrm>
            <a:off x="228599" y="1905000"/>
            <a:ext cx="4020353" cy="4267200"/>
          </a:xfrm>
        </p:spPr>
        <p:txBody>
          <a:bodyPr/>
          <a:lstStyle/>
          <a:p>
            <a:r>
              <a:rPr lang="en-US" altLang="en-US" dirty="0"/>
              <a:t>Meanders generally suggest flat floodplains. However, in a number of places in the world they have been incised deeply into the landscape. </a:t>
            </a:r>
          </a:p>
          <a:p>
            <a:r>
              <a:rPr lang="en-US" altLang="en-US" dirty="0"/>
              <a:t>How might this have happened?</a:t>
            </a:r>
          </a:p>
        </p:txBody>
      </p:sp>
      <p:pic>
        <p:nvPicPr>
          <p:cNvPr id="41988" name="Picture 4" descr="C:\WINDOWS\DESKTOP\san juan.jpg"/>
          <p:cNvPicPr>
            <a:picLocks noChangeAspect="1" noChangeArrowheads="1"/>
          </p:cNvPicPr>
          <p:nvPr/>
        </p:nvPicPr>
        <p:blipFill>
          <a:blip r:embed="rId2">
            <a:extLst>
              <a:ext uri="{28A0092B-C50C-407E-A947-70E740481C1C}">
                <a14:useLocalDpi xmlns:a14="http://schemas.microsoft.com/office/drawing/2010/main" val="0"/>
              </a:ext>
            </a:extLst>
          </a:blip>
          <a:srcRect b="7201"/>
          <a:stretch>
            <a:fillRect/>
          </a:stretch>
        </p:blipFill>
        <p:spPr bwMode="auto">
          <a:xfrm>
            <a:off x="4248953" y="1905000"/>
            <a:ext cx="7941091" cy="495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MCKNIG\CHAP15\FIGURES\FG15_004.PCT"/>
          <p:cNvPicPr>
            <a:picLocks noChangeAspect="1" noChangeArrowheads="1"/>
          </p:cNvPicPr>
          <p:nvPr/>
        </p:nvPicPr>
        <p:blipFill>
          <a:blip r:embed="rId2">
            <a:extLst>
              <a:ext uri="{28A0092B-C50C-407E-A947-70E740481C1C}">
                <a14:useLocalDpi xmlns:a14="http://schemas.microsoft.com/office/drawing/2010/main" val="0"/>
              </a:ext>
            </a:extLst>
          </a:blip>
          <a:srcRect l="19017" r="19995"/>
          <a:stretch>
            <a:fillRect/>
          </a:stretch>
        </p:blipFill>
        <p:spPr bwMode="auto">
          <a:xfrm>
            <a:off x="5562600" y="0"/>
            <a:ext cx="5890356" cy="6858000"/>
          </a:xfrm>
          <a:prstGeom prst="rect">
            <a:avLst/>
          </a:prstGeom>
          <a:noFill/>
          <a:extLst>
            <a:ext uri="{909E8E84-426E-40DD-AFC4-6F175D3DCCD1}">
              <a14:hiddenFill xmlns:a14="http://schemas.microsoft.com/office/drawing/2010/main">
                <a:solidFill>
                  <a:srgbClr val="FFFFFF"/>
                </a:solidFill>
              </a14:hiddenFill>
            </a:ext>
          </a:extLst>
        </p:spPr>
      </p:pic>
      <p:sp>
        <p:nvSpPr>
          <p:cNvPr id="6147" name="Text Box 3"/>
          <p:cNvSpPr txBox="1">
            <a:spLocks noChangeArrowheads="1"/>
          </p:cNvSpPr>
          <p:nvPr/>
        </p:nvSpPr>
        <p:spPr bwMode="auto">
          <a:xfrm>
            <a:off x="609600" y="685800"/>
            <a:ext cx="4267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sz="2800" b="1" dirty="0">
                <a:solidFill>
                  <a:srgbClr val="FFFF00"/>
                </a:solidFill>
                <a:latin typeface="Tahoma" panose="020B0604030504040204" pitchFamily="34" charset="0"/>
              </a:rPr>
              <a:t>Difference between a joint and fault:</a:t>
            </a:r>
            <a:endParaRPr lang="en-US" altLang="en-US" sz="2800" dirty="0">
              <a:latin typeface="Tahoma" panose="020B0604030504040204" pitchFamily="34" charset="0"/>
            </a:endParaRPr>
          </a:p>
          <a:p>
            <a:pPr lvl="1">
              <a:spcBef>
                <a:spcPct val="50000"/>
              </a:spcBef>
              <a:buFontTx/>
              <a:buChar char="•"/>
            </a:pPr>
            <a:r>
              <a:rPr lang="en-US" altLang="en-US" sz="2800" dirty="0">
                <a:solidFill>
                  <a:srgbClr val="FF3399"/>
                </a:solidFill>
                <a:latin typeface="Tahoma" panose="020B0604030504040204" pitchFamily="34" charset="0"/>
              </a:rPr>
              <a:t> </a:t>
            </a:r>
            <a:r>
              <a:rPr lang="en-US" altLang="en-US" sz="2800" b="1" dirty="0">
                <a:solidFill>
                  <a:srgbClr val="FF3399"/>
                </a:solidFill>
                <a:latin typeface="Tahoma" panose="020B0604030504040204" pitchFamily="34" charset="0"/>
              </a:rPr>
              <a:t>Faults show relative displacement.</a:t>
            </a:r>
          </a:p>
          <a:p>
            <a:pPr lvl="1">
              <a:spcBef>
                <a:spcPct val="50000"/>
              </a:spcBef>
              <a:buFontTx/>
              <a:buChar char="•"/>
            </a:pPr>
            <a:r>
              <a:rPr lang="en-US" altLang="en-US" sz="2800" b="1" dirty="0">
                <a:solidFill>
                  <a:srgbClr val="FF3399"/>
                </a:solidFill>
                <a:latin typeface="Tahoma" panose="020B0604030504040204" pitchFamily="34" charset="0"/>
              </a:rPr>
              <a:t> Joints are more common</a:t>
            </a:r>
            <a:r>
              <a:rPr lang="en-US" altLang="en-US" b="1" dirty="0">
                <a:solidFill>
                  <a:srgbClr val="FF3399"/>
                </a:solidFill>
                <a:latin typeface="Tahoma" panose="020B0604030504040204" pitchFamily="34" charset="0"/>
              </a:rPr>
              <a:t>.</a:t>
            </a:r>
          </a:p>
        </p:txBody>
      </p:sp>
      <p:sp>
        <p:nvSpPr>
          <p:cNvPr id="2" name="TextBox 1"/>
          <p:cNvSpPr txBox="1"/>
          <p:nvPr/>
        </p:nvSpPr>
        <p:spPr>
          <a:xfrm>
            <a:off x="457200" y="4572000"/>
            <a:ext cx="4800600" cy="2246769"/>
          </a:xfrm>
          <a:prstGeom prst="rect">
            <a:avLst/>
          </a:prstGeom>
          <a:noFill/>
        </p:spPr>
        <p:txBody>
          <a:bodyPr wrap="square" rtlCol="0">
            <a:spAutoFit/>
          </a:bodyPr>
          <a:lstStyle/>
          <a:p>
            <a:r>
              <a:rPr lang="en-US" sz="2800" b="1" dirty="0" smtClean="0">
                <a:solidFill>
                  <a:schemeClr val="bg1"/>
                </a:solidFill>
              </a:rPr>
              <a:t>Both provide more areas where weathering can occur. A system of horizontal and vertical can eventually end up as a system of caverns.</a:t>
            </a:r>
            <a:endParaRPr lang="en-US" sz="2800" b="1" dirty="0">
              <a:solidFill>
                <a:schemeClr val="bg1"/>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C:\WINDOWS\DESKTOP\delta.jpg"/>
          <p:cNvPicPr>
            <a:picLocks noChangeAspect="1" noChangeArrowheads="1"/>
          </p:cNvPicPr>
          <p:nvPr/>
        </p:nvPicPr>
        <p:blipFill>
          <a:blip r:embed="rId2">
            <a:extLst>
              <a:ext uri="{28A0092B-C50C-407E-A947-70E740481C1C}">
                <a14:useLocalDpi xmlns:a14="http://schemas.microsoft.com/office/drawing/2010/main" val="0"/>
              </a:ext>
            </a:extLst>
          </a:blip>
          <a:srcRect b="6322"/>
          <a:stretch>
            <a:fillRect/>
          </a:stretch>
        </p:blipFill>
        <p:spPr bwMode="auto">
          <a:xfrm>
            <a:off x="17745" y="0"/>
            <a:ext cx="8534400" cy="5340350"/>
          </a:xfrm>
          <a:prstGeom prst="rect">
            <a:avLst/>
          </a:prstGeom>
          <a:noFill/>
          <a:extLst>
            <a:ext uri="{909E8E84-426E-40DD-AFC4-6F175D3DCCD1}">
              <a14:hiddenFill xmlns:a14="http://schemas.microsoft.com/office/drawing/2010/main">
                <a:solidFill>
                  <a:srgbClr val="FFFFFF"/>
                </a:solidFill>
              </a14:hiddenFill>
            </a:ext>
          </a:extLst>
        </p:spPr>
      </p:pic>
      <p:sp>
        <p:nvSpPr>
          <p:cNvPr id="44035" name="Rectangle 3"/>
          <p:cNvSpPr>
            <a:spLocks noChangeArrowheads="1"/>
          </p:cNvSpPr>
          <p:nvPr/>
        </p:nvSpPr>
        <p:spPr bwMode="auto">
          <a:xfrm>
            <a:off x="8552145" y="533400"/>
            <a:ext cx="3563655"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sz="3200" dirty="0">
                <a:latin typeface="Tahoma" panose="020B0604030504040204" pitchFamily="34" charset="0"/>
              </a:rPr>
              <a:t>Is this river aggrading or degrading? Is it near the headwaters or the delta? </a:t>
            </a:r>
            <a:endParaRPr lang="en-US" altLang="en-US" sz="3200" dirty="0">
              <a:solidFill>
                <a:schemeClr val="tx2"/>
              </a:solidFill>
              <a:latin typeface="Tahoma" panose="020B0604030504040204" pitchFamily="34" charset="0"/>
            </a:endParaRPr>
          </a:p>
        </p:txBody>
      </p:sp>
      <p:sp>
        <p:nvSpPr>
          <p:cNvPr id="2" name="Rectangle 1"/>
          <p:cNvSpPr/>
          <p:nvPr/>
        </p:nvSpPr>
        <p:spPr>
          <a:xfrm>
            <a:off x="8566759" y="4724400"/>
            <a:ext cx="3396641" cy="1200329"/>
          </a:xfrm>
          <a:prstGeom prst="rect">
            <a:avLst/>
          </a:prstGeom>
        </p:spPr>
        <p:txBody>
          <a:bodyPr wrap="square">
            <a:spAutoFit/>
          </a:bodyPr>
          <a:lstStyle/>
          <a:p>
            <a:pPr algn="ctr"/>
            <a:r>
              <a:rPr lang="en-US" sz="3600" b="1" dirty="0">
                <a:solidFill>
                  <a:srgbClr val="FFFF00"/>
                </a:solidFill>
              </a:rPr>
              <a:t>Aggrading, at the delta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133600" y="-304800"/>
            <a:ext cx="7772400" cy="1143000"/>
          </a:xfrm>
        </p:spPr>
        <p:txBody>
          <a:bodyPr/>
          <a:lstStyle/>
          <a:p>
            <a:r>
              <a:rPr lang="en-US" altLang="en-US" b="1" dirty="0">
                <a:solidFill>
                  <a:srgbClr val="FF0000"/>
                </a:solidFill>
              </a:rPr>
              <a:t>Types of Weathering</a:t>
            </a:r>
          </a:p>
        </p:txBody>
      </p:sp>
      <p:sp>
        <p:nvSpPr>
          <p:cNvPr id="7171" name="Rectangle 3"/>
          <p:cNvSpPr>
            <a:spLocks noGrp="1" noChangeArrowheads="1"/>
          </p:cNvSpPr>
          <p:nvPr>
            <p:ph idx="1"/>
          </p:nvPr>
        </p:nvSpPr>
        <p:spPr>
          <a:xfrm>
            <a:off x="381000" y="609600"/>
            <a:ext cx="11506200" cy="5791200"/>
          </a:xfrm>
        </p:spPr>
        <p:txBody>
          <a:bodyPr>
            <a:normAutofit/>
          </a:bodyPr>
          <a:lstStyle/>
          <a:p>
            <a:pPr>
              <a:buFontTx/>
              <a:buNone/>
            </a:pPr>
            <a:r>
              <a:rPr lang="en-US" altLang="en-US" sz="3600" b="1" dirty="0">
                <a:solidFill>
                  <a:srgbClr val="FFFF00"/>
                </a:solidFill>
              </a:rPr>
              <a:t>Mechanical</a:t>
            </a:r>
            <a:r>
              <a:rPr lang="en-US" altLang="en-US" sz="3600" dirty="0">
                <a:solidFill>
                  <a:srgbClr val="FFFF00"/>
                </a:solidFill>
              </a:rPr>
              <a:t> </a:t>
            </a:r>
            <a:r>
              <a:rPr lang="en-US" altLang="en-US" sz="3600" dirty="0"/>
              <a:t>(Physical) - no change in chemical composition.</a:t>
            </a:r>
          </a:p>
          <a:p>
            <a:pPr lvl="1"/>
            <a:r>
              <a:rPr lang="en-US" altLang="en-US" sz="3200" dirty="0"/>
              <a:t>Frost wedging</a:t>
            </a:r>
          </a:p>
          <a:p>
            <a:pPr lvl="1"/>
            <a:r>
              <a:rPr lang="en-US" altLang="en-US" sz="3200" dirty="0"/>
              <a:t>Salt wedging</a:t>
            </a:r>
          </a:p>
          <a:p>
            <a:pPr>
              <a:buFontTx/>
              <a:buNone/>
            </a:pPr>
            <a:r>
              <a:rPr lang="en-US" altLang="en-US" sz="3600" b="1" dirty="0">
                <a:solidFill>
                  <a:srgbClr val="FFFF00"/>
                </a:solidFill>
              </a:rPr>
              <a:t>Chemical</a:t>
            </a:r>
            <a:r>
              <a:rPr lang="en-US" altLang="en-US" sz="3600" dirty="0">
                <a:solidFill>
                  <a:srgbClr val="FFFF00"/>
                </a:solidFill>
              </a:rPr>
              <a:t> </a:t>
            </a:r>
            <a:r>
              <a:rPr lang="en-US" altLang="en-US" sz="3600" dirty="0"/>
              <a:t>- decomposition of rock through a chemical change in its minerals.</a:t>
            </a:r>
          </a:p>
          <a:p>
            <a:pPr lvl="1">
              <a:buFontTx/>
              <a:buNone/>
            </a:pPr>
            <a:r>
              <a:rPr lang="en-US" altLang="en-US" sz="3200" b="1" dirty="0">
                <a:solidFill>
                  <a:schemeClr val="bg1"/>
                </a:solidFill>
              </a:rPr>
              <a:t>Oxidation</a:t>
            </a:r>
            <a:r>
              <a:rPr lang="en-US" altLang="en-US" sz="3200" dirty="0"/>
              <a:t> - </a:t>
            </a:r>
            <a:r>
              <a:rPr lang="en-US" altLang="en-US" sz="3200" b="1" dirty="0">
                <a:solidFill>
                  <a:srgbClr val="FF3399"/>
                </a:solidFill>
              </a:rPr>
              <a:t>important in iron-rich rocks</a:t>
            </a:r>
          </a:p>
          <a:p>
            <a:pPr lvl="1">
              <a:buFontTx/>
              <a:buNone/>
            </a:pPr>
            <a:r>
              <a:rPr lang="en-US" altLang="en-US" sz="3200" b="1" dirty="0">
                <a:solidFill>
                  <a:schemeClr val="bg1"/>
                </a:solidFill>
              </a:rPr>
              <a:t>Hydrolysis</a:t>
            </a:r>
            <a:r>
              <a:rPr lang="en-US" altLang="en-US" sz="3200" dirty="0"/>
              <a:t> </a:t>
            </a:r>
            <a:r>
              <a:rPr lang="en-US" altLang="en-US" sz="3200" b="1" dirty="0"/>
              <a:t>- </a:t>
            </a:r>
            <a:r>
              <a:rPr lang="en-US" altLang="en-US" sz="3200" b="1" dirty="0">
                <a:solidFill>
                  <a:srgbClr val="FF3399"/>
                </a:solidFill>
              </a:rPr>
              <a:t>igneous rocks have much silica which readily combines with water</a:t>
            </a:r>
          </a:p>
          <a:p>
            <a:pPr lvl="1">
              <a:buFontTx/>
              <a:buNone/>
            </a:pPr>
            <a:r>
              <a:rPr lang="en-US" altLang="en-US" sz="3200" b="1" dirty="0">
                <a:solidFill>
                  <a:schemeClr val="bg1"/>
                </a:solidFill>
              </a:rPr>
              <a:t>Carbonation</a:t>
            </a:r>
            <a:r>
              <a:rPr lang="en-US" altLang="en-US" sz="3200" dirty="0"/>
              <a:t> - </a:t>
            </a:r>
            <a:r>
              <a:rPr lang="en-US" altLang="en-US" sz="3200" b="1" dirty="0">
                <a:solidFill>
                  <a:srgbClr val="FF3399"/>
                </a:solidFill>
              </a:rPr>
              <a:t>carbon dioxide dissolved in </a:t>
            </a:r>
            <a:r>
              <a:rPr lang="en-US" altLang="en-US" sz="3200" b="1" dirty="0" smtClean="0">
                <a:solidFill>
                  <a:srgbClr val="FF3399"/>
                </a:solidFill>
              </a:rPr>
              <a:t>water (carbonic acid) </a:t>
            </a:r>
            <a:r>
              <a:rPr lang="en-US" altLang="en-US" sz="3200" b="1" dirty="0">
                <a:solidFill>
                  <a:srgbClr val="FF3399"/>
                </a:solidFill>
              </a:rPr>
              <a:t>reacts with carbonate rocks to create a soluble product (calcium bicarbonate)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2133600" y="-304800"/>
            <a:ext cx="7772400" cy="1143000"/>
          </a:xfrm>
        </p:spPr>
        <p:txBody>
          <a:bodyPr/>
          <a:lstStyle/>
          <a:p>
            <a:r>
              <a:rPr lang="en-US" altLang="en-US"/>
              <a:t>Types of Weathering</a:t>
            </a:r>
          </a:p>
        </p:txBody>
      </p:sp>
      <p:sp>
        <p:nvSpPr>
          <p:cNvPr id="8195" name="Rectangle 3"/>
          <p:cNvSpPr>
            <a:spLocks noGrp="1" noChangeArrowheads="1"/>
          </p:cNvSpPr>
          <p:nvPr>
            <p:ph idx="1"/>
          </p:nvPr>
        </p:nvSpPr>
        <p:spPr>
          <a:xfrm>
            <a:off x="152400" y="762000"/>
            <a:ext cx="12039600" cy="4419600"/>
          </a:xfrm>
        </p:spPr>
        <p:txBody>
          <a:bodyPr/>
          <a:lstStyle/>
          <a:p>
            <a:pPr>
              <a:buFontTx/>
              <a:buNone/>
            </a:pPr>
            <a:r>
              <a:rPr lang="en-US" altLang="en-US" sz="4000" b="1" dirty="0">
                <a:solidFill>
                  <a:srgbClr val="92D050"/>
                </a:solidFill>
                <a:effectLst>
                  <a:outerShdw blurRad="38100" dist="38100" dir="2700000" algn="tl">
                    <a:srgbClr val="000000">
                      <a:alpha val="43137"/>
                    </a:srgbClr>
                  </a:outerShdw>
                </a:effectLst>
              </a:rPr>
              <a:t>Biological -</a:t>
            </a:r>
            <a:r>
              <a:rPr lang="en-US" altLang="en-US" sz="3600" dirty="0">
                <a:solidFill>
                  <a:srgbClr val="92D050"/>
                </a:solidFill>
                <a:effectLst>
                  <a:outerShdw blurRad="38100" dist="38100" dir="2700000" algn="tl">
                    <a:srgbClr val="000000">
                      <a:alpha val="43137"/>
                    </a:srgbClr>
                  </a:outerShdw>
                </a:effectLst>
              </a:rPr>
              <a:t> </a:t>
            </a:r>
            <a:r>
              <a:rPr lang="en-US" altLang="en-US" sz="3600" dirty="0"/>
              <a:t>plants and animals contribute to weathering.</a:t>
            </a:r>
          </a:p>
          <a:p>
            <a:pPr lvl="1"/>
            <a:r>
              <a:rPr lang="en-US" altLang="en-US" sz="3200" b="1" dirty="0">
                <a:solidFill>
                  <a:srgbClr val="FFFF00"/>
                </a:solidFill>
              </a:rPr>
              <a:t>Roots</a:t>
            </a:r>
            <a:r>
              <a:rPr lang="en-US" altLang="en-US" sz="3200" dirty="0">
                <a:solidFill>
                  <a:srgbClr val="FFFF00"/>
                </a:solidFill>
              </a:rPr>
              <a:t> </a:t>
            </a:r>
            <a:r>
              <a:rPr lang="en-US" altLang="en-US" sz="3200" dirty="0"/>
              <a:t>physically break or wedge rock</a:t>
            </a:r>
          </a:p>
          <a:p>
            <a:pPr lvl="1"/>
            <a:r>
              <a:rPr lang="en-US" altLang="en-US" sz="3200" b="1" dirty="0">
                <a:solidFill>
                  <a:srgbClr val="FFFF00"/>
                </a:solidFill>
              </a:rPr>
              <a:t>Lichens</a:t>
            </a:r>
            <a:r>
              <a:rPr lang="en-US" altLang="en-US" sz="3200" dirty="0"/>
              <a:t> (algae and fungi living as single unit), remove minerals and weaken rock by releasing acids</a:t>
            </a:r>
          </a:p>
          <a:p>
            <a:pPr lvl="1"/>
            <a:r>
              <a:rPr lang="en-US" altLang="en-US" sz="3200" b="1" dirty="0">
                <a:solidFill>
                  <a:srgbClr val="FFFF00"/>
                </a:solidFill>
              </a:rPr>
              <a:t>Burrowing animals</a:t>
            </a:r>
            <a:r>
              <a:rPr lang="en-US" altLang="en-US" sz="3200" dirty="0"/>
              <a:t> can increase weathering.</a:t>
            </a:r>
          </a:p>
          <a:p>
            <a:pPr lvl="1"/>
            <a:endParaRPr lang="en-US" altLang="en-US" sz="2400" dirty="0"/>
          </a:p>
        </p:txBody>
      </p:sp>
      <p:pic>
        <p:nvPicPr>
          <p:cNvPr id="8196" name="Picture 4" descr="C:\WINDOWS\DESKTOP\lichen.jpg"/>
          <p:cNvPicPr>
            <a:picLocks noChangeAspect="1" noChangeArrowheads="1"/>
          </p:cNvPicPr>
          <p:nvPr/>
        </p:nvPicPr>
        <p:blipFill>
          <a:blip r:embed="rId2">
            <a:extLst>
              <a:ext uri="{28A0092B-C50C-407E-A947-70E740481C1C}">
                <a14:useLocalDpi xmlns:a14="http://schemas.microsoft.com/office/drawing/2010/main" val="0"/>
              </a:ext>
            </a:extLst>
          </a:blip>
          <a:srcRect b="9273"/>
          <a:stretch>
            <a:fillRect/>
          </a:stretch>
        </p:blipFill>
        <p:spPr bwMode="auto">
          <a:xfrm>
            <a:off x="4267200" y="4328210"/>
            <a:ext cx="4267200" cy="2556264"/>
          </a:xfrm>
          <a:prstGeom prst="rect">
            <a:avLst/>
          </a:prstGeom>
          <a:noFill/>
          <a:extLst>
            <a:ext uri="{909E8E84-426E-40DD-AFC4-6F175D3DCCD1}">
              <a14:hiddenFill xmlns:a14="http://schemas.microsoft.com/office/drawing/2010/main">
                <a:solidFill>
                  <a:srgbClr val="FFFFFF"/>
                </a:solidFill>
              </a14:hiddenFill>
            </a:ext>
          </a:extLst>
        </p:spPr>
      </p:pic>
      <p:sp>
        <p:nvSpPr>
          <p:cNvPr id="8197" name="Text Box 5"/>
          <p:cNvSpPr txBox="1">
            <a:spLocks noChangeArrowheads="1"/>
          </p:cNvSpPr>
          <p:nvPr/>
        </p:nvSpPr>
        <p:spPr bwMode="auto">
          <a:xfrm>
            <a:off x="7086600" y="6400800"/>
            <a:ext cx="3048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a:latin typeface="Tahoma" panose="020B0604030504040204" pitchFamily="34" charset="0"/>
              </a:rPr>
              <a:t>Lichens</a:t>
            </a:r>
          </a:p>
        </p:txBody>
      </p:sp>
      <p:pic>
        <p:nvPicPr>
          <p:cNvPr id="8198" name="Picture 6" descr="C:\WINDOWS\DESKTOP\roots.jpg"/>
          <p:cNvPicPr>
            <a:picLocks noChangeAspect="1" noChangeArrowheads="1"/>
          </p:cNvPicPr>
          <p:nvPr/>
        </p:nvPicPr>
        <p:blipFill>
          <a:blip r:embed="rId3">
            <a:extLst>
              <a:ext uri="{28A0092B-C50C-407E-A947-70E740481C1C}">
                <a14:useLocalDpi xmlns:a14="http://schemas.microsoft.com/office/drawing/2010/main" val="0"/>
              </a:ext>
            </a:extLst>
          </a:blip>
          <a:srcRect b="9442"/>
          <a:stretch>
            <a:fillRect/>
          </a:stretch>
        </p:blipFill>
        <p:spPr bwMode="auto">
          <a:xfrm>
            <a:off x="0" y="4256088"/>
            <a:ext cx="4267200" cy="261302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8534400" y="4328210"/>
            <a:ext cx="3657600" cy="2571262"/>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MCKNIG\CHAP15\FIGURES\FG15_007.PCT"/>
          <p:cNvPicPr>
            <a:picLocks noChangeAspect="1" noChangeArrowheads="1"/>
          </p:cNvPicPr>
          <p:nvPr/>
        </p:nvPicPr>
        <p:blipFill>
          <a:blip r:embed="rId2">
            <a:extLst>
              <a:ext uri="{28A0092B-C50C-407E-A947-70E740481C1C}">
                <a14:useLocalDpi xmlns:a14="http://schemas.microsoft.com/office/drawing/2010/main" val="0"/>
              </a:ext>
            </a:extLst>
          </a:blip>
          <a:srcRect l="8333" r="12500"/>
          <a:stretch>
            <a:fillRect/>
          </a:stretch>
        </p:blipFill>
        <p:spPr bwMode="auto">
          <a:xfrm>
            <a:off x="0" y="15658"/>
            <a:ext cx="8103416" cy="6842342"/>
          </a:xfrm>
          <a:prstGeom prst="rect">
            <a:avLst/>
          </a:prstGeom>
          <a:noFill/>
          <a:extLst>
            <a:ext uri="{909E8E84-426E-40DD-AFC4-6F175D3DCCD1}">
              <a14:hiddenFill xmlns:a14="http://schemas.microsoft.com/office/drawing/2010/main">
                <a:solidFill>
                  <a:srgbClr val="FFFFFF"/>
                </a:solidFill>
              </a14:hiddenFill>
            </a:ext>
          </a:extLst>
        </p:spPr>
      </p:pic>
      <p:sp>
        <p:nvSpPr>
          <p:cNvPr id="9219" name="Text Box 3"/>
          <p:cNvSpPr txBox="1">
            <a:spLocks noChangeArrowheads="1"/>
          </p:cNvSpPr>
          <p:nvPr/>
        </p:nvSpPr>
        <p:spPr bwMode="auto">
          <a:xfrm>
            <a:off x="8103416" y="152400"/>
            <a:ext cx="4088584"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solidFill>
                  <a:srgbClr val="FF0000"/>
                </a:solidFill>
                <a:latin typeface="Tahoma" panose="020B0604030504040204" pitchFamily="34" charset="0"/>
              </a:rPr>
              <a:t>Frost Wedging in joints</a:t>
            </a:r>
            <a:endParaRPr lang="en-US" altLang="en-US" b="1" dirty="0">
              <a:solidFill>
                <a:srgbClr val="FF0000"/>
              </a:solidFill>
              <a:latin typeface="Tahoma" panose="020B0604030504040204" pitchFamily="34" charset="0"/>
            </a:endParaRPr>
          </a:p>
        </p:txBody>
      </p:sp>
      <p:sp>
        <p:nvSpPr>
          <p:cNvPr id="2" name="Rectangle 1"/>
          <p:cNvSpPr/>
          <p:nvPr/>
        </p:nvSpPr>
        <p:spPr>
          <a:xfrm>
            <a:off x="8149345" y="2971800"/>
            <a:ext cx="4063532" cy="3785652"/>
          </a:xfrm>
          <a:prstGeom prst="rect">
            <a:avLst/>
          </a:prstGeom>
        </p:spPr>
        <p:txBody>
          <a:bodyPr wrap="square">
            <a:spAutoFit/>
          </a:bodyPr>
          <a:lstStyle/>
          <a:p>
            <a:r>
              <a:rPr lang="en-US" sz="2400" b="1" dirty="0">
                <a:solidFill>
                  <a:srgbClr val="FFFF00"/>
                </a:solidFill>
              </a:rPr>
              <a:t>When water freezes, it increases in volume (about 9% for fresh water</a:t>
            </a:r>
            <a:r>
              <a:rPr lang="en-US" sz="2400" b="1" dirty="0" smtClean="0">
                <a:solidFill>
                  <a:srgbClr val="FFFF00"/>
                </a:solidFill>
              </a:rPr>
              <a:t>). </a:t>
            </a:r>
            <a:r>
              <a:rPr lang="en-US" sz="2400" b="1" dirty="0">
                <a:solidFill>
                  <a:srgbClr val="FFFF00"/>
                </a:solidFill>
              </a:rPr>
              <a:t>The effect of expansion during freezing can be dramatic, and ice expansion is a basic cause of freeze-thaw weathering of rock in nature and damage to building foundations and roadways from frost heaving</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Text Box 1027"/>
          <p:cNvSpPr txBox="1">
            <a:spLocks noChangeArrowheads="1"/>
          </p:cNvSpPr>
          <p:nvPr/>
        </p:nvSpPr>
        <p:spPr bwMode="auto">
          <a:xfrm>
            <a:off x="0" y="17745"/>
            <a:ext cx="6324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200" b="1" dirty="0">
                <a:solidFill>
                  <a:srgbClr val="FF0000"/>
                </a:solidFill>
                <a:latin typeface="Tahoma" panose="020B0604030504040204" pitchFamily="34" charset="0"/>
              </a:rPr>
              <a:t>Frost Wedging and Sheeting</a:t>
            </a:r>
            <a:endParaRPr lang="en-US" altLang="en-US" b="1" dirty="0">
              <a:solidFill>
                <a:srgbClr val="FF0000"/>
              </a:solidFill>
              <a:latin typeface="Tahoma" panose="020B0604030504040204" pitchFamily="34" charset="0"/>
            </a:endParaRPr>
          </a:p>
        </p:txBody>
      </p:sp>
      <p:pic>
        <p:nvPicPr>
          <p:cNvPr id="49156" name="Picture 1028" descr="A:\idyllwild sheeting-frost wedge low res.jpg"/>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bwMode="auto">
          <a:xfrm>
            <a:off x="7170063" y="17745"/>
            <a:ext cx="5032375" cy="6858000"/>
          </a:xfrm>
          <a:prstGeom prst="rect">
            <a:avLst/>
          </a:prstGeom>
          <a:noFill/>
          <a:extLst>
            <a:ext uri="{909E8E84-426E-40DD-AFC4-6F175D3DCCD1}">
              <a14:hiddenFill xmlns:a14="http://schemas.microsoft.com/office/drawing/2010/main">
                <a:solidFill>
                  <a:srgbClr val="FFFFFF"/>
                </a:solidFill>
              </a14:hiddenFill>
            </a:ext>
          </a:extLst>
        </p:spPr>
      </p:pic>
      <p:sp>
        <p:nvSpPr>
          <p:cNvPr id="49157" name="Text Box 1029"/>
          <p:cNvSpPr txBox="1">
            <a:spLocks noChangeArrowheads="1"/>
          </p:cNvSpPr>
          <p:nvPr/>
        </p:nvSpPr>
        <p:spPr bwMode="auto">
          <a:xfrm>
            <a:off x="10439400" y="6488668"/>
            <a:ext cx="17526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US" altLang="en-US" b="1" dirty="0">
                <a:solidFill>
                  <a:srgbClr val="FFFF00"/>
                </a:solidFill>
              </a:rPr>
              <a:t>San Jacinto </a:t>
            </a:r>
            <a:r>
              <a:rPr lang="en-US" altLang="en-US" b="1" dirty="0" smtClean="0">
                <a:solidFill>
                  <a:srgbClr val="FFFF00"/>
                </a:solidFill>
              </a:rPr>
              <a:t>Mts</a:t>
            </a:r>
            <a:r>
              <a:rPr lang="en-US" altLang="en-US" b="1" dirty="0">
                <a:solidFill>
                  <a:srgbClr val="FFFF00"/>
                </a:solidFill>
              </a:rPr>
              <a:t>.</a:t>
            </a:r>
            <a:endParaRPr lang="en-US" altLang="en-US" b="1" dirty="0"/>
          </a:p>
        </p:txBody>
      </p:sp>
      <p:sp>
        <p:nvSpPr>
          <p:cNvPr id="2" name="Rectangle 1"/>
          <p:cNvSpPr/>
          <p:nvPr/>
        </p:nvSpPr>
        <p:spPr>
          <a:xfrm>
            <a:off x="228600" y="1066800"/>
            <a:ext cx="6096000" cy="1815882"/>
          </a:xfrm>
          <a:prstGeom prst="rect">
            <a:avLst/>
          </a:prstGeom>
        </p:spPr>
        <p:txBody>
          <a:bodyPr>
            <a:spAutoFit/>
          </a:bodyPr>
          <a:lstStyle/>
          <a:p>
            <a:r>
              <a:rPr lang="en-US" sz="2800" dirty="0">
                <a:solidFill>
                  <a:schemeClr val="bg1"/>
                </a:solidFill>
              </a:rPr>
              <a:t>Frost weathering, also called ice wedging or </a:t>
            </a:r>
            <a:r>
              <a:rPr lang="en-US" sz="2800" dirty="0" err="1">
                <a:solidFill>
                  <a:schemeClr val="bg1"/>
                </a:solidFill>
              </a:rPr>
              <a:t>cryofracturing</a:t>
            </a:r>
            <a:r>
              <a:rPr lang="en-US" sz="2800" dirty="0">
                <a:solidFill>
                  <a:schemeClr val="bg1"/>
                </a:solidFill>
              </a:rPr>
              <a:t>, is the collective name ... Exfoliation due to pressure release is also known as "sheeting".</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377</TotalTime>
  <Words>1369</Words>
  <Application>Microsoft Office PowerPoint</Application>
  <PresentationFormat>Widescreen</PresentationFormat>
  <Paragraphs>149</Paragraphs>
  <Slides>50</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50</vt:i4>
      </vt:variant>
    </vt:vector>
  </HeadingPairs>
  <TitlesOfParts>
    <vt:vector size="55" baseType="lpstr">
      <vt:lpstr>Times New Roman</vt:lpstr>
      <vt:lpstr>Tahoma</vt:lpstr>
      <vt:lpstr>Arial</vt:lpstr>
      <vt:lpstr>Symbol</vt:lpstr>
      <vt:lpstr>Office Theme</vt:lpstr>
      <vt:lpstr>Weathering, Mass Wasting, and Erosion</vt:lpstr>
      <vt:lpstr>PowerPoint Presentation</vt:lpstr>
      <vt:lpstr>Weathering</vt:lpstr>
      <vt:lpstr>PowerPoint Presentation</vt:lpstr>
      <vt:lpstr>PowerPoint Presentation</vt:lpstr>
      <vt:lpstr>Types of Weathering</vt:lpstr>
      <vt:lpstr>Types of Weathering</vt:lpstr>
      <vt:lpstr>PowerPoint Presentation</vt:lpstr>
      <vt:lpstr>PowerPoint Presentation</vt:lpstr>
      <vt:lpstr>PowerPoint Presentation</vt:lpstr>
      <vt:lpstr>PowerPoint Presentation</vt:lpstr>
      <vt:lpstr>PowerPoint Presentation</vt:lpstr>
      <vt:lpstr>Mass Wasting</vt:lpstr>
      <vt:lpstr>Angle of Repose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Erosional Agents and Deposition</vt:lpstr>
      <vt:lpstr>The Fluvial Processes – the effects of moving water</vt:lpstr>
      <vt:lpstr>PowerPoint Presentation</vt:lpstr>
      <vt:lpstr>Stream Flow</vt:lpstr>
      <vt:lpstr>Drainage Basins (Watersheds) – the area which drains into a stream   They form nested hierarchies.   Divides – The ridge which separates drainage basins</vt:lpstr>
      <vt:lpstr>PowerPoint Presentation</vt:lpstr>
      <vt:lpstr>Stream Load</vt:lpstr>
      <vt:lpstr>Stream Profile</vt:lpstr>
      <vt:lpstr>Stream Grading</vt:lpstr>
      <vt:lpstr>Stream Grading Progression</vt:lpstr>
      <vt:lpstr>PowerPoint Presentation</vt:lpstr>
      <vt:lpstr>PowerPoint Presentation</vt:lpstr>
      <vt:lpstr>PowerPoint Presentation</vt:lpstr>
      <vt:lpstr>PowerPoint Presentation</vt:lpstr>
      <vt:lpstr>Progression of Gradation</vt:lpstr>
      <vt:lpstr>PowerPoint Presentation</vt:lpstr>
      <vt:lpstr>PowerPoint Presentation</vt:lpstr>
      <vt:lpstr>PowerPoint Presentation</vt:lpstr>
      <vt:lpstr>Meander Bends:  Erosion and Deposition</vt:lpstr>
      <vt:lpstr>Oxbow Lake</vt:lpstr>
      <vt:lpstr>PowerPoint Presentation</vt:lpstr>
      <vt:lpstr>PowerPoint Presentation</vt:lpstr>
      <vt:lpstr>PowerPoint Presentation</vt:lpstr>
      <vt:lpstr>PowerPoint Presentation</vt:lpstr>
      <vt:lpstr>PowerPoint Presentation</vt:lpstr>
      <vt:lpstr>PowerPoint Presentation</vt:lpstr>
      <vt:lpstr>Entrenched Meanders</vt:lpstr>
      <vt:lpstr>PowerPoint Presentation</vt:lpstr>
    </vt:vector>
  </TitlesOfParts>
  <Company>GCCD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Weathering, Mass Wasting, and Erosion</dc:title>
  <dc:creator>Social Sciences Division</dc:creator>
  <cp:lastModifiedBy>Joseph Naumann</cp:lastModifiedBy>
  <cp:revision>39</cp:revision>
  <dcterms:created xsi:type="dcterms:W3CDTF">2002-03-28T20:00:32Z</dcterms:created>
  <dcterms:modified xsi:type="dcterms:W3CDTF">2018-10-09T21:03:37Z</dcterms:modified>
</cp:coreProperties>
</file>