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6" r:id="rId2"/>
    <p:sldId id="268" r:id="rId3"/>
    <p:sldId id="269" r:id="rId4"/>
    <p:sldId id="272" r:id="rId5"/>
    <p:sldId id="267" r:id="rId6"/>
    <p:sldId id="260" r:id="rId7"/>
    <p:sldId id="262" r:id="rId8"/>
    <p:sldId id="263" r:id="rId9"/>
    <p:sldId id="270" r:id="rId10"/>
    <p:sldId id="283" r:id="rId11"/>
    <p:sldId id="271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77" r:id="rId20"/>
    <p:sldId id="281" r:id="rId21"/>
    <p:sldId id="282" r:id="rId22"/>
    <p:sldId id="284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00"/>
    <a:srgbClr val="00FF00"/>
    <a:srgbClr val="FF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ACD86-384B-4C99-8619-CF6AC0F43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1749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CC7A-25A1-4AAD-8840-F28EC07D3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293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BBB75-7A55-494D-9E84-2129B41D9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1085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B4131-4DB0-4C40-8588-4F6A00981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2752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CD14C-BD72-4BE3-90AD-6377BE056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905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93C6F-54E9-43CF-A19E-6FC245825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6060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3BC13-27CC-46D3-8C32-B961A4675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1721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6DE3B-97FE-4B49-B0A5-37986DBB0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6493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E8A38-7203-4091-B10B-4C8072D15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6941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07121-9265-439B-9A9D-61433DB5F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0040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62B0C-E6CF-4BE6-A5B9-4ABA9E454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9377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F6252E-A3BD-4E4B-A310-6BEB145F75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cPs_OdQOYU" TargetMode="External"/><Relationship Id="rId2" Type="http://schemas.openxmlformats.org/officeDocument/2006/relationships/hyperlink" Target="http://www.youtube.com/watch?v=_36MiCUS1r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k7sXkzmtp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152400"/>
            <a:ext cx="7772400" cy="1143000"/>
          </a:xfrm>
        </p:spPr>
        <p:txBody>
          <a:bodyPr/>
          <a:lstStyle/>
          <a:p>
            <a:r>
              <a:rPr lang="en-GB" altLang="en-GB" sz="5400" b="1" dirty="0">
                <a:latin typeface="Arial" panose="020B0604020202020204" pitchFamily="34" charset="0"/>
              </a:rPr>
              <a:t>Wind</a:t>
            </a:r>
            <a:endParaRPr lang="en-GB" altLang="en-GB" dirty="0" smtClean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895600" y="5410201"/>
            <a:ext cx="6858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GB" sz="1800" b="1">
                <a:latin typeface="Arial" panose="020B0604020202020204" pitchFamily="34" charset="0"/>
              </a:rPr>
              <a:t>John Harris - Head of Geography - Radley College - UK</a:t>
            </a:r>
          </a:p>
          <a:p>
            <a:pPr algn="ctr">
              <a:spcBef>
                <a:spcPct val="50000"/>
              </a:spcBef>
            </a:pPr>
            <a:r>
              <a:rPr lang="en-GB" altLang="en-GB" sz="1800" b="1">
                <a:latin typeface="Arial" panose="020B0604020202020204" pitchFamily="34" charset="0"/>
              </a:rPr>
              <a:t>mjh@radley.org.uk</a:t>
            </a:r>
          </a:p>
          <a:p>
            <a:pPr algn="ctr">
              <a:spcBef>
                <a:spcPct val="50000"/>
              </a:spcBef>
            </a:pPr>
            <a:r>
              <a:rPr lang="en-GB" altLang="en-GB" sz="1800" b="1">
                <a:latin typeface="Arial" panose="020B0604020202020204" pitchFamily="34" charset="0"/>
              </a:rPr>
              <a:t>http://atschool.eduweb.co.uk/radgeog/</a:t>
            </a:r>
            <a:endParaRPr lang="en-GB" altLang="en-GB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895351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0"/>
            <a:ext cx="12268200" cy="1143000"/>
          </a:xfrm>
        </p:spPr>
        <p:txBody>
          <a:bodyPr/>
          <a:lstStyle/>
          <a:p>
            <a:r>
              <a:rPr lang="en-US" dirty="0" smtClean="0"/>
              <a:t>The Wind is actually moving in a relatively straight line; however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277600" cy="4572000"/>
          </a:xfrm>
        </p:spPr>
        <p:txBody>
          <a:bodyPr/>
          <a:lstStyle/>
          <a:p>
            <a:r>
              <a:rPr lang="en-US" dirty="0" smtClean="0"/>
              <a:t>The earth is rotating beneath the wind</a:t>
            </a:r>
          </a:p>
          <a:p>
            <a:r>
              <a:rPr lang="en-US" dirty="0" smtClean="0"/>
              <a:t>Since we do not actually feel the rotation of </a:t>
            </a:r>
            <a:r>
              <a:rPr lang="en-US" dirty="0" err="1" smtClean="0"/>
              <a:t>th</a:t>
            </a:r>
            <a:r>
              <a:rPr lang="en-US" dirty="0" smtClean="0"/>
              <a:t> earth, we feel as if we are in a stationary position and it appears to us that the wind is moving in a curving direction.</a:t>
            </a:r>
          </a:p>
          <a:p>
            <a:endParaRPr lang="en-US" dirty="0"/>
          </a:p>
          <a:p>
            <a:r>
              <a:rPr lang="en-US" dirty="0" smtClean="0"/>
              <a:t>It’s similar to how we think the Sun rises in the morning and sets in the evening. The sun hasn’t moved; the planet Earth has rotated but we can’t tell that it was actually the earth that moved.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Notation from J. Naumann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Coriolis Effect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http://www.youtube.com/watch?v=_</a:t>
            </a:r>
            <a:r>
              <a:rPr lang="en-US" altLang="en-US" dirty="0" smtClean="0">
                <a:hlinkClick r:id="rId2"/>
              </a:rPr>
              <a:t>36MiCUS1ro</a:t>
            </a:r>
            <a:endParaRPr lang="en-US" altLang="en-US" dirty="0" smtClean="0"/>
          </a:p>
          <a:p>
            <a:endParaRPr lang="en-US" altLang="en-US" dirty="0">
              <a:hlinkClick r:id="rId3"/>
            </a:endParaRPr>
          </a:p>
          <a:p>
            <a:r>
              <a:rPr lang="en-US" altLang="en-US" dirty="0" smtClean="0">
                <a:hlinkClick r:id="rId3"/>
              </a:rPr>
              <a:t>http</a:t>
            </a:r>
            <a:r>
              <a:rPr lang="en-US" altLang="en-US" dirty="0" smtClean="0">
                <a:hlinkClick r:id="rId3"/>
              </a:rPr>
              <a:t>://www.youtube.com/watch?v=mcPs_OdQOYU</a:t>
            </a: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 types of winds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1. Local </a:t>
            </a:r>
            <a:r>
              <a:rPr lang="en-US" altLang="en-US" dirty="0" smtClean="0"/>
              <a:t>Winds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2. Global Winds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Global Winds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Don’t travel North and South because of the Earth rotating on its axis</a:t>
            </a:r>
          </a:p>
          <a:p>
            <a:r>
              <a:rPr lang="en-US" altLang="en-US" dirty="0" smtClean="0"/>
              <a:t>4 types of Global winds:</a:t>
            </a:r>
          </a:p>
          <a:p>
            <a:pPr lvl="1"/>
            <a:r>
              <a:rPr lang="en-US" altLang="en-US" dirty="0" smtClean="0"/>
              <a:t>Doldrums</a:t>
            </a:r>
          </a:p>
          <a:p>
            <a:pPr lvl="1"/>
            <a:r>
              <a:rPr lang="en-US" altLang="en-US" dirty="0" smtClean="0"/>
              <a:t>Trade winds</a:t>
            </a:r>
          </a:p>
          <a:p>
            <a:pPr lvl="1"/>
            <a:r>
              <a:rPr lang="en-US" altLang="en-US" dirty="0" smtClean="0"/>
              <a:t>Prevailing </a:t>
            </a:r>
            <a:r>
              <a:rPr lang="en-US" altLang="en-US" dirty="0" smtClean="0"/>
              <a:t>westerly winds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Polar Easterlies</a:t>
            </a:r>
          </a:p>
        </p:txBody>
      </p:sp>
      <p:pic>
        <p:nvPicPr>
          <p:cNvPr id="13316" name="Picture 2" descr="http://www.seos-project.eu/modules/oceancurrents/images/wind_be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17876"/>
            <a:ext cx="350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Doldrums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 the equator, surface winds are calm and weak</a:t>
            </a:r>
          </a:p>
          <a:p>
            <a:pPr lvl="1"/>
            <a:r>
              <a:rPr lang="en-US" altLang="en-US" smtClean="0"/>
              <a:t>Why would these winds be calm and weak?</a:t>
            </a:r>
          </a:p>
          <a:p>
            <a:pPr lvl="1"/>
            <a:r>
              <a:rPr lang="en-US" altLang="en-US" smtClean="0"/>
              <a:t>When would this cause a problem?  (Think historically)</a:t>
            </a:r>
          </a:p>
        </p:txBody>
      </p:sp>
      <p:pic>
        <p:nvPicPr>
          <p:cNvPr id="14340" name="Picture 2" descr="http://ntsavanna.com/wp-content/uploads/2006/12/04_hadley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Trade Winds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4114800"/>
          </a:xfrm>
        </p:spPr>
        <p:txBody>
          <a:bodyPr/>
          <a:lstStyle/>
          <a:p>
            <a:r>
              <a:rPr lang="en-US" altLang="en-US" dirty="0" smtClean="0"/>
              <a:t>30 degrees north and south of Equator</a:t>
            </a:r>
          </a:p>
          <a:p>
            <a:r>
              <a:rPr lang="en-US" altLang="en-US" dirty="0" smtClean="0"/>
              <a:t>Calm winds, few clouds, little rain fall</a:t>
            </a:r>
          </a:p>
          <a:p>
            <a:r>
              <a:rPr lang="en-US" altLang="en-US" dirty="0" smtClean="0"/>
              <a:t>Blow from East to West</a:t>
            </a:r>
          </a:p>
          <a:p>
            <a:r>
              <a:rPr lang="en-US" altLang="en-US" dirty="0" smtClean="0"/>
              <a:t>Also known as Horse Latitudes </a:t>
            </a:r>
          </a:p>
        </p:txBody>
      </p:sp>
      <p:pic>
        <p:nvPicPr>
          <p:cNvPr id="15364" name="Picture 2" descr="File:Atmospheric circul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0" y="1524000"/>
            <a:ext cx="6773830" cy="501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90600" y="-50006"/>
            <a:ext cx="10363200" cy="1143000"/>
          </a:xfrm>
        </p:spPr>
        <p:txBody>
          <a:bodyPr/>
          <a:lstStyle/>
          <a:p>
            <a:r>
              <a:rPr lang="en-US" altLang="en-US" dirty="0" smtClean="0"/>
              <a:t>Prevailing Westerlies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092994"/>
            <a:ext cx="9372600" cy="4114800"/>
          </a:xfrm>
        </p:spPr>
        <p:txBody>
          <a:bodyPr/>
          <a:lstStyle/>
          <a:p>
            <a:r>
              <a:rPr lang="en-US" altLang="en-US" dirty="0" smtClean="0"/>
              <a:t>Strong Winds</a:t>
            </a:r>
          </a:p>
          <a:p>
            <a:r>
              <a:rPr lang="en-US" altLang="en-US" dirty="0" smtClean="0"/>
              <a:t>Located in the belt from 30 to 60 degrees latitude in both hemispheres</a:t>
            </a:r>
          </a:p>
          <a:p>
            <a:r>
              <a:rPr lang="en-US" altLang="en-US" dirty="0" smtClean="0"/>
              <a:t>Has an impact on US </a:t>
            </a:r>
          </a:p>
          <a:p>
            <a:pPr>
              <a:buFontTx/>
              <a:buNone/>
            </a:pPr>
            <a:r>
              <a:rPr lang="en-US" altLang="en-US" dirty="0" smtClean="0"/>
              <a:t>	weather</a:t>
            </a:r>
          </a:p>
          <a:p>
            <a:r>
              <a:rPr lang="en-US" altLang="en-US" dirty="0" smtClean="0"/>
              <a:t>Blow from West to East</a:t>
            </a:r>
          </a:p>
        </p:txBody>
      </p:sp>
      <p:pic>
        <p:nvPicPr>
          <p:cNvPr id="16388" name="Picture 2" descr="http://ww2010.atmos.uiuc.edu/guides/mtr/hurr/gifs/mvm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7723"/>
            <a:ext cx="4876800" cy="449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190499"/>
            <a:ext cx="10363200" cy="1143000"/>
          </a:xfrm>
        </p:spPr>
        <p:txBody>
          <a:bodyPr/>
          <a:lstStyle/>
          <a:p>
            <a:r>
              <a:rPr lang="en-US" altLang="en-US" dirty="0" smtClean="0"/>
              <a:t>Polar Easterlies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163638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Cold but weak winds</a:t>
            </a:r>
          </a:p>
          <a:p>
            <a:r>
              <a:rPr lang="en-US" altLang="en-US" dirty="0" smtClean="0"/>
              <a:t>Near the north and south poles</a:t>
            </a:r>
          </a:p>
          <a:p>
            <a:r>
              <a:rPr lang="en-US" altLang="en-US" dirty="0" smtClean="0"/>
              <a:t>US weather influenced by these</a:t>
            </a:r>
          </a:p>
          <a:p>
            <a:r>
              <a:rPr lang="en-US" altLang="en-US" dirty="0" smtClean="0"/>
              <a:t>Blow from East to West</a:t>
            </a:r>
          </a:p>
        </p:txBody>
      </p:sp>
      <p:pic>
        <p:nvPicPr>
          <p:cNvPr id="17412" name="Picture 2" descr="http://ww2010.atmos.uiuc.edu/guides/mtr/hurr/gifs/mvm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1333500"/>
            <a:ext cx="5999904" cy="552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39800" y="76200"/>
            <a:ext cx="10363200" cy="1143000"/>
          </a:xfrm>
        </p:spPr>
        <p:txBody>
          <a:bodyPr/>
          <a:lstStyle/>
          <a:p>
            <a:r>
              <a:rPr lang="en-US" altLang="en-US" dirty="0" smtClean="0"/>
              <a:t>Jet Stream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800600" cy="4953000"/>
          </a:xfrm>
        </p:spPr>
        <p:txBody>
          <a:bodyPr/>
          <a:lstStyle/>
          <a:p>
            <a:r>
              <a:rPr lang="en-US" altLang="en-US" dirty="0" smtClean="0"/>
              <a:t>Discovered in the 1940s</a:t>
            </a:r>
          </a:p>
          <a:p>
            <a:r>
              <a:rPr lang="en-US" altLang="en-US" dirty="0" smtClean="0"/>
              <a:t>Can be found in the upper troposphere</a:t>
            </a:r>
          </a:p>
          <a:p>
            <a:r>
              <a:rPr lang="en-US" altLang="en-US" dirty="0" smtClean="0"/>
              <a:t>Strong high speed and high pressure</a:t>
            </a:r>
          </a:p>
          <a:p>
            <a:r>
              <a:rPr lang="en-US" altLang="en-US" dirty="0" smtClean="0"/>
              <a:t>Moves west to east across the US, moving storms</a:t>
            </a:r>
          </a:p>
        </p:txBody>
      </p:sp>
      <p:pic>
        <p:nvPicPr>
          <p:cNvPr id="18436" name="Picture 2" descr="http://www.crystalinks.com/jetstre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6781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363200" cy="1143000"/>
          </a:xfrm>
        </p:spPr>
        <p:txBody>
          <a:bodyPr/>
          <a:lstStyle/>
          <a:p>
            <a:r>
              <a:rPr lang="en-US" altLang="en-US" dirty="0" smtClean="0"/>
              <a:t>Connection to </a:t>
            </a:r>
            <a:r>
              <a:rPr lang="en-US" altLang="en-US" dirty="0" smtClean="0"/>
              <a:t>Human Activities</a:t>
            </a:r>
            <a:endParaRPr lang="en-US" altLang="en-US" dirty="0" smtClean="0"/>
          </a:p>
        </p:txBody>
      </p:sp>
      <p:sp>
        <p:nvSpPr>
          <p:cNvPr id="19459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508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How would the existence of global winds impacted trade and exploration, historically?</a:t>
            </a:r>
          </a:p>
        </p:txBody>
      </p:sp>
      <p:pic>
        <p:nvPicPr>
          <p:cNvPr id="19460" name="Picture 2" descr="File:Atmospheric circul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600200"/>
            <a:ext cx="668559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 review…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comparing warm air and cold air, which:</a:t>
            </a:r>
          </a:p>
          <a:p>
            <a:pPr lvl="1"/>
            <a:r>
              <a:rPr lang="en-US" altLang="en-US" smtClean="0"/>
              <a:t>Is more dense?</a:t>
            </a:r>
          </a:p>
          <a:p>
            <a:pPr lvl="1"/>
            <a:r>
              <a:rPr lang="en-US" altLang="en-US" smtClean="0"/>
              <a:t>Rises?</a:t>
            </a:r>
          </a:p>
          <a:p>
            <a:pPr lvl="1"/>
            <a:r>
              <a:rPr lang="en-US" altLang="en-US" smtClean="0"/>
              <a:t>Is more humid?</a:t>
            </a:r>
          </a:p>
          <a:p>
            <a:pPr lvl="1"/>
            <a:r>
              <a:rPr lang="en-US" altLang="en-US" smtClean="0"/>
              <a:t>Creates a low pressure air mass?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 altLang="en-US" dirty="0" smtClean="0"/>
              <a:t>Local Winds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0896600" cy="5029200"/>
          </a:xfrm>
        </p:spPr>
        <p:txBody>
          <a:bodyPr/>
          <a:lstStyle/>
          <a:p>
            <a:r>
              <a:rPr lang="en-US" altLang="en-US" dirty="0" smtClean="0"/>
              <a:t>Cover short distances</a:t>
            </a:r>
          </a:p>
          <a:p>
            <a:r>
              <a:rPr lang="en-US" altLang="en-US" dirty="0" smtClean="0"/>
              <a:t>Blow any direction</a:t>
            </a:r>
          </a:p>
          <a:p>
            <a:r>
              <a:rPr lang="en-US" altLang="en-US" dirty="0" smtClean="0"/>
              <a:t>2 </a:t>
            </a:r>
            <a:r>
              <a:rPr lang="en-US" altLang="en-US" dirty="0" smtClean="0"/>
              <a:t>types</a:t>
            </a:r>
          </a:p>
          <a:p>
            <a:pPr lvl="1"/>
            <a:r>
              <a:rPr lang="en-US" altLang="en-US" dirty="0" smtClean="0"/>
              <a:t>Land &amp; Water</a:t>
            </a:r>
            <a:endParaRPr lang="en-US" altLang="en-US" dirty="0"/>
          </a:p>
          <a:p>
            <a:pPr lvl="2"/>
            <a:r>
              <a:rPr lang="en-US" altLang="en-US" u="sng" dirty="0" smtClean="0"/>
              <a:t>Sea </a:t>
            </a:r>
            <a:r>
              <a:rPr lang="en-US" altLang="en-US" u="sng" dirty="0" smtClean="0"/>
              <a:t>Breezes </a:t>
            </a:r>
            <a:r>
              <a:rPr lang="en-US" altLang="en-US" dirty="0" smtClean="0"/>
              <a:t>– from sea to land</a:t>
            </a:r>
          </a:p>
          <a:p>
            <a:pPr lvl="2"/>
            <a:r>
              <a:rPr lang="en-US" altLang="en-US" u="sng" dirty="0" smtClean="0"/>
              <a:t>Land Breezes </a:t>
            </a:r>
            <a:r>
              <a:rPr lang="en-US" altLang="en-US" dirty="0" smtClean="0"/>
              <a:t>– from land to </a:t>
            </a:r>
            <a:r>
              <a:rPr lang="en-US" altLang="en-US" dirty="0" smtClean="0"/>
              <a:t>sea</a:t>
            </a:r>
            <a:endParaRPr lang="en-US" altLang="en-US" dirty="0"/>
          </a:p>
          <a:p>
            <a:pPr lvl="1"/>
            <a:r>
              <a:rPr lang="en-US" altLang="en-US" dirty="0" smtClean="0"/>
              <a:t>Mountain &amp; Valley</a:t>
            </a:r>
          </a:p>
          <a:p>
            <a:pPr lvl="2"/>
            <a:r>
              <a:rPr lang="en-US" altLang="en-US" dirty="0" smtClean="0"/>
              <a:t>Valley Breeze – from the valley up the mountain</a:t>
            </a:r>
          </a:p>
          <a:p>
            <a:pPr lvl="2"/>
            <a:r>
              <a:rPr lang="en-US" altLang="en-US" dirty="0" smtClean="0"/>
              <a:t>Mountain Breeze – from the mountain down to the valley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91200" y="58674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rialx.org/wp-content/uploads/2012/10/recipes/Sea_Breeze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09" y="0"/>
            <a:ext cx="90066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4648200"/>
          </a:xfrm>
        </p:spPr>
        <p:txBody>
          <a:bodyPr/>
          <a:lstStyle/>
          <a:p>
            <a:r>
              <a:rPr lang="en-US" altLang="en-US" dirty="0" smtClean="0"/>
              <a:t>Caused by Specific Heat </a:t>
            </a:r>
            <a:r>
              <a:rPr lang="en-US" altLang="en-US" b="1" dirty="0" smtClean="0"/>
              <a:t>Capacity</a:t>
            </a:r>
            <a:r>
              <a:rPr lang="en-US" altLang="en-US" dirty="0" smtClean="0"/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 review…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comparing warm air and cold air, which:</a:t>
            </a:r>
          </a:p>
          <a:p>
            <a:pPr lvl="1"/>
            <a:r>
              <a:rPr lang="en-US" altLang="en-US" smtClean="0"/>
              <a:t>Is more dense? </a:t>
            </a:r>
            <a:r>
              <a:rPr lang="en-US" altLang="en-US" smtClean="0">
                <a:solidFill>
                  <a:srgbClr val="FF0000"/>
                </a:solidFill>
              </a:rPr>
              <a:t>Cold air!</a:t>
            </a:r>
            <a:endParaRPr lang="en-US" altLang="en-US" smtClean="0"/>
          </a:p>
          <a:p>
            <a:pPr lvl="1"/>
            <a:r>
              <a:rPr lang="en-US" altLang="en-US" smtClean="0"/>
              <a:t>Rises? </a:t>
            </a:r>
            <a:r>
              <a:rPr lang="en-US" altLang="en-US" smtClean="0">
                <a:solidFill>
                  <a:srgbClr val="FF0000"/>
                </a:solidFill>
              </a:rPr>
              <a:t>Warm air!  (Because it is less dense!)</a:t>
            </a:r>
            <a:endParaRPr lang="en-US" altLang="en-US" smtClean="0"/>
          </a:p>
          <a:p>
            <a:pPr lvl="1"/>
            <a:r>
              <a:rPr lang="en-US" altLang="en-US" smtClean="0"/>
              <a:t>Is more humid? </a:t>
            </a:r>
            <a:r>
              <a:rPr lang="en-US" altLang="en-US" smtClean="0">
                <a:solidFill>
                  <a:srgbClr val="FF0000"/>
                </a:solidFill>
              </a:rPr>
              <a:t>Warm air!</a:t>
            </a:r>
            <a:endParaRPr lang="en-US" altLang="en-US" smtClean="0"/>
          </a:p>
          <a:p>
            <a:pPr lvl="1"/>
            <a:r>
              <a:rPr lang="en-US" altLang="en-US" smtClean="0"/>
              <a:t>Creates a low pressure air mass? </a:t>
            </a:r>
            <a:r>
              <a:rPr lang="en-US" altLang="en-US" smtClean="0">
                <a:solidFill>
                  <a:srgbClr val="FF0000"/>
                </a:solidFill>
              </a:rPr>
              <a:t>Warm air!  (Because it is less dense so it rises)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Check it out!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makes this happen!?</a:t>
            </a:r>
          </a:p>
          <a:p>
            <a:r>
              <a:rPr lang="en-US" altLang="en-US" smtClean="0">
                <a:hlinkClick r:id="rId2"/>
              </a:rPr>
              <a:t>http://www.youtube.com/watch?v=Kk7sXkzmtp0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The water spins 1 direction </a:t>
            </a:r>
            <a:r>
              <a:rPr lang="en-US" altLang="en-US" b="1" smtClean="0"/>
              <a:t>north</a:t>
            </a:r>
            <a:r>
              <a:rPr lang="en-US" altLang="en-US" smtClean="0"/>
              <a:t> of the equator, the OPPOSITE direction </a:t>
            </a:r>
            <a:r>
              <a:rPr lang="en-US" altLang="en-US" b="1" smtClean="0"/>
              <a:t>south</a:t>
            </a:r>
            <a:r>
              <a:rPr lang="en-US" altLang="en-US" smtClean="0"/>
              <a:t> of the equator, and NO direction </a:t>
            </a:r>
            <a:r>
              <a:rPr lang="en-US" altLang="en-US" b="1" smtClean="0"/>
              <a:t>on</a:t>
            </a:r>
            <a:r>
              <a:rPr lang="en-US" altLang="en-US" smtClean="0"/>
              <a:t> the equator…what gives!?!?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762000" y="-12700"/>
            <a:ext cx="10363200" cy="1143000"/>
          </a:xfrm>
        </p:spPr>
        <p:txBody>
          <a:bodyPr/>
          <a:lstStyle/>
          <a:p>
            <a:r>
              <a:rPr lang="en-US" altLang="en-US" dirty="0" smtClean="0"/>
              <a:t>How Wind Develops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5562600" cy="4114800"/>
          </a:xfrm>
        </p:spPr>
        <p:txBody>
          <a:bodyPr/>
          <a:lstStyle/>
          <a:p>
            <a:r>
              <a:rPr lang="en-US" altLang="en-US" dirty="0" smtClean="0"/>
              <a:t>Caused by a difference in air pressure due to unequal heating of the </a:t>
            </a:r>
            <a:r>
              <a:rPr lang="en-US" altLang="en-US" dirty="0" smtClean="0"/>
              <a:t>atmosphere resulting from the unequal heating of the land and water bodies</a:t>
            </a:r>
            <a:endParaRPr lang="en-US" altLang="en-US" dirty="0" smtClean="0"/>
          </a:p>
        </p:txBody>
      </p:sp>
      <p:sp>
        <p:nvSpPr>
          <p:cNvPr id="6148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6149" name="Picture 2" descr="http://science.kennesaw.edu/~jdirnber/oceanography/LecuturesOceanogr/LecCurrents/0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026848"/>
            <a:ext cx="5842000" cy="585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2438400" y="15240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2590800" y="16764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8899525" y="1127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GB"/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032125" y="1965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GB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108325" y="1660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GB"/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3032125" y="1355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GB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803525" y="1431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GB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2270125" y="1431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GB"/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2879725" y="150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GB"/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3641725" y="1127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GB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914400" y="1371600"/>
            <a:ext cx="426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GB" dirty="0">
                <a:latin typeface="Charcoal" charset="0"/>
              </a:rPr>
              <a:t>Air </a:t>
            </a:r>
            <a:r>
              <a:rPr lang="en-GB" altLang="en-GB" dirty="0">
                <a:solidFill>
                  <a:srgbClr val="FF0000"/>
                </a:solidFill>
                <a:latin typeface="Charcoal" charset="0"/>
              </a:rPr>
              <a:t>rises</a:t>
            </a:r>
            <a:r>
              <a:rPr lang="en-GB" altLang="en-GB" dirty="0">
                <a:latin typeface="Charcoal" charset="0"/>
              </a:rPr>
              <a:t> in </a:t>
            </a:r>
            <a:r>
              <a:rPr lang="en-GB" altLang="en-GB" dirty="0">
                <a:solidFill>
                  <a:srgbClr val="FF0000"/>
                </a:solidFill>
                <a:latin typeface="Charcoal" charset="0"/>
              </a:rPr>
              <a:t>warm</a:t>
            </a:r>
            <a:r>
              <a:rPr lang="en-GB" altLang="en-GB" dirty="0">
                <a:latin typeface="Charcoal" charset="0"/>
              </a:rPr>
              <a:t> regions where pressure is </a:t>
            </a:r>
            <a:r>
              <a:rPr lang="en-GB" altLang="en-GB" dirty="0">
                <a:solidFill>
                  <a:srgbClr val="FF0000"/>
                </a:solidFill>
                <a:latin typeface="Charcoal" charset="0"/>
              </a:rPr>
              <a:t>low</a:t>
            </a:r>
            <a:r>
              <a:rPr lang="en-GB" altLang="en-GB" dirty="0">
                <a:latin typeface="Charcoal" charset="0"/>
              </a:rPr>
              <a:t> (i.e.</a:t>
            </a:r>
            <a:r>
              <a:rPr lang="en-GB" altLang="en-GB" dirty="0">
                <a:solidFill>
                  <a:srgbClr val="FF0000"/>
                </a:solidFill>
                <a:latin typeface="Charcoal" charset="0"/>
              </a:rPr>
              <a:t> the tropics</a:t>
            </a:r>
            <a:r>
              <a:rPr lang="en-GB" altLang="en-GB" dirty="0">
                <a:latin typeface="Charcoal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GB" altLang="en-GB" dirty="0">
                <a:latin typeface="Charcoal" charset="0"/>
              </a:rPr>
              <a:t>Air </a:t>
            </a:r>
            <a:r>
              <a:rPr lang="en-GB" altLang="en-GB" dirty="0">
                <a:solidFill>
                  <a:schemeClr val="hlink"/>
                </a:solidFill>
                <a:latin typeface="Charcoal" charset="0"/>
              </a:rPr>
              <a:t>sinks </a:t>
            </a:r>
            <a:r>
              <a:rPr lang="en-GB" altLang="en-GB" dirty="0">
                <a:latin typeface="Charcoal" charset="0"/>
              </a:rPr>
              <a:t>in </a:t>
            </a:r>
            <a:r>
              <a:rPr lang="en-GB" altLang="en-GB" dirty="0">
                <a:solidFill>
                  <a:schemeClr val="hlink"/>
                </a:solidFill>
                <a:latin typeface="Charcoal" charset="0"/>
              </a:rPr>
              <a:t>cold</a:t>
            </a:r>
            <a:r>
              <a:rPr lang="en-GB" altLang="en-GB" dirty="0">
                <a:latin typeface="Charcoal" charset="0"/>
              </a:rPr>
              <a:t> areas where pressure is </a:t>
            </a:r>
            <a:r>
              <a:rPr lang="en-GB" altLang="en-GB" dirty="0">
                <a:solidFill>
                  <a:schemeClr val="hlink"/>
                </a:solidFill>
                <a:latin typeface="Charcoal" charset="0"/>
              </a:rPr>
              <a:t>high</a:t>
            </a:r>
            <a:r>
              <a:rPr lang="en-GB" altLang="en-GB" dirty="0">
                <a:latin typeface="Charcoal" charset="0"/>
              </a:rPr>
              <a:t> (i.e.</a:t>
            </a:r>
            <a:r>
              <a:rPr lang="en-GB" altLang="en-GB" dirty="0">
                <a:solidFill>
                  <a:schemeClr val="hlink"/>
                </a:solidFill>
                <a:latin typeface="Charcoal" charset="0"/>
              </a:rPr>
              <a:t> the poles</a:t>
            </a:r>
            <a:r>
              <a:rPr lang="en-GB" altLang="en-GB" dirty="0">
                <a:latin typeface="Charco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altLang="en-GB" dirty="0">
                <a:latin typeface="Charcoal" charset="0"/>
              </a:rPr>
              <a:t>Cool air rushes in to replace warm air, going from high pressure to low pressure, forming winds</a:t>
            </a:r>
            <a:endParaRPr lang="en-GB" altLang="en-GB" dirty="0"/>
          </a:p>
        </p:txBody>
      </p:sp>
      <p:sp>
        <p:nvSpPr>
          <p:cNvPr id="7181" name="Rectangle 29"/>
          <p:cNvSpPr>
            <a:spLocks noGrp="1" noChangeArrowheads="1"/>
          </p:cNvSpPr>
          <p:nvPr>
            <p:ph type="title"/>
          </p:nvPr>
        </p:nvSpPr>
        <p:spPr>
          <a:xfrm>
            <a:off x="419100" y="25400"/>
            <a:ext cx="11658600" cy="1143000"/>
          </a:xfrm>
        </p:spPr>
        <p:txBody>
          <a:bodyPr/>
          <a:lstStyle/>
          <a:p>
            <a:r>
              <a:rPr lang="en-GB" altLang="en-GB" sz="3600" dirty="0">
                <a:latin typeface="Charcoal" charset="0"/>
              </a:rPr>
              <a:t>Air rises over </a:t>
            </a:r>
            <a:r>
              <a:rPr lang="en-GB" altLang="en-GB" sz="3600" dirty="0">
                <a:solidFill>
                  <a:srgbClr val="FF0000"/>
                </a:solidFill>
                <a:latin typeface="Charcoal" charset="0"/>
              </a:rPr>
              <a:t>warm</a:t>
            </a:r>
            <a:r>
              <a:rPr lang="en-GB" altLang="en-GB" sz="3600" dirty="0">
                <a:latin typeface="Charcoal" charset="0"/>
              </a:rPr>
              <a:t> areas and sinks over </a:t>
            </a:r>
            <a:r>
              <a:rPr lang="en-GB" altLang="en-GB" sz="3600" dirty="0">
                <a:solidFill>
                  <a:schemeClr val="hlink"/>
                </a:solidFill>
                <a:latin typeface="Charcoal" charset="0"/>
              </a:rPr>
              <a:t>cold</a:t>
            </a:r>
            <a:r>
              <a:rPr lang="en-GB" altLang="en-GB" sz="3600" dirty="0">
                <a:latin typeface="Charcoal" charset="0"/>
              </a:rPr>
              <a:t> areas (convection currents)</a:t>
            </a:r>
            <a:endParaRPr lang="en-GB" altLang="en-GB" sz="6000" dirty="0">
              <a:latin typeface="Charcoal" charset="0"/>
            </a:endParaRPr>
          </a:p>
        </p:txBody>
      </p:sp>
      <p:pic>
        <p:nvPicPr>
          <p:cNvPr id="7182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9"/>
          <a:stretch>
            <a:fillRect/>
          </a:stretch>
        </p:blipFill>
        <p:spPr bwMode="auto">
          <a:xfrm>
            <a:off x="6742114" y="1828800"/>
            <a:ext cx="39258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83" name="Straight Arrow Connector 17"/>
          <p:cNvCxnSpPr>
            <a:cxnSpLocks noChangeShapeType="1"/>
            <a:stCxn id="7185" idx="2"/>
          </p:cNvCxnSpPr>
          <p:nvPr/>
        </p:nvCxnSpPr>
        <p:spPr bwMode="auto">
          <a:xfrm>
            <a:off x="7239000" y="1938338"/>
            <a:ext cx="2819400" cy="1109662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Straight Arrow Connector 19"/>
          <p:cNvCxnSpPr>
            <a:cxnSpLocks noChangeShapeType="1"/>
          </p:cNvCxnSpPr>
          <p:nvPr/>
        </p:nvCxnSpPr>
        <p:spPr bwMode="auto">
          <a:xfrm flipV="1">
            <a:off x="7239000" y="5562600"/>
            <a:ext cx="762000" cy="6858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5" name="TextBox 21"/>
          <p:cNvSpPr txBox="1">
            <a:spLocks noChangeArrowheads="1"/>
          </p:cNvSpPr>
          <p:nvPr/>
        </p:nvSpPr>
        <p:spPr bwMode="auto">
          <a:xfrm>
            <a:off x="5562600" y="1600200"/>
            <a:ext cx="335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Poles: cold, high pressure – air sinks</a:t>
            </a:r>
          </a:p>
        </p:txBody>
      </p:sp>
      <p:sp>
        <p:nvSpPr>
          <p:cNvPr id="7186" name="TextBox 23"/>
          <p:cNvSpPr txBox="1">
            <a:spLocks noChangeArrowheads="1"/>
          </p:cNvSpPr>
          <p:nvPr/>
        </p:nvSpPr>
        <p:spPr bwMode="auto">
          <a:xfrm>
            <a:off x="5638800" y="6248400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Equator: warm, low pressure – air rises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81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GB" sz="5400">
              <a:solidFill>
                <a:schemeClr val="bg1"/>
              </a:solidFill>
              <a:latin typeface="Charcoal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133600" y="28956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85800" y="1752600"/>
            <a:ext cx="396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GB" dirty="0">
                <a:latin typeface="Charcoal" charset="0"/>
              </a:rPr>
              <a:t>If all that causes wind is uneven heating of the earth’s surface, shouldn’t wind always blow toward the equator?  </a:t>
            </a:r>
            <a:endParaRPr lang="en-GB" altLang="en-GB" dirty="0"/>
          </a:p>
        </p:txBody>
      </p:sp>
      <p:sp>
        <p:nvSpPr>
          <p:cNvPr id="8197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-38100"/>
            <a:ext cx="11430000" cy="842963"/>
          </a:xfrm>
        </p:spPr>
        <p:txBody>
          <a:bodyPr/>
          <a:lstStyle/>
          <a:p>
            <a:pPr algn="l"/>
            <a:r>
              <a:rPr lang="en-GB" altLang="en-GB" sz="4000" b="1" dirty="0">
                <a:latin typeface="Arial" panose="020B0604020202020204" pitchFamily="34" charset="0"/>
              </a:rPr>
              <a:t>Why don’t winds only travel north and south?</a:t>
            </a:r>
            <a:endParaRPr lang="en-GB" altLang="en-GB" sz="1800" dirty="0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6" y="798319"/>
            <a:ext cx="6334124" cy="605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24384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GB" sz="5400">
              <a:solidFill>
                <a:schemeClr val="bg1"/>
              </a:solidFill>
              <a:latin typeface="Charcoal" charset="0"/>
            </a:endParaRPr>
          </a:p>
        </p:txBody>
      </p:sp>
      <p:sp>
        <p:nvSpPr>
          <p:cNvPr id="9219" name="Line 1027"/>
          <p:cNvSpPr>
            <a:spLocks noChangeShapeType="1"/>
          </p:cNvSpPr>
          <p:nvPr/>
        </p:nvSpPr>
        <p:spPr bwMode="auto">
          <a:xfrm>
            <a:off x="2133600" y="28956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1031"/>
          <p:cNvSpPr txBox="1">
            <a:spLocks noChangeArrowheads="1"/>
          </p:cNvSpPr>
          <p:nvPr/>
        </p:nvSpPr>
        <p:spPr bwMode="auto">
          <a:xfrm>
            <a:off x="444500" y="970747"/>
            <a:ext cx="1112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GB" sz="2800" dirty="0">
                <a:latin typeface="Charcoal" charset="0"/>
              </a:rPr>
              <a:t>Winds do not blow  directly from </a:t>
            </a:r>
            <a:r>
              <a:rPr lang="en-GB" altLang="en-GB" sz="2800" dirty="0">
                <a:solidFill>
                  <a:schemeClr val="hlink"/>
                </a:solidFill>
                <a:latin typeface="Charcoal" charset="0"/>
              </a:rPr>
              <a:t>high</a:t>
            </a:r>
            <a:r>
              <a:rPr lang="en-GB" altLang="en-GB" sz="2800" dirty="0">
                <a:latin typeface="Charcoal" charset="0"/>
              </a:rPr>
              <a:t> to </a:t>
            </a:r>
            <a:r>
              <a:rPr lang="en-GB" altLang="en-GB" sz="2800" dirty="0">
                <a:solidFill>
                  <a:srgbClr val="FF0000"/>
                </a:solidFill>
                <a:latin typeface="Charcoal" charset="0"/>
              </a:rPr>
              <a:t>low</a:t>
            </a:r>
            <a:r>
              <a:rPr lang="en-GB" altLang="en-GB" sz="2800" dirty="0">
                <a:latin typeface="Charcoal" charset="0"/>
              </a:rPr>
              <a:t> pressure …. they get deflected by the Coriolis Effect</a:t>
            </a:r>
            <a:endParaRPr lang="en-GB" altLang="en-GB" dirty="0"/>
          </a:p>
        </p:txBody>
      </p:sp>
      <p:sp>
        <p:nvSpPr>
          <p:cNvPr id="9221" name="Rectangle 1035"/>
          <p:cNvSpPr>
            <a:spLocks noGrp="1" noChangeArrowheads="1"/>
          </p:cNvSpPr>
          <p:nvPr>
            <p:ph type="title"/>
          </p:nvPr>
        </p:nvSpPr>
        <p:spPr>
          <a:xfrm>
            <a:off x="2120900" y="-76200"/>
            <a:ext cx="7772400" cy="1143000"/>
          </a:xfrm>
        </p:spPr>
        <p:txBody>
          <a:bodyPr/>
          <a:lstStyle/>
          <a:p>
            <a:r>
              <a:rPr lang="en-GB" altLang="en-GB" sz="4800" dirty="0">
                <a:latin typeface="Charcoal" charset="0"/>
              </a:rPr>
              <a:t>Winds deflect!</a:t>
            </a:r>
            <a:endParaRPr lang="en-GB" altLang="en-GB" dirty="0" smtClean="0"/>
          </a:p>
        </p:txBody>
      </p:sp>
      <p:pic>
        <p:nvPicPr>
          <p:cNvPr id="21516" name="Picture 1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3949"/>
            <a:ext cx="6092086" cy="49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The WHAT!?!?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5867400" cy="4114800"/>
          </a:xfrm>
        </p:spPr>
        <p:txBody>
          <a:bodyPr/>
          <a:lstStyle/>
          <a:p>
            <a:r>
              <a:rPr lang="en-US" altLang="en-US" u="sng" dirty="0" smtClean="0"/>
              <a:t>Coriolis Effect </a:t>
            </a:r>
            <a:r>
              <a:rPr lang="en-US" altLang="en-US" dirty="0" smtClean="0"/>
              <a:t>– the rotation of the Earth causes moving air and water to change directions</a:t>
            </a:r>
          </a:p>
          <a:p>
            <a:r>
              <a:rPr lang="en-US" altLang="en-US" u="sng" dirty="0" smtClean="0"/>
              <a:t>Northern Hemisphere </a:t>
            </a:r>
            <a:r>
              <a:rPr lang="en-US" altLang="en-US" dirty="0" smtClean="0"/>
              <a:t>winds curve to the </a:t>
            </a:r>
            <a:r>
              <a:rPr lang="en-US" altLang="en-US" b="1" dirty="0" smtClean="0"/>
              <a:t>right</a:t>
            </a:r>
          </a:p>
          <a:p>
            <a:r>
              <a:rPr lang="en-US" altLang="en-US" u="sng" dirty="0" smtClean="0"/>
              <a:t>Southern Hemisphere </a:t>
            </a:r>
            <a:r>
              <a:rPr lang="en-US" altLang="en-US" dirty="0" smtClean="0"/>
              <a:t>winds curve to the </a:t>
            </a:r>
            <a:r>
              <a:rPr lang="en-US" altLang="en-US" b="1" dirty="0" smtClean="0"/>
              <a:t>left</a:t>
            </a:r>
          </a:p>
        </p:txBody>
      </p:sp>
      <p:pic>
        <p:nvPicPr>
          <p:cNvPr id="49154" name="Picture 2" descr="http://ww2010.atmos.uiuc.edu/guides/mtr/fw/gifs/crls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42210"/>
          <a:stretch/>
        </p:blipFill>
        <p:spPr bwMode="auto">
          <a:xfrm>
            <a:off x="7162799" y="1219199"/>
            <a:ext cx="4724401" cy="551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316</TotalTime>
  <Words>699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Times</vt:lpstr>
      <vt:lpstr>Arial</vt:lpstr>
      <vt:lpstr>Calibri</vt:lpstr>
      <vt:lpstr>Charcoal</vt:lpstr>
      <vt:lpstr>Blank Presentation</vt:lpstr>
      <vt:lpstr>Wind</vt:lpstr>
      <vt:lpstr>Quick review…</vt:lpstr>
      <vt:lpstr>Quick review…</vt:lpstr>
      <vt:lpstr>Check it out!</vt:lpstr>
      <vt:lpstr>How Wind Develops</vt:lpstr>
      <vt:lpstr>Air rises over warm areas and sinks over cold areas (convection currents)</vt:lpstr>
      <vt:lpstr>Why don’t winds only travel north and south?</vt:lpstr>
      <vt:lpstr>Winds deflect!</vt:lpstr>
      <vt:lpstr>The WHAT!?!?</vt:lpstr>
      <vt:lpstr>The Wind is actually moving in a relatively straight line; however . . . </vt:lpstr>
      <vt:lpstr>The Coriolis Effect</vt:lpstr>
      <vt:lpstr>Two types of winds</vt:lpstr>
      <vt:lpstr>Global Winds</vt:lpstr>
      <vt:lpstr>Doldrums</vt:lpstr>
      <vt:lpstr>Trade Winds</vt:lpstr>
      <vt:lpstr>Prevailing Westerlies</vt:lpstr>
      <vt:lpstr>Polar Easterlies</vt:lpstr>
      <vt:lpstr>Jet Stream</vt:lpstr>
      <vt:lpstr>Connection to Human Activities</vt:lpstr>
      <vt:lpstr>Local Winds</vt:lpstr>
      <vt:lpstr>Caused by Specific Heat Capacity!</vt:lpstr>
      <vt:lpstr>PowerPoint Presentation</vt:lpstr>
    </vt:vector>
  </TitlesOfParts>
  <Company>Radley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Geography</dc:title>
  <dc:creator>Computer Dept</dc:creator>
  <cp:lastModifiedBy>Joseph Naumann</cp:lastModifiedBy>
  <cp:revision>55</cp:revision>
  <cp:lastPrinted>2000-12-24T14:43:09Z</cp:lastPrinted>
  <dcterms:created xsi:type="dcterms:W3CDTF">2000-12-12T21:24:56Z</dcterms:created>
  <dcterms:modified xsi:type="dcterms:W3CDTF">2018-09-03T06:15:57Z</dcterms:modified>
</cp:coreProperties>
</file>