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70" r:id="rId3"/>
    <p:sldId id="259" r:id="rId4"/>
    <p:sldId id="260" r:id="rId5"/>
    <p:sldId id="261" r:id="rId6"/>
    <p:sldId id="287" r:id="rId7"/>
    <p:sldId id="262" r:id="rId8"/>
    <p:sldId id="288" r:id="rId9"/>
    <p:sldId id="264" r:id="rId10"/>
    <p:sldId id="263" r:id="rId11"/>
    <p:sldId id="265" r:id="rId12"/>
    <p:sldId id="267" r:id="rId13"/>
    <p:sldId id="293" r:id="rId14"/>
    <p:sldId id="268" r:id="rId15"/>
    <p:sldId id="283" r:id="rId16"/>
    <p:sldId id="269" r:id="rId17"/>
    <p:sldId id="294" r:id="rId18"/>
    <p:sldId id="286" r:id="rId19"/>
    <p:sldId id="272" r:id="rId20"/>
    <p:sldId id="284" r:id="rId21"/>
    <p:sldId id="274" r:id="rId22"/>
    <p:sldId id="276" r:id="rId23"/>
    <p:sldId id="258" r:id="rId24"/>
    <p:sldId id="289" r:id="rId25"/>
    <p:sldId id="296" r:id="rId26"/>
    <p:sldId id="290" r:id="rId27"/>
    <p:sldId id="291" r:id="rId28"/>
    <p:sldId id="292" r:id="rId29"/>
    <p:sldId id="306" r:id="rId30"/>
    <p:sldId id="295" r:id="rId31"/>
    <p:sldId id="297" r:id="rId32"/>
    <p:sldId id="298" r:id="rId33"/>
    <p:sldId id="299" r:id="rId34"/>
    <p:sldId id="300" r:id="rId35"/>
    <p:sldId id="301" r:id="rId36"/>
    <p:sldId id="302" r:id="rId37"/>
    <p:sldId id="303" r:id="rId38"/>
    <p:sldId id="304" r:id="rId39"/>
    <p:sldId id="305" r:id="rId40"/>
    <p:sldId id="307" r:id="rId41"/>
    <p:sldId id="308" r:id="rId42"/>
    <p:sldId id="311" r:id="rId43"/>
    <p:sldId id="309" r:id="rId44"/>
    <p:sldId id="310" r:id="rId45"/>
    <p:sldId id="312" r:id="rId46"/>
    <p:sldId id="314" r:id="rId47"/>
    <p:sldId id="317" r:id="rId48"/>
    <p:sldId id="316" r:id="rId49"/>
    <p:sldId id="318" r:id="rId50"/>
    <p:sldId id="319" r:id="rId51"/>
    <p:sldId id="313" r:id="rId52"/>
    <p:sldId id="315" r:id="rId53"/>
    <p:sldId id="320" r:id="rId54"/>
  </p:sldIdLst>
  <p:sldSz cx="9144000" cy="6858000" type="screen4x3"/>
  <p:notesSz cx="6992938" cy="9278938"/>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Osaka"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Osaka"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Osaka"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Osaka"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Osaka" charset="-128"/>
        <a:cs typeface="+mn-cs"/>
      </a:defRPr>
    </a:lvl5pPr>
    <a:lvl6pPr marL="2286000" algn="l" defTabSz="914400" rtl="0" eaLnBrk="1" latinLnBrk="0" hangingPunct="1">
      <a:defRPr sz="2400" kern="1200">
        <a:solidFill>
          <a:schemeClr val="tx1"/>
        </a:solidFill>
        <a:latin typeface="Arial" panose="020B0604020202020204" pitchFamily="34" charset="0"/>
        <a:ea typeface="Osaka" charset="-128"/>
        <a:cs typeface="+mn-cs"/>
      </a:defRPr>
    </a:lvl6pPr>
    <a:lvl7pPr marL="2743200" algn="l" defTabSz="914400" rtl="0" eaLnBrk="1" latinLnBrk="0" hangingPunct="1">
      <a:defRPr sz="2400" kern="1200">
        <a:solidFill>
          <a:schemeClr val="tx1"/>
        </a:solidFill>
        <a:latin typeface="Arial" panose="020B0604020202020204" pitchFamily="34" charset="0"/>
        <a:ea typeface="Osaka" charset="-128"/>
        <a:cs typeface="+mn-cs"/>
      </a:defRPr>
    </a:lvl7pPr>
    <a:lvl8pPr marL="3200400" algn="l" defTabSz="914400" rtl="0" eaLnBrk="1" latinLnBrk="0" hangingPunct="1">
      <a:defRPr sz="2400" kern="1200">
        <a:solidFill>
          <a:schemeClr val="tx1"/>
        </a:solidFill>
        <a:latin typeface="Arial" panose="020B0604020202020204" pitchFamily="34" charset="0"/>
        <a:ea typeface="Osaka" charset="-128"/>
        <a:cs typeface="+mn-cs"/>
      </a:defRPr>
    </a:lvl8pPr>
    <a:lvl9pPr marL="3657600" algn="l" defTabSz="914400" rtl="0" eaLnBrk="1" latinLnBrk="0" hangingPunct="1">
      <a:defRPr sz="2400" kern="1200">
        <a:solidFill>
          <a:schemeClr val="tx1"/>
        </a:solidFill>
        <a:latin typeface="Arial" panose="020B0604020202020204" pitchFamily="34"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6600"/>
    <a:srgbClr val="FFFFCC"/>
    <a:srgbClr val="FFCC66"/>
    <a:srgbClr val="FFCC00"/>
    <a:srgbClr val="FF3300"/>
    <a:srgbClr val="66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61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1026"/>
          <p:cNvSpPr>
            <a:spLocks noGrp="1" noChangeArrowheads="1"/>
          </p:cNvSpPr>
          <p:nvPr>
            <p:ph type="hdr" sz="quarter"/>
          </p:nvPr>
        </p:nvSpPr>
        <p:spPr bwMode="auto">
          <a:xfrm>
            <a:off x="0" y="0"/>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t" anchorCtr="0" compatLnSpc="1">
            <a:prstTxWarp prst="textNoShape">
              <a:avLst/>
            </a:prstTxWarp>
          </a:bodyPr>
          <a:lstStyle>
            <a:lvl1pPr defTabSz="930275">
              <a:defRPr sz="1200">
                <a:latin typeface="Times New Roman" panose="02020603050405020304" pitchFamily="18" charset="0"/>
              </a:defRPr>
            </a:lvl1pPr>
          </a:lstStyle>
          <a:p>
            <a:endParaRPr lang="en-US" altLang="en-US"/>
          </a:p>
        </p:txBody>
      </p:sp>
      <p:sp>
        <p:nvSpPr>
          <p:cNvPr id="31747" name="Rectangle 1027"/>
          <p:cNvSpPr>
            <a:spLocks noGrp="1" noChangeArrowheads="1"/>
          </p:cNvSpPr>
          <p:nvPr>
            <p:ph type="dt" sz="quarter" idx="1"/>
          </p:nvPr>
        </p:nvSpPr>
        <p:spPr bwMode="auto">
          <a:xfrm>
            <a:off x="3962400" y="0"/>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t" anchorCtr="0" compatLnSpc="1">
            <a:prstTxWarp prst="textNoShape">
              <a:avLst/>
            </a:prstTxWarp>
          </a:bodyPr>
          <a:lstStyle>
            <a:lvl1pPr algn="r" defTabSz="930275">
              <a:defRPr sz="1200">
                <a:latin typeface="Times New Roman" panose="02020603050405020304" pitchFamily="18" charset="0"/>
              </a:defRPr>
            </a:lvl1pPr>
          </a:lstStyle>
          <a:p>
            <a:endParaRPr lang="en-US" altLang="en-US"/>
          </a:p>
        </p:txBody>
      </p:sp>
      <p:sp>
        <p:nvSpPr>
          <p:cNvPr id="31748" name="Rectangle 1028"/>
          <p:cNvSpPr>
            <a:spLocks noGrp="1" noChangeArrowheads="1"/>
          </p:cNvSpPr>
          <p:nvPr>
            <p:ph type="ftr" sz="quarter" idx="2"/>
          </p:nvPr>
        </p:nvSpPr>
        <p:spPr bwMode="auto">
          <a:xfrm>
            <a:off x="0" y="8815388"/>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b" anchorCtr="0" compatLnSpc="1">
            <a:prstTxWarp prst="textNoShape">
              <a:avLst/>
            </a:prstTxWarp>
          </a:bodyPr>
          <a:lstStyle>
            <a:lvl1pPr defTabSz="930275">
              <a:defRPr sz="1200">
                <a:latin typeface="Times New Roman" panose="02020603050405020304" pitchFamily="18" charset="0"/>
              </a:defRPr>
            </a:lvl1pPr>
          </a:lstStyle>
          <a:p>
            <a:endParaRPr lang="en-US" altLang="en-US"/>
          </a:p>
        </p:txBody>
      </p:sp>
      <p:sp>
        <p:nvSpPr>
          <p:cNvPr id="31749" name="Rectangle 1029"/>
          <p:cNvSpPr>
            <a:spLocks noGrp="1" noChangeArrowheads="1"/>
          </p:cNvSpPr>
          <p:nvPr>
            <p:ph type="sldNum" sz="quarter" idx="3"/>
          </p:nvPr>
        </p:nvSpPr>
        <p:spPr bwMode="auto">
          <a:xfrm>
            <a:off x="3962400" y="8815388"/>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b" anchorCtr="0" compatLnSpc="1">
            <a:prstTxWarp prst="textNoShape">
              <a:avLst/>
            </a:prstTxWarp>
          </a:bodyPr>
          <a:lstStyle>
            <a:lvl1pPr algn="r" defTabSz="930275">
              <a:defRPr sz="1200">
                <a:latin typeface="Times New Roman" panose="02020603050405020304" pitchFamily="18" charset="0"/>
              </a:defRPr>
            </a:lvl1pPr>
          </a:lstStyle>
          <a:p>
            <a:fld id="{850C2E80-86C2-49AB-B072-81EEFFBE9E80}" type="slidenum">
              <a:rPr lang="en-US" altLang="en-US"/>
              <a:pPr/>
              <a:t>‹#›</a:t>
            </a:fld>
            <a:endParaRPr lang="en-US" altLang="en-US"/>
          </a:p>
        </p:txBody>
      </p:sp>
    </p:spTree>
    <p:extLst>
      <p:ext uri="{BB962C8B-B14F-4D97-AF65-F5344CB8AC3E}">
        <p14:creationId xmlns:p14="http://schemas.microsoft.com/office/powerpoint/2010/main" val="2455118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t" anchorCtr="0" compatLnSpc="1">
            <a:prstTxWarp prst="textNoShape">
              <a:avLst/>
            </a:prstTxWarp>
          </a:bodyPr>
          <a:lstStyle>
            <a:lvl1pPr defTabSz="930275">
              <a:defRPr sz="1200">
                <a:latin typeface="Times New Roman" panose="02020603050405020304" pitchFamily="18" charset="0"/>
              </a:defRPr>
            </a:lvl1pPr>
          </a:lstStyle>
          <a:p>
            <a:endParaRPr lang="en-US" altLang="en-US"/>
          </a:p>
        </p:txBody>
      </p:sp>
      <p:sp>
        <p:nvSpPr>
          <p:cNvPr id="43011" name="Rectangle 3"/>
          <p:cNvSpPr>
            <a:spLocks noGrp="1" noChangeArrowheads="1"/>
          </p:cNvSpPr>
          <p:nvPr>
            <p:ph type="dt" idx="1"/>
          </p:nvPr>
        </p:nvSpPr>
        <p:spPr bwMode="auto">
          <a:xfrm>
            <a:off x="3962400" y="0"/>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t" anchorCtr="0" compatLnSpc="1">
            <a:prstTxWarp prst="textNoShape">
              <a:avLst/>
            </a:prstTxWarp>
          </a:bodyPr>
          <a:lstStyle>
            <a:lvl1pPr algn="r" defTabSz="930275">
              <a:defRPr sz="1200">
                <a:latin typeface="Times New Roman" panose="02020603050405020304" pitchFamily="18" charset="0"/>
              </a:defRPr>
            </a:lvl1pPr>
          </a:lstStyle>
          <a:p>
            <a:endParaRPr lang="en-US" altLang="en-US"/>
          </a:p>
        </p:txBody>
      </p:sp>
      <p:sp>
        <p:nvSpPr>
          <p:cNvPr id="43012" name="Rectangle 4"/>
          <p:cNvSpPr>
            <a:spLocks noGrp="1" noRot="1" noChangeAspect="1" noChangeArrowheads="1" noTextEdit="1"/>
          </p:cNvSpPr>
          <p:nvPr>
            <p:ph type="sldImg" idx="2"/>
          </p:nvPr>
        </p:nvSpPr>
        <p:spPr bwMode="auto">
          <a:xfrm>
            <a:off x="1176338" y="695325"/>
            <a:ext cx="4640262"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013" name="Rectangle 5"/>
          <p:cNvSpPr>
            <a:spLocks noGrp="1" noChangeArrowheads="1"/>
          </p:cNvSpPr>
          <p:nvPr>
            <p:ph type="body" sz="quarter" idx="3"/>
          </p:nvPr>
        </p:nvSpPr>
        <p:spPr bwMode="auto">
          <a:xfrm>
            <a:off x="931863" y="4406900"/>
            <a:ext cx="5129212"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3014" name="Rectangle 6"/>
          <p:cNvSpPr>
            <a:spLocks noGrp="1" noChangeArrowheads="1"/>
          </p:cNvSpPr>
          <p:nvPr>
            <p:ph type="ftr" sz="quarter" idx="4"/>
          </p:nvPr>
        </p:nvSpPr>
        <p:spPr bwMode="auto">
          <a:xfrm>
            <a:off x="0" y="8815388"/>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b" anchorCtr="0" compatLnSpc="1">
            <a:prstTxWarp prst="textNoShape">
              <a:avLst/>
            </a:prstTxWarp>
          </a:bodyPr>
          <a:lstStyle>
            <a:lvl1pPr defTabSz="930275">
              <a:defRPr sz="1200">
                <a:latin typeface="Times New Roman" panose="02020603050405020304" pitchFamily="18" charset="0"/>
              </a:defRPr>
            </a:lvl1pPr>
          </a:lstStyle>
          <a:p>
            <a:endParaRPr lang="en-US" altLang="en-US"/>
          </a:p>
        </p:txBody>
      </p:sp>
      <p:sp>
        <p:nvSpPr>
          <p:cNvPr id="43015" name="Rectangle 7"/>
          <p:cNvSpPr>
            <a:spLocks noGrp="1" noChangeArrowheads="1"/>
          </p:cNvSpPr>
          <p:nvPr>
            <p:ph type="sldNum" sz="quarter" idx="5"/>
          </p:nvPr>
        </p:nvSpPr>
        <p:spPr bwMode="auto">
          <a:xfrm>
            <a:off x="3962400" y="8815388"/>
            <a:ext cx="3030538"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76" tIns="46488" rIns="92976" bIns="46488" numCol="1" anchor="b" anchorCtr="0" compatLnSpc="1">
            <a:prstTxWarp prst="textNoShape">
              <a:avLst/>
            </a:prstTxWarp>
          </a:bodyPr>
          <a:lstStyle>
            <a:lvl1pPr algn="r" defTabSz="930275">
              <a:defRPr sz="1200">
                <a:latin typeface="Times New Roman" panose="02020603050405020304" pitchFamily="18" charset="0"/>
              </a:defRPr>
            </a:lvl1pPr>
          </a:lstStyle>
          <a:p>
            <a:fld id="{EFE71B1B-BBBD-421A-A96A-A26FAA41984F}" type="slidenum">
              <a:rPr lang="en-US" altLang="en-US"/>
              <a:pPr/>
              <a:t>‹#›</a:t>
            </a:fld>
            <a:endParaRPr lang="en-US" altLang="en-US"/>
          </a:p>
        </p:txBody>
      </p:sp>
    </p:spTree>
    <p:extLst>
      <p:ext uri="{BB962C8B-B14F-4D97-AF65-F5344CB8AC3E}">
        <p14:creationId xmlns:p14="http://schemas.microsoft.com/office/powerpoint/2010/main" val="31735463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Osaka" charset="-128"/>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Osaka" charset="-128"/>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Osaka" charset="-128"/>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Osaka" charset="-128"/>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CBF974-882C-44F3-BC88-2BD1DBA3AF3E}" type="slidenum">
              <a:rPr lang="en-US" altLang="en-US"/>
              <a:pPr/>
              <a:t>1</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43230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6367B5-71FA-4EE9-BA52-91F6F9285C24}" type="slidenum">
              <a:rPr lang="en-US" altLang="en-US"/>
              <a:pPr/>
              <a:t>12</a:t>
            </a:fld>
            <a:endParaRPr lang="en-US" alt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4846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1E8BC5-A209-415A-9D70-A881BF7F909B}" type="slidenum">
              <a:rPr lang="en-US" altLang="en-US"/>
              <a:pPr/>
              <a:t>14</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3747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C9D4A9-F177-4402-B3A6-01BEFDC173BB}" type="slidenum">
              <a:rPr lang="en-US" altLang="en-US"/>
              <a:pPr/>
              <a:t>15</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17433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15ED7-2CE9-4CF9-8E31-5FA79775C8D4}" type="slidenum">
              <a:rPr lang="en-US" altLang="en-US"/>
              <a:pPr/>
              <a:t>16</a:t>
            </a:fld>
            <a:endParaRPr lang="en-US" alt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670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EB4DDB-7EEA-4730-9C75-1A877D20F257}" type="slidenum">
              <a:rPr lang="en-US" altLang="en-US"/>
              <a:pPr/>
              <a:t>18</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9493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A1CE4-77AE-40F3-AD6E-1B431D982BBD}" type="slidenum">
              <a:rPr lang="en-US" altLang="en-US"/>
              <a:pPr/>
              <a:t>19</a:t>
            </a:fld>
            <a:endParaRPr lang="en-US" alt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49199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AB306-BD09-41B6-AD64-34EB9AD06D61}" type="slidenum">
              <a:rPr lang="en-US" altLang="en-US"/>
              <a:pPr/>
              <a:t>20</a:t>
            </a:fld>
            <a:endParaRPr lang="en-US" alt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2441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A09A1D-4ACF-46A1-B27F-D44FF131B59D}" type="slidenum">
              <a:rPr lang="en-US" altLang="en-US"/>
              <a:pPr/>
              <a:t>21</a:t>
            </a:fld>
            <a:endParaRPr lang="en-US" alt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8037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D88E06-ED39-405C-B575-D41E479081B4}" type="slidenum">
              <a:rPr lang="en-US" altLang="en-US"/>
              <a:pPr/>
              <a:t>22</a:t>
            </a:fld>
            <a:endParaRPr lang="en-US" alt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72078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26B555-948E-492A-88A2-5C2E350F58FD}" type="slidenum">
              <a:rPr lang="en-US" altLang="en-US"/>
              <a:pPr/>
              <a:t>23</a:t>
            </a:fld>
            <a:endParaRPr lang="en-US" alt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3778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2BDB5-9A34-4BEE-94D1-8ADCE058F264}" type="slidenum">
              <a:rPr lang="en-US" altLang="en-US"/>
              <a:pPr/>
              <a:t>2</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3078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EFC9F-35D8-4209-A319-304FD4365BAF}" type="slidenum">
              <a:rPr lang="en-US" altLang="en-US"/>
              <a:pPr/>
              <a:t>3</a:t>
            </a:fld>
            <a:endParaRPr lang="en-US" alt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8548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91898-A51B-453E-9C26-B5468DACC407}" type="slidenum">
              <a:rPr lang="en-US" altLang="en-US"/>
              <a:pPr/>
              <a:t>4</a:t>
            </a:fld>
            <a:endParaRPr lang="en-US" altLang="en-US"/>
          </a:p>
        </p:txBody>
      </p:sp>
      <p:sp>
        <p:nvSpPr>
          <p:cNvPr id="48130" name="Rectangle 2050"/>
          <p:cNvSpPr>
            <a:spLocks noGrp="1" noRot="1" noChangeAspect="1" noChangeArrowheads="1" noTextEdit="1"/>
          </p:cNvSpPr>
          <p:nvPr>
            <p:ph type="sldImg"/>
          </p:nvPr>
        </p:nvSpPr>
        <p:spPr>
          <a:ln/>
        </p:spPr>
      </p:sp>
      <p:sp>
        <p:nvSpPr>
          <p:cNvPr id="48131" name="Rectangle 2051"/>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843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1619A-F6BB-4A72-BF77-D75E6EED027B}" type="slidenum">
              <a:rPr lang="en-US" altLang="en-US"/>
              <a:pPr/>
              <a:t>5</a:t>
            </a:fld>
            <a:endParaRPr lang="en-US" alt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57223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0330F7-03E6-463F-B797-2EF8D99B0CB5}" type="slidenum">
              <a:rPr lang="en-US" altLang="en-US"/>
              <a:pPr/>
              <a:t>7</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1777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28CDFB-5320-462C-920F-0BD17D4C2B93}" type="slidenum">
              <a:rPr lang="en-US" altLang="en-US"/>
              <a:pPr/>
              <a:t>9</a:t>
            </a:fld>
            <a:endParaRPr lang="en-US" alt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0663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29011-52D6-4B93-8682-F1F92FB16301}" type="slidenum">
              <a:rPr lang="en-US" altLang="en-US"/>
              <a:pPr/>
              <a:t>10</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4654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D25AC-A526-42FE-8099-0563602E3678}" type="slidenum">
              <a:rPr lang="en-US" altLang="en-US"/>
              <a:pPr/>
              <a:t>11</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8698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650D37-BE0D-44EB-A7FA-D09BD3AEC61B}" type="slidenum">
              <a:rPr lang="en-US" altLang="en-US"/>
              <a:pPr/>
              <a:t>‹#›</a:t>
            </a:fld>
            <a:endParaRPr lang="en-US" altLang="en-US"/>
          </a:p>
        </p:txBody>
      </p:sp>
    </p:spTree>
    <p:extLst>
      <p:ext uri="{BB962C8B-B14F-4D97-AF65-F5344CB8AC3E}">
        <p14:creationId xmlns:p14="http://schemas.microsoft.com/office/powerpoint/2010/main" val="704979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FD5279-08F1-4C7F-9514-1F251D6BA180}" type="slidenum">
              <a:rPr lang="en-US" altLang="en-US"/>
              <a:pPr/>
              <a:t>‹#›</a:t>
            </a:fld>
            <a:endParaRPr lang="en-US" altLang="en-US"/>
          </a:p>
        </p:txBody>
      </p:sp>
    </p:spTree>
    <p:extLst>
      <p:ext uri="{BB962C8B-B14F-4D97-AF65-F5344CB8AC3E}">
        <p14:creationId xmlns:p14="http://schemas.microsoft.com/office/powerpoint/2010/main" val="144676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1498D88-3439-435E-964B-BA52598A4CE9}" type="slidenum">
              <a:rPr lang="en-US" altLang="en-US"/>
              <a:pPr/>
              <a:t>‹#›</a:t>
            </a:fld>
            <a:endParaRPr lang="en-US" altLang="en-US"/>
          </a:p>
        </p:txBody>
      </p:sp>
    </p:spTree>
    <p:extLst>
      <p:ext uri="{BB962C8B-B14F-4D97-AF65-F5344CB8AC3E}">
        <p14:creationId xmlns:p14="http://schemas.microsoft.com/office/powerpoint/2010/main" val="370629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D3EE932-A9DA-468A-9FBC-4C08C9977395}" type="slidenum">
              <a:rPr lang="en-US" altLang="en-US"/>
              <a:pPr/>
              <a:t>‹#›</a:t>
            </a:fld>
            <a:endParaRPr lang="en-US" altLang="en-US"/>
          </a:p>
        </p:txBody>
      </p:sp>
    </p:spTree>
    <p:extLst>
      <p:ext uri="{BB962C8B-B14F-4D97-AF65-F5344CB8AC3E}">
        <p14:creationId xmlns:p14="http://schemas.microsoft.com/office/powerpoint/2010/main" val="152709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CED0F4-C822-4BF0-904B-487C77AD4038}" type="slidenum">
              <a:rPr lang="en-US" altLang="en-US"/>
              <a:pPr/>
              <a:t>‹#›</a:t>
            </a:fld>
            <a:endParaRPr lang="en-US" altLang="en-US"/>
          </a:p>
        </p:txBody>
      </p:sp>
    </p:spTree>
    <p:extLst>
      <p:ext uri="{BB962C8B-B14F-4D97-AF65-F5344CB8AC3E}">
        <p14:creationId xmlns:p14="http://schemas.microsoft.com/office/powerpoint/2010/main" val="208295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B941CB0-7AA4-48AC-8023-A073C36DFD4E}" type="slidenum">
              <a:rPr lang="en-US" altLang="en-US"/>
              <a:pPr/>
              <a:t>‹#›</a:t>
            </a:fld>
            <a:endParaRPr lang="en-US" altLang="en-US"/>
          </a:p>
        </p:txBody>
      </p:sp>
    </p:spTree>
    <p:extLst>
      <p:ext uri="{BB962C8B-B14F-4D97-AF65-F5344CB8AC3E}">
        <p14:creationId xmlns:p14="http://schemas.microsoft.com/office/powerpoint/2010/main" val="258923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871D8ED-47EC-4867-97CC-A46B27C2FBE3}" type="slidenum">
              <a:rPr lang="en-US" altLang="en-US"/>
              <a:pPr/>
              <a:t>‹#›</a:t>
            </a:fld>
            <a:endParaRPr lang="en-US" altLang="en-US"/>
          </a:p>
        </p:txBody>
      </p:sp>
    </p:spTree>
    <p:extLst>
      <p:ext uri="{BB962C8B-B14F-4D97-AF65-F5344CB8AC3E}">
        <p14:creationId xmlns:p14="http://schemas.microsoft.com/office/powerpoint/2010/main" val="259274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5B5A3A8-7CB2-483A-B69B-5934DFD708C8}" type="slidenum">
              <a:rPr lang="en-US" altLang="en-US"/>
              <a:pPr/>
              <a:t>‹#›</a:t>
            </a:fld>
            <a:endParaRPr lang="en-US" altLang="en-US"/>
          </a:p>
        </p:txBody>
      </p:sp>
    </p:spTree>
    <p:extLst>
      <p:ext uri="{BB962C8B-B14F-4D97-AF65-F5344CB8AC3E}">
        <p14:creationId xmlns:p14="http://schemas.microsoft.com/office/powerpoint/2010/main" val="202475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5348512-A8B6-4F2D-AA29-FFCBFBC5E84F}" type="slidenum">
              <a:rPr lang="en-US" altLang="en-US"/>
              <a:pPr/>
              <a:t>‹#›</a:t>
            </a:fld>
            <a:endParaRPr lang="en-US" altLang="en-US"/>
          </a:p>
        </p:txBody>
      </p:sp>
    </p:spTree>
    <p:extLst>
      <p:ext uri="{BB962C8B-B14F-4D97-AF65-F5344CB8AC3E}">
        <p14:creationId xmlns:p14="http://schemas.microsoft.com/office/powerpoint/2010/main" val="111358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CF79F2C-173E-4ABC-985E-28DDC7F139CF}" type="slidenum">
              <a:rPr lang="en-US" altLang="en-US"/>
              <a:pPr/>
              <a:t>‹#›</a:t>
            </a:fld>
            <a:endParaRPr lang="en-US" altLang="en-US"/>
          </a:p>
        </p:txBody>
      </p:sp>
    </p:spTree>
    <p:extLst>
      <p:ext uri="{BB962C8B-B14F-4D97-AF65-F5344CB8AC3E}">
        <p14:creationId xmlns:p14="http://schemas.microsoft.com/office/powerpoint/2010/main" val="34193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83D24E-3BC5-4092-AC57-31B3BA07FD18}" type="slidenum">
              <a:rPr lang="en-US" altLang="en-US"/>
              <a:pPr/>
              <a:t>‹#›</a:t>
            </a:fld>
            <a:endParaRPr lang="en-US" altLang="en-US"/>
          </a:p>
        </p:txBody>
      </p:sp>
    </p:spTree>
    <p:extLst>
      <p:ext uri="{BB962C8B-B14F-4D97-AF65-F5344CB8AC3E}">
        <p14:creationId xmlns:p14="http://schemas.microsoft.com/office/powerpoint/2010/main" val="341853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400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1030" name="Rectangle 6"/>
          <p:cNvSpPr>
            <a:spLocks noGrp="1" noChangeArrowheads="1"/>
          </p:cNvSpPr>
          <p:nvPr>
            <p:ph type="sldNum" sz="quarter" idx="4"/>
          </p:nvPr>
        </p:nvSpPr>
        <p:spPr bwMode="auto">
          <a:xfrm>
            <a:off x="-76200" y="62484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6699FF"/>
                </a:solidFill>
              </a:defRPr>
            </a:lvl1pPr>
          </a:lstStyle>
          <a:p>
            <a:fld id="{956FAA19-2C64-4C24-9AE5-BEF347E225E5}" type="slidenum">
              <a:rPr lang="en-US" altLang="en-US"/>
              <a:pPr/>
              <a:t>‹#›</a:t>
            </a:fld>
            <a:endParaRPr lang="en-US" altLang="en-US"/>
          </a:p>
        </p:txBody>
      </p:sp>
      <p:sp>
        <p:nvSpPr>
          <p:cNvPr id="1031" name="AutoShape 7">
            <a:hlinkClick r:id="" action="ppaction://hlinkshowjump?jump=nextslide" highlightClick="1"/>
          </p:cNvPr>
          <p:cNvSpPr>
            <a:spLocks noChangeArrowheads="1"/>
          </p:cNvSpPr>
          <p:nvPr userDrawn="1"/>
        </p:nvSpPr>
        <p:spPr bwMode="auto">
          <a:xfrm>
            <a:off x="8839200" y="6248400"/>
            <a:ext cx="228600" cy="228600"/>
          </a:xfrm>
          <a:prstGeom prst="actionButtonForwardNex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FFFF00"/>
              </a:solidFill>
              <a:latin typeface="Times New Roman" panose="02020603050405020304" pitchFamily="18" charset="0"/>
            </a:endParaRPr>
          </a:p>
        </p:txBody>
      </p:sp>
      <p:sp>
        <p:nvSpPr>
          <p:cNvPr id="1032" name="AutoShape 8">
            <a:hlinkClick r:id="" action="ppaction://hlinkshowjump?jump=previousslide" highlightClick="1"/>
          </p:cNvPr>
          <p:cNvSpPr>
            <a:spLocks noChangeArrowheads="1"/>
          </p:cNvSpPr>
          <p:nvPr userDrawn="1"/>
        </p:nvSpPr>
        <p:spPr bwMode="auto">
          <a:xfrm>
            <a:off x="8839200" y="6553200"/>
            <a:ext cx="228600" cy="228600"/>
          </a:xfrm>
          <a:prstGeom prst="actionButtonBackPrevious">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ea typeface="Osaka" charset="-128"/>
        </a:defRPr>
      </a:lvl2pPr>
      <a:lvl3pPr algn="ctr" rtl="0" fontAlgn="base">
        <a:spcBef>
          <a:spcPct val="0"/>
        </a:spcBef>
        <a:spcAft>
          <a:spcPct val="0"/>
        </a:spcAft>
        <a:defRPr sz="4400">
          <a:solidFill>
            <a:schemeClr val="tx2"/>
          </a:solidFill>
          <a:latin typeface="Times New Roman" panose="02020603050405020304" pitchFamily="18" charset="0"/>
          <a:ea typeface="Osaka" charset="-128"/>
        </a:defRPr>
      </a:lvl3pPr>
      <a:lvl4pPr algn="ctr" rtl="0" fontAlgn="base">
        <a:spcBef>
          <a:spcPct val="0"/>
        </a:spcBef>
        <a:spcAft>
          <a:spcPct val="0"/>
        </a:spcAft>
        <a:defRPr sz="4400">
          <a:solidFill>
            <a:schemeClr val="tx2"/>
          </a:solidFill>
          <a:latin typeface="Times New Roman" panose="02020603050405020304" pitchFamily="18" charset="0"/>
          <a:ea typeface="Osaka" charset="-128"/>
        </a:defRPr>
      </a:lvl4pPr>
      <a:lvl5pPr algn="ctr" rtl="0" fontAlgn="base">
        <a:spcBef>
          <a:spcPct val="0"/>
        </a:spcBef>
        <a:spcAft>
          <a:spcPct val="0"/>
        </a:spcAft>
        <a:defRPr sz="4400">
          <a:solidFill>
            <a:schemeClr val="tx2"/>
          </a:solidFill>
          <a:latin typeface="Times New Roman" panose="02020603050405020304" pitchFamily="18" charset="0"/>
          <a:ea typeface="Osaka" charset="-128"/>
        </a:defRPr>
      </a:lvl5pPr>
      <a:lvl6pPr marL="457200" algn="ctr" rtl="0" fontAlgn="base">
        <a:spcBef>
          <a:spcPct val="0"/>
        </a:spcBef>
        <a:spcAft>
          <a:spcPct val="0"/>
        </a:spcAft>
        <a:defRPr sz="4400">
          <a:solidFill>
            <a:schemeClr val="tx2"/>
          </a:solidFill>
          <a:latin typeface="Times New Roman" panose="02020603050405020304" pitchFamily="18" charset="0"/>
          <a:ea typeface="Osaka" charset="-128"/>
        </a:defRPr>
      </a:lvl6pPr>
      <a:lvl7pPr marL="914400" algn="ctr" rtl="0" fontAlgn="base">
        <a:spcBef>
          <a:spcPct val="0"/>
        </a:spcBef>
        <a:spcAft>
          <a:spcPct val="0"/>
        </a:spcAft>
        <a:defRPr sz="4400">
          <a:solidFill>
            <a:schemeClr val="tx2"/>
          </a:solidFill>
          <a:latin typeface="Times New Roman" panose="02020603050405020304" pitchFamily="18" charset="0"/>
          <a:ea typeface="Osaka" charset="-128"/>
        </a:defRPr>
      </a:lvl7pPr>
      <a:lvl8pPr marL="1371600" algn="ctr" rtl="0" fontAlgn="base">
        <a:spcBef>
          <a:spcPct val="0"/>
        </a:spcBef>
        <a:spcAft>
          <a:spcPct val="0"/>
        </a:spcAft>
        <a:defRPr sz="4400">
          <a:solidFill>
            <a:schemeClr val="tx2"/>
          </a:solidFill>
          <a:latin typeface="Times New Roman" panose="02020603050405020304" pitchFamily="18" charset="0"/>
          <a:ea typeface="Osaka" charset="-128"/>
        </a:defRPr>
      </a:lvl8pPr>
      <a:lvl9pPr marL="1828800" algn="ctr" rtl="0" fontAlgn="base">
        <a:spcBef>
          <a:spcPct val="0"/>
        </a:spcBef>
        <a:spcAft>
          <a:spcPct val="0"/>
        </a:spcAft>
        <a:defRPr sz="4400">
          <a:solidFill>
            <a:schemeClr val="tx2"/>
          </a:solidFill>
          <a:latin typeface="Times New Roman" panose="02020603050405020304" pitchFamily="18" charset="0"/>
          <a:ea typeface="Osaka"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hyperlink" Target="../SOUND/SLIDE10.MOV" TargetMode="External"/><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SOUND/SLIDE12.MO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SOUND/SLIDE13.MOV" TargetMode="Externa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hyperlink" Target="../SOUND/SLIDE14.MOV"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SOUND/SLIDE15.MOV" TargetMode="Externa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SOUND/SLIDE16.MO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SOUND/SLIDE17.MOV"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SOUND/SLIDE18.MOV"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hyperlink" Target="../SOUND/SLIDE20.MOV"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hyperlink" Target="../SOUND/SLIDE22.M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SOUND/SLIDE21.MO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SOUND/SLIDE5.MOV"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SOUND/SLIDE6.MOV" TargetMode="External"/><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38E5BB5D-A58E-49AD-ACA5-CA2F551A85EE}" type="slidenum">
              <a:rPr lang="en-US" altLang="en-US"/>
              <a:pPr/>
              <a:t>1</a:t>
            </a:fld>
            <a:endParaRPr lang="en-US" altLang="en-US"/>
          </a:p>
        </p:txBody>
      </p:sp>
      <p:sp>
        <p:nvSpPr>
          <p:cNvPr id="2073" name="Rectangle 25"/>
          <p:cNvSpPr>
            <a:spLocks noChangeArrowheads="1"/>
          </p:cNvSpPr>
          <p:nvPr/>
        </p:nvSpPr>
        <p:spPr bwMode="auto">
          <a:xfrm>
            <a:off x="1371600" y="0"/>
            <a:ext cx="6781800" cy="6858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8" name="WordArt 20"/>
          <p:cNvSpPr>
            <a:spLocks noChangeArrowheads="1" noChangeShapeType="1" noTextEdit="1"/>
          </p:cNvSpPr>
          <p:nvPr/>
        </p:nvSpPr>
        <p:spPr bwMode="auto">
          <a:xfrm>
            <a:off x="2362200" y="1333500"/>
            <a:ext cx="4953000"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FFFFF"/>
                </a:solidFill>
                <a:latin typeface="Arial Black" panose="020B0A04020102020204" pitchFamily="34" charset="0"/>
              </a:rPr>
              <a:t>Sun-Earth Connection:</a:t>
            </a:r>
          </a:p>
        </p:txBody>
      </p:sp>
      <p:sp>
        <p:nvSpPr>
          <p:cNvPr id="2070" name="WordArt 22"/>
          <p:cNvSpPr>
            <a:spLocks noChangeArrowheads="1" noChangeShapeType="1" noTextEdit="1"/>
          </p:cNvSpPr>
          <p:nvPr/>
        </p:nvSpPr>
        <p:spPr bwMode="auto">
          <a:xfrm>
            <a:off x="2438400" y="5334000"/>
            <a:ext cx="4876800"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800" b="1" kern="10">
                <a:ln w="9525">
                  <a:solidFill>
                    <a:srgbClr val="000000"/>
                  </a:solidFill>
                  <a:round/>
                  <a:headEnd/>
                  <a:tailEnd/>
                </a:ln>
                <a:solidFill>
                  <a:srgbClr val="FFFFFF"/>
                </a:solidFill>
                <a:latin typeface="Arial Black" panose="020B0A04020102020204" pitchFamily="34" charset="0"/>
              </a:rPr>
              <a:t>A New Perspective</a:t>
            </a:r>
          </a:p>
        </p:txBody>
      </p:sp>
      <p:sp>
        <p:nvSpPr>
          <p:cNvPr id="2072" name="Rectangle 24"/>
          <p:cNvSpPr>
            <a:spLocks noGrp="1" noChangeArrowheads="1"/>
          </p:cNvSpPr>
          <p:nvPr>
            <p:ph type="title" idx="4294967295"/>
          </p:nvPr>
        </p:nvSpPr>
        <p:spPr>
          <a:xfrm>
            <a:off x="6172200" y="76200"/>
            <a:ext cx="2667000" cy="381000"/>
          </a:xfrm>
        </p:spPr>
        <p:txBody>
          <a:bodyPr/>
          <a:lstStyle/>
          <a:p>
            <a:r>
              <a:rPr lang="en-US" altLang="en-US" sz="1600" dirty="0">
                <a:solidFill>
                  <a:srgbClr val="FFFF00"/>
                </a:solidFill>
              </a:rPr>
              <a:t> Introduction</a:t>
            </a:r>
          </a:p>
        </p:txBody>
      </p:sp>
      <p:pic>
        <p:nvPicPr>
          <p:cNvPr id="2076" name="Picture 28" descr="D:\SECEF Files\SOLAR CD\PPT Images\s1_sun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981200"/>
            <a:ext cx="2819400" cy="18986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77" name="Picture 29" descr="D:\SECEF Files\SOLAR CD\PPT Images\s1_earth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962400"/>
            <a:ext cx="4953000" cy="12636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078" name="Picture 30" descr="D:\SECEF Files\SOLAR CD\PPT Images\s1_sat cop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981200"/>
            <a:ext cx="2057400" cy="1905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2448342"/>
            <a:ext cx="8153400" cy="2123658"/>
          </a:xfrm>
          <a:prstGeom prst="rect">
            <a:avLst/>
          </a:prstGeom>
          <a:gradFill>
            <a:gsLst>
              <a:gs pos="0">
                <a:srgbClr val="FFFFCC"/>
              </a:gs>
              <a:gs pos="74000">
                <a:srgbClr val="FFCC66"/>
              </a:gs>
              <a:gs pos="83000">
                <a:srgbClr val="FFCC00"/>
              </a:gs>
              <a:gs pos="100000">
                <a:srgbClr val="FFC000"/>
              </a:gs>
            </a:gsLst>
            <a:lin ang="5400000" scaled="1"/>
          </a:gradFill>
          <a:effectLst>
            <a:glow rad="228600">
              <a:schemeClr val="accent2">
                <a:satMod val="175000"/>
                <a:alpha val="40000"/>
              </a:schemeClr>
            </a:glow>
          </a:effectLst>
        </p:spPr>
        <p:txBody>
          <a:bodyPr wrap="square" rtlCol="0">
            <a:spAutoFit/>
          </a:bodyPr>
          <a:lstStyle/>
          <a:p>
            <a:pPr algn="ctr"/>
            <a:endParaRPr lang="en-US" sz="4400" dirty="0">
              <a:latin typeface="Arial Black" panose="020B0A04020102020204" pitchFamily="34" charset="0"/>
            </a:endParaRPr>
          </a:p>
          <a:p>
            <a:pPr algn="ctr"/>
            <a:r>
              <a:rPr lang="en-US" sz="4400" dirty="0">
                <a:ln>
                  <a:solidFill>
                    <a:srgbClr val="FF0000"/>
                  </a:solidFill>
                </a:ln>
                <a:solidFill>
                  <a:srgbClr val="FF6600"/>
                </a:solidFill>
                <a:effectLst>
                  <a:glow rad="228600">
                    <a:srgbClr val="C00000">
                      <a:alpha val="40000"/>
                    </a:srgbClr>
                  </a:glow>
                  <a:reflection blurRad="6350" endPos="60000" dist="29997" dir="5400000" sy="-100000" algn="bl" rotWithShape="0"/>
                </a:effectLst>
                <a:latin typeface="Arial Black" panose="020B0A04020102020204" pitchFamily="34" charset="0"/>
              </a:rPr>
              <a:t>Our Solar Powered World</a:t>
            </a:r>
          </a:p>
          <a:p>
            <a:pPr algn="ctr"/>
            <a:endParaRPr lang="en-US" sz="4400" dirty="0">
              <a:latin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anim calcmode="lin" valueType="num">
                                      <p:cBhvr>
                                        <p:cTn id="8" dur="2500" fill="hold"/>
                                        <p:tgtEl>
                                          <p:spTgt spid="2"/>
                                        </p:tgtEl>
                                        <p:attrNameLst>
                                          <p:attrName>ppt_x</p:attrName>
                                        </p:attrNameLst>
                                      </p:cBhvr>
                                      <p:tavLst>
                                        <p:tav tm="0">
                                          <p:val>
                                            <p:strVal val="#ppt_x"/>
                                          </p:val>
                                        </p:tav>
                                        <p:tav tm="100000">
                                          <p:val>
                                            <p:strVal val="#ppt_x"/>
                                          </p:val>
                                        </p:tav>
                                      </p:tavLst>
                                    </p:anim>
                                    <p:anim calcmode="lin" valueType="num">
                                      <p:cBhvr>
                                        <p:cTn id="9" dur="2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750"/>
                            </p:stCondLst>
                            <p:childTnLst>
                              <p:par>
                                <p:cTn id="11" presetID="23" presetClass="entr" presetSubtype="16" fill="hold" grpId="0" nodeType="afterEffect">
                                  <p:stCondLst>
                                    <p:cond delay="1000"/>
                                  </p:stCondLst>
                                  <p:childTnLst>
                                    <p:set>
                                      <p:cBhvr>
                                        <p:cTn id="12" dur="1" fill="hold">
                                          <p:stCondLst>
                                            <p:cond delay="0"/>
                                          </p:stCondLst>
                                        </p:cTn>
                                        <p:tgtEl>
                                          <p:spTgt spid="2070"/>
                                        </p:tgtEl>
                                        <p:attrNameLst>
                                          <p:attrName>style.visibility</p:attrName>
                                        </p:attrNameLst>
                                      </p:cBhvr>
                                      <p:to>
                                        <p:strVal val="visible"/>
                                      </p:to>
                                    </p:set>
                                    <p:anim calcmode="lin" valueType="num">
                                      <p:cBhvr>
                                        <p:cTn id="13" dur="500" fill="hold"/>
                                        <p:tgtEl>
                                          <p:spTgt spid="2070"/>
                                        </p:tgtEl>
                                        <p:attrNameLst>
                                          <p:attrName>ppt_w</p:attrName>
                                        </p:attrNameLst>
                                      </p:cBhvr>
                                      <p:tavLst>
                                        <p:tav tm="0">
                                          <p:val>
                                            <p:fltVal val="0"/>
                                          </p:val>
                                        </p:tav>
                                        <p:tav tm="100000">
                                          <p:val>
                                            <p:strVal val="#ppt_w"/>
                                          </p:val>
                                        </p:tav>
                                      </p:tavLst>
                                    </p:anim>
                                    <p:anim calcmode="lin" valueType="num">
                                      <p:cBhvr>
                                        <p:cTn id="14" dur="500" fill="hold"/>
                                        <p:tgtEl>
                                          <p:spTgt spid="20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fld id="{5769D8AB-967A-4A76-8272-8CF88C3A7284}" type="slidenum">
              <a:rPr lang="en-US" altLang="en-US"/>
              <a:pPr/>
              <a:t>10</a:t>
            </a:fld>
            <a:endParaRPr lang="en-US" altLang="en-US"/>
          </a:p>
        </p:txBody>
      </p:sp>
      <p:sp>
        <p:nvSpPr>
          <p:cNvPr id="10265" name="Rectangle 25"/>
          <p:cNvSpPr>
            <a:spLocks noGrp="1" noChangeArrowheads="1"/>
          </p:cNvSpPr>
          <p:nvPr>
            <p:ph type="title" idx="4294967295"/>
          </p:nvPr>
        </p:nvSpPr>
        <p:spPr>
          <a:xfrm>
            <a:off x="1981200" y="685800"/>
            <a:ext cx="5334000" cy="838200"/>
          </a:xfrm>
        </p:spPr>
        <p:txBody>
          <a:bodyPr/>
          <a:lstStyle/>
          <a:p>
            <a:r>
              <a:rPr lang="en-US" altLang="en-US" sz="3600">
                <a:solidFill>
                  <a:schemeClr val="bg1"/>
                </a:solidFill>
                <a:latin typeface="Arial Black" panose="020B0A04020102020204" pitchFamily="34" charset="0"/>
              </a:rPr>
              <a:t>Solar Cycles</a:t>
            </a:r>
          </a:p>
        </p:txBody>
      </p:sp>
      <p:sp>
        <p:nvSpPr>
          <p:cNvPr id="10270" name="Rectangle 30"/>
          <p:cNvSpPr>
            <a:spLocks noChangeArrowheads="1"/>
          </p:cNvSpPr>
          <p:nvPr/>
        </p:nvSpPr>
        <p:spPr bwMode="auto">
          <a:xfrm>
            <a:off x="609600" y="1676400"/>
            <a:ext cx="8077200" cy="44958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 name="Rectangle 31"/>
          <p:cNvSpPr>
            <a:spLocks noChangeArrowheads="1"/>
          </p:cNvSpPr>
          <p:nvPr/>
        </p:nvSpPr>
        <p:spPr bwMode="auto">
          <a:xfrm>
            <a:off x="5181600" y="4267200"/>
            <a:ext cx="3351213" cy="3048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72" name="Picture 32" descr="C:\WINNT\Profiles\josephin\Desktop\space\changing su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3352800" cy="23526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273" name="Text Box 33"/>
          <p:cNvSpPr txBox="1">
            <a:spLocks noChangeArrowheads="1"/>
          </p:cNvSpPr>
          <p:nvPr/>
        </p:nvSpPr>
        <p:spPr bwMode="auto">
          <a:xfrm>
            <a:off x="7753350" y="2849563"/>
            <a:ext cx="650875" cy="37623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1800">
                <a:solidFill>
                  <a:srgbClr val="FFFFFF"/>
                </a:solidFill>
                <a:latin typeface="Times New Roman" panose="02020603050405020304" pitchFamily="18" charset="0"/>
              </a:rPr>
              <a:t>1992</a:t>
            </a:r>
            <a:endParaRPr lang="en-US" altLang="en-US" sz="1800">
              <a:latin typeface="Times New Roman" panose="02020603050405020304" pitchFamily="18" charset="0"/>
            </a:endParaRPr>
          </a:p>
        </p:txBody>
      </p:sp>
      <p:sp>
        <p:nvSpPr>
          <p:cNvPr id="10274" name="Text Box 34"/>
          <p:cNvSpPr txBox="1">
            <a:spLocks noChangeArrowheads="1"/>
          </p:cNvSpPr>
          <p:nvPr/>
        </p:nvSpPr>
        <p:spPr bwMode="auto">
          <a:xfrm>
            <a:off x="6499225" y="3684588"/>
            <a:ext cx="676275" cy="39052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1900">
                <a:solidFill>
                  <a:srgbClr val="FFFFFF"/>
                </a:solidFill>
                <a:latin typeface="Times New Roman" panose="02020603050405020304" pitchFamily="18" charset="0"/>
              </a:rPr>
              <a:t>1996</a:t>
            </a:r>
            <a:endParaRPr lang="en-US" altLang="en-US" sz="3200">
              <a:latin typeface="Times New Roman" panose="02020603050405020304" pitchFamily="18" charset="0"/>
            </a:endParaRPr>
          </a:p>
        </p:txBody>
      </p:sp>
      <p:pic>
        <p:nvPicPr>
          <p:cNvPr id="10275" name="Picture 35" descr="D:\WINNT\Profiles\Administrator\Desktop\eclipsecompari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4572000"/>
            <a:ext cx="3354387" cy="1447800"/>
          </a:xfrm>
          <a:prstGeom prst="rect">
            <a:avLst/>
          </a:prstGeom>
          <a:noFill/>
          <a:extLst>
            <a:ext uri="{909E8E84-426E-40DD-AFC4-6F175D3DCCD1}">
              <a14:hiddenFill xmlns:a14="http://schemas.microsoft.com/office/drawing/2010/main">
                <a:solidFill>
                  <a:srgbClr val="FFFFFF"/>
                </a:solidFill>
              </a14:hiddenFill>
            </a:ext>
          </a:extLst>
        </p:spPr>
      </p:pic>
      <p:sp>
        <p:nvSpPr>
          <p:cNvPr id="10276" name="Text Box 36"/>
          <p:cNvSpPr txBox="1">
            <a:spLocks noChangeArrowheads="1"/>
          </p:cNvSpPr>
          <p:nvPr/>
        </p:nvSpPr>
        <p:spPr bwMode="auto">
          <a:xfrm>
            <a:off x="5181600" y="4267200"/>
            <a:ext cx="3457575" cy="33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spcBef>
                <a:spcPct val="50000"/>
              </a:spcBef>
            </a:pPr>
            <a:r>
              <a:rPr lang="en-US" altLang="en-US" sz="1600" b="1">
                <a:solidFill>
                  <a:srgbClr val="FFFF00"/>
                </a:solidFill>
                <a:latin typeface="Times New Roman" panose="02020603050405020304" pitchFamily="18" charset="0"/>
              </a:rPr>
              <a:t>Minimum</a:t>
            </a:r>
            <a:r>
              <a:rPr lang="en-US" altLang="en-US" sz="1600" b="1">
                <a:solidFill>
                  <a:srgbClr val="FFFF00"/>
                </a:solidFill>
                <a:latin typeface="Webdings" panose="05030102010509060703" pitchFamily="18" charset="2"/>
              </a:rPr>
              <a:t> 6</a:t>
            </a:r>
            <a:r>
              <a:rPr lang="en-US" altLang="en-US" sz="1600" b="1">
                <a:solidFill>
                  <a:srgbClr val="FFFF00"/>
                </a:solidFill>
                <a:latin typeface="Times New Roman" panose="02020603050405020304" pitchFamily="18" charset="0"/>
              </a:rPr>
              <a:t>           Maximum </a:t>
            </a:r>
            <a:r>
              <a:rPr lang="en-US" altLang="en-US" sz="1600" b="1">
                <a:solidFill>
                  <a:srgbClr val="FFFF00"/>
                </a:solidFill>
                <a:latin typeface="Webdings" panose="05030102010509060703" pitchFamily="18" charset="2"/>
              </a:rPr>
              <a:t>6</a:t>
            </a:r>
            <a:endParaRPr lang="en-US" altLang="en-US" sz="1600" b="1">
              <a:solidFill>
                <a:srgbClr val="FFFF00"/>
              </a:solidFill>
              <a:latin typeface="Times New Roman" panose="02020603050405020304" pitchFamily="18" charset="0"/>
            </a:endParaRPr>
          </a:p>
        </p:txBody>
      </p:sp>
      <p:sp>
        <p:nvSpPr>
          <p:cNvPr id="10277" name="Rectangle 37"/>
          <p:cNvSpPr>
            <a:spLocks noChangeArrowheads="1"/>
          </p:cNvSpPr>
          <p:nvPr/>
        </p:nvSpPr>
        <p:spPr bwMode="auto">
          <a:xfrm>
            <a:off x="5183188" y="4624388"/>
            <a:ext cx="3351212" cy="139541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78" name="Picture 38" descr="D:\SOLAR CD WEB\sun96 .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828800"/>
            <a:ext cx="4343400" cy="4191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4BEB1028-0BCC-4244-80B6-DD81D233BEF5}" type="slidenum">
              <a:rPr lang="en-US" altLang="en-US"/>
              <a:pPr/>
              <a:t>11</a:t>
            </a:fld>
            <a:endParaRPr lang="en-US" altLang="en-US"/>
          </a:p>
        </p:txBody>
      </p:sp>
      <p:sp>
        <p:nvSpPr>
          <p:cNvPr id="12291" name="Rectangle 3"/>
          <p:cNvSpPr>
            <a:spLocks noGrp="1" noChangeArrowheads="1"/>
          </p:cNvSpPr>
          <p:nvPr>
            <p:ph type="title" idx="4294967295"/>
          </p:nvPr>
        </p:nvSpPr>
        <p:spPr>
          <a:xfrm>
            <a:off x="2743200" y="457200"/>
            <a:ext cx="3657600" cy="1066800"/>
          </a:xfrm>
        </p:spPr>
        <p:txBody>
          <a:bodyPr/>
          <a:lstStyle/>
          <a:p>
            <a:r>
              <a:rPr lang="en-US" altLang="en-US" sz="3600">
                <a:solidFill>
                  <a:schemeClr val="bg1"/>
                </a:solidFill>
                <a:latin typeface="Arial Black" panose="020B0A04020102020204" pitchFamily="34" charset="0"/>
              </a:rPr>
              <a:t>Solar Wind</a:t>
            </a:r>
          </a:p>
        </p:txBody>
      </p:sp>
      <p:sp>
        <p:nvSpPr>
          <p:cNvPr id="12310" name="AutoShape 22">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1" name="Rectangle 23"/>
          <p:cNvSpPr>
            <a:spLocks noChangeArrowheads="1"/>
          </p:cNvSpPr>
          <p:nvPr/>
        </p:nvSpPr>
        <p:spPr bwMode="auto">
          <a:xfrm>
            <a:off x="609600" y="1524000"/>
            <a:ext cx="8077200" cy="47244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12" name="Rectangle 24"/>
          <p:cNvSpPr>
            <a:spLocks noChangeArrowheads="1"/>
          </p:cNvSpPr>
          <p:nvPr/>
        </p:nvSpPr>
        <p:spPr bwMode="auto">
          <a:xfrm>
            <a:off x="2743200" y="1600200"/>
            <a:ext cx="3429000" cy="15240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13" name="Picture 25" descr="D:\WINNT\Profiles\Administrator\Desktop\magfield copy.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362200" cy="15208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14" name="Picture 26" descr="D:\SOLAR CD\PPT Images\CME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00200"/>
            <a:ext cx="1981200" cy="1524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2315" name="Text Box 27"/>
          <p:cNvSpPr txBox="1">
            <a:spLocks noChangeArrowheads="1"/>
          </p:cNvSpPr>
          <p:nvPr/>
        </p:nvSpPr>
        <p:spPr bwMode="auto">
          <a:xfrm>
            <a:off x="2743200" y="1676401"/>
            <a:ext cx="3581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solidFill>
                  <a:srgbClr val="FFFF00"/>
                </a:solidFill>
                <a:cs typeface="Arial" panose="020B0604020202020204" pitchFamily="34" charset="0"/>
              </a:rPr>
              <a:t>The solar wind consists of plasma that is continually being released from the Sun.</a:t>
            </a:r>
          </a:p>
        </p:txBody>
      </p:sp>
      <p:pic>
        <p:nvPicPr>
          <p:cNvPr id="12318" name="Picture 30" descr="D:\Solar CD Extras\PPT Images\WI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200400"/>
            <a:ext cx="3962400" cy="296703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319" name="Picture 31" descr="D:\Solar CD Extras\PPT Images\GOO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200400"/>
            <a:ext cx="3886200" cy="29686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B43BA24B-22DC-4C2C-81B3-AA55A4BE8C2F}" type="slidenum">
              <a:rPr lang="en-US" altLang="en-US"/>
              <a:pPr/>
              <a:t>12</a:t>
            </a:fld>
            <a:endParaRPr lang="en-US" altLang="en-US"/>
          </a:p>
        </p:txBody>
      </p:sp>
      <p:sp>
        <p:nvSpPr>
          <p:cNvPr id="14343" name="Rectangle 7"/>
          <p:cNvSpPr>
            <a:spLocks noChangeArrowheads="1"/>
          </p:cNvSpPr>
          <p:nvPr/>
        </p:nvSpPr>
        <p:spPr bwMode="auto">
          <a:xfrm>
            <a:off x="1676400" y="1447800"/>
            <a:ext cx="6172200" cy="50292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 name="Rectangle 3"/>
          <p:cNvSpPr>
            <a:spLocks noGrp="1" noChangeArrowheads="1"/>
          </p:cNvSpPr>
          <p:nvPr>
            <p:ph type="title" idx="4294967295"/>
          </p:nvPr>
        </p:nvSpPr>
        <p:spPr>
          <a:xfrm>
            <a:off x="1600200" y="533400"/>
            <a:ext cx="6324600" cy="914400"/>
          </a:xfrm>
        </p:spPr>
        <p:txBody>
          <a:bodyPr/>
          <a:lstStyle/>
          <a:p>
            <a:r>
              <a:rPr lang="en-US" altLang="en-US" sz="3200" b="1">
                <a:solidFill>
                  <a:schemeClr val="bg1"/>
                </a:solidFill>
                <a:latin typeface="Arial Black" panose="020B0A04020102020204" pitchFamily="34" charset="0"/>
              </a:rPr>
              <a:t>Earth</a:t>
            </a:r>
            <a:r>
              <a:rPr lang="en-US" altLang="en-US" sz="3200" b="1">
                <a:solidFill>
                  <a:schemeClr val="bg1"/>
                </a:solidFill>
                <a:latin typeface="Times" panose="02020603050405020304" pitchFamily="18" charset="0"/>
              </a:rPr>
              <a:t>’</a:t>
            </a:r>
            <a:r>
              <a:rPr lang="en-US" altLang="en-US" sz="3200" b="1">
                <a:solidFill>
                  <a:schemeClr val="bg1"/>
                </a:solidFill>
                <a:latin typeface="Arial Black" panose="020B0A04020102020204" pitchFamily="34" charset="0"/>
              </a:rPr>
              <a:t>s Magnetosphere</a:t>
            </a:r>
            <a:endParaRPr lang="en-US" altLang="en-US" sz="3600" b="1">
              <a:solidFill>
                <a:schemeClr val="bg1"/>
              </a:solidFill>
              <a:latin typeface="Arial Black" panose="020B0A04020102020204" pitchFamily="34" charset="0"/>
            </a:endParaRPr>
          </a:p>
        </p:txBody>
      </p:sp>
      <p:pic>
        <p:nvPicPr>
          <p:cNvPr id="14344" name="Picture 8" descr="D:\SOLAR CD\V.A. Bel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600200"/>
            <a:ext cx="5867400" cy="4749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346" name="AutoShape 10">
            <a:hlinkClick r:id="rId4"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09600"/>
            <a:ext cx="8153400" cy="1143000"/>
          </a:xfrm>
        </p:spPr>
        <p:txBody>
          <a:bodyPr/>
          <a:lstStyle/>
          <a:p>
            <a:r>
              <a:rPr lang="en-US" sz="3600" b="1" dirty="0" smtClean="0">
                <a:solidFill>
                  <a:schemeClr val="bg1"/>
                </a:solidFill>
                <a:latin typeface="Arial" panose="020B0604020202020204" pitchFamily="34" charset="0"/>
                <a:cs typeface="Arial" panose="020B0604020202020204" pitchFamily="34" charset="0"/>
              </a:rPr>
              <a:t>The magnetic field protects the earth from some of the solar wind</a:t>
            </a:r>
            <a:endParaRPr lang="en-US" sz="36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65348512-A8B6-4F2D-AA29-FFCBFBC5E84F}" type="slidenum">
              <a:rPr lang="en-US" altLang="en-US" smtClean="0"/>
              <a:pPr/>
              <a:t>13</a:t>
            </a:fld>
            <a:endParaRPr lang="en-US" altLang="en-US"/>
          </a:p>
        </p:txBody>
      </p:sp>
      <p:pic>
        <p:nvPicPr>
          <p:cNvPr id="3" name="Picture 2"/>
          <p:cNvPicPr>
            <a:picLocks noChangeAspect="1"/>
          </p:cNvPicPr>
          <p:nvPr/>
        </p:nvPicPr>
        <p:blipFill>
          <a:blip r:embed="rId2"/>
          <a:stretch>
            <a:fillRect/>
          </a:stretch>
        </p:blipFill>
        <p:spPr>
          <a:xfrm>
            <a:off x="685800" y="1752599"/>
            <a:ext cx="7620000" cy="5056909"/>
          </a:xfrm>
          <a:prstGeom prst="rect">
            <a:avLst/>
          </a:prstGeom>
        </p:spPr>
      </p:pic>
    </p:spTree>
    <p:extLst>
      <p:ext uri="{BB962C8B-B14F-4D97-AF65-F5344CB8AC3E}">
        <p14:creationId xmlns:p14="http://schemas.microsoft.com/office/powerpoint/2010/main" val="2997918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p>
            <a:fld id="{32D79412-E434-465A-BA95-9FE48F35CADD}" type="slidenum">
              <a:rPr lang="en-US" altLang="en-US"/>
              <a:pPr/>
              <a:t>14</a:t>
            </a:fld>
            <a:endParaRPr lang="en-US" altLang="en-US"/>
          </a:p>
        </p:txBody>
      </p:sp>
      <p:sp>
        <p:nvSpPr>
          <p:cNvPr id="15374" name="Rectangle 14"/>
          <p:cNvSpPr>
            <a:spLocks noChangeArrowheads="1"/>
          </p:cNvSpPr>
          <p:nvPr/>
        </p:nvSpPr>
        <p:spPr bwMode="auto">
          <a:xfrm>
            <a:off x="533400" y="1600200"/>
            <a:ext cx="8153400" cy="48006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3" name="Rectangle 3"/>
          <p:cNvSpPr>
            <a:spLocks noGrp="1" noChangeArrowheads="1"/>
          </p:cNvSpPr>
          <p:nvPr>
            <p:ph type="title" idx="4294967295"/>
          </p:nvPr>
        </p:nvSpPr>
        <p:spPr>
          <a:xfrm>
            <a:off x="762000" y="457200"/>
            <a:ext cx="7772400" cy="1143000"/>
          </a:xfrm>
        </p:spPr>
        <p:txBody>
          <a:bodyPr/>
          <a:lstStyle/>
          <a:p>
            <a:r>
              <a:rPr lang="en-US" altLang="en-US" sz="3200" b="1">
                <a:solidFill>
                  <a:schemeClr val="bg1"/>
                </a:solidFill>
                <a:latin typeface="Arial Black" panose="020B0A04020102020204" pitchFamily="34" charset="0"/>
              </a:rPr>
              <a:t>Coronal Mass Ejections:</a:t>
            </a:r>
            <a:br>
              <a:rPr lang="en-US" altLang="en-US" sz="3200" b="1">
                <a:solidFill>
                  <a:schemeClr val="bg1"/>
                </a:solidFill>
                <a:latin typeface="Arial Black" panose="020B0A04020102020204" pitchFamily="34" charset="0"/>
              </a:rPr>
            </a:br>
            <a:r>
              <a:rPr lang="en-US" altLang="en-US" sz="3200" b="1">
                <a:solidFill>
                  <a:schemeClr val="bg1"/>
                </a:solidFill>
                <a:latin typeface="Arial Black" panose="020B0A04020102020204" pitchFamily="34" charset="0"/>
              </a:rPr>
              <a:t> Crossing the Earth</a:t>
            </a:r>
            <a:r>
              <a:rPr lang="en-US" altLang="en-US" sz="3200" b="1">
                <a:solidFill>
                  <a:schemeClr val="bg1"/>
                </a:solidFill>
                <a:latin typeface="Times" panose="02020603050405020304" pitchFamily="18" charset="0"/>
              </a:rPr>
              <a:t>’</a:t>
            </a:r>
            <a:r>
              <a:rPr lang="en-US" altLang="en-US" sz="3200" b="1">
                <a:solidFill>
                  <a:schemeClr val="bg1"/>
                </a:solidFill>
                <a:latin typeface="Arial Black" panose="020B0A04020102020204" pitchFamily="34" charset="0"/>
              </a:rPr>
              <a:t>s Path</a:t>
            </a:r>
            <a:endParaRPr lang="en-US" altLang="en-US" sz="3600" b="1">
              <a:solidFill>
                <a:schemeClr val="bg1"/>
              </a:solidFill>
              <a:latin typeface="Arial Black" panose="020B0A04020102020204" pitchFamily="34" charset="0"/>
            </a:endParaRPr>
          </a:p>
        </p:txBody>
      </p:sp>
      <p:pic>
        <p:nvPicPr>
          <p:cNvPr id="15364" name="Picture 4" descr="D:\WINNT\Profiles\Administrator\Desktop\Space Science\eartcomp.gif"/>
          <p:cNvPicPr>
            <a:picLocks noChangeAspect="1" noChangeArrowheads="1"/>
          </p:cNvPicPr>
          <p:nvPr/>
        </p:nvPicPr>
        <p:blipFill>
          <a:blip r:embed="rId3">
            <a:extLst>
              <a:ext uri="{28A0092B-C50C-407E-A947-70E740481C1C}">
                <a14:useLocalDpi xmlns:a14="http://schemas.microsoft.com/office/drawing/2010/main" val="0"/>
              </a:ext>
            </a:extLst>
          </a:blip>
          <a:srcRect t="4445"/>
          <a:stretch>
            <a:fillRect/>
          </a:stretch>
        </p:blipFill>
        <p:spPr bwMode="auto">
          <a:xfrm>
            <a:off x="685800" y="1752600"/>
            <a:ext cx="4498975" cy="4495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 Box 6"/>
          <p:cNvSpPr txBox="1">
            <a:spLocks noChangeArrowheads="1"/>
          </p:cNvSpPr>
          <p:nvPr/>
        </p:nvSpPr>
        <p:spPr bwMode="auto">
          <a:xfrm>
            <a:off x="3124200" y="1873250"/>
            <a:ext cx="2066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1800" i="1">
                <a:solidFill>
                  <a:srgbClr val="FFFF00"/>
                </a:solidFill>
                <a:latin typeface="Times New Roman" panose="02020603050405020304" pitchFamily="18" charset="0"/>
              </a:rPr>
              <a:t>Earth Is Shown For Size Comparison</a:t>
            </a:r>
            <a:endParaRPr lang="en-US" altLang="en-US" sz="1800">
              <a:solidFill>
                <a:srgbClr val="FFFF00"/>
              </a:solidFill>
              <a:latin typeface="Times New Roman" panose="02020603050405020304" pitchFamily="18" charset="0"/>
            </a:endParaRPr>
          </a:p>
        </p:txBody>
      </p:sp>
      <p:pic>
        <p:nvPicPr>
          <p:cNvPr id="15369" name="Picture 9" descr="D:\SOLAR CD\PPT Images\Marubashi copy.j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751013"/>
            <a:ext cx="3263900" cy="449738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370" name="Text Box 10"/>
          <p:cNvSpPr txBox="1">
            <a:spLocks noChangeArrowheads="1"/>
          </p:cNvSpPr>
          <p:nvPr/>
        </p:nvSpPr>
        <p:spPr bwMode="auto">
          <a:xfrm>
            <a:off x="5534025" y="1995488"/>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rgbClr val="FFFF00"/>
                </a:solidFill>
                <a:latin typeface="Times New Roman" panose="02020603050405020304" pitchFamily="18" charset="0"/>
              </a:rPr>
              <a:t>Earth</a:t>
            </a:r>
          </a:p>
        </p:txBody>
      </p:sp>
      <p:sp>
        <p:nvSpPr>
          <p:cNvPr id="15371" name="Text Box 11"/>
          <p:cNvSpPr txBox="1">
            <a:spLocks noChangeArrowheads="1"/>
          </p:cNvSpPr>
          <p:nvPr/>
        </p:nvSpPr>
        <p:spPr bwMode="auto">
          <a:xfrm>
            <a:off x="6921500" y="1843088"/>
            <a:ext cx="1663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i="1">
                <a:solidFill>
                  <a:srgbClr val="FFFF00"/>
                </a:solidFill>
                <a:latin typeface="Times New Roman" panose="02020603050405020304" pitchFamily="18" charset="0"/>
              </a:rPr>
              <a:t>Magnetic Cloud</a:t>
            </a:r>
          </a:p>
        </p:txBody>
      </p:sp>
      <p:sp>
        <p:nvSpPr>
          <p:cNvPr id="15372" name="Text Box 12"/>
          <p:cNvSpPr txBox="1">
            <a:spLocks noChangeArrowheads="1"/>
          </p:cNvSpPr>
          <p:nvPr/>
        </p:nvSpPr>
        <p:spPr bwMode="auto">
          <a:xfrm>
            <a:off x="7454900" y="4875213"/>
            <a:ext cx="946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i="1">
                <a:solidFill>
                  <a:srgbClr val="FFFF00"/>
                </a:solidFill>
                <a:latin typeface="Times New Roman" panose="02020603050405020304" pitchFamily="18" charset="0"/>
              </a:rPr>
              <a:t>Coronal</a:t>
            </a:r>
          </a:p>
          <a:p>
            <a:pPr algn="ctr"/>
            <a:r>
              <a:rPr lang="en-US" altLang="en-US" sz="1800" i="1">
                <a:solidFill>
                  <a:srgbClr val="FFFF00"/>
                </a:solidFill>
                <a:latin typeface="Times New Roman" panose="02020603050405020304" pitchFamily="18" charset="0"/>
              </a:rPr>
              <a:t>Mass</a:t>
            </a:r>
          </a:p>
          <a:p>
            <a:pPr algn="ctr"/>
            <a:r>
              <a:rPr lang="en-US" altLang="en-US" sz="1800" i="1">
                <a:solidFill>
                  <a:srgbClr val="FFFF00"/>
                </a:solidFill>
                <a:latin typeface="Times New Roman" panose="02020603050405020304" pitchFamily="18" charset="0"/>
              </a:rPr>
              <a:t>Ejection</a:t>
            </a:r>
          </a:p>
        </p:txBody>
      </p:sp>
      <p:sp>
        <p:nvSpPr>
          <p:cNvPr id="15373" name="Text Box 13"/>
          <p:cNvSpPr txBox="1">
            <a:spLocks noChangeArrowheads="1"/>
          </p:cNvSpPr>
          <p:nvPr/>
        </p:nvSpPr>
        <p:spPr bwMode="auto">
          <a:xfrm>
            <a:off x="6484938" y="5927725"/>
            <a:ext cx="665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i="1">
                <a:solidFill>
                  <a:srgbClr val="FFFF00"/>
                </a:solidFill>
                <a:latin typeface="Times New Roman" panose="02020603050405020304" pitchFamily="18" charset="0"/>
              </a:rPr>
              <a:t>SUN</a:t>
            </a:r>
          </a:p>
        </p:txBody>
      </p:sp>
      <p:sp>
        <p:nvSpPr>
          <p:cNvPr id="15375" name="AutoShape 15">
            <a:hlinkClick r:id="rId5"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06A0809D-91A2-43AC-A742-F373B719F66E}" type="slidenum">
              <a:rPr lang="en-US" altLang="en-US"/>
              <a:pPr/>
              <a:t>15</a:t>
            </a:fld>
            <a:endParaRPr lang="en-US" altLang="en-US"/>
          </a:p>
        </p:txBody>
      </p:sp>
      <p:sp>
        <p:nvSpPr>
          <p:cNvPr id="35843" name="Rectangle 1027"/>
          <p:cNvSpPr>
            <a:spLocks noGrp="1" noChangeArrowheads="1"/>
          </p:cNvSpPr>
          <p:nvPr>
            <p:ph type="title" idx="4294967295"/>
          </p:nvPr>
        </p:nvSpPr>
        <p:spPr>
          <a:xfrm>
            <a:off x="685800" y="419100"/>
            <a:ext cx="7772400" cy="1143000"/>
          </a:xfrm>
        </p:spPr>
        <p:txBody>
          <a:bodyPr/>
          <a:lstStyle/>
          <a:p>
            <a:r>
              <a:rPr lang="en-US" altLang="en-US" sz="3200" b="1" dirty="0">
                <a:solidFill>
                  <a:schemeClr val="bg1"/>
                </a:solidFill>
                <a:latin typeface="Arial Black" panose="020B0A04020102020204" pitchFamily="34" charset="0"/>
              </a:rPr>
              <a:t>Coronal Mass Ejections:</a:t>
            </a:r>
            <a:br>
              <a:rPr lang="en-US" altLang="en-US" sz="3200" b="1" dirty="0">
                <a:solidFill>
                  <a:schemeClr val="bg1"/>
                </a:solidFill>
                <a:latin typeface="Arial Black" panose="020B0A04020102020204" pitchFamily="34" charset="0"/>
              </a:rPr>
            </a:br>
            <a:r>
              <a:rPr lang="en-US" altLang="en-US" sz="3200" b="1" dirty="0">
                <a:solidFill>
                  <a:schemeClr val="bg1"/>
                </a:solidFill>
                <a:latin typeface="Arial Black" panose="020B0A04020102020204" pitchFamily="34" charset="0"/>
              </a:rPr>
              <a:t>Impact On Earth</a:t>
            </a:r>
            <a:endParaRPr lang="en-US" altLang="en-US" sz="3600" b="1" dirty="0">
              <a:solidFill>
                <a:schemeClr val="bg1"/>
              </a:solidFill>
              <a:latin typeface="Arial Black" panose="020B0A04020102020204" pitchFamily="34" charset="0"/>
            </a:endParaRPr>
          </a:p>
        </p:txBody>
      </p:sp>
      <p:sp>
        <p:nvSpPr>
          <p:cNvPr id="35859" name="AutoShape 1043">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60" name="Rectangle 1044"/>
          <p:cNvSpPr>
            <a:spLocks noChangeArrowheads="1"/>
          </p:cNvSpPr>
          <p:nvPr/>
        </p:nvSpPr>
        <p:spPr bwMode="auto">
          <a:xfrm>
            <a:off x="1371600" y="1562100"/>
            <a:ext cx="6629400" cy="52197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861" name="Picture 1045" descr="D:\SOLAR CD WEB\3day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454" y="1828800"/>
            <a:ext cx="6259809" cy="4648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08D18F58-C9D4-44B0-B34D-628B1C32F645}" type="slidenum">
              <a:rPr lang="en-US" altLang="en-US"/>
              <a:pPr/>
              <a:t>16</a:t>
            </a:fld>
            <a:endParaRPr lang="en-US" altLang="en-US"/>
          </a:p>
        </p:txBody>
      </p:sp>
      <p:sp>
        <p:nvSpPr>
          <p:cNvPr id="16411" name="Rectangle 27"/>
          <p:cNvSpPr>
            <a:spLocks noChangeArrowheads="1"/>
          </p:cNvSpPr>
          <p:nvPr/>
        </p:nvSpPr>
        <p:spPr bwMode="auto">
          <a:xfrm>
            <a:off x="838200" y="1524000"/>
            <a:ext cx="7543800" cy="48768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5" name="Rectangle 11"/>
          <p:cNvSpPr>
            <a:spLocks noGrp="1" noChangeArrowheads="1"/>
          </p:cNvSpPr>
          <p:nvPr>
            <p:ph type="title" idx="4294967295"/>
          </p:nvPr>
        </p:nvSpPr>
        <p:spPr>
          <a:xfrm>
            <a:off x="1905000" y="533400"/>
            <a:ext cx="5562600" cy="838200"/>
          </a:xfrm>
        </p:spPr>
        <p:txBody>
          <a:bodyPr/>
          <a:lstStyle/>
          <a:p>
            <a:r>
              <a:rPr lang="en-US" altLang="en-US" sz="3600" b="1">
                <a:solidFill>
                  <a:schemeClr val="bg1"/>
                </a:solidFill>
                <a:latin typeface="Arial Black" panose="020B0A04020102020204" pitchFamily="34" charset="0"/>
              </a:rPr>
              <a:t>Aurora:</a:t>
            </a:r>
            <a:br>
              <a:rPr lang="en-US" altLang="en-US" sz="3600" b="1">
                <a:solidFill>
                  <a:schemeClr val="bg1"/>
                </a:solidFill>
                <a:latin typeface="Arial Black" panose="020B0A04020102020204" pitchFamily="34" charset="0"/>
              </a:rPr>
            </a:br>
            <a:r>
              <a:rPr lang="en-US" altLang="en-US" sz="3600" b="1">
                <a:solidFill>
                  <a:schemeClr val="bg1"/>
                </a:solidFill>
                <a:latin typeface="Arial Black" panose="020B0A04020102020204" pitchFamily="34" charset="0"/>
              </a:rPr>
              <a:t>Points of View</a:t>
            </a:r>
            <a:endParaRPr lang="en-US" altLang="en-US" sz="3600" b="1">
              <a:latin typeface="Arial Black" panose="020B0A04020102020204" pitchFamily="34" charset="0"/>
            </a:endParaRPr>
          </a:p>
        </p:txBody>
      </p:sp>
      <p:pic>
        <p:nvPicPr>
          <p:cNvPr id="16406" name="Picture 22" descr="D:\SOLAR CD\PPT Images\Aurora ear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4343400" cy="27797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6407" name="Rectangle 23"/>
          <p:cNvSpPr>
            <a:spLocks noChangeArrowheads="1"/>
          </p:cNvSpPr>
          <p:nvPr/>
        </p:nvSpPr>
        <p:spPr bwMode="auto">
          <a:xfrm>
            <a:off x="4953000" y="1828800"/>
            <a:ext cx="2743200" cy="381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FF00"/>
                </a:solidFill>
                <a:latin typeface="Times New Roman" panose="02020603050405020304" pitchFamily="18" charset="0"/>
              </a:rPr>
              <a:t>View From Earth</a:t>
            </a:r>
          </a:p>
        </p:txBody>
      </p:sp>
      <p:pic>
        <p:nvPicPr>
          <p:cNvPr id="16402" name="Picture 18" descr="D:\SOLAR CD\PPT Images\aurora sp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48050"/>
            <a:ext cx="3733800" cy="28003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6408" name="Rectangle 24"/>
          <p:cNvSpPr>
            <a:spLocks noChangeArrowheads="1"/>
          </p:cNvSpPr>
          <p:nvPr/>
        </p:nvSpPr>
        <p:spPr bwMode="auto">
          <a:xfrm>
            <a:off x="1905000" y="5753100"/>
            <a:ext cx="3048000" cy="381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rgbClr val="FFFF00"/>
                </a:solidFill>
                <a:latin typeface="Times New Roman" panose="02020603050405020304" pitchFamily="18" charset="0"/>
              </a:rPr>
              <a:t>View From Space</a:t>
            </a:r>
          </a:p>
        </p:txBody>
      </p:sp>
      <p:sp>
        <p:nvSpPr>
          <p:cNvPr id="16412" name="AutoShape 28">
            <a:hlinkClick r:id="rId5"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406"/>
                                        </p:tgtEl>
                                        <p:attrNameLst>
                                          <p:attrName>style.visibility</p:attrName>
                                        </p:attrNameLst>
                                      </p:cBhvr>
                                      <p:to>
                                        <p:strVal val="visible"/>
                                      </p:to>
                                    </p:set>
                                    <p:animEffect transition="in" filter="dissolve">
                                      <p:cBhvr>
                                        <p:cTn id="7" dur="500"/>
                                        <p:tgtEl>
                                          <p:spTgt spid="16406"/>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407"/>
                                        </p:tgtEl>
                                        <p:attrNameLst>
                                          <p:attrName>style.visibility</p:attrName>
                                        </p:attrNameLst>
                                      </p:cBhvr>
                                      <p:to>
                                        <p:strVal val="visible"/>
                                      </p:to>
                                    </p:set>
                                    <p:anim calcmode="lin" valueType="num">
                                      <p:cBhvr additive="base">
                                        <p:cTn id="11" dur="500" fill="hold"/>
                                        <p:tgtEl>
                                          <p:spTgt spid="16407"/>
                                        </p:tgtEl>
                                        <p:attrNameLst>
                                          <p:attrName>ppt_x</p:attrName>
                                        </p:attrNameLst>
                                      </p:cBhvr>
                                      <p:tavLst>
                                        <p:tav tm="0">
                                          <p:val>
                                            <p:strVal val="1+#ppt_w/2"/>
                                          </p:val>
                                        </p:tav>
                                        <p:tav tm="100000">
                                          <p:val>
                                            <p:strVal val="#ppt_x"/>
                                          </p:val>
                                        </p:tav>
                                      </p:tavLst>
                                    </p:anim>
                                    <p:anim calcmode="lin" valueType="num">
                                      <p:cBhvr additive="base">
                                        <p:cTn id="12" dur="500" fill="hold"/>
                                        <p:tgtEl>
                                          <p:spTgt spid="1640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1000"/>
                                  </p:stCondLst>
                                  <p:childTnLst>
                                    <p:set>
                                      <p:cBhvr>
                                        <p:cTn id="15" dur="1" fill="hold">
                                          <p:stCondLst>
                                            <p:cond delay="0"/>
                                          </p:stCondLst>
                                        </p:cTn>
                                        <p:tgtEl>
                                          <p:spTgt spid="16402"/>
                                        </p:tgtEl>
                                        <p:attrNameLst>
                                          <p:attrName>style.visibility</p:attrName>
                                        </p:attrNameLst>
                                      </p:cBhvr>
                                      <p:to>
                                        <p:strVal val="visible"/>
                                      </p:to>
                                    </p:set>
                                    <p:animEffect transition="in" filter="dissolve">
                                      <p:cBhvr>
                                        <p:cTn id="16" dur="500"/>
                                        <p:tgtEl>
                                          <p:spTgt spid="16402"/>
                                        </p:tgtEl>
                                      </p:cBhvr>
                                    </p:animEffect>
                                  </p:childTnLst>
                                </p:cTn>
                              </p:par>
                            </p:childTnLst>
                          </p:cTn>
                        </p:par>
                        <p:par>
                          <p:cTn id="17" fill="hold" nodeType="afterGroup">
                            <p:stCondLst>
                              <p:cond delay="2500"/>
                            </p:stCondLst>
                            <p:childTnLst>
                              <p:par>
                                <p:cTn id="18" presetID="2" presetClass="entr" presetSubtype="8" fill="hold" grpId="0" nodeType="afterEffect">
                                  <p:stCondLst>
                                    <p:cond delay="0"/>
                                  </p:stCondLst>
                                  <p:childTnLst>
                                    <p:set>
                                      <p:cBhvr>
                                        <p:cTn id="19" dur="1" fill="hold">
                                          <p:stCondLst>
                                            <p:cond delay="0"/>
                                          </p:stCondLst>
                                        </p:cTn>
                                        <p:tgtEl>
                                          <p:spTgt spid="16408"/>
                                        </p:tgtEl>
                                        <p:attrNameLst>
                                          <p:attrName>style.visibility</p:attrName>
                                        </p:attrNameLst>
                                      </p:cBhvr>
                                      <p:to>
                                        <p:strVal val="visible"/>
                                      </p:to>
                                    </p:set>
                                    <p:anim calcmode="lin" valueType="num">
                                      <p:cBhvr additive="base">
                                        <p:cTn id="20" dur="500" fill="hold"/>
                                        <p:tgtEl>
                                          <p:spTgt spid="16408"/>
                                        </p:tgtEl>
                                        <p:attrNameLst>
                                          <p:attrName>ppt_x</p:attrName>
                                        </p:attrNameLst>
                                      </p:cBhvr>
                                      <p:tavLst>
                                        <p:tav tm="0">
                                          <p:val>
                                            <p:strVal val="0-#ppt_w/2"/>
                                          </p:val>
                                        </p:tav>
                                        <p:tav tm="100000">
                                          <p:val>
                                            <p:strVal val="#ppt_x"/>
                                          </p:val>
                                        </p:tav>
                                      </p:tavLst>
                                    </p:anim>
                                    <p:anim calcmode="lin" valueType="num">
                                      <p:cBhvr additive="base">
                                        <p:cTn id="21" dur="500" fill="hold"/>
                                        <p:tgtEl>
                                          <p:spTgt spid="164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7" grpId="0" animBg="1" autoUpdateAnimBg="0"/>
      <p:bldP spid="1640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latin typeface="Arial" panose="020B0604020202020204" pitchFamily="34" charset="0"/>
                <a:cs typeface="Arial" panose="020B0604020202020204" pitchFamily="34" charset="0"/>
              </a:rPr>
              <a:t>One of the most beautiful</a:t>
            </a:r>
            <a:endParaRPr lang="en-US"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65348512-A8B6-4F2D-AA29-FFCBFBC5E84F}" type="slidenum">
              <a:rPr lang="en-US" altLang="en-US" smtClean="0"/>
              <a:pPr/>
              <a:t>17</a:t>
            </a:fld>
            <a:endParaRPr lang="en-US" altLang="en-US"/>
          </a:p>
        </p:txBody>
      </p:sp>
      <p:pic>
        <p:nvPicPr>
          <p:cNvPr id="3" name="Picture 2"/>
          <p:cNvPicPr>
            <a:picLocks noChangeAspect="1"/>
          </p:cNvPicPr>
          <p:nvPr/>
        </p:nvPicPr>
        <p:blipFill>
          <a:blip r:embed="rId2"/>
          <a:stretch>
            <a:fillRect/>
          </a:stretch>
        </p:blipFill>
        <p:spPr>
          <a:xfrm>
            <a:off x="0" y="1738313"/>
            <a:ext cx="9144000" cy="5157787"/>
          </a:xfrm>
          <a:prstGeom prst="rect">
            <a:avLst/>
          </a:prstGeom>
        </p:spPr>
      </p:pic>
    </p:spTree>
    <p:extLst>
      <p:ext uri="{BB962C8B-B14F-4D97-AF65-F5344CB8AC3E}">
        <p14:creationId xmlns:p14="http://schemas.microsoft.com/office/powerpoint/2010/main" val="1081632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378369D0-412B-471D-975D-CB458FB14A53}" type="slidenum">
              <a:rPr lang="en-US" altLang="en-US"/>
              <a:pPr/>
              <a:t>18</a:t>
            </a:fld>
            <a:endParaRPr lang="en-US" altLang="en-US"/>
          </a:p>
        </p:txBody>
      </p:sp>
      <p:sp>
        <p:nvSpPr>
          <p:cNvPr id="38915" name="Rectangle 3"/>
          <p:cNvSpPr>
            <a:spLocks noGrp="1" noChangeArrowheads="1"/>
          </p:cNvSpPr>
          <p:nvPr>
            <p:ph type="title" idx="4294967295"/>
          </p:nvPr>
        </p:nvSpPr>
        <p:spPr>
          <a:xfrm>
            <a:off x="2286000" y="609600"/>
            <a:ext cx="4953000" cy="838200"/>
          </a:xfrm>
        </p:spPr>
        <p:txBody>
          <a:bodyPr/>
          <a:lstStyle/>
          <a:p>
            <a:r>
              <a:rPr lang="en-US" altLang="en-US" sz="3600" b="1">
                <a:solidFill>
                  <a:schemeClr val="bg1"/>
                </a:solidFill>
                <a:latin typeface="Arial Black" panose="020B0A04020102020204" pitchFamily="34" charset="0"/>
              </a:rPr>
              <a:t>Aurora:</a:t>
            </a:r>
            <a:br>
              <a:rPr lang="en-US" altLang="en-US" sz="3600" b="1">
                <a:solidFill>
                  <a:schemeClr val="bg1"/>
                </a:solidFill>
                <a:latin typeface="Arial Black" panose="020B0A04020102020204" pitchFamily="34" charset="0"/>
              </a:rPr>
            </a:br>
            <a:r>
              <a:rPr lang="en-US" altLang="en-US" sz="3600" b="1">
                <a:solidFill>
                  <a:schemeClr val="bg1"/>
                </a:solidFill>
                <a:latin typeface="Arial Black" panose="020B0A04020102020204" pitchFamily="34" charset="0"/>
              </a:rPr>
              <a:t>Lights in Motion</a:t>
            </a:r>
            <a:endParaRPr lang="en-US" altLang="en-US" sz="3600" b="1">
              <a:latin typeface="Arial Black" panose="020B0A04020102020204" pitchFamily="34" charset="0"/>
            </a:endParaRPr>
          </a:p>
        </p:txBody>
      </p:sp>
      <p:sp>
        <p:nvSpPr>
          <p:cNvPr id="38932" name="AutoShape 20">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3" name="Rectangle 21"/>
          <p:cNvSpPr>
            <a:spLocks noChangeArrowheads="1"/>
          </p:cNvSpPr>
          <p:nvPr/>
        </p:nvSpPr>
        <p:spPr bwMode="auto">
          <a:xfrm>
            <a:off x="1752600" y="1905000"/>
            <a:ext cx="6096000" cy="42672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Rectangle 22"/>
          <p:cNvSpPr>
            <a:spLocks noChangeArrowheads="1"/>
          </p:cNvSpPr>
          <p:nvPr/>
        </p:nvSpPr>
        <p:spPr bwMode="auto">
          <a:xfrm>
            <a:off x="1905000" y="2057400"/>
            <a:ext cx="5791200" cy="39624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8936" name="Picture 24" descr="D:\Solar CD Extras\PPT Images\AUR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3600450" cy="3533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14AC5077-FBDD-496D-9A8A-E76D10316E88}" type="slidenum">
              <a:rPr lang="en-US" altLang="en-US"/>
              <a:pPr/>
              <a:t>19</a:t>
            </a:fld>
            <a:endParaRPr lang="en-US" altLang="en-US"/>
          </a:p>
        </p:txBody>
      </p:sp>
      <p:sp>
        <p:nvSpPr>
          <p:cNvPr id="19468" name="Rectangle 12"/>
          <p:cNvSpPr>
            <a:spLocks noGrp="1" noChangeArrowheads="1"/>
          </p:cNvSpPr>
          <p:nvPr>
            <p:ph type="title" idx="4294967295"/>
          </p:nvPr>
        </p:nvSpPr>
        <p:spPr>
          <a:xfrm>
            <a:off x="914400" y="838200"/>
            <a:ext cx="7467600" cy="990600"/>
          </a:xfrm>
        </p:spPr>
        <p:txBody>
          <a:bodyPr/>
          <a:lstStyle/>
          <a:p>
            <a:r>
              <a:rPr lang="en-US" altLang="en-US" sz="3600" b="1">
                <a:solidFill>
                  <a:schemeClr val="bg1"/>
                </a:solidFill>
                <a:latin typeface="Arial Black" panose="020B0A04020102020204" pitchFamily="34" charset="0"/>
              </a:rPr>
              <a:t>Space Weather :</a:t>
            </a:r>
            <a:br>
              <a:rPr lang="en-US" altLang="en-US" sz="3600" b="1">
                <a:solidFill>
                  <a:schemeClr val="bg1"/>
                </a:solidFill>
                <a:latin typeface="Arial Black" panose="020B0A04020102020204" pitchFamily="34" charset="0"/>
              </a:rPr>
            </a:br>
            <a:r>
              <a:rPr lang="en-US" altLang="en-US" sz="3600" b="1">
                <a:solidFill>
                  <a:schemeClr val="bg1"/>
                </a:solidFill>
                <a:latin typeface="Arial Black" panose="020B0A04020102020204" pitchFamily="34" charset="0"/>
              </a:rPr>
              <a:t> </a:t>
            </a:r>
            <a:r>
              <a:rPr lang="en-US" altLang="en-US" sz="3200" b="1">
                <a:solidFill>
                  <a:schemeClr val="bg1"/>
                </a:solidFill>
                <a:latin typeface="Arial Black" panose="020B0A04020102020204" pitchFamily="34" charset="0"/>
              </a:rPr>
              <a:t>Effects On Orbiting Spacecraft</a:t>
            </a:r>
          </a:p>
        </p:txBody>
      </p:sp>
      <p:sp>
        <p:nvSpPr>
          <p:cNvPr id="19498" name="AutoShape 42">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9" name="Rectangle 43"/>
          <p:cNvSpPr>
            <a:spLocks noChangeArrowheads="1"/>
          </p:cNvSpPr>
          <p:nvPr/>
        </p:nvSpPr>
        <p:spPr bwMode="auto">
          <a:xfrm>
            <a:off x="838200" y="2362200"/>
            <a:ext cx="7620000" cy="3048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500" name="Picture 44" descr="C:\soho\spaceweather\dod_orienta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38400"/>
            <a:ext cx="3581400" cy="28860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9501" name="Picture 45" descr="D:\SOLAR CD WEB\satsi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38400"/>
            <a:ext cx="3810000" cy="28829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B0E33732-EA85-4090-8197-7182EF2E1EA2}" type="slidenum">
              <a:rPr lang="en-US" altLang="en-US"/>
              <a:pPr/>
              <a:t>2</a:t>
            </a:fld>
            <a:endParaRPr lang="en-US" altLang="en-US"/>
          </a:p>
        </p:txBody>
      </p:sp>
      <p:sp>
        <p:nvSpPr>
          <p:cNvPr id="17418" name="Rectangle 1034"/>
          <p:cNvSpPr>
            <a:spLocks noChangeArrowheads="1"/>
          </p:cNvSpPr>
          <p:nvPr/>
        </p:nvSpPr>
        <p:spPr bwMode="auto">
          <a:xfrm>
            <a:off x="990600" y="1600200"/>
            <a:ext cx="7543800" cy="51054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1030" descr="C:\WINNT\Profiles\josephin\Desktop\Technology\sohomiss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788" y="1752600"/>
            <a:ext cx="1928812" cy="130651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415" name="Text Box 1031"/>
          <p:cNvSpPr txBox="1">
            <a:spLocks noChangeArrowheads="1"/>
          </p:cNvSpPr>
          <p:nvPr/>
        </p:nvSpPr>
        <p:spPr bwMode="auto">
          <a:xfrm>
            <a:off x="1143000" y="6181725"/>
            <a:ext cx="7239000" cy="376238"/>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800">
                <a:solidFill>
                  <a:schemeClr val="bg1"/>
                </a:solidFill>
                <a:latin typeface="Arial Black" panose="020B0A04020102020204" pitchFamily="34" charset="0"/>
              </a:rPr>
              <a:t>Better Observation Of The Sun And Earth</a:t>
            </a:r>
            <a:endParaRPr lang="en-US" altLang="en-US" sz="1800" b="1">
              <a:solidFill>
                <a:schemeClr val="bg1"/>
              </a:solidFill>
              <a:latin typeface="Arial Black" panose="020B0A04020102020204" pitchFamily="34" charset="0"/>
            </a:endParaRPr>
          </a:p>
        </p:txBody>
      </p:sp>
      <p:sp>
        <p:nvSpPr>
          <p:cNvPr id="17416" name="Rectangle 1032"/>
          <p:cNvSpPr>
            <a:spLocks noGrp="1" noChangeArrowheads="1"/>
          </p:cNvSpPr>
          <p:nvPr>
            <p:ph type="title" idx="4294967295"/>
          </p:nvPr>
        </p:nvSpPr>
        <p:spPr>
          <a:xfrm>
            <a:off x="1295400" y="685800"/>
            <a:ext cx="6788150" cy="706438"/>
          </a:xfrm>
        </p:spPr>
        <p:txBody>
          <a:bodyPr/>
          <a:lstStyle/>
          <a:p>
            <a:r>
              <a:rPr lang="en-US" altLang="en-US" sz="3200" b="1">
                <a:solidFill>
                  <a:schemeClr val="bg1"/>
                </a:solidFill>
                <a:latin typeface="Arial Black" panose="020B0A04020102020204" pitchFamily="34" charset="0"/>
              </a:rPr>
              <a:t>Importance of Space Technology</a:t>
            </a:r>
            <a:endParaRPr lang="en-US" altLang="en-US" sz="3600" b="1">
              <a:solidFill>
                <a:schemeClr val="bg1"/>
              </a:solidFill>
              <a:latin typeface="Arial Black" panose="020B0A04020102020204" pitchFamily="34" charset="0"/>
            </a:endParaRPr>
          </a:p>
        </p:txBody>
      </p:sp>
      <p:pic>
        <p:nvPicPr>
          <p:cNvPr id="17411" name="Picture 1027" descr="C:\WINNT\Profiles\josephin\Desktop\Technology\antenna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762125"/>
            <a:ext cx="1676400" cy="12858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1028" descr="C:\WINNT\Profiles\josephin\Desktop\Technology\hessi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48000"/>
            <a:ext cx="4038600" cy="30416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1029" descr="C:\WINNT\Profiles\josephin\Desktop\Technology\lauch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752600"/>
            <a:ext cx="3657600" cy="4343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444D3A7A-61D6-41F8-A9D8-29375C14948D}" type="slidenum">
              <a:rPr lang="en-US" altLang="en-US"/>
              <a:pPr/>
              <a:t>20</a:t>
            </a:fld>
            <a:endParaRPr lang="en-US" altLang="en-US"/>
          </a:p>
        </p:txBody>
      </p:sp>
      <p:sp>
        <p:nvSpPr>
          <p:cNvPr id="36872" name="Rectangle 1032"/>
          <p:cNvSpPr>
            <a:spLocks noGrp="1" noChangeArrowheads="1"/>
          </p:cNvSpPr>
          <p:nvPr>
            <p:ph type="title" idx="4294967295"/>
          </p:nvPr>
        </p:nvSpPr>
        <p:spPr>
          <a:xfrm>
            <a:off x="1066800" y="685800"/>
            <a:ext cx="7696200" cy="914400"/>
          </a:xfrm>
        </p:spPr>
        <p:txBody>
          <a:bodyPr/>
          <a:lstStyle/>
          <a:p>
            <a:r>
              <a:rPr lang="en-US" altLang="en-US" sz="3200" b="1">
                <a:solidFill>
                  <a:schemeClr val="bg1"/>
                </a:solidFill>
                <a:latin typeface="Arial Black" panose="020B0A04020102020204" pitchFamily="34" charset="0"/>
              </a:rPr>
              <a:t>Space Weather :</a:t>
            </a:r>
            <a:br>
              <a:rPr lang="en-US" altLang="en-US" sz="3200" b="1">
                <a:solidFill>
                  <a:schemeClr val="bg1"/>
                </a:solidFill>
                <a:latin typeface="Arial Black" panose="020B0A04020102020204" pitchFamily="34" charset="0"/>
              </a:rPr>
            </a:br>
            <a:r>
              <a:rPr lang="en-US" altLang="en-US" sz="3200" b="1">
                <a:solidFill>
                  <a:schemeClr val="bg1"/>
                </a:solidFill>
                <a:latin typeface="Arial Black" panose="020B0A04020102020204" pitchFamily="34" charset="0"/>
              </a:rPr>
              <a:t> Effects On Satellite Sensors</a:t>
            </a:r>
          </a:p>
        </p:txBody>
      </p:sp>
      <p:sp>
        <p:nvSpPr>
          <p:cNvPr id="36884" name="AutoShape 1044">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85" name="Rectangle 1045"/>
          <p:cNvSpPr>
            <a:spLocks noChangeArrowheads="1"/>
          </p:cNvSpPr>
          <p:nvPr/>
        </p:nvSpPr>
        <p:spPr bwMode="auto">
          <a:xfrm>
            <a:off x="2667000" y="1905000"/>
            <a:ext cx="4191000" cy="4191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886" name="Picture 1046" descr="D:\SOLAR CD WEB\c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057400"/>
            <a:ext cx="3886200" cy="38862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925802C0-C1C5-4EEF-9532-66FF3B48523A}" type="slidenum">
              <a:rPr lang="en-US" altLang="en-US"/>
              <a:pPr/>
              <a:t>21</a:t>
            </a:fld>
            <a:endParaRPr lang="en-US" altLang="en-US"/>
          </a:p>
        </p:txBody>
      </p:sp>
      <p:sp>
        <p:nvSpPr>
          <p:cNvPr id="21517" name="Rectangle 13"/>
          <p:cNvSpPr>
            <a:spLocks noGrp="1" noChangeArrowheads="1"/>
          </p:cNvSpPr>
          <p:nvPr>
            <p:ph type="title" idx="4294967295"/>
          </p:nvPr>
        </p:nvSpPr>
        <p:spPr>
          <a:xfrm>
            <a:off x="838200" y="762000"/>
            <a:ext cx="7772400" cy="1143000"/>
          </a:xfrm>
        </p:spPr>
        <p:txBody>
          <a:bodyPr/>
          <a:lstStyle/>
          <a:p>
            <a:r>
              <a:rPr lang="en-US" altLang="en-US" sz="3600" b="1">
                <a:solidFill>
                  <a:schemeClr val="bg1"/>
                </a:solidFill>
                <a:latin typeface="Arial Black" panose="020B0A04020102020204" pitchFamily="34" charset="0"/>
              </a:rPr>
              <a:t>Solar Storms: </a:t>
            </a:r>
            <a:br>
              <a:rPr lang="en-US" altLang="en-US" sz="3600" b="1">
                <a:solidFill>
                  <a:schemeClr val="bg1"/>
                </a:solidFill>
                <a:latin typeface="Arial Black" panose="020B0A04020102020204" pitchFamily="34" charset="0"/>
              </a:rPr>
            </a:br>
            <a:r>
              <a:rPr lang="en-US" altLang="en-US" sz="3200" b="1">
                <a:solidFill>
                  <a:schemeClr val="bg1"/>
                </a:solidFill>
                <a:latin typeface="Arial Black" panose="020B0A04020102020204" pitchFamily="34" charset="0"/>
              </a:rPr>
              <a:t>Effects On Societal Systems</a:t>
            </a:r>
            <a:endParaRPr lang="en-US" altLang="en-US" sz="3600" b="1">
              <a:solidFill>
                <a:schemeClr val="bg1"/>
              </a:solidFill>
              <a:latin typeface="Arial Black" panose="020B0A04020102020204" pitchFamily="34" charset="0"/>
            </a:endParaRPr>
          </a:p>
        </p:txBody>
      </p:sp>
      <p:sp>
        <p:nvSpPr>
          <p:cNvPr id="21527" name="AutoShape 23">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28" name="Rectangle 24"/>
          <p:cNvSpPr>
            <a:spLocks noChangeArrowheads="1"/>
          </p:cNvSpPr>
          <p:nvPr/>
        </p:nvSpPr>
        <p:spPr bwMode="auto">
          <a:xfrm>
            <a:off x="762000" y="2438400"/>
            <a:ext cx="7924800" cy="28194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29" name="Picture 25" descr="D:\SOLAR CD\PPT Images\CMEeartheffect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86038"/>
            <a:ext cx="4267200" cy="251936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1531" name="Picture 27" descr="D:\Solar CD Extras\PPT Images\SPARK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590800"/>
            <a:ext cx="3200400" cy="2514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33F28110-8894-4A2D-96DB-46A744A505B9}" type="slidenum">
              <a:rPr lang="en-US" altLang="en-US"/>
              <a:pPr/>
              <a:t>22</a:t>
            </a:fld>
            <a:endParaRPr lang="en-US" altLang="en-US"/>
          </a:p>
        </p:txBody>
      </p:sp>
      <p:sp>
        <p:nvSpPr>
          <p:cNvPr id="23560" name="Rectangle 8"/>
          <p:cNvSpPr>
            <a:spLocks noChangeArrowheads="1"/>
          </p:cNvSpPr>
          <p:nvPr/>
        </p:nvSpPr>
        <p:spPr bwMode="auto">
          <a:xfrm>
            <a:off x="685800" y="1752600"/>
            <a:ext cx="8077200" cy="41148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559" name="Picture 7" descr="D:\SOLAR CD\PPT Images\andes.j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3754438" cy="36639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title" idx="4294967295"/>
          </p:nvPr>
        </p:nvSpPr>
        <p:spPr>
          <a:xfrm>
            <a:off x="990600" y="533400"/>
            <a:ext cx="7772400" cy="1143000"/>
          </a:xfrm>
        </p:spPr>
        <p:txBody>
          <a:bodyPr/>
          <a:lstStyle/>
          <a:p>
            <a:r>
              <a:rPr lang="en-US" altLang="en-US" sz="3600" b="1">
                <a:solidFill>
                  <a:schemeClr val="bg1"/>
                </a:solidFill>
                <a:latin typeface="Arial Black" panose="020B0A04020102020204" pitchFamily="34" charset="0"/>
              </a:rPr>
              <a:t>Sun-Earth Connection</a:t>
            </a:r>
          </a:p>
        </p:txBody>
      </p:sp>
      <p:sp>
        <p:nvSpPr>
          <p:cNvPr id="23561" name="AutoShape 9">
            <a:hlinkClick r:id="rId4"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562" name="Picture 10" descr="D:\Solar CD Extras\PPT Images\IMA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981200"/>
            <a:ext cx="3657600" cy="36576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4EE98176-8BC0-4EBA-A988-1658CA5BF295}" type="slidenum">
              <a:rPr lang="en-US" altLang="en-US"/>
              <a:pPr/>
              <a:t>23</a:t>
            </a:fld>
            <a:endParaRPr lang="en-US" altLang="en-US"/>
          </a:p>
        </p:txBody>
      </p:sp>
      <p:sp>
        <p:nvSpPr>
          <p:cNvPr id="5134" name="Rectangle 14"/>
          <p:cNvSpPr>
            <a:spLocks noChangeArrowheads="1"/>
          </p:cNvSpPr>
          <p:nvPr/>
        </p:nvSpPr>
        <p:spPr bwMode="auto">
          <a:xfrm>
            <a:off x="1879600" y="1371600"/>
            <a:ext cx="5638800" cy="5334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23" name="Picture 3" descr="C:\WINNT\Profiles\josephin\Desktop\images\Frame 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535113"/>
            <a:ext cx="5334000" cy="5018087"/>
          </a:xfrm>
          <a:prstGeom prst="rect">
            <a:avLst/>
          </a:prstGeom>
          <a:noFill/>
          <a:extLst>
            <a:ext uri="{909E8E84-426E-40DD-AFC4-6F175D3DCCD1}">
              <a14:hiddenFill xmlns:a14="http://schemas.microsoft.com/office/drawing/2010/main">
                <a:solidFill>
                  <a:srgbClr val="FFFFFF"/>
                </a:solidFill>
              </a14:hiddenFill>
            </a:ext>
          </a:extLst>
        </p:spPr>
      </p:pic>
      <p:sp>
        <p:nvSpPr>
          <p:cNvPr id="5128" name="Rectangle 8"/>
          <p:cNvSpPr>
            <a:spLocks noGrp="1" noChangeArrowheads="1"/>
          </p:cNvSpPr>
          <p:nvPr>
            <p:ph type="title" idx="4294967295"/>
          </p:nvPr>
        </p:nvSpPr>
        <p:spPr>
          <a:xfrm>
            <a:off x="1066800" y="533400"/>
            <a:ext cx="7696200" cy="762000"/>
          </a:xfrm>
        </p:spPr>
        <p:txBody>
          <a:bodyPr/>
          <a:lstStyle/>
          <a:p>
            <a:r>
              <a:rPr lang="en-US" altLang="en-US" sz="2800" b="1">
                <a:solidFill>
                  <a:schemeClr val="bg1"/>
                </a:solidFill>
                <a:latin typeface="Arial Black" panose="020B0A04020102020204" pitchFamily="34" charset="0"/>
              </a:rPr>
              <a:t>The Sun</a:t>
            </a:r>
            <a:r>
              <a:rPr lang="en-US" altLang="en-US" sz="2800" b="1">
                <a:solidFill>
                  <a:schemeClr val="bg1"/>
                </a:solidFill>
                <a:latin typeface="Times" panose="02020603050405020304" pitchFamily="18" charset="0"/>
              </a:rPr>
              <a:t>’</a:t>
            </a:r>
            <a:r>
              <a:rPr lang="en-US" altLang="en-US" sz="2800" b="1">
                <a:solidFill>
                  <a:schemeClr val="bg1"/>
                </a:solidFill>
                <a:latin typeface="Arial Black" panose="020B0A04020102020204" pitchFamily="34" charset="0"/>
              </a:rPr>
              <a:t>s Energy: </a:t>
            </a:r>
            <a:br>
              <a:rPr lang="en-US" altLang="en-US" sz="2800" b="1">
                <a:solidFill>
                  <a:schemeClr val="bg1"/>
                </a:solidFill>
                <a:latin typeface="Arial Black" panose="020B0A04020102020204" pitchFamily="34" charset="0"/>
              </a:rPr>
            </a:br>
            <a:r>
              <a:rPr lang="en-US" altLang="en-US" sz="2800" b="1">
                <a:solidFill>
                  <a:schemeClr val="bg1"/>
                </a:solidFill>
                <a:latin typeface="Arial Black" panose="020B0A04020102020204" pitchFamily="34" charset="0"/>
              </a:rPr>
              <a:t>Driver of Earth Weather</a:t>
            </a:r>
            <a:endParaRPr lang="en-US" altLang="en-US" b="1">
              <a:latin typeface="Arial Black" panose="020B0A04020102020204" pitchFamily="34" charset="0"/>
            </a:endParaRPr>
          </a:p>
        </p:txBody>
      </p:sp>
      <p:sp>
        <p:nvSpPr>
          <p:cNvPr id="5133" name="Rectangle 13"/>
          <p:cNvSpPr>
            <a:spLocks noChangeArrowheads="1"/>
          </p:cNvSpPr>
          <p:nvPr/>
        </p:nvSpPr>
        <p:spPr bwMode="auto">
          <a:xfrm>
            <a:off x="2032000" y="1524000"/>
            <a:ext cx="5334000" cy="50292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9" name="Text Box 9"/>
          <p:cNvSpPr txBox="1">
            <a:spLocks noChangeArrowheads="1"/>
          </p:cNvSpPr>
          <p:nvPr/>
        </p:nvSpPr>
        <p:spPr bwMode="auto">
          <a:xfrm>
            <a:off x="717550" y="1933575"/>
            <a:ext cx="2009775" cy="59055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FF00"/>
                </a:solidFill>
                <a:latin typeface="Times New Roman" panose="02020603050405020304" pitchFamily="18" charset="0"/>
              </a:rPr>
              <a:t>Water Level In </a:t>
            </a:r>
          </a:p>
          <a:p>
            <a:r>
              <a:rPr lang="en-US" altLang="en-US" sz="1600" b="1">
                <a:solidFill>
                  <a:srgbClr val="FFFF00"/>
                </a:solidFill>
                <a:latin typeface="Times New Roman" panose="02020603050405020304" pitchFamily="18" charset="0"/>
              </a:rPr>
              <a:t>The Chesapeake Bay</a:t>
            </a:r>
          </a:p>
        </p:txBody>
      </p:sp>
      <p:sp>
        <p:nvSpPr>
          <p:cNvPr id="5130" name="Text Box 10"/>
          <p:cNvSpPr txBox="1">
            <a:spLocks noChangeArrowheads="1"/>
          </p:cNvSpPr>
          <p:nvPr/>
        </p:nvSpPr>
        <p:spPr bwMode="auto">
          <a:xfrm>
            <a:off x="6781800" y="1981200"/>
            <a:ext cx="1862138" cy="59055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FF00"/>
                </a:solidFill>
                <a:latin typeface="Times New Roman" panose="02020603050405020304" pitchFamily="18" charset="0"/>
              </a:rPr>
              <a:t>Infrared Image Of </a:t>
            </a:r>
          </a:p>
          <a:p>
            <a:r>
              <a:rPr lang="en-US" altLang="en-US" sz="1600" b="1">
                <a:solidFill>
                  <a:srgbClr val="FFFF00"/>
                </a:solidFill>
                <a:latin typeface="Times New Roman" panose="02020603050405020304" pitchFamily="18" charset="0"/>
              </a:rPr>
              <a:t>Atlanta, Georgia</a:t>
            </a:r>
          </a:p>
        </p:txBody>
      </p:sp>
      <p:sp>
        <p:nvSpPr>
          <p:cNvPr id="5131" name="Text Box 11"/>
          <p:cNvSpPr txBox="1">
            <a:spLocks noChangeArrowheads="1"/>
          </p:cNvSpPr>
          <p:nvPr/>
        </p:nvSpPr>
        <p:spPr bwMode="auto">
          <a:xfrm>
            <a:off x="6805613" y="5591175"/>
            <a:ext cx="1889125" cy="59055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FF00"/>
                </a:solidFill>
                <a:latin typeface="Times New Roman" panose="02020603050405020304" pitchFamily="18" charset="0"/>
              </a:rPr>
              <a:t>Hurricane In </a:t>
            </a:r>
          </a:p>
          <a:p>
            <a:r>
              <a:rPr lang="en-US" altLang="en-US" sz="1600" b="1">
                <a:solidFill>
                  <a:srgbClr val="FFFF00"/>
                </a:solidFill>
                <a:latin typeface="Times New Roman" panose="02020603050405020304" pitchFamily="18" charset="0"/>
              </a:rPr>
              <a:t>The Atlantic Ocean</a:t>
            </a:r>
          </a:p>
        </p:txBody>
      </p:sp>
      <p:sp>
        <p:nvSpPr>
          <p:cNvPr id="5132" name="Text Box 12"/>
          <p:cNvSpPr txBox="1">
            <a:spLocks noChangeArrowheads="1"/>
          </p:cNvSpPr>
          <p:nvPr/>
        </p:nvSpPr>
        <p:spPr bwMode="auto">
          <a:xfrm>
            <a:off x="685800" y="5562600"/>
            <a:ext cx="2193925" cy="59055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FF00"/>
                </a:solidFill>
                <a:latin typeface="Times New Roman" panose="02020603050405020304" pitchFamily="18" charset="0"/>
              </a:rPr>
              <a:t>Sahara Dust Plume </a:t>
            </a:r>
          </a:p>
          <a:p>
            <a:r>
              <a:rPr lang="en-US" altLang="en-US" sz="1600" b="1">
                <a:solidFill>
                  <a:srgbClr val="FFFF00"/>
                </a:solidFill>
                <a:latin typeface="Times New Roman" panose="02020603050405020304" pitchFamily="18" charset="0"/>
              </a:rPr>
              <a:t>Off  The African Coast</a:t>
            </a:r>
          </a:p>
        </p:txBody>
      </p:sp>
      <p:sp>
        <p:nvSpPr>
          <p:cNvPr id="5135" name="AutoShape 15">
            <a:hlinkClick r:id="rId4"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FA2BD5-55BA-44D1-BD18-9E9C63269461}"/>
              </a:ext>
            </a:extLst>
          </p:cNvPr>
          <p:cNvSpPr>
            <a:spLocks noGrp="1"/>
          </p:cNvSpPr>
          <p:nvPr>
            <p:ph type="title"/>
          </p:nvPr>
        </p:nvSpPr>
        <p:spPr>
          <a:xfrm>
            <a:off x="990600" y="457200"/>
            <a:ext cx="7467600" cy="1143000"/>
          </a:xfrm>
        </p:spPr>
        <p:txBody>
          <a:bodyPr/>
          <a:lstStyle/>
          <a:p>
            <a:r>
              <a:rPr lang="en-US" sz="4000" dirty="0">
                <a:solidFill>
                  <a:srgbClr val="FFFF00"/>
                </a:solidFill>
                <a:latin typeface="Arial" panose="020B0604020202020204" pitchFamily="34" charset="0"/>
                <a:cs typeface="Arial" panose="020B0604020202020204" pitchFamily="34" charset="0"/>
              </a:rPr>
              <a:t>THE TILT OF THE AXIS CAUSES THE SEASONS</a:t>
            </a:r>
          </a:p>
        </p:txBody>
      </p:sp>
      <p:pic>
        <p:nvPicPr>
          <p:cNvPr id="5" name="Content Placeholder 4">
            <a:extLst>
              <a:ext uri="{FF2B5EF4-FFF2-40B4-BE49-F238E27FC236}">
                <a16:creationId xmlns="" xmlns:a16="http://schemas.microsoft.com/office/drawing/2014/main" id="{BC5534EB-8E0E-4EC4-81A5-23CE3AE5D690}"/>
              </a:ext>
            </a:extLst>
          </p:cNvPr>
          <p:cNvPicPr>
            <a:picLocks noGrp="1" noChangeAspect="1"/>
          </p:cNvPicPr>
          <p:nvPr>
            <p:ph idx="1"/>
          </p:nvPr>
        </p:nvPicPr>
        <p:blipFill>
          <a:blip r:embed="rId2"/>
          <a:stretch>
            <a:fillRect/>
          </a:stretch>
        </p:blipFill>
        <p:spPr>
          <a:xfrm>
            <a:off x="909862" y="1676400"/>
            <a:ext cx="7564380" cy="5181600"/>
          </a:xfrm>
          <a:prstGeom prst="rect">
            <a:avLst/>
          </a:prstGeom>
        </p:spPr>
      </p:pic>
      <p:sp>
        <p:nvSpPr>
          <p:cNvPr id="4" name="Slide Number Placeholder 3">
            <a:extLst>
              <a:ext uri="{FF2B5EF4-FFF2-40B4-BE49-F238E27FC236}">
                <a16:creationId xmlns="" xmlns:a16="http://schemas.microsoft.com/office/drawing/2014/main" id="{FBB031DB-CE3D-40C0-8FE2-272970BF5415}"/>
              </a:ext>
            </a:extLst>
          </p:cNvPr>
          <p:cNvSpPr>
            <a:spLocks noGrp="1"/>
          </p:cNvSpPr>
          <p:nvPr>
            <p:ph type="sldNum" sz="quarter" idx="12"/>
          </p:nvPr>
        </p:nvSpPr>
        <p:spPr/>
        <p:txBody>
          <a:bodyPr/>
          <a:lstStyle/>
          <a:p>
            <a:fld id="{6D3EE932-A9DA-468A-9FBC-4C08C9977395}" type="slidenum">
              <a:rPr lang="en-US" altLang="en-US" smtClean="0"/>
              <a:pPr/>
              <a:t>24</a:t>
            </a:fld>
            <a:endParaRPr lang="en-US" altLang="en-US"/>
          </a:p>
        </p:txBody>
      </p:sp>
    </p:spTree>
    <p:extLst>
      <p:ext uri="{BB962C8B-B14F-4D97-AF65-F5344CB8AC3E}">
        <p14:creationId xmlns:p14="http://schemas.microsoft.com/office/powerpoint/2010/main" val="3513684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152400"/>
            <a:ext cx="7772400" cy="1143000"/>
          </a:xfrm>
        </p:spPr>
        <p:txBody>
          <a:bodyPr/>
          <a:lstStyle/>
          <a:p>
            <a:r>
              <a:rPr lang="en-US" dirty="0" smtClean="0">
                <a:solidFill>
                  <a:srgbClr val="FFFF00"/>
                </a:solidFill>
              </a:rPr>
              <a:t>Til</a:t>
            </a:r>
            <a:r>
              <a:rPr lang="en-US" dirty="0">
                <a:solidFill>
                  <a:srgbClr val="FFFF00"/>
                </a:solidFill>
              </a:rPr>
              <a:t>t</a:t>
            </a:r>
          </a:p>
        </p:txBody>
      </p:sp>
      <p:sp>
        <p:nvSpPr>
          <p:cNvPr id="3" name="Content Placeholder 2"/>
          <p:cNvSpPr>
            <a:spLocks noGrp="1"/>
          </p:cNvSpPr>
          <p:nvPr>
            <p:ph idx="1"/>
          </p:nvPr>
        </p:nvSpPr>
        <p:spPr>
          <a:xfrm>
            <a:off x="711200" y="1143000"/>
            <a:ext cx="8432800" cy="5257800"/>
          </a:xfrm>
        </p:spPr>
        <p:txBody>
          <a:bodyPr/>
          <a:lstStyle/>
          <a:p>
            <a:r>
              <a:rPr lang="en-US" dirty="0" smtClean="0">
                <a:solidFill>
                  <a:schemeClr val="bg1"/>
                </a:solidFill>
              </a:rPr>
              <a:t>In December, the earth is closer to the sun than in June.</a:t>
            </a:r>
          </a:p>
          <a:p>
            <a:r>
              <a:rPr lang="en-US" dirty="0" smtClean="0">
                <a:solidFill>
                  <a:schemeClr val="bg1"/>
                </a:solidFill>
              </a:rPr>
              <a:t>Due to the tilt of the axis, the most intense  insolation is striking the earth south of the equator.</a:t>
            </a:r>
            <a:endParaRPr lang="en-US" dirty="0">
              <a:solidFill>
                <a:schemeClr val="bg1"/>
              </a:solidFill>
            </a:endParaRPr>
          </a:p>
          <a:p>
            <a:r>
              <a:rPr lang="en-US" dirty="0" smtClean="0">
                <a:solidFill>
                  <a:schemeClr val="bg1"/>
                </a:solidFill>
              </a:rPr>
              <a:t>So in June, the earth is farther from the sun than it was in December, however due to the tilt of the axis of the earth the most intense insolation is striking north of the equator causing it to be warm in spite of the greater distance.</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D3EE932-A9DA-468A-9FBC-4C08C9977395}" type="slidenum">
              <a:rPr lang="en-US" altLang="en-US" smtClean="0"/>
              <a:pPr/>
              <a:t>25</a:t>
            </a:fld>
            <a:endParaRPr lang="en-US" altLang="en-US"/>
          </a:p>
        </p:txBody>
      </p:sp>
    </p:spTree>
    <p:extLst>
      <p:ext uri="{BB962C8B-B14F-4D97-AF65-F5344CB8AC3E}">
        <p14:creationId xmlns:p14="http://schemas.microsoft.com/office/powerpoint/2010/main" val="1654491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237B70-0AE6-43AF-BBBB-F15132AD4960}"/>
              </a:ext>
            </a:extLst>
          </p:cNvPr>
          <p:cNvSpPr>
            <a:spLocks noGrp="1"/>
          </p:cNvSpPr>
          <p:nvPr>
            <p:ph type="title"/>
          </p:nvPr>
        </p:nvSpPr>
        <p:spPr>
          <a:xfrm>
            <a:off x="990600" y="381000"/>
            <a:ext cx="7391400" cy="1143000"/>
          </a:xfrm>
        </p:spPr>
        <p:txBody>
          <a:bodyPr/>
          <a:lstStyle/>
          <a:p>
            <a:r>
              <a:rPr lang="en-US" sz="4000" dirty="0">
                <a:solidFill>
                  <a:srgbClr val="FFFF00"/>
                </a:solidFill>
              </a:rPr>
              <a:t>Key Points in the Earth’s Revolution Around the Sun</a:t>
            </a:r>
          </a:p>
        </p:txBody>
      </p:sp>
      <p:sp>
        <p:nvSpPr>
          <p:cNvPr id="4" name="Slide Number Placeholder 3">
            <a:extLst>
              <a:ext uri="{FF2B5EF4-FFF2-40B4-BE49-F238E27FC236}">
                <a16:creationId xmlns="" xmlns:a16="http://schemas.microsoft.com/office/drawing/2014/main" id="{FF04D011-2604-4F32-876D-CAEDDAEDE695}"/>
              </a:ext>
            </a:extLst>
          </p:cNvPr>
          <p:cNvSpPr>
            <a:spLocks noGrp="1"/>
          </p:cNvSpPr>
          <p:nvPr>
            <p:ph type="sldNum" sz="quarter" idx="12"/>
          </p:nvPr>
        </p:nvSpPr>
        <p:spPr/>
        <p:txBody>
          <a:bodyPr/>
          <a:lstStyle/>
          <a:p>
            <a:fld id="{6D3EE932-A9DA-468A-9FBC-4C08C9977395}" type="slidenum">
              <a:rPr lang="en-US" altLang="en-US" smtClean="0"/>
              <a:pPr/>
              <a:t>26</a:t>
            </a:fld>
            <a:endParaRPr lang="en-US" altLang="en-US"/>
          </a:p>
        </p:txBody>
      </p:sp>
      <p:graphicFrame>
        <p:nvGraphicFramePr>
          <p:cNvPr id="8" name="Content Placeholder 7">
            <a:extLst>
              <a:ext uri="{FF2B5EF4-FFF2-40B4-BE49-F238E27FC236}">
                <a16:creationId xmlns="" xmlns:a16="http://schemas.microsoft.com/office/drawing/2014/main" id="{DF9E8A56-94FC-497C-BE3E-FB7ADC91C1F9}"/>
              </a:ext>
            </a:extLst>
          </p:cNvPr>
          <p:cNvGraphicFramePr>
            <a:graphicFrameLocks noGrp="1"/>
          </p:cNvGraphicFramePr>
          <p:nvPr>
            <p:ph idx="1"/>
            <p:extLst>
              <p:ext uri="{D42A27DB-BD31-4B8C-83A1-F6EECF244321}">
                <p14:modId xmlns:p14="http://schemas.microsoft.com/office/powerpoint/2010/main" val="235707706"/>
              </p:ext>
            </p:extLst>
          </p:nvPr>
        </p:nvGraphicFramePr>
        <p:xfrm>
          <a:off x="1" y="1676400"/>
          <a:ext cx="9131299" cy="4020403"/>
        </p:xfrm>
        <a:graphic>
          <a:graphicData uri="http://schemas.openxmlformats.org/drawingml/2006/table">
            <a:tbl>
              <a:tblPr firstRow="1" bandRow="1">
                <a:tableStyleId>{5C22544A-7EE6-4342-B048-85BDC9FD1C3A}</a:tableStyleId>
              </a:tblPr>
              <a:tblGrid>
                <a:gridCol w="2150509">
                  <a:extLst>
                    <a:ext uri="{9D8B030D-6E8A-4147-A177-3AD203B41FA5}">
                      <a16:colId xmlns="" xmlns:a16="http://schemas.microsoft.com/office/drawing/2014/main" val="4229598415"/>
                    </a:ext>
                  </a:extLst>
                </a:gridCol>
                <a:gridCol w="1537999">
                  <a:extLst>
                    <a:ext uri="{9D8B030D-6E8A-4147-A177-3AD203B41FA5}">
                      <a16:colId xmlns="" xmlns:a16="http://schemas.microsoft.com/office/drawing/2014/main" val="1263764873"/>
                    </a:ext>
                  </a:extLst>
                </a:gridCol>
                <a:gridCol w="2646312">
                  <a:extLst>
                    <a:ext uri="{9D8B030D-6E8A-4147-A177-3AD203B41FA5}">
                      <a16:colId xmlns="" xmlns:a16="http://schemas.microsoft.com/office/drawing/2014/main" val="886071191"/>
                    </a:ext>
                  </a:extLst>
                </a:gridCol>
                <a:gridCol w="2796479">
                  <a:extLst>
                    <a:ext uri="{9D8B030D-6E8A-4147-A177-3AD203B41FA5}">
                      <a16:colId xmlns="" xmlns:a16="http://schemas.microsoft.com/office/drawing/2014/main" val="4280040212"/>
                    </a:ext>
                  </a:extLst>
                </a:gridCol>
              </a:tblGrid>
              <a:tr h="508647">
                <a:tc>
                  <a:txBody>
                    <a:bodyPr/>
                    <a:lstStyle/>
                    <a:p>
                      <a:r>
                        <a:rPr lang="en-US" dirty="0"/>
                        <a:t>NAME</a:t>
                      </a:r>
                    </a:p>
                  </a:txBody>
                  <a:tcPr/>
                </a:tc>
                <a:tc>
                  <a:txBody>
                    <a:bodyPr/>
                    <a:lstStyle/>
                    <a:p>
                      <a:r>
                        <a:rPr lang="en-US" dirty="0"/>
                        <a:t>DATE*</a:t>
                      </a:r>
                    </a:p>
                  </a:txBody>
                  <a:tcPr/>
                </a:tc>
                <a:tc>
                  <a:txBody>
                    <a:bodyPr/>
                    <a:lstStyle/>
                    <a:p>
                      <a:r>
                        <a:rPr lang="en-US" dirty="0"/>
                        <a:t>N. HEMISPHERE</a:t>
                      </a:r>
                    </a:p>
                  </a:txBody>
                  <a:tcPr/>
                </a:tc>
                <a:tc>
                  <a:txBody>
                    <a:bodyPr/>
                    <a:lstStyle/>
                    <a:p>
                      <a:r>
                        <a:rPr lang="en-US" dirty="0"/>
                        <a:t>S. HEMISPHERE</a:t>
                      </a:r>
                    </a:p>
                  </a:txBody>
                  <a:tcPr/>
                </a:tc>
                <a:extLst>
                  <a:ext uri="{0D108BD9-81ED-4DB2-BD59-A6C34878D82A}">
                    <a16:rowId xmlns="" xmlns:a16="http://schemas.microsoft.com/office/drawing/2014/main" val="1085744643"/>
                  </a:ext>
                </a:extLst>
              </a:tr>
              <a:tr h="877939">
                <a:tc>
                  <a:txBody>
                    <a:bodyPr/>
                    <a:lstStyle/>
                    <a:p>
                      <a:r>
                        <a:rPr lang="en-US" dirty="0"/>
                        <a:t>March Equinox</a:t>
                      </a:r>
                    </a:p>
                    <a:p>
                      <a:endParaRPr lang="en-US" dirty="0"/>
                    </a:p>
                  </a:txBody>
                  <a:tcPr/>
                </a:tc>
                <a:tc>
                  <a:txBody>
                    <a:bodyPr/>
                    <a:lstStyle/>
                    <a:p>
                      <a:r>
                        <a:rPr lang="en-US" dirty="0"/>
                        <a:t>21st</a:t>
                      </a:r>
                    </a:p>
                  </a:txBody>
                  <a:tcPr/>
                </a:tc>
                <a:tc>
                  <a:txBody>
                    <a:bodyPr/>
                    <a:lstStyle/>
                    <a:p>
                      <a:r>
                        <a:rPr lang="en-US" dirty="0"/>
                        <a:t>EQUAL DAY AND NIGHT</a:t>
                      </a:r>
                    </a:p>
                  </a:txBody>
                  <a:tcPr/>
                </a:tc>
                <a:tc>
                  <a:txBody>
                    <a:bodyPr/>
                    <a:lstStyle/>
                    <a:p>
                      <a:r>
                        <a:rPr lang="en-US" dirty="0"/>
                        <a:t>EQUAL DAY AND NIGHT</a:t>
                      </a:r>
                    </a:p>
                  </a:txBody>
                  <a:tcPr/>
                </a:tc>
                <a:extLst>
                  <a:ext uri="{0D108BD9-81ED-4DB2-BD59-A6C34878D82A}">
                    <a16:rowId xmlns="" xmlns:a16="http://schemas.microsoft.com/office/drawing/2014/main" val="1310212462"/>
                  </a:ext>
                </a:extLst>
              </a:tr>
              <a:tr h="877939">
                <a:tc>
                  <a:txBody>
                    <a:bodyPr/>
                    <a:lstStyle/>
                    <a:p>
                      <a:r>
                        <a:rPr lang="en-US" dirty="0"/>
                        <a:t>June Solstice</a:t>
                      </a:r>
                    </a:p>
                    <a:p>
                      <a:endParaRPr lang="en-US" dirty="0"/>
                    </a:p>
                  </a:txBody>
                  <a:tcPr/>
                </a:tc>
                <a:tc>
                  <a:txBody>
                    <a:bodyPr/>
                    <a:lstStyle/>
                    <a:p>
                      <a:r>
                        <a:rPr lang="en-US" dirty="0"/>
                        <a:t>21st</a:t>
                      </a:r>
                    </a:p>
                  </a:txBody>
                  <a:tcPr/>
                </a:tc>
                <a:tc>
                  <a:txBody>
                    <a:bodyPr/>
                    <a:lstStyle/>
                    <a:p>
                      <a:r>
                        <a:rPr lang="en-US" dirty="0"/>
                        <a:t>LONGEST DAY OF THE YEAR</a:t>
                      </a:r>
                    </a:p>
                  </a:txBody>
                  <a:tcPr/>
                </a:tc>
                <a:tc>
                  <a:txBody>
                    <a:bodyPr/>
                    <a:lstStyle/>
                    <a:p>
                      <a:r>
                        <a:rPr lang="en-US" dirty="0"/>
                        <a:t>SHORTEST DAY OF THE YEAR</a:t>
                      </a:r>
                    </a:p>
                  </a:txBody>
                  <a:tcPr/>
                </a:tc>
                <a:extLst>
                  <a:ext uri="{0D108BD9-81ED-4DB2-BD59-A6C34878D82A}">
                    <a16:rowId xmlns="" xmlns:a16="http://schemas.microsoft.com/office/drawing/2014/main" val="2857789629"/>
                  </a:ext>
                </a:extLst>
              </a:tr>
              <a:tr h="877939">
                <a:tc>
                  <a:txBody>
                    <a:bodyPr/>
                    <a:lstStyle/>
                    <a:p>
                      <a:r>
                        <a:rPr lang="en-US" dirty="0"/>
                        <a:t>September Equinox</a:t>
                      </a:r>
                    </a:p>
                  </a:txBody>
                  <a:tcPr/>
                </a:tc>
                <a:tc>
                  <a:txBody>
                    <a:bodyPr/>
                    <a:lstStyle/>
                    <a:p>
                      <a:r>
                        <a:rPr lang="en-US" dirty="0"/>
                        <a:t>21st</a:t>
                      </a:r>
                    </a:p>
                  </a:txBody>
                  <a:tcPr/>
                </a:tc>
                <a:tc>
                  <a:txBody>
                    <a:bodyPr/>
                    <a:lstStyle/>
                    <a:p>
                      <a:r>
                        <a:rPr lang="en-US" dirty="0"/>
                        <a:t>EQUAL DAY AND NIGHT</a:t>
                      </a:r>
                    </a:p>
                  </a:txBody>
                  <a:tcPr/>
                </a:tc>
                <a:tc>
                  <a:txBody>
                    <a:bodyPr/>
                    <a:lstStyle/>
                    <a:p>
                      <a:r>
                        <a:rPr lang="en-US" dirty="0"/>
                        <a:t>EQUAL DAY AND NIGHT</a:t>
                      </a:r>
                    </a:p>
                  </a:txBody>
                  <a:tcPr/>
                </a:tc>
                <a:extLst>
                  <a:ext uri="{0D108BD9-81ED-4DB2-BD59-A6C34878D82A}">
                    <a16:rowId xmlns="" xmlns:a16="http://schemas.microsoft.com/office/drawing/2014/main" val="1464832145"/>
                  </a:ext>
                </a:extLst>
              </a:tr>
              <a:tr h="877939">
                <a:tc>
                  <a:txBody>
                    <a:bodyPr/>
                    <a:lstStyle/>
                    <a:p>
                      <a:r>
                        <a:rPr lang="en-US" dirty="0"/>
                        <a:t>December Solstice</a:t>
                      </a:r>
                    </a:p>
                  </a:txBody>
                  <a:tcPr/>
                </a:tc>
                <a:tc>
                  <a:txBody>
                    <a:bodyPr/>
                    <a:lstStyle/>
                    <a:p>
                      <a:r>
                        <a:rPr lang="en-US" dirty="0"/>
                        <a:t>21st</a:t>
                      </a:r>
                    </a:p>
                  </a:txBody>
                  <a:tcPr/>
                </a:tc>
                <a:tc>
                  <a:txBody>
                    <a:bodyPr/>
                    <a:lstStyle/>
                    <a:p>
                      <a:r>
                        <a:rPr lang="en-US" dirty="0"/>
                        <a:t>SHORTEST DAY OF THE YEAR</a:t>
                      </a:r>
                    </a:p>
                  </a:txBody>
                  <a:tcPr/>
                </a:tc>
                <a:tc>
                  <a:txBody>
                    <a:bodyPr/>
                    <a:lstStyle/>
                    <a:p>
                      <a:r>
                        <a:rPr lang="en-US" dirty="0"/>
                        <a:t>LONGEST DAY OF THE YEAR</a:t>
                      </a:r>
                    </a:p>
                  </a:txBody>
                  <a:tcPr/>
                </a:tc>
                <a:extLst>
                  <a:ext uri="{0D108BD9-81ED-4DB2-BD59-A6C34878D82A}">
                    <a16:rowId xmlns="" xmlns:a16="http://schemas.microsoft.com/office/drawing/2014/main" val="888434931"/>
                  </a:ext>
                </a:extLst>
              </a:tr>
            </a:tbl>
          </a:graphicData>
        </a:graphic>
      </p:graphicFrame>
      <p:sp>
        <p:nvSpPr>
          <p:cNvPr id="9" name="TextBox 8">
            <a:extLst>
              <a:ext uri="{FF2B5EF4-FFF2-40B4-BE49-F238E27FC236}">
                <a16:creationId xmlns="" xmlns:a16="http://schemas.microsoft.com/office/drawing/2014/main" id="{6B63888B-BAE3-4D19-A7A6-55FAA816BF5E}"/>
              </a:ext>
            </a:extLst>
          </p:cNvPr>
          <p:cNvSpPr txBox="1"/>
          <p:nvPr/>
        </p:nvSpPr>
        <p:spPr>
          <a:xfrm>
            <a:off x="847725" y="5722203"/>
            <a:ext cx="7048500" cy="830997"/>
          </a:xfrm>
          <a:prstGeom prst="rect">
            <a:avLst/>
          </a:prstGeom>
          <a:noFill/>
        </p:spPr>
        <p:txBody>
          <a:bodyPr wrap="square" rtlCol="0">
            <a:spAutoFit/>
          </a:bodyPr>
          <a:lstStyle/>
          <a:p>
            <a:r>
              <a:rPr lang="en-US" dirty="0">
                <a:solidFill>
                  <a:srgbClr val="FFFF00"/>
                </a:solidFill>
              </a:rPr>
              <a:t>DATE: May vary by a day from year to year – </a:t>
            </a:r>
            <a:r>
              <a:rPr lang="en-US" dirty="0" smtClean="0">
                <a:solidFill>
                  <a:srgbClr val="FFFF00"/>
                </a:solidFill>
              </a:rPr>
              <a:t>like </a:t>
            </a:r>
            <a:r>
              <a:rPr lang="en-US" dirty="0">
                <a:solidFill>
                  <a:srgbClr val="FFFF00"/>
                </a:solidFill>
              </a:rPr>
              <a:t>falling on the 22</a:t>
            </a:r>
            <a:r>
              <a:rPr lang="en-US" baseline="30000" dirty="0">
                <a:solidFill>
                  <a:srgbClr val="FFFF00"/>
                </a:solidFill>
              </a:rPr>
              <a:t>nd</a:t>
            </a:r>
            <a:r>
              <a:rPr lang="en-US" dirty="0">
                <a:solidFill>
                  <a:srgbClr val="FFFF00"/>
                </a:solidFill>
              </a:rPr>
              <a:t> some years</a:t>
            </a:r>
          </a:p>
        </p:txBody>
      </p:sp>
      <p:sp>
        <p:nvSpPr>
          <p:cNvPr id="3" name="TextBox 2"/>
          <p:cNvSpPr txBox="1"/>
          <p:nvPr/>
        </p:nvSpPr>
        <p:spPr>
          <a:xfrm>
            <a:off x="5334000" y="2743200"/>
            <a:ext cx="2362200" cy="369332"/>
          </a:xfrm>
          <a:prstGeom prst="rect">
            <a:avLst/>
          </a:prstGeom>
          <a:noFill/>
        </p:spPr>
        <p:txBody>
          <a:bodyPr wrap="square" rtlCol="0">
            <a:spAutoFit/>
          </a:bodyPr>
          <a:lstStyle/>
          <a:p>
            <a:r>
              <a:rPr lang="en-US" sz="1800" dirty="0" smtClean="0">
                <a:solidFill>
                  <a:srgbClr val="FF0000"/>
                </a:solidFill>
              </a:rPr>
              <a:t>Everywhere on Earth</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34000" y="4419600"/>
            <a:ext cx="2426418" cy="493819"/>
          </a:xfrm>
          <a:prstGeom prst="rect">
            <a:avLst/>
          </a:prstGeom>
        </p:spPr>
      </p:pic>
    </p:spTree>
    <p:extLst>
      <p:ext uri="{BB962C8B-B14F-4D97-AF65-F5344CB8AC3E}">
        <p14:creationId xmlns:p14="http://schemas.microsoft.com/office/powerpoint/2010/main" val="2845802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620C9D-6431-47A7-A600-F6A0EEAA9B9C}"/>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Climatic Effect of the </a:t>
            </a:r>
            <a:r>
              <a:rPr lang="en-US" dirty="0">
                <a:solidFill>
                  <a:srgbClr val="FF33CC"/>
                </a:solidFill>
                <a:latin typeface="Arial" panose="020B0604020202020204" pitchFamily="34" charset="0"/>
                <a:cs typeface="Arial" panose="020B0604020202020204" pitchFamily="34" charset="0"/>
              </a:rPr>
              <a:t>Axis Tilt</a:t>
            </a:r>
          </a:p>
        </p:txBody>
      </p:sp>
      <p:sp>
        <p:nvSpPr>
          <p:cNvPr id="3" name="Content Placeholder 2">
            <a:extLst>
              <a:ext uri="{FF2B5EF4-FFF2-40B4-BE49-F238E27FC236}">
                <a16:creationId xmlns="" xmlns:a16="http://schemas.microsoft.com/office/drawing/2014/main" id="{EDE5BE7D-1CB1-418E-843F-D09B2539CE70}"/>
              </a:ext>
            </a:extLst>
          </p:cNvPr>
          <p:cNvSpPr>
            <a:spLocks noGrp="1"/>
          </p:cNvSpPr>
          <p:nvPr>
            <p:ph idx="1"/>
          </p:nvPr>
        </p:nvSpPr>
        <p:spPr>
          <a:xfrm>
            <a:off x="457200" y="1828800"/>
            <a:ext cx="8382000" cy="4572000"/>
          </a:xfrm>
        </p:spPr>
        <p:txBody>
          <a:bodyPr/>
          <a:lstStyle/>
          <a:p>
            <a:r>
              <a:rPr lang="en-US" dirty="0">
                <a:solidFill>
                  <a:srgbClr val="FFFF00"/>
                </a:solidFill>
                <a:latin typeface="Arial" panose="020B0604020202020204" pitchFamily="34" charset="0"/>
                <a:cs typeface="Arial" panose="020B0604020202020204" pitchFamily="34" charset="0"/>
              </a:rPr>
              <a:t>1.  Differential heating cooling of the earth surface causes the wind belts</a:t>
            </a:r>
          </a:p>
          <a:p>
            <a:r>
              <a:rPr lang="en-US" dirty="0">
                <a:solidFill>
                  <a:srgbClr val="FFFF00"/>
                </a:solidFill>
                <a:latin typeface="Arial" panose="020B0604020202020204" pitchFamily="34" charset="0"/>
                <a:cs typeface="Arial" panose="020B0604020202020204" pitchFamily="34" charset="0"/>
              </a:rPr>
              <a:t>2. Wind belts cause the ocean currents</a:t>
            </a:r>
          </a:p>
          <a:p>
            <a:r>
              <a:rPr lang="en-US" dirty="0">
                <a:solidFill>
                  <a:srgbClr val="FFFF00"/>
                </a:solidFill>
                <a:latin typeface="Arial" panose="020B0604020202020204" pitchFamily="34" charset="0"/>
                <a:cs typeface="Arial" panose="020B0604020202020204" pitchFamily="34" charset="0"/>
              </a:rPr>
              <a:t>3 Every day the direct (most intense) rays strike the earth at a slightly different latitude</a:t>
            </a:r>
          </a:p>
          <a:p>
            <a:pPr algn="ctr"/>
            <a:r>
              <a:rPr lang="en-US" b="1" dirty="0">
                <a:solidFill>
                  <a:srgbClr val="FFFF00"/>
                </a:solidFill>
                <a:latin typeface="Arial" panose="020B0604020202020204" pitchFamily="34" charset="0"/>
                <a:cs typeface="Arial" panose="020B0604020202020204" pitchFamily="34" charset="0"/>
              </a:rPr>
              <a:t>SO</a:t>
            </a:r>
          </a:p>
          <a:p>
            <a:r>
              <a:rPr lang="en-US" dirty="0">
                <a:solidFill>
                  <a:srgbClr val="FFFF00"/>
                </a:solidFill>
                <a:latin typeface="Arial" panose="020B0604020202020204" pitchFamily="34" charset="0"/>
                <a:cs typeface="Arial" panose="020B0604020202020204" pitchFamily="34" charset="0"/>
              </a:rPr>
              <a:t>Energy gets distributed to more of the earth’s surface</a:t>
            </a:r>
          </a:p>
        </p:txBody>
      </p:sp>
      <p:sp>
        <p:nvSpPr>
          <p:cNvPr id="4" name="Slide Number Placeholder 3">
            <a:extLst>
              <a:ext uri="{FF2B5EF4-FFF2-40B4-BE49-F238E27FC236}">
                <a16:creationId xmlns="" xmlns:a16="http://schemas.microsoft.com/office/drawing/2014/main" id="{C30A9E88-B602-4438-A87F-7BC86CD2B57D}"/>
              </a:ext>
            </a:extLst>
          </p:cNvPr>
          <p:cNvSpPr>
            <a:spLocks noGrp="1"/>
          </p:cNvSpPr>
          <p:nvPr>
            <p:ph type="sldNum" sz="quarter" idx="12"/>
          </p:nvPr>
        </p:nvSpPr>
        <p:spPr/>
        <p:txBody>
          <a:bodyPr/>
          <a:lstStyle/>
          <a:p>
            <a:fld id="{6D3EE932-A9DA-468A-9FBC-4C08C9977395}" type="slidenum">
              <a:rPr lang="en-US" altLang="en-US" smtClean="0"/>
              <a:pPr/>
              <a:t>27</a:t>
            </a:fld>
            <a:endParaRPr lang="en-US" altLang="en-US"/>
          </a:p>
        </p:txBody>
      </p:sp>
    </p:spTree>
    <p:extLst>
      <p:ext uri="{BB962C8B-B14F-4D97-AF65-F5344CB8AC3E}">
        <p14:creationId xmlns:p14="http://schemas.microsoft.com/office/powerpoint/2010/main" val="2981181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93773C-EE1A-4218-86F8-9FB209D8CD1E}"/>
              </a:ext>
            </a:extLst>
          </p:cNvPr>
          <p:cNvSpPr>
            <a:spLocks noGrp="1"/>
          </p:cNvSpPr>
          <p:nvPr>
            <p:ph type="title"/>
          </p:nvPr>
        </p:nvSpPr>
        <p:spPr>
          <a:xfrm>
            <a:off x="838200" y="368126"/>
            <a:ext cx="7772400" cy="1143000"/>
          </a:xfrm>
        </p:spPr>
        <p:txBody>
          <a:bodyPr/>
          <a:lstStyle/>
          <a:p>
            <a:r>
              <a:rPr lang="en-US" dirty="0">
                <a:solidFill>
                  <a:srgbClr val="FFFF00"/>
                </a:solidFill>
                <a:latin typeface="Arial" panose="020B0604020202020204" pitchFamily="34" charset="0"/>
                <a:cs typeface="Arial" panose="020B0604020202020204" pitchFamily="34" charset="0"/>
              </a:rPr>
              <a:t>Intensity Differences</a:t>
            </a:r>
          </a:p>
        </p:txBody>
      </p:sp>
      <p:pic>
        <p:nvPicPr>
          <p:cNvPr id="6" name="Content Placeholder 5">
            <a:extLst>
              <a:ext uri="{FF2B5EF4-FFF2-40B4-BE49-F238E27FC236}">
                <a16:creationId xmlns="" xmlns:a16="http://schemas.microsoft.com/office/drawing/2014/main" id="{5EBE0769-2BF2-42E4-99E6-091801945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7358" y="1482551"/>
            <a:ext cx="5929284" cy="5375449"/>
          </a:xfrm>
        </p:spPr>
      </p:pic>
      <p:sp>
        <p:nvSpPr>
          <p:cNvPr id="4" name="Slide Number Placeholder 3">
            <a:extLst>
              <a:ext uri="{FF2B5EF4-FFF2-40B4-BE49-F238E27FC236}">
                <a16:creationId xmlns="" xmlns:a16="http://schemas.microsoft.com/office/drawing/2014/main" id="{5D24FE47-8F41-4E2E-9ACD-ABBD60EB833D}"/>
              </a:ext>
            </a:extLst>
          </p:cNvPr>
          <p:cNvSpPr>
            <a:spLocks noGrp="1"/>
          </p:cNvSpPr>
          <p:nvPr>
            <p:ph type="sldNum" sz="quarter" idx="12"/>
          </p:nvPr>
        </p:nvSpPr>
        <p:spPr/>
        <p:txBody>
          <a:bodyPr/>
          <a:lstStyle/>
          <a:p>
            <a:fld id="{6D3EE932-A9DA-468A-9FBC-4C08C9977395}" type="slidenum">
              <a:rPr lang="en-US" altLang="en-US" smtClean="0"/>
              <a:pPr/>
              <a:t>28</a:t>
            </a:fld>
            <a:endParaRPr lang="en-US" altLang="en-US"/>
          </a:p>
        </p:txBody>
      </p:sp>
      <p:sp>
        <p:nvSpPr>
          <p:cNvPr id="3" name="TextBox 2"/>
          <p:cNvSpPr txBox="1"/>
          <p:nvPr/>
        </p:nvSpPr>
        <p:spPr>
          <a:xfrm>
            <a:off x="1607358" y="1752600"/>
            <a:ext cx="1364442" cy="646331"/>
          </a:xfrm>
          <a:prstGeom prst="rect">
            <a:avLst/>
          </a:prstGeom>
          <a:noFill/>
        </p:spPr>
        <p:txBody>
          <a:bodyPr wrap="square" rtlCol="0">
            <a:spAutoFit/>
          </a:bodyPr>
          <a:lstStyle/>
          <a:p>
            <a:r>
              <a:rPr lang="en-US" sz="1800" dirty="0" smtClean="0"/>
              <a:t>Between the Tropics</a:t>
            </a:r>
            <a:endParaRPr lang="en-US" sz="1800" dirty="0"/>
          </a:p>
        </p:txBody>
      </p:sp>
      <p:sp>
        <p:nvSpPr>
          <p:cNvPr id="5" name="TextBox 4"/>
          <p:cNvSpPr txBox="1"/>
          <p:nvPr/>
        </p:nvSpPr>
        <p:spPr>
          <a:xfrm>
            <a:off x="4572000" y="1600200"/>
            <a:ext cx="2971800" cy="830997"/>
          </a:xfrm>
          <a:prstGeom prst="rect">
            <a:avLst/>
          </a:prstGeom>
          <a:noFill/>
        </p:spPr>
        <p:txBody>
          <a:bodyPr wrap="square" rtlCol="0">
            <a:spAutoFit/>
          </a:bodyPr>
          <a:lstStyle/>
          <a:p>
            <a:r>
              <a:rPr lang="en-US" sz="1600" dirty="0" smtClean="0"/>
              <a:t>North of the Tropic of Cancer and South of the Tropic of Capricorn</a:t>
            </a:r>
            <a:endParaRPr lang="en-US" sz="1600" dirty="0"/>
          </a:p>
        </p:txBody>
      </p:sp>
    </p:spTree>
    <p:extLst>
      <p:ext uri="{BB962C8B-B14F-4D97-AF65-F5344CB8AC3E}">
        <p14:creationId xmlns:p14="http://schemas.microsoft.com/office/powerpoint/2010/main" val="2016972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10795"/>
          </a:xfrm>
        </p:spPr>
        <p:txBody>
          <a:bodyPr/>
          <a:lstStyle/>
          <a:p>
            <a:r>
              <a:rPr lang="en-US" dirty="0" smtClean="0">
                <a:solidFill>
                  <a:srgbClr val="FFFF00"/>
                </a:solidFill>
              </a:rPr>
              <a:t>Insolation</a:t>
            </a:r>
            <a:endParaRPr lang="en-US" dirty="0">
              <a:solidFill>
                <a:srgbClr val="FFFF00"/>
              </a:solidFill>
            </a:endParaRPr>
          </a:p>
        </p:txBody>
      </p:sp>
      <p:pic>
        <p:nvPicPr>
          <p:cNvPr id="5" name="Content Placeholder 4"/>
          <p:cNvPicPr>
            <a:picLocks noGrp="1" noChangeAspect="1"/>
          </p:cNvPicPr>
          <p:nvPr>
            <p:ph idx="1"/>
          </p:nvPr>
        </p:nvPicPr>
        <p:blipFill>
          <a:blip r:embed="rId2"/>
          <a:stretch>
            <a:fillRect/>
          </a:stretch>
        </p:blipFill>
        <p:spPr>
          <a:xfrm>
            <a:off x="-12700" y="1015595"/>
            <a:ext cx="9156700" cy="5842406"/>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29</a:t>
            </a:fld>
            <a:endParaRPr lang="en-US" altLang="en-US"/>
          </a:p>
        </p:txBody>
      </p:sp>
    </p:spTree>
    <p:extLst>
      <p:ext uri="{BB962C8B-B14F-4D97-AF65-F5344CB8AC3E}">
        <p14:creationId xmlns:p14="http://schemas.microsoft.com/office/powerpoint/2010/main" val="3384931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p:txBody>
          <a:bodyPr/>
          <a:lstStyle/>
          <a:p>
            <a:fld id="{C5CCC7A4-3E81-4734-B968-D4CF21D36A7E}" type="slidenum">
              <a:rPr lang="en-US" altLang="en-US"/>
              <a:pPr/>
              <a:t>3</a:t>
            </a:fld>
            <a:endParaRPr lang="en-US" altLang="en-US"/>
          </a:p>
        </p:txBody>
      </p:sp>
      <p:sp>
        <p:nvSpPr>
          <p:cNvPr id="6160" name="Rectangle 16"/>
          <p:cNvSpPr>
            <a:spLocks noGrp="1" noChangeArrowheads="1"/>
          </p:cNvSpPr>
          <p:nvPr>
            <p:ph type="title" idx="4294967295"/>
          </p:nvPr>
        </p:nvSpPr>
        <p:spPr>
          <a:xfrm>
            <a:off x="762000" y="381000"/>
            <a:ext cx="7772400" cy="1143000"/>
          </a:xfrm>
        </p:spPr>
        <p:txBody>
          <a:bodyPr/>
          <a:lstStyle/>
          <a:p>
            <a:r>
              <a:rPr lang="en-US" altLang="en-US" sz="3200" b="1" dirty="0">
                <a:solidFill>
                  <a:schemeClr val="bg1"/>
                </a:solidFill>
                <a:latin typeface="Arial Black" panose="020B0A04020102020204" pitchFamily="34" charset="0"/>
              </a:rPr>
              <a:t>Sun</a:t>
            </a:r>
            <a:r>
              <a:rPr lang="en-US" altLang="en-US" sz="3200" b="1" dirty="0">
                <a:solidFill>
                  <a:schemeClr val="bg1"/>
                </a:solidFill>
                <a:latin typeface="Times" panose="02020603050405020304" pitchFamily="18" charset="0"/>
              </a:rPr>
              <a:t>’</a:t>
            </a:r>
            <a:r>
              <a:rPr lang="en-US" altLang="en-US" sz="3200" b="1" dirty="0">
                <a:solidFill>
                  <a:schemeClr val="bg1"/>
                </a:solidFill>
                <a:latin typeface="Arial Black" panose="020B0A04020102020204" pitchFamily="34" charset="0"/>
              </a:rPr>
              <a:t>s Internal Structure – A Huge Nuclear “Furnace”</a:t>
            </a:r>
            <a:endParaRPr lang="en-US" altLang="en-US" sz="3600" b="1" dirty="0">
              <a:solidFill>
                <a:schemeClr val="bg1"/>
              </a:solidFill>
              <a:latin typeface="Arial Black" panose="020B0A04020102020204" pitchFamily="34" charset="0"/>
            </a:endParaRPr>
          </a:p>
        </p:txBody>
      </p:sp>
      <p:sp>
        <p:nvSpPr>
          <p:cNvPr id="6170" name="Rectangle 26"/>
          <p:cNvSpPr>
            <a:spLocks noChangeArrowheads="1"/>
          </p:cNvSpPr>
          <p:nvPr/>
        </p:nvSpPr>
        <p:spPr bwMode="auto">
          <a:xfrm>
            <a:off x="914400" y="1676400"/>
            <a:ext cx="7391400" cy="47244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71" name="Picture 27" descr="C:\WINNT\Profiles\josephin\Desktop\space\cutatem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4648200"/>
            <a:ext cx="1676400" cy="15970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72" name="Text Box 28"/>
          <p:cNvSpPr txBox="1">
            <a:spLocks noChangeArrowheads="1"/>
          </p:cNvSpPr>
          <p:nvPr/>
        </p:nvSpPr>
        <p:spPr bwMode="auto">
          <a:xfrm>
            <a:off x="2667000" y="4724400"/>
            <a:ext cx="388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a:solidFill>
                  <a:srgbClr val="FFFF00"/>
                </a:solidFill>
                <a:latin typeface="Times New Roman" panose="02020603050405020304" pitchFamily="18" charset="0"/>
              </a:rPr>
              <a:t>The globes  to the left and right represent variations in temperature and rotation of the Sun based on MDI data.</a:t>
            </a:r>
            <a:endParaRPr lang="en-US" altLang="en-US" sz="1800">
              <a:solidFill>
                <a:srgbClr val="FFFF00"/>
              </a:solidFill>
              <a:latin typeface="Times New Roman" panose="02020603050405020304" pitchFamily="18" charset="0"/>
            </a:endParaRPr>
          </a:p>
        </p:txBody>
      </p:sp>
      <p:pic>
        <p:nvPicPr>
          <p:cNvPr id="6173" name="Picture 29" descr="C:\WINNT\Profiles\josephin\Desktop\space\cutawayrotati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648200"/>
            <a:ext cx="1676400" cy="16192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174" name="Picture 30" descr="D:\WINNT\Profiles\Administrator\Desktop\su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741488"/>
            <a:ext cx="3581400" cy="275431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75" name="Rectangle 31"/>
          <p:cNvSpPr>
            <a:spLocks noChangeArrowheads="1"/>
          </p:cNvSpPr>
          <p:nvPr/>
        </p:nvSpPr>
        <p:spPr bwMode="auto">
          <a:xfrm>
            <a:off x="990600" y="4572000"/>
            <a:ext cx="7239000" cy="17526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76" name="Picture 32" descr="D:\SOLAR CD WEB\ins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752600"/>
            <a:ext cx="3581400" cy="273526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267200" y="6408737"/>
            <a:ext cx="2743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bg1"/>
                </a:solidFill>
                <a:effectLst/>
                <a:latin typeface="Arial" panose="020B0604020202020204" pitchFamily="34" charset="0"/>
              </a:rPr>
              <a:t>Michelson Doppler Imager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172"/>
                                        </p:tgtEl>
                                        <p:attrNameLst>
                                          <p:attrName>style.visibility</p:attrName>
                                        </p:attrNameLst>
                                      </p:cBhvr>
                                      <p:to>
                                        <p:strVal val="visible"/>
                                      </p:to>
                                    </p:set>
                                    <p:animEffect transition="in" filter="dissolve">
                                      <p:cBhvr>
                                        <p:cTn id="7" dur="500"/>
                                        <p:tgtEl>
                                          <p:spTgt spid="6172"/>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6173"/>
                                        </p:tgtEl>
                                        <p:attrNameLst>
                                          <p:attrName>style.visibility</p:attrName>
                                        </p:attrNameLst>
                                      </p:cBhvr>
                                      <p:to>
                                        <p:strVal val="visible"/>
                                      </p:to>
                                    </p:set>
                                    <p:animEffect transition="in" filter="dissolve">
                                      <p:cBhvr>
                                        <p:cTn id="11" dur="500"/>
                                        <p:tgtEl>
                                          <p:spTgt spid="6173"/>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6171"/>
                                        </p:tgtEl>
                                        <p:attrNameLst>
                                          <p:attrName>style.visibility</p:attrName>
                                        </p:attrNameLst>
                                      </p:cBhvr>
                                      <p:to>
                                        <p:strVal val="visible"/>
                                      </p:to>
                                    </p:set>
                                    <p:animEffect transition="in" filter="dissolve">
                                      <p:cBhvr>
                                        <p:cTn id="15" dur="500"/>
                                        <p:tgtEl>
                                          <p:spTgt spid="6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Remember</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This is </a:t>
            </a:r>
            <a:r>
              <a:rPr lang="en-US" b="1" u="sng" dirty="0" smtClean="0">
                <a:solidFill>
                  <a:srgbClr val="FFFF00"/>
                </a:solidFill>
              </a:rPr>
              <a:t>a solar powered world </a:t>
            </a:r>
            <a:r>
              <a:rPr lang="en-US" dirty="0" smtClean="0">
                <a:solidFill>
                  <a:schemeClr val="bg1"/>
                </a:solidFill>
              </a:rPr>
              <a:t>directly or indirectly</a:t>
            </a:r>
          </a:p>
          <a:p>
            <a:pPr lvl="1"/>
            <a:r>
              <a:rPr lang="en-US" dirty="0" smtClean="0">
                <a:solidFill>
                  <a:schemeClr val="bg1"/>
                </a:solidFill>
              </a:rPr>
              <a:t>Provide energy for all plants and animals</a:t>
            </a:r>
          </a:p>
          <a:p>
            <a:pPr lvl="1"/>
            <a:r>
              <a:rPr lang="en-US" dirty="0" smtClean="0">
                <a:solidFill>
                  <a:schemeClr val="bg1"/>
                </a:solidFill>
              </a:rPr>
              <a:t>Allow water to exist in all three forms – gas, liquid, and solid</a:t>
            </a:r>
          </a:p>
          <a:p>
            <a:pPr lvl="1"/>
            <a:r>
              <a:rPr lang="en-US" dirty="0" smtClean="0">
                <a:solidFill>
                  <a:schemeClr val="bg1"/>
                </a:solidFill>
              </a:rPr>
              <a:t>Causes the wind belts to form, which gives the ocean currents their motion and direction</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D3EE932-A9DA-468A-9FBC-4C08C9977395}" type="slidenum">
              <a:rPr lang="en-US" altLang="en-US" smtClean="0"/>
              <a:pPr/>
              <a:t>30</a:t>
            </a:fld>
            <a:endParaRPr lang="en-US" altLang="en-US"/>
          </a:p>
        </p:txBody>
      </p:sp>
    </p:spTree>
    <p:extLst>
      <p:ext uri="{BB962C8B-B14F-4D97-AF65-F5344CB8AC3E}">
        <p14:creationId xmlns:p14="http://schemas.microsoft.com/office/powerpoint/2010/main" val="3858351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31</a:t>
            </a:fld>
            <a:endParaRPr lang="en-US" altLang="en-US"/>
          </a:p>
        </p:txBody>
      </p:sp>
    </p:spTree>
    <p:extLst>
      <p:ext uri="{BB962C8B-B14F-4D97-AF65-F5344CB8AC3E}">
        <p14:creationId xmlns:p14="http://schemas.microsoft.com/office/powerpoint/2010/main" val="3851379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32</a:t>
            </a:fld>
            <a:endParaRPr lang="en-US" altLang="en-US"/>
          </a:p>
        </p:txBody>
      </p:sp>
    </p:spTree>
    <p:extLst>
      <p:ext uri="{BB962C8B-B14F-4D97-AF65-F5344CB8AC3E}">
        <p14:creationId xmlns:p14="http://schemas.microsoft.com/office/powerpoint/2010/main" val="4152299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5399" y="0"/>
            <a:ext cx="9236363"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33</a:t>
            </a:fld>
            <a:endParaRPr lang="en-US" altLang="en-US"/>
          </a:p>
        </p:txBody>
      </p:sp>
    </p:spTree>
    <p:extLst>
      <p:ext uri="{BB962C8B-B14F-4D97-AF65-F5344CB8AC3E}">
        <p14:creationId xmlns:p14="http://schemas.microsoft.com/office/powerpoint/2010/main" val="2319123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1"/>
            <a:ext cx="9144000" cy="6915151"/>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34</a:t>
            </a:fld>
            <a:endParaRPr lang="en-US" altLang="en-US"/>
          </a:p>
        </p:txBody>
      </p:sp>
    </p:spTree>
    <p:extLst>
      <p:ext uri="{BB962C8B-B14F-4D97-AF65-F5344CB8AC3E}">
        <p14:creationId xmlns:p14="http://schemas.microsoft.com/office/powerpoint/2010/main" val="2574110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2700" y="0"/>
            <a:ext cx="910988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35</a:t>
            </a:fld>
            <a:endParaRPr lang="en-US" altLang="en-US"/>
          </a:p>
        </p:txBody>
      </p:sp>
      <p:sp>
        <p:nvSpPr>
          <p:cNvPr id="7" name="TextBox 6"/>
          <p:cNvSpPr txBox="1"/>
          <p:nvPr/>
        </p:nvSpPr>
        <p:spPr>
          <a:xfrm>
            <a:off x="7086600" y="4343400"/>
            <a:ext cx="1905000" cy="830997"/>
          </a:xfrm>
          <a:prstGeom prst="rect">
            <a:avLst/>
          </a:prstGeom>
          <a:noFill/>
        </p:spPr>
        <p:txBody>
          <a:bodyPr wrap="square" rtlCol="0">
            <a:spAutoFit/>
          </a:bodyPr>
          <a:lstStyle/>
          <a:p>
            <a:r>
              <a:rPr lang="en-US" dirty="0" smtClean="0"/>
              <a:t>Flood of 1993</a:t>
            </a:r>
            <a:endParaRPr lang="en-US" dirty="0"/>
          </a:p>
        </p:txBody>
      </p:sp>
    </p:spTree>
    <p:extLst>
      <p:ext uri="{BB962C8B-B14F-4D97-AF65-F5344CB8AC3E}">
        <p14:creationId xmlns:p14="http://schemas.microsoft.com/office/powerpoint/2010/main" val="1211033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36</a:t>
            </a:fld>
            <a:endParaRPr lang="en-US" altLang="en-US"/>
          </a:p>
        </p:txBody>
      </p:sp>
    </p:spTree>
    <p:extLst>
      <p:ext uri="{BB962C8B-B14F-4D97-AF65-F5344CB8AC3E}">
        <p14:creationId xmlns:p14="http://schemas.microsoft.com/office/powerpoint/2010/main" val="3272035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37</a:t>
            </a:fld>
            <a:endParaRPr lang="en-US" altLang="en-US"/>
          </a:p>
        </p:txBody>
      </p:sp>
    </p:spTree>
    <p:extLst>
      <p:ext uri="{BB962C8B-B14F-4D97-AF65-F5344CB8AC3E}">
        <p14:creationId xmlns:p14="http://schemas.microsoft.com/office/powerpoint/2010/main" val="3409662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7815"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38</a:t>
            </a:fld>
            <a:endParaRPr lang="en-US" altLang="en-US"/>
          </a:p>
        </p:txBody>
      </p:sp>
    </p:spTree>
    <p:extLst>
      <p:ext uri="{BB962C8B-B14F-4D97-AF65-F5344CB8AC3E}">
        <p14:creationId xmlns:p14="http://schemas.microsoft.com/office/powerpoint/2010/main" val="571212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267567"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39</a:t>
            </a:fld>
            <a:endParaRPr lang="en-US" altLang="en-US"/>
          </a:p>
        </p:txBody>
      </p:sp>
      <p:sp>
        <p:nvSpPr>
          <p:cNvPr id="6" name="Rectangle 5"/>
          <p:cNvSpPr/>
          <p:nvPr/>
        </p:nvSpPr>
        <p:spPr>
          <a:xfrm>
            <a:off x="1143000" y="2667000"/>
            <a:ext cx="7543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3067" y="5257800"/>
            <a:ext cx="8153400" cy="461665"/>
          </a:xfrm>
          <a:prstGeom prst="rect">
            <a:avLst/>
          </a:prstGeom>
          <a:noFill/>
        </p:spPr>
        <p:txBody>
          <a:bodyPr wrap="square" rtlCol="0">
            <a:spAutoFit/>
          </a:bodyPr>
          <a:lstStyle/>
          <a:p>
            <a:r>
              <a:rPr lang="en-US" dirty="0" smtClean="0"/>
              <a:t>3.  Provide data for decision-making and planning</a:t>
            </a:r>
            <a:endParaRPr lang="en-US" dirty="0"/>
          </a:p>
        </p:txBody>
      </p:sp>
    </p:spTree>
    <p:extLst>
      <p:ext uri="{BB962C8B-B14F-4D97-AF65-F5344CB8AC3E}">
        <p14:creationId xmlns:p14="http://schemas.microsoft.com/office/powerpoint/2010/main" val="2177886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7F90542A-7359-4994-915D-C6EEFBBA6542}" type="slidenum">
              <a:rPr lang="en-US" altLang="en-US"/>
              <a:pPr/>
              <a:t>4</a:t>
            </a:fld>
            <a:endParaRPr lang="en-US" altLang="en-US"/>
          </a:p>
        </p:txBody>
      </p:sp>
      <p:sp>
        <p:nvSpPr>
          <p:cNvPr id="7181" name="Rectangle 13"/>
          <p:cNvSpPr>
            <a:spLocks noGrp="1" noChangeArrowheads="1"/>
          </p:cNvSpPr>
          <p:nvPr>
            <p:ph type="title" idx="4294967295"/>
          </p:nvPr>
        </p:nvSpPr>
        <p:spPr>
          <a:xfrm>
            <a:off x="1066800" y="381000"/>
            <a:ext cx="7772400" cy="1600200"/>
          </a:xfrm>
        </p:spPr>
        <p:txBody>
          <a:bodyPr/>
          <a:lstStyle/>
          <a:p>
            <a:r>
              <a:rPr lang="en-US" altLang="en-US" sz="3600" b="1" dirty="0">
                <a:solidFill>
                  <a:schemeClr val="bg1"/>
                </a:solidFill>
                <a:latin typeface="Arial Black" panose="020B0A04020102020204" pitchFamily="34" charset="0"/>
              </a:rPr>
              <a:t>Surface And Atmosphere</a:t>
            </a:r>
            <a:br>
              <a:rPr lang="en-US" altLang="en-US" sz="3600" b="1" dirty="0">
                <a:solidFill>
                  <a:schemeClr val="bg1"/>
                </a:solidFill>
                <a:latin typeface="Arial Black" panose="020B0A04020102020204" pitchFamily="34" charset="0"/>
              </a:rPr>
            </a:br>
            <a:r>
              <a:rPr lang="en-US" altLang="en-US" sz="3600" b="1" dirty="0">
                <a:solidFill>
                  <a:schemeClr val="bg1"/>
                </a:solidFill>
                <a:latin typeface="Arial Black" panose="020B0A04020102020204" pitchFamily="34" charset="0"/>
              </a:rPr>
              <a:t>Of The Sun Are Subject To Changes - Cycles</a:t>
            </a:r>
          </a:p>
        </p:txBody>
      </p:sp>
      <p:sp>
        <p:nvSpPr>
          <p:cNvPr id="7194" name="AutoShape 26">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Rectangle 27"/>
          <p:cNvSpPr>
            <a:spLocks noChangeArrowheads="1"/>
          </p:cNvSpPr>
          <p:nvPr/>
        </p:nvSpPr>
        <p:spPr bwMode="auto">
          <a:xfrm>
            <a:off x="838200" y="2057400"/>
            <a:ext cx="7924800" cy="40386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98" name="Picture 30" descr="D:\Solar CD Extras\PPT Images\SP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09800"/>
            <a:ext cx="3724275" cy="3733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199" name="Picture 31" descr="D:\Solar CD Extras\PPT Images\ATM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209800"/>
            <a:ext cx="3724275" cy="3733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Cycles as Systems</a:t>
            </a:r>
            <a:endParaRPr lang="en-US" dirty="0">
              <a:solidFill>
                <a:srgbClr val="FFFF00"/>
              </a:solidFill>
            </a:endParaRPr>
          </a:p>
        </p:txBody>
      </p:sp>
      <p:sp>
        <p:nvSpPr>
          <p:cNvPr id="3" name="Text Placeholder 2"/>
          <p:cNvSpPr>
            <a:spLocks noGrp="1"/>
          </p:cNvSpPr>
          <p:nvPr>
            <p:ph type="body" idx="1"/>
          </p:nvPr>
        </p:nvSpPr>
        <p:spPr/>
        <p:txBody>
          <a:bodyPr/>
          <a:lstStyle/>
          <a:p>
            <a:r>
              <a:rPr lang="en-US" dirty="0" smtClean="0">
                <a:solidFill>
                  <a:schemeClr val="bg1"/>
                </a:solidFill>
              </a:rPr>
              <a:t>Everything on the earth gets recycled And the main driver for most is the sun.</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DACED0F4-C822-4BF0-904B-487C77AD4038}" type="slidenum">
              <a:rPr lang="en-US" altLang="en-US" smtClean="0"/>
              <a:pPr/>
              <a:t>40</a:t>
            </a:fld>
            <a:endParaRPr lang="en-US" altLang="en-US"/>
          </a:p>
        </p:txBody>
      </p:sp>
    </p:spTree>
    <p:extLst>
      <p:ext uri="{BB962C8B-B14F-4D97-AF65-F5344CB8AC3E}">
        <p14:creationId xmlns:p14="http://schemas.microsoft.com/office/powerpoint/2010/main" val="2441604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381000"/>
            <a:ext cx="8458200" cy="1143000"/>
          </a:xfrm>
        </p:spPr>
        <p:txBody>
          <a:bodyPr/>
          <a:lstStyle/>
          <a:p>
            <a:r>
              <a:rPr lang="en-US" sz="4000" dirty="0" smtClean="0">
                <a:solidFill>
                  <a:schemeClr val="bg1"/>
                </a:solidFill>
              </a:rPr>
              <a:t>1# law of Ecology – Everything is connected</a:t>
            </a:r>
            <a:endParaRPr lang="en-US" sz="4000" dirty="0">
              <a:solidFill>
                <a:schemeClr val="bg1"/>
              </a:solidFill>
            </a:endParaRPr>
          </a:p>
        </p:txBody>
      </p:sp>
      <p:pic>
        <p:nvPicPr>
          <p:cNvPr id="8" name="Content Placeholder 7"/>
          <p:cNvPicPr>
            <a:picLocks noGrp="1" noChangeAspect="1"/>
          </p:cNvPicPr>
          <p:nvPr>
            <p:ph idx="1"/>
          </p:nvPr>
        </p:nvPicPr>
        <p:blipFill>
          <a:blip r:embed="rId2"/>
          <a:stretch>
            <a:fillRect/>
          </a:stretch>
        </p:blipFill>
        <p:spPr>
          <a:xfrm>
            <a:off x="685800" y="1676400"/>
            <a:ext cx="7605087" cy="5181600"/>
          </a:xfrm>
          <a:prstGeom prst="rect">
            <a:avLst/>
          </a:prstGeom>
        </p:spPr>
      </p:pic>
      <p:sp>
        <p:nvSpPr>
          <p:cNvPr id="4" name="Slide Number Placeholder 3"/>
          <p:cNvSpPr>
            <a:spLocks noGrp="1"/>
          </p:cNvSpPr>
          <p:nvPr>
            <p:ph type="sldNum" sz="quarter" idx="12"/>
          </p:nvPr>
        </p:nvSpPr>
        <p:spPr/>
        <p:txBody>
          <a:bodyPr/>
          <a:lstStyle/>
          <a:p>
            <a:fld id="{DACED0F4-C822-4BF0-904B-487C77AD4038}" type="slidenum">
              <a:rPr lang="en-US" altLang="en-US" smtClean="0"/>
              <a:pPr/>
              <a:t>41</a:t>
            </a:fld>
            <a:endParaRPr lang="en-US" altLang="en-US"/>
          </a:p>
        </p:txBody>
      </p:sp>
    </p:spTree>
    <p:extLst>
      <p:ext uri="{BB962C8B-B14F-4D97-AF65-F5344CB8AC3E}">
        <p14:creationId xmlns:p14="http://schemas.microsoft.com/office/powerpoint/2010/main" val="3769833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42</a:t>
            </a:fld>
            <a:endParaRPr lang="en-US" altLang="en-US"/>
          </a:p>
        </p:txBody>
      </p:sp>
    </p:spTree>
    <p:extLst>
      <p:ext uri="{BB962C8B-B14F-4D97-AF65-F5344CB8AC3E}">
        <p14:creationId xmlns:p14="http://schemas.microsoft.com/office/powerpoint/2010/main" val="627943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04120" y="-12700"/>
            <a:ext cx="8627180" cy="68707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43</a:t>
            </a:fld>
            <a:endParaRPr lang="en-US" altLang="en-US"/>
          </a:p>
        </p:txBody>
      </p:sp>
    </p:spTree>
    <p:extLst>
      <p:ext uri="{BB962C8B-B14F-4D97-AF65-F5344CB8AC3E}">
        <p14:creationId xmlns:p14="http://schemas.microsoft.com/office/powerpoint/2010/main" val="4056392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5400" y="-26236"/>
            <a:ext cx="9169400" cy="6884236"/>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44</a:t>
            </a:fld>
            <a:endParaRPr lang="en-US" altLang="en-US"/>
          </a:p>
        </p:txBody>
      </p:sp>
    </p:spTree>
    <p:extLst>
      <p:ext uri="{BB962C8B-B14F-4D97-AF65-F5344CB8AC3E}">
        <p14:creationId xmlns:p14="http://schemas.microsoft.com/office/powerpoint/2010/main" val="1455030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317190"/>
            <a:ext cx="9131300" cy="623601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45</a:t>
            </a:fld>
            <a:endParaRPr lang="en-US" altLang="en-US"/>
          </a:p>
        </p:txBody>
      </p:sp>
    </p:spTree>
    <p:extLst>
      <p:ext uri="{BB962C8B-B14F-4D97-AF65-F5344CB8AC3E}">
        <p14:creationId xmlns:p14="http://schemas.microsoft.com/office/powerpoint/2010/main" val="1572360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2700" y="9525"/>
            <a:ext cx="9131300" cy="6848475"/>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46</a:t>
            </a:fld>
            <a:endParaRPr lang="en-US" altLang="en-US"/>
          </a:p>
        </p:txBody>
      </p:sp>
    </p:spTree>
    <p:extLst>
      <p:ext uri="{BB962C8B-B14F-4D97-AF65-F5344CB8AC3E}">
        <p14:creationId xmlns:p14="http://schemas.microsoft.com/office/powerpoint/2010/main" val="24742257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1250156"/>
            <a:ext cx="9156700" cy="5150644"/>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47</a:t>
            </a:fld>
            <a:endParaRPr lang="en-US" altLang="en-US"/>
          </a:p>
        </p:txBody>
      </p:sp>
    </p:spTree>
    <p:extLst>
      <p:ext uri="{BB962C8B-B14F-4D97-AF65-F5344CB8AC3E}">
        <p14:creationId xmlns:p14="http://schemas.microsoft.com/office/powerpoint/2010/main" val="1031038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447800" y="25400"/>
            <a:ext cx="6858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48</a:t>
            </a:fld>
            <a:endParaRPr lang="en-US" altLang="en-US"/>
          </a:p>
        </p:txBody>
      </p:sp>
    </p:spTree>
    <p:extLst>
      <p:ext uri="{BB962C8B-B14F-4D97-AF65-F5344CB8AC3E}">
        <p14:creationId xmlns:p14="http://schemas.microsoft.com/office/powerpoint/2010/main" val="2244365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49</a:t>
            </a:fld>
            <a:endParaRPr lang="en-US" altLang="en-US"/>
          </a:p>
        </p:txBody>
      </p:sp>
    </p:spTree>
    <p:extLst>
      <p:ext uri="{BB962C8B-B14F-4D97-AF65-F5344CB8AC3E}">
        <p14:creationId xmlns:p14="http://schemas.microsoft.com/office/powerpoint/2010/main" val="293982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12"/>
          </p:nvPr>
        </p:nvSpPr>
        <p:spPr/>
        <p:txBody>
          <a:bodyPr/>
          <a:lstStyle/>
          <a:p>
            <a:fld id="{91DF413C-02E0-4A2D-B3BD-24E57EDF8746}" type="slidenum">
              <a:rPr lang="en-US" altLang="en-US"/>
              <a:pPr/>
              <a:t>5</a:t>
            </a:fld>
            <a:endParaRPr lang="en-US" altLang="en-US"/>
          </a:p>
        </p:txBody>
      </p:sp>
      <p:sp>
        <p:nvSpPr>
          <p:cNvPr id="8208" name="Rectangle 16"/>
          <p:cNvSpPr>
            <a:spLocks noGrp="1" noChangeArrowheads="1"/>
          </p:cNvSpPr>
          <p:nvPr>
            <p:ph type="title" idx="4294967295"/>
          </p:nvPr>
        </p:nvSpPr>
        <p:spPr>
          <a:xfrm>
            <a:off x="2209800" y="381000"/>
            <a:ext cx="5105400" cy="1143000"/>
          </a:xfrm>
        </p:spPr>
        <p:txBody>
          <a:bodyPr/>
          <a:lstStyle/>
          <a:p>
            <a:r>
              <a:rPr lang="en-US" altLang="en-US" sz="3600" b="1" dirty="0">
                <a:solidFill>
                  <a:schemeClr val="bg1"/>
                </a:solidFill>
                <a:latin typeface="Arial Black" panose="020B0A04020102020204" pitchFamily="34" charset="0"/>
              </a:rPr>
              <a:t>Sunspots</a:t>
            </a:r>
          </a:p>
        </p:txBody>
      </p:sp>
      <p:sp>
        <p:nvSpPr>
          <p:cNvPr id="8228" name="AutoShape 36">
            <a:hlinkClick r:id="rId3" action="ppaction://hlinkfile" highlightClick="1"/>
          </p:cNvPr>
          <p:cNvSpPr>
            <a:spLocks noChangeArrowheads="1"/>
          </p:cNvSpPr>
          <p:nvPr/>
        </p:nvSpPr>
        <p:spPr bwMode="auto">
          <a:xfrm>
            <a:off x="8839200" y="5867400"/>
            <a:ext cx="304800" cy="304800"/>
          </a:xfrm>
          <a:prstGeom prst="actionButtonSou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9" name="Rectangle 37"/>
          <p:cNvSpPr>
            <a:spLocks noChangeArrowheads="1"/>
          </p:cNvSpPr>
          <p:nvPr/>
        </p:nvSpPr>
        <p:spPr bwMode="auto">
          <a:xfrm>
            <a:off x="685800" y="1447800"/>
            <a:ext cx="7924800" cy="5257800"/>
          </a:xfrm>
          <a:prstGeom prst="rect">
            <a:avLst/>
          </a:prstGeom>
          <a:solidFill>
            <a:schemeClr val="tx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34" name="Picture 42" descr="D:\WINNT\Profiles\Administrator\Desktop\Space Science\sunspotmdi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812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35" name="Picture 43" descr="D:\WINNT\Profiles\Administrator\Desktop\Chart.GIF"/>
          <p:cNvPicPr>
            <a:picLocks noChangeAspect="1" noChangeArrowheads="1"/>
          </p:cNvPicPr>
          <p:nvPr/>
        </p:nvPicPr>
        <p:blipFill>
          <a:blip r:embed="rId5">
            <a:extLst>
              <a:ext uri="{28A0092B-C50C-407E-A947-70E740481C1C}">
                <a14:useLocalDpi xmlns:a14="http://schemas.microsoft.com/office/drawing/2010/main" val="0"/>
              </a:ext>
            </a:extLst>
          </a:blip>
          <a:srcRect b="3900"/>
          <a:stretch>
            <a:fillRect/>
          </a:stretch>
        </p:blipFill>
        <p:spPr bwMode="auto">
          <a:xfrm>
            <a:off x="762000" y="4419600"/>
            <a:ext cx="7772400" cy="1924050"/>
          </a:xfrm>
          <a:prstGeom prst="rect">
            <a:avLst/>
          </a:prstGeom>
          <a:noFill/>
          <a:extLst>
            <a:ext uri="{909E8E84-426E-40DD-AFC4-6F175D3DCCD1}">
              <a14:hiddenFill xmlns:a14="http://schemas.microsoft.com/office/drawing/2010/main">
                <a:solidFill>
                  <a:srgbClr val="FFFFFF"/>
                </a:solidFill>
              </a14:hiddenFill>
            </a:ext>
          </a:extLst>
        </p:spPr>
      </p:pic>
      <p:sp>
        <p:nvSpPr>
          <p:cNvPr id="8236" name="Text Box 44"/>
          <p:cNvSpPr txBox="1">
            <a:spLocks noChangeArrowheads="1"/>
          </p:cNvSpPr>
          <p:nvPr/>
        </p:nvSpPr>
        <p:spPr bwMode="auto">
          <a:xfrm>
            <a:off x="708025" y="6332538"/>
            <a:ext cx="7902575" cy="27463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1200">
                <a:solidFill>
                  <a:schemeClr val="bg1"/>
                </a:solidFill>
                <a:latin typeface="Times New Roman" panose="02020603050405020304" pitchFamily="18" charset="0"/>
              </a:rPr>
              <a:t>  1850    1860     1870     1880    1890     1900    1910     1920     1930    1940     1950    1960    1970     1980    1990    2000</a:t>
            </a:r>
          </a:p>
        </p:txBody>
      </p:sp>
      <p:sp>
        <p:nvSpPr>
          <p:cNvPr id="8237" name="Text Box 45"/>
          <p:cNvSpPr txBox="1">
            <a:spLocks noChangeArrowheads="1"/>
          </p:cNvSpPr>
          <p:nvPr/>
        </p:nvSpPr>
        <p:spPr bwMode="auto">
          <a:xfrm>
            <a:off x="1033463" y="4648200"/>
            <a:ext cx="1681162"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b="1">
                <a:latin typeface="Times New Roman" panose="02020603050405020304" pitchFamily="18" charset="0"/>
              </a:rPr>
              <a:t>Solar Cycle</a:t>
            </a:r>
          </a:p>
        </p:txBody>
      </p:sp>
      <p:sp>
        <p:nvSpPr>
          <p:cNvPr id="8239" name="Rectangle 47"/>
          <p:cNvSpPr>
            <a:spLocks noChangeArrowheads="1"/>
          </p:cNvSpPr>
          <p:nvPr/>
        </p:nvSpPr>
        <p:spPr bwMode="auto">
          <a:xfrm>
            <a:off x="6248400" y="1981200"/>
            <a:ext cx="2286000" cy="2286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0" name="Rectangle 48"/>
          <p:cNvSpPr>
            <a:spLocks noChangeArrowheads="1"/>
          </p:cNvSpPr>
          <p:nvPr/>
        </p:nvSpPr>
        <p:spPr bwMode="auto">
          <a:xfrm>
            <a:off x="762000" y="4419600"/>
            <a:ext cx="7772400" cy="2209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1" name="Rectangle 49"/>
          <p:cNvSpPr>
            <a:spLocks noChangeArrowheads="1"/>
          </p:cNvSpPr>
          <p:nvPr/>
        </p:nvSpPr>
        <p:spPr bwMode="auto">
          <a:xfrm>
            <a:off x="762000" y="1524000"/>
            <a:ext cx="3048000" cy="381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600" b="1">
              <a:solidFill>
                <a:srgbClr val="FFFF00"/>
              </a:solidFill>
              <a:latin typeface="Times New Roman" panose="02020603050405020304" pitchFamily="18" charset="0"/>
            </a:endParaRPr>
          </a:p>
        </p:txBody>
      </p:sp>
      <p:sp>
        <p:nvSpPr>
          <p:cNvPr id="8242" name="Rectangle 50"/>
          <p:cNvSpPr>
            <a:spLocks noChangeArrowheads="1"/>
          </p:cNvSpPr>
          <p:nvPr/>
        </p:nvSpPr>
        <p:spPr bwMode="auto">
          <a:xfrm>
            <a:off x="6248400" y="1524000"/>
            <a:ext cx="2286000" cy="381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3" name="Text Box 51"/>
          <p:cNvSpPr txBox="1">
            <a:spLocks noChangeArrowheads="1"/>
          </p:cNvSpPr>
          <p:nvPr/>
        </p:nvSpPr>
        <p:spPr bwMode="auto">
          <a:xfrm>
            <a:off x="6483350" y="1524000"/>
            <a:ext cx="2019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FF00"/>
                </a:solidFill>
                <a:latin typeface="Times New Roman" panose="02020603050405020304" pitchFamily="18" charset="0"/>
              </a:rPr>
              <a:t>Sunspot Structure</a:t>
            </a:r>
            <a:r>
              <a:rPr lang="en-US" altLang="en-US" sz="1600" b="1">
                <a:solidFill>
                  <a:srgbClr val="FFFF00"/>
                </a:solidFill>
                <a:latin typeface="Times New Roman" panose="02020603050405020304" pitchFamily="18" charset="0"/>
              </a:rPr>
              <a:t> </a:t>
            </a:r>
          </a:p>
        </p:txBody>
      </p:sp>
      <p:sp>
        <p:nvSpPr>
          <p:cNvPr id="8244" name="Rectangle 52"/>
          <p:cNvSpPr>
            <a:spLocks noChangeArrowheads="1"/>
          </p:cNvSpPr>
          <p:nvPr/>
        </p:nvSpPr>
        <p:spPr bwMode="auto">
          <a:xfrm>
            <a:off x="3886200" y="1524000"/>
            <a:ext cx="2286000" cy="3810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600" b="1">
              <a:solidFill>
                <a:srgbClr val="FFFF00"/>
              </a:solidFill>
              <a:latin typeface="Times New Roman" panose="02020603050405020304" pitchFamily="18" charset="0"/>
            </a:endParaRPr>
          </a:p>
        </p:txBody>
      </p:sp>
      <p:sp>
        <p:nvSpPr>
          <p:cNvPr id="8245" name="Text Box 53"/>
          <p:cNvSpPr txBox="1">
            <a:spLocks noChangeArrowheads="1"/>
          </p:cNvSpPr>
          <p:nvPr/>
        </p:nvSpPr>
        <p:spPr bwMode="auto">
          <a:xfrm>
            <a:off x="1123950" y="1538288"/>
            <a:ext cx="225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FF00"/>
                </a:solidFill>
                <a:latin typeface="Times New Roman" panose="02020603050405020304" pitchFamily="18" charset="0"/>
              </a:rPr>
              <a:t>Sun</a:t>
            </a:r>
            <a:r>
              <a:rPr lang="en-US" altLang="en-US" sz="1800" b="1">
                <a:solidFill>
                  <a:srgbClr val="FFFF00"/>
                </a:solidFill>
                <a:latin typeface="Times" panose="02020603050405020304" pitchFamily="18" charset="0"/>
              </a:rPr>
              <a:t>’</a:t>
            </a:r>
            <a:r>
              <a:rPr lang="en-US" altLang="en-US" sz="1800" b="1">
                <a:solidFill>
                  <a:srgbClr val="FFFF00"/>
                </a:solidFill>
                <a:latin typeface="Times New Roman" panose="02020603050405020304" pitchFamily="18" charset="0"/>
              </a:rPr>
              <a:t>s Magnetic Field</a:t>
            </a:r>
          </a:p>
        </p:txBody>
      </p:sp>
      <p:sp>
        <p:nvSpPr>
          <p:cNvPr id="8246" name="Text Box 54"/>
          <p:cNvSpPr txBox="1">
            <a:spLocks noChangeArrowheads="1"/>
          </p:cNvSpPr>
          <p:nvPr/>
        </p:nvSpPr>
        <p:spPr bwMode="auto">
          <a:xfrm>
            <a:off x="4425950" y="153828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solidFill>
                  <a:srgbClr val="FFFF00"/>
                </a:solidFill>
                <a:latin typeface="Times New Roman" panose="02020603050405020304" pitchFamily="18" charset="0"/>
              </a:rPr>
              <a:t>Sunspots</a:t>
            </a:r>
          </a:p>
        </p:txBody>
      </p:sp>
      <p:pic>
        <p:nvPicPr>
          <p:cNvPr id="8247" name="Picture 55" descr="D:\SOLAR CD WEB\dynam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81200"/>
            <a:ext cx="3048000" cy="22875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248" name="Picture 56" descr="D:\Solar CD Extras\PPT Images\SPOTORAN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981200"/>
            <a:ext cx="2276475" cy="2286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458200" cy="1143000"/>
          </a:xfrm>
        </p:spPr>
        <p:txBody>
          <a:bodyPr/>
          <a:lstStyle/>
          <a:p>
            <a:r>
              <a:rPr lang="en-US" dirty="0" smtClean="0">
                <a:solidFill>
                  <a:srgbClr val="FFFF00"/>
                </a:solidFill>
              </a:rPr>
              <a:t>Important role of decomposers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Decomposers: bacteria, fungi, other microorganisms, digestive systems of worms, bugs, etc. </a:t>
            </a:r>
          </a:p>
          <a:p>
            <a:r>
              <a:rPr lang="en-US" dirty="0" smtClean="0">
                <a:solidFill>
                  <a:schemeClr val="bg1"/>
                </a:solidFill>
              </a:rPr>
              <a:t>Functions of Decomposers: </a:t>
            </a:r>
            <a:r>
              <a:rPr lang="en-US" b="1" dirty="0" smtClean="0">
                <a:solidFill>
                  <a:srgbClr val="FF0000"/>
                </a:solidFill>
              </a:rPr>
              <a:t>deconstruct complex organic molecules</a:t>
            </a:r>
            <a:r>
              <a:rPr lang="en-US" b="1" dirty="0" smtClean="0">
                <a:solidFill>
                  <a:schemeClr val="bg1"/>
                </a:solidFill>
              </a:rPr>
              <a:t> </a:t>
            </a:r>
            <a:r>
              <a:rPr lang="en-US" dirty="0" smtClean="0">
                <a:solidFill>
                  <a:schemeClr val="bg1"/>
                </a:solidFill>
              </a:rPr>
              <a:t>into simpler molecules and chemical elements so that they can be absorbed and used by plants to keep the cycle of life going.</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D3EE932-A9DA-468A-9FBC-4C08C9977395}" type="slidenum">
              <a:rPr lang="en-US" altLang="en-US" smtClean="0"/>
              <a:pPr/>
              <a:t>50</a:t>
            </a:fld>
            <a:endParaRPr lang="en-US" altLang="en-US"/>
          </a:p>
        </p:txBody>
      </p:sp>
    </p:spTree>
    <p:extLst>
      <p:ext uri="{BB962C8B-B14F-4D97-AF65-F5344CB8AC3E}">
        <p14:creationId xmlns:p14="http://schemas.microsoft.com/office/powerpoint/2010/main" val="1525972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371600" y="-25400"/>
            <a:ext cx="6691240" cy="68580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51</a:t>
            </a:fld>
            <a:endParaRPr lang="en-US" altLang="en-US"/>
          </a:p>
        </p:txBody>
      </p:sp>
    </p:spTree>
    <p:extLst>
      <p:ext uri="{BB962C8B-B14F-4D97-AF65-F5344CB8AC3E}">
        <p14:creationId xmlns:p14="http://schemas.microsoft.com/office/powerpoint/2010/main" val="26704935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It’s all about recycling</a:t>
            </a:r>
            <a:endParaRPr lang="en-US" b="1" dirty="0">
              <a:solidFill>
                <a:srgbClr val="FFFF00"/>
              </a:solidFill>
            </a:endParaRPr>
          </a:p>
        </p:txBody>
      </p:sp>
      <p:pic>
        <p:nvPicPr>
          <p:cNvPr id="5" name="Content Placeholder 4"/>
          <p:cNvPicPr>
            <a:picLocks noGrp="1" noChangeAspect="1"/>
          </p:cNvPicPr>
          <p:nvPr>
            <p:ph idx="1"/>
          </p:nvPr>
        </p:nvPicPr>
        <p:blipFill>
          <a:blip r:embed="rId2"/>
          <a:stretch>
            <a:fillRect/>
          </a:stretch>
        </p:blipFill>
        <p:spPr>
          <a:xfrm>
            <a:off x="2055207" y="1600200"/>
            <a:ext cx="4917367" cy="5257800"/>
          </a:xfrm>
          <a:prstGeom prst="rect">
            <a:avLst/>
          </a:prstGeom>
        </p:spPr>
      </p:pic>
      <p:sp>
        <p:nvSpPr>
          <p:cNvPr id="4" name="Slide Number Placeholder 3"/>
          <p:cNvSpPr>
            <a:spLocks noGrp="1"/>
          </p:cNvSpPr>
          <p:nvPr>
            <p:ph type="sldNum" sz="quarter" idx="12"/>
          </p:nvPr>
        </p:nvSpPr>
        <p:spPr/>
        <p:txBody>
          <a:bodyPr/>
          <a:lstStyle/>
          <a:p>
            <a:fld id="{6D3EE932-A9DA-468A-9FBC-4C08C9977395}" type="slidenum">
              <a:rPr lang="en-US" altLang="en-US" smtClean="0"/>
              <a:pPr/>
              <a:t>52</a:t>
            </a:fld>
            <a:endParaRPr lang="en-US" altLang="en-US"/>
          </a:p>
        </p:txBody>
      </p:sp>
    </p:spTree>
    <p:extLst>
      <p:ext uri="{BB962C8B-B14F-4D97-AF65-F5344CB8AC3E}">
        <p14:creationId xmlns:p14="http://schemas.microsoft.com/office/powerpoint/2010/main" val="34599808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FF0000"/>
                </a:solidFill>
                <a:effectLst>
                  <a:glow rad="127000">
                    <a:srgbClr val="FFFF00"/>
                  </a:glow>
                </a:effectLst>
              </a:rPr>
              <a:t>Remember!</a:t>
            </a:r>
            <a:endParaRPr lang="en-US" sz="6600" b="1" dirty="0">
              <a:solidFill>
                <a:srgbClr val="FF0000"/>
              </a:solidFill>
              <a:effectLst>
                <a:glow rad="127000">
                  <a:srgbClr val="FFFF00"/>
                </a:glow>
              </a:effectLst>
            </a:endParaRPr>
          </a:p>
        </p:txBody>
      </p:sp>
      <p:sp>
        <p:nvSpPr>
          <p:cNvPr id="3" name="Content Placeholder 2"/>
          <p:cNvSpPr>
            <a:spLocks noGrp="1"/>
          </p:cNvSpPr>
          <p:nvPr>
            <p:ph idx="1"/>
          </p:nvPr>
        </p:nvSpPr>
        <p:spPr/>
        <p:txBody>
          <a:bodyPr/>
          <a:lstStyle/>
          <a:p>
            <a:r>
              <a:rPr lang="en-US" dirty="0" smtClean="0">
                <a:solidFill>
                  <a:schemeClr val="bg1"/>
                </a:solidFill>
              </a:rPr>
              <a:t>The </a:t>
            </a:r>
            <a:r>
              <a:rPr lang="en-US" b="1" dirty="0" smtClean="0">
                <a:solidFill>
                  <a:srgbClr val="FFFF00"/>
                </a:solidFill>
              </a:rPr>
              <a:t>Sun</a:t>
            </a:r>
            <a:r>
              <a:rPr lang="en-US" dirty="0" smtClean="0">
                <a:solidFill>
                  <a:schemeClr val="bg1"/>
                </a:solidFill>
              </a:rPr>
              <a:t>, directly or indirectly, is the ultimate source of energy that “drives” most of the systems of the earth. It is a solar powered world.</a:t>
            </a:r>
          </a:p>
          <a:p>
            <a:r>
              <a:rPr lang="en-US" dirty="0" smtClean="0">
                <a:solidFill>
                  <a:schemeClr val="bg1"/>
                </a:solidFill>
              </a:rPr>
              <a:t>The earth is composed of a finite quantity of material; therefore, the cycles and systems have </a:t>
            </a:r>
            <a:r>
              <a:rPr lang="en-US" b="1" dirty="0" smtClean="0">
                <a:solidFill>
                  <a:srgbClr val="FFFF00"/>
                </a:solidFill>
              </a:rPr>
              <a:t>recycling</a:t>
            </a:r>
            <a:r>
              <a:rPr lang="en-US" dirty="0" smtClean="0">
                <a:solidFill>
                  <a:srgbClr val="FFFF00"/>
                </a:solidFill>
              </a:rPr>
              <a:t> </a:t>
            </a:r>
            <a:r>
              <a:rPr lang="en-US" dirty="0" smtClean="0">
                <a:solidFill>
                  <a:schemeClr val="bg1"/>
                </a:solidFill>
              </a:rPr>
              <a:t>at their core.</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6D3EE932-A9DA-468A-9FBC-4C08C9977395}" type="slidenum">
              <a:rPr lang="en-US" altLang="en-US" smtClean="0"/>
              <a:pPr/>
              <a:t>53</a:t>
            </a:fld>
            <a:endParaRPr lang="en-US" altLang="en-US"/>
          </a:p>
        </p:txBody>
      </p:sp>
    </p:spTree>
    <p:extLst>
      <p:ext uri="{BB962C8B-B14F-4D97-AF65-F5344CB8AC3E}">
        <p14:creationId xmlns:p14="http://schemas.microsoft.com/office/powerpoint/2010/main" val="1304213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FFFF00"/>
                </a:solidFill>
              </a:rPr>
              <a:t>Sunspots</a:t>
            </a:r>
          </a:p>
        </p:txBody>
      </p:sp>
      <p:sp>
        <p:nvSpPr>
          <p:cNvPr id="4" name="Content Placeholder 3"/>
          <p:cNvSpPr>
            <a:spLocks noGrp="1"/>
          </p:cNvSpPr>
          <p:nvPr>
            <p:ph idx="1"/>
          </p:nvPr>
        </p:nvSpPr>
        <p:spPr/>
        <p:txBody>
          <a:bodyPr/>
          <a:lstStyle/>
          <a:p>
            <a:r>
              <a:rPr lang="en-US" dirty="0">
                <a:solidFill>
                  <a:srgbClr val="FFFF00"/>
                </a:solidFill>
              </a:rPr>
              <a:t>Due to its link to other kinds of solar activity, sunspot occurrence can be used to help predict space weather, the state of the ionosphere, and hence the conditions of short-wave radio propagation or satellite communications. Solar activity (and the solar cycle) have been implicated in global warming, </a:t>
            </a:r>
          </a:p>
        </p:txBody>
      </p:sp>
      <p:sp>
        <p:nvSpPr>
          <p:cNvPr id="2" name="Slide Number Placeholder 1"/>
          <p:cNvSpPr>
            <a:spLocks noGrp="1"/>
          </p:cNvSpPr>
          <p:nvPr>
            <p:ph type="sldNum" sz="quarter" idx="12"/>
          </p:nvPr>
        </p:nvSpPr>
        <p:spPr/>
        <p:txBody>
          <a:bodyPr/>
          <a:lstStyle/>
          <a:p>
            <a:fld id="{65348512-A8B6-4F2D-AA29-FFCBFBC5E84F}" type="slidenum">
              <a:rPr lang="en-US" altLang="en-US" smtClean="0"/>
              <a:pPr/>
              <a:t>6</a:t>
            </a:fld>
            <a:endParaRPr lang="en-US" altLang="en-US"/>
          </a:p>
        </p:txBody>
      </p:sp>
    </p:spTree>
    <p:extLst>
      <p:ext uri="{BB962C8B-B14F-4D97-AF65-F5344CB8AC3E}">
        <p14:creationId xmlns:p14="http://schemas.microsoft.com/office/powerpoint/2010/main" val="85466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759E5197-A80D-4255-93D8-D1CD1294D3E8}" type="slidenum">
              <a:rPr lang="en-US" altLang="en-US"/>
              <a:pPr/>
              <a:t>7</a:t>
            </a:fld>
            <a:endParaRPr lang="en-US" altLang="en-US"/>
          </a:p>
        </p:txBody>
      </p:sp>
      <p:sp>
        <p:nvSpPr>
          <p:cNvPr id="9230" name="Rectangle 14"/>
          <p:cNvSpPr>
            <a:spLocks noGrp="1" noChangeArrowheads="1"/>
          </p:cNvSpPr>
          <p:nvPr>
            <p:ph type="title" idx="4294967295"/>
          </p:nvPr>
        </p:nvSpPr>
        <p:spPr>
          <a:xfrm>
            <a:off x="2743200" y="609600"/>
            <a:ext cx="3886200" cy="838200"/>
          </a:xfrm>
        </p:spPr>
        <p:txBody>
          <a:bodyPr/>
          <a:lstStyle/>
          <a:p>
            <a:r>
              <a:rPr lang="en-US" altLang="en-US" sz="3600" b="1">
                <a:solidFill>
                  <a:schemeClr val="bg1"/>
                </a:solidFill>
                <a:latin typeface="Arial Black" panose="020B0A04020102020204" pitchFamily="34" charset="0"/>
              </a:rPr>
              <a:t>Solar Flares</a:t>
            </a:r>
            <a:endParaRPr lang="en-US" altLang="en-US" sz="3600">
              <a:solidFill>
                <a:schemeClr val="bg1"/>
              </a:solidFill>
              <a:latin typeface="Arial Black" panose="020B0A04020102020204" pitchFamily="34" charset="0"/>
            </a:endParaRPr>
          </a:p>
        </p:txBody>
      </p:sp>
      <p:sp>
        <p:nvSpPr>
          <p:cNvPr id="9239" name="Rectangle 23"/>
          <p:cNvSpPr>
            <a:spLocks noChangeArrowheads="1"/>
          </p:cNvSpPr>
          <p:nvPr/>
        </p:nvSpPr>
        <p:spPr bwMode="auto">
          <a:xfrm>
            <a:off x="685800" y="1295400"/>
            <a:ext cx="8077200" cy="40386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42" name="Picture 26" descr="D:\Solar CD Extras\PPT Images\FLAR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50975"/>
            <a:ext cx="3810000" cy="37369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243" name="Picture 27" descr="D:\Solar CD Extras\PPT Images\FLA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3810000" cy="37560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5486400"/>
            <a:ext cx="7924800" cy="1200329"/>
          </a:xfrm>
          <a:prstGeom prst="rect">
            <a:avLst/>
          </a:prstGeom>
        </p:spPr>
        <p:txBody>
          <a:bodyPr wrap="square">
            <a:spAutoFit/>
          </a:bodyPr>
          <a:lstStyle/>
          <a:p>
            <a:r>
              <a:rPr lang="en-US" dirty="0">
                <a:solidFill>
                  <a:schemeClr val="bg1"/>
                </a:solidFill>
              </a:rPr>
              <a:t>The solar wind is a stream of charged particles released from the upper atmosphere of the Sun, called the corona. This plasma consists of mostly electrons,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0A7934B-FDD7-43E1-A612-DEB517353759}"/>
              </a:ext>
            </a:extLst>
          </p:cNvPr>
          <p:cNvSpPr>
            <a:spLocks noGrp="1"/>
          </p:cNvSpPr>
          <p:nvPr>
            <p:ph idx="1"/>
          </p:nvPr>
        </p:nvSpPr>
        <p:spPr>
          <a:xfrm>
            <a:off x="228600" y="1219200"/>
            <a:ext cx="8915400" cy="5638800"/>
          </a:xfrm>
        </p:spPr>
        <p:txBody>
          <a:bodyPr/>
          <a:lstStyle/>
          <a:p>
            <a:r>
              <a:rPr lang="en-US" sz="2800" dirty="0">
                <a:solidFill>
                  <a:srgbClr val="FFFF00"/>
                </a:solidFill>
              </a:rPr>
              <a:t>A solar flare is a sudden flash of increased Sun's brightness, usually observed near its surface. Flares are often, but not always, accompanied by a coronal mass ejection. The flare ejects clouds of electrons, ions, and atoms along with the electromagnetic waves through the Sun's corona into outer space. The phenomenon therefore provides an early example of multi-messenger astronomy. If ejection is in the direction of the Earth the particles hitting the upper atmosphere can cause bright auroras, and may even disrupt long range radio communication. It usually takes a day or two for these clouds to reach Earth.</a:t>
            </a:r>
          </a:p>
        </p:txBody>
      </p:sp>
      <p:sp>
        <p:nvSpPr>
          <p:cNvPr id="4" name="Slide Number Placeholder 3">
            <a:extLst>
              <a:ext uri="{FF2B5EF4-FFF2-40B4-BE49-F238E27FC236}">
                <a16:creationId xmlns="" xmlns:a16="http://schemas.microsoft.com/office/drawing/2014/main" id="{4909FEF8-15C0-4CAD-9881-DF9517673F2A}"/>
              </a:ext>
            </a:extLst>
          </p:cNvPr>
          <p:cNvSpPr>
            <a:spLocks noGrp="1"/>
          </p:cNvSpPr>
          <p:nvPr>
            <p:ph type="sldNum" sz="quarter" idx="12"/>
          </p:nvPr>
        </p:nvSpPr>
        <p:spPr/>
        <p:txBody>
          <a:bodyPr/>
          <a:lstStyle/>
          <a:p>
            <a:fld id="{6D3EE932-A9DA-468A-9FBC-4C08C9977395}" type="slidenum">
              <a:rPr lang="en-US" altLang="en-US" smtClean="0"/>
              <a:pPr/>
              <a:t>8</a:t>
            </a:fld>
            <a:endParaRPr lang="en-US" altLang="en-US"/>
          </a:p>
        </p:txBody>
      </p:sp>
    </p:spTree>
    <p:extLst>
      <p:ext uri="{BB962C8B-B14F-4D97-AF65-F5344CB8AC3E}">
        <p14:creationId xmlns:p14="http://schemas.microsoft.com/office/powerpoint/2010/main" val="4120732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307ADF72-798A-4CB8-B968-048D131ABEE2}" type="slidenum">
              <a:rPr lang="en-US" altLang="en-US"/>
              <a:pPr/>
              <a:t>9</a:t>
            </a:fld>
            <a:endParaRPr lang="en-US" altLang="en-US"/>
          </a:p>
        </p:txBody>
      </p:sp>
      <p:sp>
        <p:nvSpPr>
          <p:cNvPr id="11284" name="Rectangle 1044"/>
          <p:cNvSpPr>
            <a:spLocks noGrp="1" noChangeArrowheads="1"/>
          </p:cNvSpPr>
          <p:nvPr>
            <p:ph type="title" idx="4294967295"/>
          </p:nvPr>
        </p:nvSpPr>
        <p:spPr>
          <a:xfrm>
            <a:off x="819150" y="0"/>
            <a:ext cx="7772400" cy="409575"/>
          </a:xfrm>
        </p:spPr>
        <p:txBody>
          <a:bodyPr/>
          <a:lstStyle/>
          <a:p>
            <a:r>
              <a:rPr lang="en-US" altLang="en-US" sz="3600" b="1" dirty="0">
                <a:solidFill>
                  <a:schemeClr val="bg1"/>
                </a:solidFill>
                <a:latin typeface="Arial Black" panose="020B0A04020102020204" pitchFamily="34" charset="0"/>
              </a:rPr>
              <a:t>Coronal Mass Ejections</a:t>
            </a:r>
          </a:p>
        </p:txBody>
      </p:sp>
      <p:sp>
        <p:nvSpPr>
          <p:cNvPr id="11295" name="Rectangle 1055"/>
          <p:cNvSpPr>
            <a:spLocks noChangeArrowheads="1"/>
          </p:cNvSpPr>
          <p:nvPr/>
        </p:nvSpPr>
        <p:spPr bwMode="auto">
          <a:xfrm>
            <a:off x="838200" y="1504950"/>
            <a:ext cx="4648200" cy="4724400"/>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2700000" scaled="1"/>
          </a:gra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ectangle 1"/>
          <p:cNvSpPr/>
          <p:nvPr/>
        </p:nvSpPr>
        <p:spPr>
          <a:xfrm>
            <a:off x="5486400" y="533400"/>
            <a:ext cx="3657600" cy="5940088"/>
          </a:xfrm>
          <a:prstGeom prst="rect">
            <a:avLst/>
          </a:prstGeom>
        </p:spPr>
        <p:txBody>
          <a:bodyPr wrap="square">
            <a:spAutoFit/>
          </a:bodyPr>
          <a:lstStyle/>
          <a:p>
            <a:r>
              <a:rPr lang="en-US" sz="2000" dirty="0">
                <a:solidFill>
                  <a:schemeClr val="bg1"/>
                </a:solidFill>
              </a:rPr>
              <a:t>A coronal mass ejection (or CME) is a giant cloud of solar plasma drenched with magnetic field lines that is blown away from the Sun often during strong, long-duration solar flares and filament eruptions. When the Sun isn't very active during solar minimum, coronal mass ejections are rare. There might only be one coronal mass ejection every week. When the Sun's activity increases towards solar maximum, coronal mass ejections become more common and we can see multiple coronal mass ejections every day.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76400"/>
            <a:ext cx="4343400" cy="43434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Osaka"/>
        <a:cs typeface=""/>
      </a:majorFont>
      <a:minorFont>
        <a:latin typeface="Times New Roman"/>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3442</TotalTime>
  <Words>1022</Words>
  <Application>Microsoft Office PowerPoint</Application>
  <PresentationFormat>On-screen Show (4:3)</PresentationFormat>
  <Paragraphs>186</Paragraphs>
  <Slides>53</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 Black</vt:lpstr>
      <vt:lpstr>Osaka</vt:lpstr>
      <vt:lpstr>Times</vt:lpstr>
      <vt:lpstr>Times New Roman</vt:lpstr>
      <vt:lpstr>Webdings</vt:lpstr>
      <vt:lpstr>Default Design</vt:lpstr>
      <vt:lpstr> Introduction</vt:lpstr>
      <vt:lpstr>Importance of Space Technology</vt:lpstr>
      <vt:lpstr>Sun’s Internal Structure – A Huge Nuclear “Furnace”</vt:lpstr>
      <vt:lpstr>Surface And Atmosphere Of The Sun Are Subject To Changes - Cycles</vt:lpstr>
      <vt:lpstr>Sunspots</vt:lpstr>
      <vt:lpstr>Sunspots</vt:lpstr>
      <vt:lpstr>Solar Flares</vt:lpstr>
      <vt:lpstr>PowerPoint Presentation</vt:lpstr>
      <vt:lpstr>Coronal Mass Ejections</vt:lpstr>
      <vt:lpstr>Solar Cycles</vt:lpstr>
      <vt:lpstr>Solar Wind</vt:lpstr>
      <vt:lpstr>Earth’s Magnetosphere</vt:lpstr>
      <vt:lpstr>The magnetic field protects the earth from some of the solar wind</vt:lpstr>
      <vt:lpstr>Coronal Mass Ejections:  Crossing the Earth’s Path</vt:lpstr>
      <vt:lpstr>Coronal Mass Ejections: Impact On Earth</vt:lpstr>
      <vt:lpstr>Aurora: Points of View</vt:lpstr>
      <vt:lpstr>One of the most beautiful</vt:lpstr>
      <vt:lpstr>Aurora: Lights in Motion</vt:lpstr>
      <vt:lpstr>Space Weather :  Effects On Orbiting Spacecraft</vt:lpstr>
      <vt:lpstr>Space Weather :  Effects On Satellite Sensors</vt:lpstr>
      <vt:lpstr>Solar Storms:  Effects On Societal Systems</vt:lpstr>
      <vt:lpstr>Sun-Earth Connection</vt:lpstr>
      <vt:lpstr>The Sun’s Energy:  Driver of Earth Weather</vt:lpstr>
      <vt:lpstr>THE TILT OF THE AXIS CAUSES THE SEASONS</vt:lpstr>
      <vt:lpstr>Tilt</vt:lpstr>
      <vt:lpstr>Key Points in the Earth’s Revolution Around the Sun</vt:lpstr>
      <vt:lpstr>Climatic Effect of the Axis Tilt</vt:lpstr>
      <vt:lpstr>Intensity Differences</vt:lpstr>
      <vt:lpstr>Insolation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Cycles as Systems</vt:lpstr>
      <vt:lpstr>1# law of Ecology – Everything is connected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role of decomposers</vt:lpstr>
      <vt:lpstr>PowerPoint Presentation</vt:lpstr>
      <vt:lpstr>It’s all about recycling</vt:lpstr>
      <vt:lpstr>Remember!</vt:lpstr>
    </vt:vector>
  </TitlesOfParts>
  <Company>Raytheon STX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cline</dc:creator>
  <cp:lastModifiedBy>Joseph Naumann</cp:lastModifiedBy>
  <cp:revision>83</cp:revision>
  <dcterms:created xsi:type="dcterms:W3CDTF">2000-08-16T15:49:24Z</dcterms:created>
  <dcterms:modified xsi:type="dcterms:W3CDTF">2018-08-25T00:42:09Z</dcterms:modified>
</cp:coreProperties>
</file>