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85"/>
  </p:notesMasterIdLst>
  <p:sldIdLst>
    <p:sldId id="256" r:id="rId2"/>
    <p:sldId id="383" r:id="rId3"/>
    <p:sldId id="316" r:id="rId4"/>
    <p:sldId id="317" r:id="rId5"/>
    <p:sldId id="276" r:id="rId6"/>
    <p:sldId id="320" r:id="rId7"/>
    <p:sldId id="321" r:id="rId8"/>
    <p:sldId id="322" r:id="rId9"/>
    <p:sldId id="299" r:id="rId10"/>
    <p:sldId id="301" r:id="rId11"/>
    <p:sldId id="312" r:id="rId12"/>
    <p:sldId id="313" r:id="rId13"/>
    <p:sldId id="314" r:id="rId14"/>
    <p:sldId id="300" r:id="rId15"/>
    <p:sldId id="289" r:id="rId16"/>
    <p:sldId id="304" r:id="rId17"/>
    <p:sldId id="302" r:id="rId18"/>
    <p:sldId id="315" r:id="rId19"/>
    <p:sldId id="309" r:id="rId20"/>
    <p:sldId id="318" r:id="rId21"/>
    <p:sldId id="319" r:id="rId22"/>
    <p:sldId id="323" r:id="rId23"/>
    <p:sldId id="324" r:id="rId24"/>
    <p:sldId id="325" r:id="rId25"/>
    <p:sldId id="303" r:id="rId26"/>
    <p:sldId id="352" r:id="rId27"/>
    <p:sldId id="353" r:id="rId28"/>
    <p:sldId id="354" r:id="rId29"/>
    <p:sldId id="355" r:id="rId30"/>
    <p:sldId id="356" r:id="rId31"/>
    <p:sldId id="357" r:id="rId32"/>
    <p:sldId id="358" r:id="rId33"/>
    <p:sldId id="359" r:id="rId34"/>
    <p:sldId id="360" r:id="rId35"/>
    <p:sldId id="361" r:id="rId36"/>
    <p:sldId id="362" r:id="rId37"/>
    <p:sldId id="363" r:id="rId38"/>
    <p:sldId id="364" r:id="rId39"/>
    <p:sldId id="365" r:id="rId40"/>
    <p:sldId id="366" r:id="rId41"/>
    <p:sldId id="367" r:id="rId42"/>
    <p:sldId id="326" r:id="rId43"/>
    <p:sldId id="327" r:id="rId44"/>
    <p:sldId id="328" r:id="rId45"/>
    <p:sldId id="307" r:id="rId46"/>
    <p:sldId id="333" r:id="rId47"/>
    <p:sldId id="334" r:id="rId48"/>
    <p:sldId id="335" r:id="rId49"/>
    <p:sldId id="336" r:id="rId50"/>
    <p:sldId id="337" r:id="rId51"/>
    <p:sldId id="331" r:id="rId52"/>
    <p:sldId id="332" r:id="rId53"/>
    <p:sldId id="338" r:id="rId54"/>
    <p:sldId id="382" r:id="rId55"/>
    <p:sldId id="329" r:id="rId56"/>
    <p:sldId id="342" r:id="rId57"/>
    <p:sldId id="344" r:id="rId58"/>
    <p:sldId id="345" r:id="rId59"/>
    <p:sldId id="346" r:id="rId60"/>
    <p:sldId id="330" r:id="rId61"/>
    <p:sldId id="339" r:id="rId62"/>
    <p:sldId id="340" r:id="rId63"/>
    <p:sldId id="341" r:id="rId64"/>
    <p:sldId id="343" r:id="rId65"/>
    <p:sldId id="347" r:id="rId66"/>
    <p:sldId id="348" r:id="rId67"/>
    <p:sldId id="349" r:id="rId68"/>
    <p:sldId id="351" r:id="rId69"/>
    <p:sldId id="368" r:id="rId70"/>
    <p:sldId id="369" r:id="rId71"/>
    <p:sldId id="370" r:id="rId72"/>
    <p:sldId id="371" r:id="rId73"/>
    <p:sldId id="372" r:id="rId74"/>
    <p:sldId id="373" r:id="rId75"/>
    <p:sldId id="374" r:id="rId76"/>
    <p:sldId id="375" r:id="rId77"/>
    <p:sldId id="376" r:id="rId78"/>
    <p:sldId id="377" r:id="rId79"/>
    <p:sldId id="378" r:id="rId80"/>
    <p:sldId id="379" r:id="rId81"/>
    <p:sldId id="380" r:id="rId82"/>
    <p:sldId id="381" r:id="rId83"/>
    <p:sldId id="350" r:id="rId8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4FFF"/>
    <a:srgbClr val="0000C0"/>
    <a:srgbClr val="99A5FD"/>
    <a:srgbClr val="9797FF"/>
    <a:srgbClr val="B9B9FF"/>
    <a:srgbClr val="D4A97E"/>
    <a:srgbClr val="C5F3C7"/>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00" autoAdjust="0"/>
    <p:restoredTop sz="91479" autoAdjust="0"/>
  </p:normalViewPr>
  <p:slideViewPr>
    <p:cSldViewPr>
      <p:cViewPr varScale="1">
        <p:scale>
          <a:sx n="72" d="100"/>
          <a:sy n="72" d="100"/>
        </p:scale>
        <p:origin x="438" y="6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3" d="100"/>
          <a:sy n="73" d="100"/>
        </p:scale>
        <p:origin x="-133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en-US" altLang="en-US"/>
          </a:p>
        </p:txBody>
      </p:sp>
      <p:sp>
        <p:nvSpPr>
          <p:cNvPr id="1843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en-US" altLang="en-US"/>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1463FF45-086E-4A0D-8AC4-A24EC2EA0618}" type="slidenum">
              <a:rPr lang="en-US" altLang="en-US"/>
              <a:pPr>
                <a:defRPr/>
              </a:pPr>
              <a:t>‹#›</a:t>
            </a:fld>
            <a:endParaRPr lang="en-US" altLang="en-US"/>
          </a:p>
        </p:txBody>
      </p:sp>
    </p:spTree>
    <p:extLst>
      <p:ext uri="{BB962C8B-B14F-4D97-AF65-F5344CB8AC3E}">
        <p14:creationId xmlns:p14="http://schemas.microsoft.com/office/powerpoint/2010/main" val="17156790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463FF45-086E-4A0D-8AC4-A24EC2EA0618}" type="slidenum">
              <a:rPr lang="en-US" altLang="en-US" smtClean="0"/>
              <a:pPr>
                <a:defRPr/>
              </a:pPr>
              <a:t>45</a:t>
            </a:fld>
            <a:endParaRPr lang="en-US" altLang="en-US"/>
          </a:p>
        </p:txBody>
      </p:sp>
    </p:spTree>
    <p:extLst>
      <p:ext uri="{BB962C8B-B14F-4D97-AF65-F5344CB8AC3E}">
        <p14:creationId xmlns:p14="http://schemas.microsoft.com/office/powerpoint/2010/main" val="28302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27F7E744-0433-498A-8977-F8052C2C3630}" type="slidenum">
              <a:rPr lang="en-US" altLang="en-US" smtClean="0"/>
              <a:pPr>
                <a:defRPr/>
              </a:pPr>
              <a:t>‹#›</a:t>
            </a:fld>
            <a:endParaRPr lang="en-US" altLang="en-US"/>
          </a:p>
        </p:txBody>
      </p:sp>
    </p:spTree>
    <p:extLst>
      <p:ext uri="{BB962C8B-B14F-4D97-AF65-F5344CB8AC3E}">
        <p14:creationId xmlns:p14="http://schemas.microsoft.com/office/powerpoint/2010/main" val="647547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2949104-52A8-4395-AF26-F7E12985A356}" type="slidenum">
              <a:rPr lang="en-US" altLang="en-US" smtClean="0"/>
              <a:pPr>
                <a:defRPr/>
              </a:pPr>
              <a:t>‹#›</a:t>
            </a:fld>
            <a:endParaRPr lang="en-US" altLang="en-US"/>
          </a:p>
        </p:txBody>
      </p:sp>
    </p:spTree>
    <p:extLst>
      <p:ext uri="{BB962C8B-B14F-4D97-AF65-F5344CB8AC3E}">
        <p14:creationId xmlns:p14="http://schemas.microsoft.com/office/powerpoint/2010/main" val="389225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7D7216CF-5C3E-419E-9449-AD0C79C582F4}" type="slidenum">
              <a:rPr lang="en-US" altLang="en-US" smtClean="0"/>
              <a:pPr>
                <a:defRPr/>
              </a:pPr>
              <a:t>‹#›</a:t>
            </a:fld>
            <a:endParaRPr lang="en-US" altLang="en-US"/>
          </a:p>
        </p:txBody>
      </p:sp>
    </p:spTree>
    <p:extLst>
      <p:ext uri="{BB962C8B-B14F-4D97-AF65-F5344CB8AC3E}">
        <p14:creationId xmlns:p14="http://schemas.microsoft.com/office/powerpoint/2010/main" val="3587131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F98C46B-3A2C-40A4-9618-1E973A4BF0D8}" type="slidenum">
              <a:rPr lang="en-US" altLang="en-US" smtClean="0"/>
              <a:pPr>
                <a:defRPr/>
              </a:pPr>
              <a:t>‹#›</a:t>
            </a:fld>
            <a:endParaRPr lang="en-US" altLang="en-US"/>
          </a:p>
        </p:txBody>
      </p:sp>
    </p:spTree>
    <p:extLst>
      <p:ext uri="{BB962C8B-B14F-4D97-AF65-F5344CB8AC3E}">
        <p14:creationId xmlns:p14="http://schemas.microsoft.com/office/powerpoint/2010/main" val="3678899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E3966845-5F37-4897-A283-25D9EEE67FAD}" type="slidenum">
              <a:rPr lang="en-US" altLang="en-US" smtClean="0"/>
              <a:pPr>
                <a:defRPr/>
              </a:pPr>
              <a:t>‹#›</a:t>
            </a:fld>
            <a:endParaRPr lang="en-US" altLang="en-US"/>
          </a:p>
        </p:txBody>
      </p:sp>
    </p:spTree>
    <p:extLst>
      <p:ext uri="{BB962C8B-B14F-4D97-AF65-F5344CB8AC3E}">
        <p14:creationId xmlns:p14="http://schemas.microsoft.com/office/powerpoint/2010/main" val="2230421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E2A5795-8405-462B-969D-A8FB147ECB24}" type="slidenum">
              <a:rPr lang="en-US" altLang="en-US" smtClean="0"/>
              <a:pPr>
                <a:defRPr/>
              </a:pPr>
              <a:t>‹#›</a:t>
            </a:fld>
            <a:endParaRPr lang="en-US" altLang="en-US"/>
          </a:p>
        </p:txBody>
      </p:sp>
    </p:spTree>
    <p:extLst>
      <p:ext uri="{BB962C8B-B14F-4D97-AF65-F5344CB8AC3E}">
        <p14:creationId xmlns:p14="http://schemas.microsoft.com/office/powerpoint/2010/main" val="1647913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4FD356A7-0AE9-4D66-8705-B99FCBEF5EC8}" type="slidenum">
              <a:rPr lang="en-US" altLang="en-US" smtClean="0"/>
              <a:pPr>
                <a:defRPr/>
              </a:pPr>
              <a:t>‹#›</a:t>
            </a:fld>
            <a:endParaRPr lang="en-US" altLang="en-US"/>
          </a:p>
        </p:txBody>
      </p:sp>
    </p:spTree>
    <p:extLst>
      <p:ext uri="{BB962C8B-B14F-4D97-AF65-F5344CB8AC3E}">
        <p14:creationId xmlns:p14="http://schemas.microsoft.com/office/powerpoint/2010/main" val="3501885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DFF9D2E5-5F82-4E7B-B6CC-9DAA5B76C87F}" type="slidenum">
              <a:rPr lang="en-US" altLang="en-US" smtClean="0"/>
              <a:pPr>
                <a:defRPr/>
              </a:pPr>
              <a:t>‹#›</a:t>
            </a:fld>
            <a:endParaRPr lang="en-US" altLang="en-US"/>
          </a:p>
        </p:txBody>
      </p:sp>
    </p:spTree>
    <p:extLst>
      <p:ext uri="{BB962C8B-B14F-4D97-AF65-F5344CB8AC3E}">
        <p14:creationId xmlns:p14="http://schemas.microsoft.com/office/powerpoint/2010/main" val="2956689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72A647BC-0E7E-4E9C-B2BD-228E4CE956AA}" type="slidenum">
              <a:rPr lang="en-US" altLang="en-US" smtClean="0"/>
              <a:pPr>
                <a:defRPr/>
              </a:pPr>
              <a:t>‹#›</a:t>
            </a:fld>
            <a:endParaRPr lang="en-US" altLang="en-US"/>
          </a:p>
        </p:txBody>
      </p:sp>
    </p:spTree>
    <p:extLst>
      <p:ext uri="{BB962C8B-B14F-4D97-AF65-F5344CB8AC3E}">
        <p14:creationId xmlns:p14="http://schemas.microsoft.com/office/powerpoint/2010/main" val="425038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5A257C5E-CBB7-45E0-9B5D-2A51E283B78F}" type="slidenum">
              <a:rPr lang="en-US" altLang="en-US" smtClean="0"/>
              <a:pPr>
                <a:defRPr/>
              </a:pPr>
              <a:t>‹#›</a:t>
            </a:fld>
            <a:endParaRPr lang="en-US" altLang="en-US"/>
          </a:p>
        </p:txBody>
      </p:sp>
    </p:spTree>
    <p:extLst>
      <p:ext uri="{BB962C8B-B14F-4D97-AF65-F5344CB8AC3E}">
        <p14:creationId xmlns:p14="http://schemas.microsoft.com/office/powerpoint/2010/main" val="4178883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54BB05FD-0FDB-472E-A230-8AC608CA7B50}" type="slidenum">
              <a:rPr lang="en-US" altLang="en-US" smtClean="0"/>
              <a:pPr>
                <a:defRPr/>
              </a:pPr>
              <a:t>‹#›</a:t>
            </a:fld>
            <a:endParaRPr lang="en-US" altLang="en-US"/>
          </a:p>
        </p:txBody>
      </p:sp>
    </p:spTree>
    <p:extLst>
      <p:ext uri="{BB962C8B-B14F-4D97-AF65-F5344CB8AC3E}">
        <p14:creationId xmlns:p14="http://schemas.microsoft.com/office/powerpoint/2010/main" val="1264687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7000"/>
            <a:lum/>
          </a:blip>
          <a:srcRect/>
          <a:stretch>
            <a:fillRect t="-21000" b="-2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D66AE7E-3748-4150-ABFC-38329BBF9390}" type="slidenum">
              <a:rPr lang="en-US" altLang="en-US" smtClean="0"/>
              <a:pPr>
                <a:defRPr/>
              </a:pPr>
              <a:t>‹#›</a:t>
            </a:fld>
            <a:endParaRPr lang="en-US" altLang="en-US"/>
          </a:p>
        </p:txBody>
      </p:sp>
    </p:spTree>
    <p:extLst>
      <p:ext uri="{BB962C8B-B14F-4D97-AF65-F5344CB8AC3E}">
        <p14:creationId xmlns:p14="http://schemas.microsoft.com/office/powerpoint/2010/main" val="29748032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7" descr="iv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19"/>
          <p:cNvSpPr>
            <a:spLocks noGrp="1" noChangeArrowheads="1"/>
          </p:cNvSpPr>
          <p:nvPr>
            <p:ph type="title"/>
          </p:nvPr>
        </p:nvSpPr>
        <p:spPr>
          <a:xfrm>
            <a:off x="2743200" y="4953000"/>
            <a:ext cx="6705600" cy="685800"/>
          </a:xfrm>
          <a:solidFill>
            <a:schemeClr val="bg1">
              <a:alpha val="59999"/>
            </a:schemeClr>
          </a:solidFill>
        </p:spPr>
        <p:txBody>
          <a:bodyPr>
            <a:normAutofit fontScale="90000"/>
          </a:bodyPr>
          <a:lstStyle/>
          <a:p>
            <a:r>
              <a:rPr lang="en-US" altLang="en-US" sz="4000" b="1" dirty="0" smtClean="0">
                <a:solidFill>
                  <a:srgbClr val="4F4FFF"/>
                </a:solidFill>
                <a:latin typeface="Arial" panose="020B0604020202020204" pitchFamily="34" charset="0"/>
                <a:cs typeface="Arial" panose="020B0604020202020204" pitchFamily="34" charset="0"/>
              </a:rPr>
              <a:t>Climate, </a:t>
            </a:r>
            <a:r>
              <a:rPr lang="en-US" altLang="en-US" sz="4000" b="1" dirty="0" smtClean="0">
                <a:solidFill>
                  <a:srgbClr val="4F4FFF"/>
                </a:solidFill>
                <a:latin typeface="Arial" panose="020B0604020202020204" pitchFamily="34" charset="0"/>
                <a:cs typeface="Arial" panose="020B0604020202020204" pitchFamily="34" charset="0"/>
              </a:rPr>
              <a:t>Weather, </a:t>
            </a:r>
            <a:r>
              <a:rPr lang="en-US" altLang="en-US" sz="4000" b="1" smtClean="0">
                <a:solidFill>
                  <a:srgbClr val="4F4FFF"/>
                </a:solidFill>
                <a:latin typeface="Arial" panose="020B0604020202020204" pitchFamily="34" charset="0"/>
                <a:cs typeface="Arial" panose="020B0604020202020204" pitchFamily="34" charset="0"/>
              </a:rPr>
              <a:t>and Biota</a:t>
            </a:r>
            <a:endParaRPr lang="en-US" altLang="en-US" sz="4000" b="1" dirty="0">
              <a:solidFill>
                <a:srgbClr val="4F4FFF"/>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124200" y="76200"/>
            <a:ext cx="5867400" cy="609600"/>
          </a:xfrm>
          <a:extLst>
            <a:ext uri="{909E8E84-426E-40DD-AFC4-6F175D3DCCD1}">
              <a14:hiddenFill xmlns:a14="http://schemas.microsoft.com/office/drawing/2010/main">
                <a:solidFill>
                  <a:schemeClr val="bg1">
                    <a:alpha val="59999"/>
                  </a:schemeClr>
                </a:solidFill>
              </a14:hiddenFill>
            </a:ext>
          </a:extLst>
        </p:spPr>
        <p:txBody>
          <a:bodyPr/>
          <a:lstStyle/>
          <a:p>
            <a:r>
              <a:rPr lang="en-US" altLang="en-US" sz="3600">
                <a:latin typeface="Arial" panose="020B0604020202020204" pitchFamily="34" charset="0"/>
              </a:rPr>
              <a:t>Global air circulation</a:t>
            </a:r>
            <a:endParaRPr lang="en-US" altLang="en-US" sz="3200">
              <a:latin typeface="Arial" panose="020B0604020202020204" pitchFamily="34" charset="0"/>
            </a:endParaRPr>
          </a:p>
        </p:txBody>
      </p:sp>
      <p:sp>
        <p:nvSpPr>
          <p:cNvPr id="231427" name="Rectangle 3"/>
          <p:cNvSpPr>
            <a:spLocks noGrp="1" noChangeArrowheads="1"/>
          </p:cNvSpPr>
          <p:nvPr>
            <p:ph idx="1"/>
          </p:nvPr>
        </p:nvSpPr>
        <p:spPr>
          <a:xfrm>
            <a:off x="0" y="609601"/>
            <a:ext cx="12192000" cy="3338513"/>
          </a:xfrm>
          <a:extLst>
            <a:ext uri="{909E8E84-426E-40DD-AFC4-6F175D3DCCD1}">
              <a14:hiddenFill xmlns:a14="http://schemas.microsoft.com/office/drawing/2010/main">
                <a:solidFill>
                  <a:schemeClr val="bg1">
                    <a:alpha val="59999"/>
                  </a:schemeClr>
                </a:solidFill>
              </a14:hiddenFill>
            </a:ext>
          </a:extLst>
        </p:spPr>
        <p:txBody>
          <a:bodyPr/>
          <a:lstStyle/>
          <a:p>
            <a:r>
              <a:rPr lang="en-US" altLang="en-US" dirty="0" smtClean="0"/>
              <a:t>Beit between Tropic of Cancer and Tropic of Capricorn receives most insolation</a:t>
            </a:r>
          </a:p>
          <a:p>
            <a:r>
              <a:rPr lang="en-US" altLang="en-US" dirty="0" smtClean="0"/>
              <a:t>Hot air rises, heads towards poles</a:t>
            </a:r>
          </a:p>
          <a:p>
            <a:r>
              <a:rPr lang="en-US" altLang="en-US" dirty="0" smtClean="0"/>
              <a:t>Air cools &amp; becomes heavy and sinks approximately at 30°N and 30°S latitude</a:t>
            </a:r>
          </a:p>
          <a:p>
            <a:r>
              <a:rPr lang="en-US" altLang="en-US" dirty="0" smtClean="0"/>
              <a:t>Plus the Coriolis effect (winds appear to curve)</a:t>
            </a:r>
          </a:p>
          <a:p>
            <a:pPr>
              <a:buFontTx/>
              <a:buNone/>
            </a:pPr>
            <a:endParaRPr lang="en-US" altLang="en-US" dirty="0" smtClean="0"/>
          </a:p>
        </p:txBody>
      </p:sp>
      <p:pic>
        <p:nvPicPr>
          <p:cNvPr id="6148" name="Picture 4" descr="4_15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674374"/>
            <a:ext cx="10515600" cy="418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14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14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14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14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905000" y="76200"/>
            <a:ext cx="7772400" cy="609600"/>
          </a:xfrm>
        </p:spPr>
        <p:txBody>
          <a:bodyPr>
            <a:normAutofit fontScale="90000"/>
          </a:bodyPr>
          <a:lstStyle/>
          <a:p>
            <a:r>
              <a:rPr lang="en-US" altLang="en-US" dirty="0" smtClean="0"/>
              <a:t>Coriolis Force</a:t>
            </a:r>
          </a:p>
        </p:txBody>
      </p:sp>
      <p:sp>
        <p:nvSpPr>
          <p:cNvPr id="7171" name="Content Placeholder 2"/>
          <p:cNvSpPr>
            <a:spLocks noGrp="1"/>
          </p:cNvSpPr>
          <p:nvPr>
            <p:ph idx="1"/>
          </p:nvPr>
        </p:nvSpPr>
        <p:spPr>
          <a:xfrm>
            <a:off x="0" y="685800"/>
            <a:ext cx="6781800" cy="6019800"/>
          </a:xfrm>
        </p:spPr>
        <p:txBody>
          <a:bodyPr/>
          <a:lstStyle/>
          <a:p>
            <a:r>
              <a:rPr lang="en-US" altLang="en-US" dirty="0" smtClean="0"/>
              <a:t>Coriolis Force: an artifact of the earth's rotation. Once air has been set in motion by the pressure gradient force, it undergoes an apparent deflection from its path, as seen by an observer on the earth which is rotating. This apparent deflection is called the "Coriolis force" and is a result of the earth's rotation.</a:t>
            </a:r>
          </a:p>
          <a:p>
            <a:r>
              <a:rPr lang="en-US" altLang="en-US" dirty="0" smtClean="0"/>
              <a:t>Northern Hemisphere: rotation is clockwise and deflection appears to go to the right.</a:t>
            </a:r>
          </a:p>
          <a:p>
            <a:r>
              <a:rPr lang="en-US" altLang="en-US" dirty="0" smtClean="0"/>
              <a:t>Southern Hemisphere: rotation is counterclockwise and deflection appears to go to the left.</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100000" l="9888" r="93034">
                        <a14:foregroundMark x1="17978" y1="51081" x2="17978" y2="51081"/>
                        <a14:foregroundMark x1="21124" y1="51081" x2="21124" y2="51081"/>
                        <a14:foregroundMark x1="26067" y1="51351" x2="26067" y2="51351"/>
                        <a14:foregroundMark x1="29438" y1="51892" x2="29438" y2="51892"/>
                        <a14:foregroundMark x1="35730" y1="51622" x2="35730" y2="51622"/>
                        <a14:foregroundMark x1="40674" y1="51622" x2="40674" y2="51622"/>
                        <a14:foregroundMark x1="46966" y1="51622" x2="46966" y2="51622"/>
                        <a14:foregroundMark x1="51011" y1="51622" x2="51011" y2="51622"/>
                        <a14:foregroundMark x1="86067" y1="50811" x2="86067" y2="50541"/>
                        <a14:foregroundMark x1="84045" y1="50541" x2="83820" y2="50541"/>
                        <a14:foregroundMark x1="89438" y1="50541" x2="89438" y2="50541"/>
                        <a14:foregroundMark x1="11685" y1="50811" x2="11685" y2="50541"/>
                        <a14:foregroundMark x1="15056" y1="50541" x2="15281" y2="50541"/>
                      </a14:backgroundRemoval>
                    </a14:imgEffect>
                  </a14:imgLayer>
                </a14:imgProps>
              </a:ext>
            </a:extLst>
          </a:blip>
          <a:stretch>
            <a:fillRect/>
          </a:stretch>
        </p:blipFill>
        <p:spPr>
          <a:xfrm>
            <a:off x="7010400" y="1142999"/>
            <a:ext cx="5181600" cy="4308297"/>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286000" y="0"/>
            <a:ext cx="7772400" cy="685800"/>
          </a:xfrm>
        </p:spPr>
        <p:txBody>
          <a:bodyPr>
            <a:normAutofit fontScale="90000"/>
          </a:bodyPr>
          <a:lstStyle/>
          <a:p>
            <a:endParaRPr lang="en-US" altLang="en-US" smtClean="0"/>
          </a:p>
        </p:txBody>
      </p:sp>
      <p:pic>
        <p:nvPicPr>
          <p:cNvPr id="819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6197" t="4349" r="-1306" b="4349"/>
          <a:stretch>
            <a:fillRect/>
          </a:stretch>
        </p:blipFill>
        <p:spPr>
          <a:xfrm>
            <a:off x="1981200" y="990600"/>
            <a:ext cx="5638800" cy="5638800"/>
          </a:xfrm>
        </p:spPr>
      </p:pic>
      <p:sp>
        <p:nvSpPr>
          <p:cNvPr id="8196" name="TextBox 4"/>
          <p:cNvSpPr txBox="1">
            <a:spLocks noChangeArrowheads="1"/>
          </p:cNvSpPr>
          <p:nvPr/>
        </p:nvSpPr>
        <p:spPr bwMode="auto">
          <a:xfrm>
            <a:off x="4457700" y="685801"/>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400">
                <a:solidFill>
                  <a:schemeClr val="tx1"/>
                </a:solidFill>
                <a:latin typeface="Times" panose="02020603050405020304" pitchFamily="18" charset="0"/>
              </a:defRPr>
            </a:lvl1pPr>
            <a:lvl2pPr marL="742950" indent="-285750" algn="ctr">
              <a:defRPr sz="2400">
                <a:solidFill>
                  <a:schemeClr val="tx1"/>
                </a:solidFill>
                <a:latin typeface="Times" panose="02020603050405020304" pitchFamily="18" charset="0"/>
              </a:defRPr>
            </a:lvl2pPr>
            <a:lvl3pPr marL="1143000" indent="-228600" algn="ctr">
              <a:defRPr sz="2400">
                <a:solidFill>
                  <a:schemeClr val="tx1"/>
                </a:solidFill>
                <a:latin typeface="Times" panose="02020603050405020304" pitchFamily="18" charset="0"/>
              </a:defRPr>
            </a:lvl3pPr>
            <a:lvl4pPr marL="1600200" indent="-228600" algn="ctr">
              <a:defRPr sz="2400">
                <a:solidFill>
                  <a:schemeClr val="tx1"/>
                </a:solidFill>
                <a:latin typeface="Times" panose="02020603050405020304" pitchFamily="18" charset="0"/>
              </a:defRPr>
            </a:lvl4pPr>
            <a:lvl5pPr marL="2057400" indent="-228600" algn="ctr">
              <a:defRPr sz="2400">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a:t>90</a:t>
            </a:r>
          </a:p>
        </p:txBody>
      </p:sp>
      <p:sp>
        <p:nvSpPr>
          <p:cNvPr id="8197" name="TextBox 5"/>
          <p:cNvSpPr txBox="1">
            <a:spLocks noChangeArrowheads="1"/>
          </p:cNvSpPr>
          <p:nvPr/>
        </p:nvSpPr>
        <p:spPr bwMode="auto">
          <a:xfrm>
            <a:off x="2133600" y="1735139"/>
            <a:ext cx="533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400">
                <a:solidFill>
                  <a:schemeClr val="tx1"/>
                </a:solidFill>
                <a:latin typeface="Times" panose="02020603050405020304" pitchFamily="18" charset="0"/>
              </a:defRPr>
            </a:lvl1pPr>
            <a:lvl2pPr marL="742950" indent="-285750" algn="ctr">
              <a:defRPr sz="2400">
                <a:solidFill>
                  <a:schemeClr val="tx1"/>
                </a:solidFill>
                <a:latin typeface="Times" panose="02020603050405020304" pitchFamily="18" charset="0"/>
              </a:defRPr>
            </a:lvl2pPr>
            <a:lvl3pPr marL="1143000" indent="-228600" algn="ctr">
              <a:defRPr sz="2400">
                <a:solidFill>
                  <a:schemeClr val="tx1"/>
                </a:solidFill>
                <a:latin typeface="Times" panose="02020603050405020304" pitchFamily="18" charset="0"/>
              </a:defRPr>
            </a:lvl3pPr>
            <a:lvl4pPr marL="1600200" indent="-228600" algn="ctr">
              <a:defRPr sz="2400">
                <a:solidFill>
                  <a:schemeClr val="tx1"/>
                </a:solidFill>
                <a:latin typeface="Times" panose="02020603050405020304" pitchFamily="18" charset="0"/>
              </a:defRPr>
            </a:lvl4pPr>
            <a:lvl5pPr marL="2057400" indent="-228600" algn="ctr">
              <a:defRPr sz="2400">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a:t>60</a:t>
            </a:r>
          </a:p>
        </p:txBody>
      </p:sp>
      <p:sp>
        <p:nvSpPr>
          <p:cNvPr id="8198" name="TextBox 6"/>
          <p:cNvSpPr txBox="1">
            <a:spLocks noChangeArrowheads="1"/>
          </p:cNvSpPr>
          <p:nvPr/>
        </p:nvSpPr>
        <p:spPr bwMode="auto">
          <a:xfrm>
            <a:off x="2286000" y="541020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400">
                <a:solidFill>
                  <a:schemeClr val="tx1"/>
                </a:solidFill>
                <a:latin typeface="Times" panose="02020603050405020304" pitchFamily="18" charset="0"/>
              </a:defRPr>
            </a:lvl1pPr>
            <a:lvl2pPr marL="742950" indent="-285750" algn="ctr">
              <a:defRPr sz="2400">
                <a:solidFill>
                  <a:schemeClr val="tx1"/>
                </a:solidFill>
                <a:latin typeface="Times" panose="02020603050405020304" pitchFamily="18" charset="0"/>
              </a:defRPr>
            </a:lvl2pPr>
            <a:lvl3pPr marL="1143000" indent="-228600" algn="ctr">
              <a:defRPr sz="2400">
                <a:solidFill>
                  <a:schemeClr val="tx1"/>
                </a:solidFill>
                <a:latin typeface="Times" panose="02020603050405020304" pitchFamily="18" charset="0"/>
              </a:defRPr>
            </a:lvl3pPr>
            <a:lvl4pPr marL="1600200" indent="-228600" algn="ctr">
              <a:defRPr sz="2400">
                <a:solidFill>
                  <a:schemeClr val="tx1"/>
                </a:solidFill>
                <a:latin typeface="Times" panose="02020603050405020304" pitchFamily="18" charset="0"/>
              </a:defRPr>
            </a:lvl4pPr>
            <a:lvl5pPr marL="2057400" indent="-228600" algn="ctr">
              <a:defRPr sz="2400">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a:t>60</a:t>
            </a:r>
          </a:p>
        </p:txBody>
      </p:sp>
      <p:pic>
        <p:nvPicPr>
          <p:cNvPr id="819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57700" y="6400801"/>
            <a:ext cx="60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TextBox 8"/>
          <p:cNvSpPr txBox="1">
            <a:spLocks noChangeArrowheads="1"/>
          </p:cNvSpPr>
          <p:nvPr/>
        </p:nvSpPr>
        <p:spPr bwMode="auto">
          <a:xfrm>
            <a:off x="1714500" y="2686051"/>
            <a:ext cx="533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400">
                <a:solidFill>
                  <a:schemeClr val="tx1"/>
                </a:solidFill>
                <a:latin typeface="Times" panose="02020603050405020304" pitchFamily="18" charset="0"/>
              </a:defRPr>
            </a:lvl1pPr>
            <a:lvl2pPr marL="742950" indent="-285750" algn="ctr">
              <a:defRPr sz="2400">
                <a:solidFill>
                  <a:schemeClr val="tx1"/>
                </a:solidFill>
                <a:latin typeface="Times" panose="02020603050405020304" pitchFamily="18" charset="0"/>
              </a:defRPr>
            </a:lvl2pPr>
            <a:lvl3pPr marL="1143000" indent="-228600" algn="ctr">
              <a:defRPr sz="2400">
                <a:solidFill>
                  <a:schemeClr val="tx1"/>
                </a:solidFill>
                <a:latin typeface="Times" panose="02020603050405020304" pitchFamily="18" charset="0"/>
              </a:defRPr>
            </a:lvl3pPr>
            <a:lvl4pPr marL="1600200" indent="-228600" algn="ctr">
              <a:defRPr sz="2400">
                <a:solidFill>
                  <a:schemeClr val="tx1"/>
                </a:solidFill>
                <a:latin typeface="Times" panose="02020603050405020304" pitchFamily="18" charset="0"/>
              </a:defRPr>
            </a:lvl4pPr>
            <a:lvl5pPr marL="2057400" indent="-228600" algn="ctr">
              <a:defRPr sz="2400">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a:t>30</a:t>
            </a:r>
          </a:p>
        </p:txBody>
      </p:sp>
      <p:pic>
        <p:nvPicPr>
          <p:cNvPr id="8201"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9726" y="4459288"/>
            <a:ext cx="6762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TextBox 11"/>
          <p:cNvSpPr txBox="1">
            <a:spLocks noChangeArrowheads="1"/>
          </p:cNvSpPr>
          <p:nvPr/>
        </p:nvSpPr>
        <p:spPr bwMode="auto">
          <a:xfrm>
            <a:off x="1609726" y="3519488"/>
            <a:ext cx="600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400">
                <a:solidFill>
                  <a:schemeClr val="tx1"/>
                </a:solidFill>
                <a:latin typeface="Times" panose="02020603050405020304" pitchFamily="18" charset="0"/>
              </a:defRPr>
            </a:lvl1pPr>
            <a:lvl2pPr marL="742950" indent="-285750" algn="ctr">
              <a:defRPr sz="2400">
                <a:solidFill>
                  <a:schemeClr val="tx1"/>
                </a:solidFill>
                <a:latin typeface="Times" panose="02020603050405020304" pitchFamily="18" charset="0"/>
              </a:defRPr>
            </a:lvl2pPr>
            <a:lvl3pPr marL="1143000" indent="-228600" algn="ctr">
              <a:defRPr sz="2400">
                <a:solidFill>
                  <a:schemeClr val="tx1"/>
                </a:solidFill>
                <a:latin typeface="Times" panose="02020603050405020304" pitchFamily="18" charset="0"/>
              </a:defRPr>
            </a:lvl3pPr>
            <a:lvl4pPr marL="1600200" indent="-228600" algn="ctr">
              <a:defRPr sz="2400">
                <a:solidFill>
                  <a:schemeClr val="tx1"/>
                </a:solidFill>
                <a:latin typeface="Times" panose="02020603050405020304" pitchFamily="18" charset="0"/>
              </a:defRPr>
            </a:lvl4pPr>
            <a:lvl5pPr marL="2057400" indent="-228600" algn="ctr">
              <a:defRPr sz="2400">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a:t>0</a:t>
            </a:r>
          </a:p>
        </p:txBody>
      </p:sp>
      <p:sp>
        <p:nvSpPr>
          <p:cNvPr id="8203" name="TextBox 12"/>
          <p:cNvSpPr txBox="1">
            <a:spLocks noChangeArrowheads="1"/>
          </p:cNvSpPr>
          <p:nvPr/>
        </p:nvSpPr>
        <p:spPr bwMode="auto">
          <a:xfrm>
            <a:off x="7696200" y="1147763"/>
            <a:ext cx="29718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400">
                <a:solidFill>
                  <a:schemeClr val="tx1"/>
                </a:solidFill>
                <a:latin typeface="Times" panose="02020603050405020304" pitchFamily="18" charset="0"/>
              </a:defRPr>
            </a:lvl1pPr>
            <a:lvl2pPr marL="742950" indent="-285750" algn="ctr">
              <a:defRPr sz="2400">
                <a:solidFill>
                  <a:schemeClr val="tx1"/>
                </a:solidFill>
                <a:latin typeface="Times" panose="02020603050405020304" pitchFamily="18" charset="0"/>
              </a:defRPr>
            </a:lvl2pPr>
            <a:lvl3pPr marL="1143000" indent="-228600" algn="ctr">
              <a:defRPr sz="2400">
                <a:solidFill>
                  <a:schemeClr val="tx1"/>
                </a:solidFill>
                <a:latin typeface="Times" panose="02020603050405020304" pitchFamily="18" charset="0"/>
              </a:defRPr>
            </a:lvl3pPr>
            <a:lvl4pPr marL="1600200" indent="-228600" algn="ctr">
              <a:defRPr sz="2400">
                <a:solidFill>
                  <a:schemeClr val="tx1"/>
                </a:solidFill>
                <a:latin typeface="Times" panose="02020603050405020304" pitchFamily="18" charset="0"/>
              </a:defRPr>
            </a:lvl4pPr>
            <a:lvl5pPr marL="2057400" indent="-228600" algn="ctr">
              <a:defRPr sz="2400">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defRPr>
            </a:lvl9pPr>
          </a:lstStyle>
          <a:p>
            <a:pPr algn="l"/>
            <a:r>
              <a:rPr lang="en-US" altLang="en-US"/>
              <a:t>Where we live, St. Louis, Missouri, we are affected by the Prevailing Westerlies of the Northern Hemisphere most of the time. In the winter, the Polar Easterlies extend further south and in the summer, the Southeast Trade Winds extend further north. This accounts for the wide variety of weather we receive.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524000" y="0"/>
            <a:ext cx="9144000" cy="685800"/>
          </a:xfrm>
        </p:spPr>
        <p:txBody>
          <a:bodyPr/>
          <a:lstStyle/>
          <a:p>
            <a:r>
              <a:rPr lang="en-US" altLang="en-US" sz="4000"/>
              <a:t>Driving Force of the Wind Belts</a:t>
            </a:r>
          </a:p>
        </p:txBody>
      </p:sp>
      <p:sp>
        <p:nvSpPr>
          <p:cNvPr id="9219" name="Content Placeholder 2"/>
          <p:cNvSpPr>
            <a:spLocks noGrp="1"/>
          </p:cNvSpPr>
          <p:nvPr>
            <p:ph idx="1"/>
          </p:nvPr>
        </p:nvSpPr>
        <p:spPr>
          <a:xfrm>
            <a:off x="0" y="552450"/>
            <a:ext cx="12192000" cy="1600200"/>
          </a:xfrm>
        </p:spPr>
        <p:txBody>
          <a:bodyPr>
            <a:normAutofit fontScale="92500" lnSpcReduction="10000"/>
          </a:bodyPr>
          <a:lstStyle/>
          <a:p>
            <a:r>
              <a:rPr lang="en-US" altLang="en-US" dirty="0" smtClean="0"/>
              <a:t>Intertropical Convergence Zone (Equatorial Low) = this is the </a:t>
            </a:r>
            <a:r>
              <a:rPr lang="en-US" altLang="en-US" b="1" dirty="0" smtClean="0">
                <a:solidFill>
                  <a:srgbClr val="FF0000"/>
                </a:solidFill>
              </a:rPr>
              <a:t>“engine” </a:t>
            </a:r>
            <a:r>
              <a:rPr lang="en-US" altLang="en-US" dirty="0" smtClean="0"/>
              <a:t>that drives the whole wind belt system. Another example of our solar powered earth.</a:t>
            </a:r>
          </a:p>
          <a:p>
            <a:r>
              <a:rPr lang="en-US" altLang="en-US" dirty="0" smtClean="0"/>
              <a:t>Due to the tilt of the earth’s axis, relative to the earth, the ITCZ seems to shift back and forth between the Tropic of Cancer and the Tropic of Capricorn, causing the seasons.</a:t>
            </a:r>
          </a:p>
          <a:p>
            <a:endParaRPr lang="en-US" altLang="en-US" dirty="0" smtClean="0"/>
          </a:p>
        </p:txBody>
      </p:sp>
      <p:pic>
        <p:nvPicPr>
          <p:cNvPr id="922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152650"/>
            <a:ext cx="91440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3" name="Rectangle 3"/>
          <p:cNvSpPr>
            <a:spLocks noGrp="1" noChangeArrowheads="1"/>
          </p:cNvSpPr>
          <p:nvPr>
            <p:ph idx="1"/>
          </p:nvPr>
        </p:nvSpPr>
        <p:spPr>
          <a:xfrm>
            <a:off x="76200" y="4419600"/>
            <a:ext cx="11963400" cy="2438400"/>
          </a:xfrm>
          <a:extLst>
            <a:ext uri="{909E8E84-426E-40DD-AFC4-6F175D3DCCD1}">
              <a14:hiddenFill xmlns:a14="http://schemas.microsoft.com/office/drawing/2010/main">
                <a:solidFill>
                  <a:schemeClr val="bg1">
                    <a:alpha val="59999"/>
                  </a:schemeClr>
                </a:solidFill>
              </a14:hiddenFill>
            </a:ext>
          </a:extLst>
        </p:spPr>
        <p:txBody>
          <a:bodyPr/>
          <a:lstStyle/>
          <a:p>
            <a:r>
              <a:rPr lang="en-US" altLang="en-US" dirty="0" smtClean="0"/>
              <a:t>Warmer air “holds” more water &amp; visa versa</a:t>
            </a:r>
          </a:p>
          <a:p>
            <a:r>
              <a:rPr lang="en-US" altLang="en-US" dirty="0" smtClean="0"/>
              <a:t>Low pressure=warm air=high potential precipitation</a:t>
            </a:r>
          </a:p>
          <a:p>
            <a:r>
              <a:rPr lang="en-US" altLang="en-US" dirty="0" smtClean="0"/>
              <a:t>High pressure=cold air=dry air absorbing what moisture is available.</a:t>
            </a:r>
          </a:p>
          <a:p>
            <a:r>
              <a:rPr lang="en-US" altLang="en-US" dirty="0" smtClean="0"/>
              <a:t>WIND = The horizontal movement of air from a high pressure center to a low pressure center.</a:t>
            </a:r>
          </a:p>
        </p:txBody>
      </p:sp>
      <p:pic>
        <p:nvPicPr>
          <p:cNvPr id="10243" name="Picture 4" descr="4_1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
            <a:ext cx="6553200" cy="43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04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4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04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040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3"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6" name="Picture 4" descr="worldprecip"/>
          <p:cNvPicPr>
            <a:picLocks noChangeAspect="1" noChangeArrowheads="1"/>
          </p:cNvPicPr>
          <p:nvPr/>
        </p:nvPicPr>
        <p:blipFill>
          <a:blip r:embed="rId2">
            <a:extLst>
              <a:ext uri="{28A0092B-C50C-407E-A947-70E740481C1C}">
                <a14:useLocalDpi xmlns:a14="http://schemas.microsoft.com/office/drawing/2010/main" val="0"/>
              </a:ext>
            </a:extLst>
          </a:blip>
          <a:srcRect b="3751"/>
          <a:stretch>
            <a:fillRect/>
          </a:stretch>
        </p:blipFill>
        <p:spPr bwMode="auto">
          <a:xfrm>
            <a:off x="9525" y="0"/>
            <a:ext cx="1068779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7"/>
          <p:cNvSpPr>
            <a:spLocks noChangeArrowheads="1"/>
          </p:cNvSpPr>
          <p:nvPr/>
        </p:nvSpPr>
        <p:spPr bwMode="auto">
          <a:xfrm>
            <a:off x="4343400" y="5257800"/>
            <a:ext cx="5943600" cy="1524000"/>
          </a:xfrm>
          <a:prstGeom prst="rect">
            <a:avLst/>
          </a:prstGeom>
          <a:solidFill>
            <a:schemeClr val="bg1"/>
          </a:solidFill>
          <a:ln>
            <a:noFill/>
          </a:ln>
          <a:effectLst/>
          <a:extLst>
            <a:ext uri="{91240B29-F687-4F45-9708-019B960494DF}">
              <a14:hiddenLine xmlns:a14="http://schemas.microsoft.com/office/drawing/2010/main" w="57150" algn="ctr">
                <a:solidFill>
                  <a:srgbClr val="0033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a:solidFill>
                  <a:schemeClr val="tx1"/>
                </a:solidFill>
                <a:latin typeface="Times" panose="02020603050405020304" pitchFamily="18" charset="0"/>
              </a:defRPr>
            </a:lvl1pPr>
            <a:lvl2pPr marL="742950" indent="-285750" algn="ctr">
              <a:defRPr sz="2400">
                <a:solidFill>
                  <a:schemeClr val="tx1"/>
                </a:solidFill>
                <a:latin typeface="Times" panose="02020603050405020304" pitchFamily="18" charset="0"/>
              </a:defRPr>
            </a:lvl2pPr>
            <a:lvl3pPr marL="1143000" indent="-228600" algn="ctr">
              <a:defRPr sz="2400">
                <a:solidFill>
                  <a:schemeClr val="tx1"/>
                </a:solidFill>
                <a:latin typeface="Times" panose="02020603050405020304" pitchFamily="18" charset="0"/>
              </a:defRPr>
            </a:lvl3pPr>
            <a:lvl4pPr marL="1600200" indent="-228600" algn="ctr">
              <a:defRPr sz="2400">
                <a:solidFill>
                  <a:schemeClr val="tx1"/>
                </a:solidFill>
                <a:latin typeface="Times" panose="02020603050405020304" pitchFamily="18" charset="0"/>
              </a:defRPr>
            </a:lvl4pPr>
            <a:lvl5pPr marL="2057400" indent="-228600" algn="ctr">
              <a:defRPr sz="2400">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11268" name="TextBox 1"/>
          <p:cNvSpPr txBox="1">
            <a:spLocks noChangeArrowheads="1"/>
          </p:cNvSpPr>
          <p:nvPr/>
        </p:nvSpPr>
        <p:spPr bwMode="auto">
          <a:xfrm>
            <a:off x="2667000" y="5105400"/>
            <a:ext cx="7924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400">
                <a:solidFill>
                  <a:schemeClr val="tx1"/>
                </a:solidFill>
                <a:latin typeface="Times" panose="02020603050405020304" pitchFamily="18" charset="0"/>
              </a:defRPr>
            </a:lvl1pPr>
            <a:lvl2pPr marL="742950" indent="-285750" algn="ctr">
              <a:defRPr sz="2400">
                <a:solidFill>
                  <a:schemeClr val="tx1"/>
                </a:solidFill>
                <a:latin typeface="Times" panose="02020603050405020304" pitchFamily="18" charset="0"/>
              </a:defRPr>
            </a:lvl2pPr>
            <a:lvl3pPr marL="1143000" indent="-228600" algn="ctr">
              <a:defRPr sz="2400">
                <a:solidFill>
                  <a:schemeClr val="tx1"/>
                </a:solidFill>
                <a:latin typeface="Times" panose="02020603050405020304" pitchFamily="18" charset="0"/>
              </a:defRPr>
            </a:lvl3pPr>
            <a:lvl4pPr marL="1600200" indent="-228600" algn="ctr">
              <a:defRPr sz="2400">
                <a:solidFill>
                  <a:schemeClr val="tx1"/>
                </a:solidFill>
                <a:latin typeface="Times" panose="02020603050405020304" pitchFamily="18" charset="0"/>
              </a:defRPr>
            </a:lvl4pPr>
            <a:lvl5pPr marL="2057400" indent="-228600" algn="ctr">
              <a:defRPr sz="2400">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2800" dirty="0"/>
              <a:t>Climate change will probably create changes in how much precipitation falls and where it does and doesn’t fall.</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0" name="Picture 5" descr="4_55"/>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974" b="100000" l="111" r="99889">
                        <a14:foregroundMark x1="889" y1="46097" x2="889" y2="46097"/>
                        <a14:foregroundMark x1="778" y1="49257" x2="778" y2="49257"/>
                        <a14:foregroundMark x1="1333" y1="43494" x2="1333" y2="43494"/>
                        <a14:foregroundMark x1="889" y1="76580" x2="889" y2="76580"/>
                        <a14:foregroundMark x1="778" y1="75093" x2="778" y2="75093"/>
                        <a14:foregroundMark x1="556" y1="72677" x2="556" y2="72677"/>
                      </a14:backgroundRemoval>
                    </a14:imgEffect>
                  </a14:imgLayer>
                </a14:imgProps>
              </a:ext>
              <a:ext uri="{28A0092B-C50C-407E-A947-70E740481C1C}">
                <a14:useLocalDpi xmlns:a14="http://schemas.microsoft.com/office/drawing/2010/main" val="0"/>
              </a:ext>
            </a:extLst>
          </a:blip>
          <a:srcRect t="3333"/>
          <a:stretch/>
        </p:blipFill>
        <p:spPr bwMode="auto">
          <a:xfrm>
            <a:off x="152400" y="0"/>
            <a:ext cx="11868781"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276600" y="0"/>
            <a:ext cx="5867400" cy="609600"/>
          </a:xfrm>
          <a:extLst>
            <a:ext uri="{909E8E84-426E-40DD-AFC4-6F175D3DCCD1}">
              <a14:hiddenFill xmlns:a14="http://schemas.microsoft.com/office/drawing/2010/main">
                <a:solidFill>
                  <a:schemeClr val="bg1">
                    <a:alpha val="59999"/>
                  </a:schemeClr>
                </a:solidFill>
              </a14:hiddenFill>
            </a:ext>
          </a:extLst>
        </p:spPr>
        <p:txBody>
          <a:bodyPr/>
          <a:lstStyle/>
          <a:p>
            <a:pPr algn="ctr"/>
            <a:r>
              <a:rPr lang="en-US" altLang="en-US" sz="3600" dirty="0">
                <a:latin typeface="Arial" panose="020B0604020202020204" pitchFamily="34" charset="0"/>
              </a:rPr>
              <a:t>Ocean currents</a:t>
            </a:r>
            <a:endParaRPr lang="en-US" altLang="en-US" sz="3200" dirty="0">
              <a:latin typeface="Arial" panose="020B0604020202020204" pitchFamily="34" charset="0"/>
            </a:endParaRPr>
          </a:p>
        </p:txBody>
      </p:sp>
      <p:sp>
        <p:nvSpPr>
          <p:cNvPr id="232451" name="Rectangle 3"/>
          <p:cNvSpPr>
            <a:spLocks noGrp="1" noChangeArrowheads="1"/>
          </p:cNvSpPr>
          <p:nvPr>
            <p:ph idx="1"/>
          </p:nvPr>
        </p:nvSpPr>
        <p:spPr>
          <a:xfrm>
            <a:off x="0" y="609600"/>
            <a:ext cx="3810000" cy="6248400"/>
          </a:xfrm>
          <a:extLst>
            <a:ext uri="{909E8E84-426E-40DD-AFC4-6F175D3DCCD1}">
              <a14:hiddenFill xmlns:a14="http://schemas.microsoft.com/office/drawing/2010/main">
                <a:solidFill>
                  <a:schemeClr val="bg1">
                    <a:alpha val="59999"/>
                  </a:schemeClr>
                </a:solidFill>
              </a14:hiddenFill>
            </a:ext>
          </a:extLst>
        </p:spPr>
        <p:txBody>
          <a:bodyPr/>
          <a:lstStyle/>
          <a:p>
            <a:r>
              <a:rPr lang="en-US" altLang="en-US" dirty="0" smtClean="0"/>
              <a:t>Follow same circular pattern (driven by wind)</a:t>
            </a:r>
          </a:p>
          <a:p>
            <a:r>
              <a:rPr lang="en-US" altLang="en-US" dirty="0" smtClean="0"/>
              <a:t>Warm currents flow away from equator, pile up on eastern shores</a:t>
            </a:r>
          </a:p>
          <a:p>
            <a:pPr lvl="1"/>
            <a:r>
              <a:rPr lang="en-US" altLang="en-US" sz="3200" dirty="0"/>
              <a:t>Gulf Stream, Brazil</a:t>
            </a:r>
          </a:p>
          <a:p>
            <a:r>
              <a:rPr lang="en-US" altLang="en-US" dirty="0" smtClean="0"/>
              <a:t>Cold currents flow towards equator, cause upwelling</a:t>
            </a:r>
          </a:p>
          <a:p>
            <a:pPr lvl="1"/>
            <a:r>
              <a:rPr lang="en-US" altLang="en-US" sz="3200" dirty="0"/>
              <a:t>Humboldt/Peru, California</a:t>
            </a:r>
            <a:endParaRPr lang="en-US" altLang="en-US" dirty="0" smtClean="0"/>
          </a:p>
        </p:txBody>
      </p:sp>
      <p:pic>
        <p:nvPicPr>
          <p:cNvPr id="2" name="Picture 1"/>
          <p:cNvPicPr>
            <a:picLocks noChangeAspect="1"/>
          </p:cNvPicPr>
          <p:nvPr/>
        </p:nvPicPr>
        <p:blipFill>
          <a:blip r:embed="rId2"/>
          <a:stretch>
            <a:fillRect/>
          </a:stretch>
        </p:blipFill>
        <p:spPr>
          <a:xfrm>
            <a:off x="3733799" y="1001794"/>
            <a:ext cx="8448675" cy="585620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24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245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2451">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245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24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a:bodyPr>
          <a:lstStyle/>
          <a:p>
            <a:r>
              <a:rPr lang="en-US" dirty="0" smtClean="0"/>
              <a:t>Factors that influence climate – various combinations cause the different types of climate</a:t>
            </a:r>
            <a:endParaRPr lang="en-US" dirty="0"/>
          </a:p>
        </p:txBody>
      </p:sp>
      <p:pic>
        <p:nvPicPr>
          <p:cNvPr id="4" name="Content Placeholder 3"/>
          <p:cNvPicPr>
            <a:picLocks noGrp="1" noChangeAspect="1"/>
          </p:cNvPicPr>
          <p:nvPr>
            <p:ph idx="1"/>
          </p:nvPr>
        </p:nvPicPr>
        <p:blipFill>
          <a:blip r:embed="rId2"/>
          <a:stretch>
            <a:fillRect/>
          </a:stretch>
        </p:blipFill>
        <p:spPr>
          <a:xfrm>
            <a:off x="1003022" y="1325563"/>
            <a:ext cx="9727362" cy="5532437"/>
          </a:xfrm>
          <a:prstGeom prst="rect">
            <a:avLst/>
          </a:prstGeom>
        </p:spPr>
      </p:pic>
      <p:sp>
        <p:nvSpPr>
          <p:cNvPr id="5" name="TextBox 4"/>
          <p:cNvSpPr txBox="1"/>
          <p:nvPr/>
        </p:nvSpPr>
        <p:spPr>
          <a:xfrm>
            <a:off x="2286000" y="5943600"/>
            <a:ext cx="7010400" cy="584775"/>
          </a:xfrm>
          <a:prstGeom prst="rect">
            <a:avLst/>
          </a:prstGeom>
          <a:noFill/>
        </p:spPr>
        <p:txBody>
          <a:bodyPr wrap="square" rtlCol="0">
            <a:spAutoFit/>
          </a:bodyPr>
          <a:lstStyle/>
          <a:p>
            <a:r>
              <a:rPr lang="en-US" sz="3200" b="1" dirty="0" smtClean="0"/>
              <a:t>Add the size and shape of land masses</a:t>
            </a:r>
            <a:endParaRPr lang="en-US" sz="3200" b="1" dirty="0"/>
          </a:p>
        </p:txBody>
      </p:sp>
    </p:spTree>
    <p:extLst>
      <p:ext uri="{BB962C8B-B14F-4D97-AF65-F5344CB8AC3E}">
        <p14:creationId xmlns:p14="http://schemas.microsoft.com/office/powerpoint/2010/main" val="10088930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Picture 3" descr="4_16"/>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75" b="100000" l="0" r="99889">
                        <a14:foregroundMark x1="11444" y1="15918" x2="11444" y2="15918"/>
                        <a14:foregroundMark x1="76889" y1="8614" x2="76889" y2="8614"/>
                      </a14:backgroundRemoval>
                    </a14:imgEffect>
                  </a14:imgLayer>
                </a14:imgProps>
              </a:ext>
              <a:ext uri="{28A0092B-C50C-407E-A947-70E740481C1C}">
                <a14:useLocalDpi xmlns:a14="http://schemas.microsoft.com/office/drawing/2010/main" val="0"/>
              </a:ext>
            </a:extLst>
          </a:blip>
          <a:srcRect t="2222"/>
          <a:stretch/>
        </p:blipFill>
        <p:spPr bwMode="auto">
          <a:xfrm>
            <a:off x="92031" y="-76200"/>
            <a:ext cx="11947569"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6800" y="304800"/>
            <a:ext cx="3462130" cy="6248400"/>
          </a:xfrm>
        </p:spPr>
        <p:txBody>
          <a:bodyPr/>
          <a:lstStyle/>
          <a:p>
            <a:r>
              <a:rPr lang="en-US" dirty="0" smtClean="0"/>
              <a:t>Most of what we will be discussing occurs within the Troposphere</a:t>
            </a:r>
            <a:endParaRPr lang="en-US" dirty="0"/>
          </a:p>
        </p:txBody>
      </p:sp>
      <p:pic>
        <p:nvPicPr>
          <p:cNvPr id="4" name="Content Placeholder 3"/>
          <p:cNvPicPr>
            <a:picLocks noGrp="1" noChangeAspect="1"/>
          </p:cNvPicPr>
          <p:nvPr>
            <p:ph idx="1"/>
          </p:nvPr>
        </p:nvPicPr>
        <p:blipFill rotWithShape="1">
          <a:blip r:embed="rId2"/>
          <a:srcRect r="5000"/>
          <a:stretch/>
        </p:blipFill>
        <p:spPr>
          <a:xfrm>
            <a:off x="0" y="0"/>
            <a:ext cx="8686800" cy="6858000"/>
          </a:xfrm>
          <a:prstGeom prst="rect">
            <a:avLst/>
          </a:prstGeom>
        </p:spPr>
      </p:pic>
    </p:spTree>
    <p:extLst>
      <p:ext uri="{BB962C8B-B14F-4D97-AF65-F5344CB8AC3E}">
        <p14:creationId xmlns:p14="http://schemas.microsoft.com/office/powerpoint/2010/main" val="4006071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61999"/>
          </a:xfrm>
        </p:spPr>
        <p:txBody>
          <a:bodyPr>
            <a:normAutofit fontScale="90000"/>
          </a:bodyPr>
          <a:lstStyle/>
          <a:p>
            <a:r>
              <a:rPr lang="en-US" b="1" dirty="0" smtClean="0">
                <a:solidFill>
                  <a:srgbClr val="FF0000"/>
                </a:solidFill>
              </a:rPr>
              <a:t>Altitudinal Zonation </a:t>
            </a:r>
            <a:r>
              <a:rPr lang="en-US" dirty="0" smtClean="0"/>
              <a:t>– influence of altitude &amp; topography</a:t>
            </a:r>
            <a:endParaRPr lang="en-US" dirty="0"/>
          </a:p>
        </p:txBody>
      </p:sp>
      <p:pic>
        <p:nvPicPr>
          <p:cNvPr id="9" name="Content Placeholder 8"/>
          <p:cNvPicPr>
            <a:picLocks noGrp="1" noChangeAspect="1"/>
          </p:cNvPicPr>
          <p:nvPr>
            <p:ph idx="1"/>
          </p:nvPr>
        </p:nvPicPr>
        <p:blipFill>
          <a:blip r:embed="rId2"/>
          <a:stretch>
            <a:fillRect/>
          </a:stretch>
        </p:blipFill>
        <p:spPr>
          <a:xfrm>
            <a:off x="28574" y="609600"/>
            <a:ext cx="10115453" cy="6248400"/>
          </a:xfrm>
          <a:prstGeom prst="rect">
            <a:avLst/>
          </a:prstGeom>
        </p:spPr>
      </p:pic>
    </p:spTree>
    <p:extLst>
      <p:ext uri="{BB962C8B-B14F-4D97-AF65-F5344CB8AC3E}">
        <p14:creationId xmlns:p14="http://schemas.microsoft.com/office/powerpoint/2010/main" val="12570340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6200" y="365125"/>
            <a:ext cx="4191000" cy="6492875"/>
          </a:xfrm>
        </p:spPr>
        <p:txBody>
          <a:bodyPr/>
          <a:lstStyle/>
          <a:p>
            <a:r>
              <a:rPr lang="en-US" dirty="0" smtClean="0"/>
              <a:t>Influence of topography and prevailing winds</a:t>
            </a:r>
            <a:endParaRPr lang="en-US" dirty="0"/>
          </a:p>
        </p:txBody>
      </p:sp>
      <p:pic>
        <p:nvPicPr>
          <p:cNvPr id="4" name="Content Placeholder 3"/>
          <p:cNvPicPr>
            <a:picLocks noGrp="1" noChangeAspect="1"/>
          </p:cNvPicPr>
          <p:nvPr>
            <p:ph idx="1"/>
          </p:nvPr>
        </p:nvPicPr>
        <p:blipFill>
          <a:blip r:embed="rId2"/>
          <a:stretch>
            <a:fillRect/>
          </a:stretch>
        </p:blipFill>
        <p:spPr>
          <a:xfrm>
            <a:off x="19050" y="0"/>
            <a:ext cx="7541482" cy="6838950"/>
          </a:xfrm>
          <a:prstGeom prst="rect">
            <a:avLst/>
          </a:prstGeom>
        </p:spPr>
      </p:pic>
    </p:spTree>
    <p:extLst>
      <p:ext uri="{BB962C8B-B14F-4D97-AF65-F5344CB8AC3E}">
        <p14:creationId xmlns:p14="http://schemas.microsoft.com/office/powerpoint/2010/main" val="39016267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0" y="0"/>
            <a:ext cx="9182259" cy="6858000"/>
          </a:xfrm>
          <a:prstGeom prst="rect">
            <a:avLst/>
          </a:prstGeom>
        </p:spPr>
      </p:pic>
    </p:spTree>
    <p:extLst>
      <p:ext uri="{BB962C8B-B14F-4D97-AF65-F5344CB8AC3E}">
        <p14:creationId xmlns:p14="http://schemas.microsoft.com/office/powerpoint/2010/main" val="29241663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9050" y="0"/>
            <a:ext cx="12172950" cy="6176963"/>
          </a:xfrm>
          <a:prstGeom prst="rect">
            <a:avLst/>
          </a:prstGeom>
        </p:spPr>
      </p:pic>
      <p:sp>
        <p:nvSpPr>
          <p:cNvPr id="5" name="TextBox 4"/>
          <p:cNvSpPr txBox="1"/>
          <p:nvPr/>
        </p:nvSpPr>
        <p:spPr>
          <a:xfrm>
            <a:off x="0" y="6206050"/>
            <a:ext cx="12192000" cy="523220"/>
          </a:xfrm>
          <a:prstGeom prst="rect">
            <a:avLst/>
          </a:prstGeom>
          <a:noFill/>
        </p:spPr>
        <p:txBody>
          <a:bodyPr wrap="square" rtlCol="0">
            <a:spAutoFit/>
          </a:bodyPr>
          <a:lstStyle/>
          <a:p>
            <a:r>
              <a:rPr lang="en-US" sz="2800" b="1" dirty="0" smtClean="0"/>
              <a:t>H</a:t>
            </a:r>
            <a:r>
              <a:rPr lang="en-US" sz="2800" dirty="0" smtClean="0"/>
              <a:t> – Undifferentiated highlands (mountain areas that are too complex to classify)</a:t>
            </a:r>
            <a:endParaRPr lang="en-US" sz="2800" dirty="0"/>
          </a:p>
        </p:txBody>
      </p:sp>
    </p:spTree>
    <p:extLst>
      <p:ext uri="{BB962C8B-B14F-4D97-AF65-F5344CB8AC3E}">
        <p14:creationId xmlns:p14="http://schemas.microsoft.com/office/powerpoint/2010/main" val="690369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1262168" y="0"/>
            <a:ext cx="9667664" cy="6858000"/>
          </a:xfrm>
          <a:prstGeom prst="rect">
            <a:avLst/>
          </a:prstGeom>
        </p:spPr>
      </p:pic>
    </p:spTree>
    <p:extLst>
      <p:ext uri="{BB962C8B-B14F-4D97-AF65-F5344CB8AC3E}">
        <p14:creationId xmlns:p14="http://schemas.microsoft.com/office/powerpoint/2010/main" val="36834551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314700" y="0"/>
            <a:ext cx="5867400" cy="609600"/>
          </a:xfrm>
          <a:extLst>
            <a:ext uri="{909E8E84-426E-40DD-AFC4-6F175D3DCCD1}">
              <a14:hiddenFill xmlns:a14="http://schemas.microsoft.com/office/drawing/2010/main">
                <a:solidFill>
                  <a:schemeClr val="bg1">
                    <a:alpha val="59999"/>
                  </a:schemeClr>
                </a:solidFill>
              </a14:hiddenFill>
            </a:ext>
          </a:extLst>
        </p:spPr>
        <p:txBody>
          <a:bodyPr/>
          <a:lstStyle/>
          <a:p>
            <a:r>
              <a:rPr lang="en-US" altLang="en-US" sz="3600" dirty="0">
                <a:latin typeface="Arial" panose="020B0604020202020204" pitchFamily="34" charset="0"/>
              </a:rPr>
              <a:t>Climate classification</a:t>
            </a:r>
            <a:endParaRPr lang="en-US" altLang="en-US" sz="3200" dirty="0">
              <a:latin typeface="Arial" panose="020B0604020202020204" pitchFamily="34" charset="0"/>
            </a:endParaRPr>
          </a:p>
        </p:txBody>
      </p:sp>
      <p:sp>
        <p:nvSpPr>
          <p:cNvPr id="233475" name="Rectangle 3"/>
          <p:cNvSpPr>
            <a:spLocks noGrp="1" noChangeArrowheads="1"/>
          </p:cNvSpPr>
          <p:nvPr>
            <p:ph idx="1"/>
          </p:nvPr>
        </p:nvSpPr>
        <p:spPr>
          <a:xfrm>
            <a:off x="0" y="609600"/>
            <a:ext cx="12192000" cy="5943600"/>
          </a:xfrm>
          <a:extLst>
            <a:ext uri="{909E8E84-426E-40DD-AFC4-6F175D3DCCD1}">
              <a14:hiddenFill xmlns:a14="http://schemas.microsoft.com/office/drawing/2010/main">
                <a:solidFill>
                  <a:schemeClr val="bg1">
                    <a:alpha val="59999"/>
                  </a:schemeClr>
                </a:solidFill>
              </a14:hiddenFill>
            </a:ext>
          </a:extLst>
        </p:spPr>
        <p:txBody>
          <a:bodyPr>
            <a:normAutofit/>
          </a:bodyPr>
          <a:lstStyle/>
          <a:p>
            <a:r>
              <a:rPr lang="en-US" altLang="en-US" dirty="0" smtClean="0"/>
              <a:t>Temperature and precipitation</a:t>
            </a:r>
          </a:p>
          <a:p>
            <a:r>
              <a:rPr lang="en-US" altLang="en-US" dirty="0" smtClean="0"/>
              <a:t>Köppen classification system</a:t>
            </a:r>
          </a:p>
          <a:p>
            <a:r>
              <a:rPr lang="en-US" altLang="en-US" dirty="0" smtClean="0"/>
              <a:t>Five types, plus highlands</a:t>
            </a:r>
          </a:p>
          <a:p>
            <a:pPr lvl="1"/>
            <a:r>
              <a:rPr lang="en-US" altLang="en-US" sz="3200" dirty="0" smtClean="0"/>
              <a:t>A Tropical</a:t>
            </a:r>
          </a:p>
          <a:p>
            <a:pPr lvl="1"/>
            <a:r>
              <a:rPr lang="en-US" altLang="en-US" sz="3200" dirty="0" smtClean="0"/>
              <a:t>B  Dry</a:t>
            </a:r>
          </a:p>
          <a:p>
            <a:pPr lvl="1"/>
            <a:r>
              <a:rPr lang="en-US" altLang="en-US" sz="3200" dirty="0" smtClean="0"/>
              <a:t>C  Humid </a:t>
            </a:r>
          </a:p>
          <a:p>
            <a:pPr lvl="2"/>
            <a:r>
              <a:rPr lang="en-US" altLang="en-US" sz="2800" dirty="0" smtClean="0"/>
              <a:t>Mild winter</a:t>
            </a:r>
          </a:p>
          <a:p>
            <a:pPr lvl="1"/>
            <a:r>
              <a:rPr lang="en-US" altLang="en-US" sz="3200" dirty="0" smtClean="0"/>
              <a:t>D  Humid</a:t>
            </a:r>
          </a:p>
          <a:p>
            <a:pPr lvl="2"/>
            <a:r>
              <a:rPr lang="en-US" altLang="en-US" sz="2800" dirty="0" smtClean="0"/>
              <a:t>Cold winter</a:t>
            </a:r>
          </a:p>
          <a:p>
            <a:pPr lvl="1"/>
            <a:r>
              <a:rPr lang="en-US" altLang="en-US" sz="3200" dirty="0" smtClean="0"/>
              <a:t>E  Polar</a:t>
            </a:r>
          </a:p>
          <a:p>
            <a:pPr lvl="1"/>
            <a:r>
              <a:rPr lang="en-US" altLang="en-US" sz="3200" dirty="0" smtClean="0"/>
              <a:t>H  Highlands</a:t>
            </a:r>
            <a:endParaRPr lang="en-US" altLang="en-US" sz="3200" dirty="0"/>
          </a:p>
          <a:p>
            <a:pPr>
              <a:buFontTx/>
              <a:buNone/>
            </a:pPr>
            <a:endParaRPr lang="en-US" altLang="en-US" dirty="0" smtClean="0"/>
          </a:p>
        </p:txBody>
      </p:sp>
      <p:sp>
        <p:nvSpPr>
          <p:cNvPr id="16389" name="Line 6"/>
          <p:cNvSpPr>
            <a:spLocks noChangeShapeType="1"/>
          </p:cNvSpPr>
          <p:nvPr/>
        </p:nvSpPr>
        <p:spPr bwMode="auto">
          <a:xfrm>
            <a:off x="4109752" y="4343400"/>
            <a:ext cx="8112479" cy="0"/>
          </a:xfrm>
          <a:prstGeom prst="line">
            <a:avLst/>
          </a:prstGeom>
          <a:noFill/>
          <a:ln w="5715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638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4872" y="2286000"/>
            <a:ext cx="8685703" cy="4605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rgbClr val="0033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34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34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347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347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347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347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347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347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347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3475">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347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28600"/>
            <a:ext cx="12192000" cy="6459621"/>
          </a:xfrm>
          <a:prstGeom prst="rect">
            <a:avLst/>
          </a:prstGeom>
        </p:spPr>
      </p:pic>
    </p:spTree>
    <p:extLst>
      <p:ext uri="{BB962C8B-B14F-4D97-AF65-F5344CB8AC3E}">
        <p14:creationId xmlns:p14="http://schemas.microsoft.com/office/powerpoint/2010/main" val="6037333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10515600" cy="1325563"/>
          </a:xfrm>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457200" y="-3313"/>
            <a:ext cx="5029844" cy="6858000"/>
          </a:xfrm>
          <a:prstGeom prst="rect">
            <a:avLst/>
          </a:prstGeom>
        </p:spPr>
      </p:pic>
      <p:pic>
        <p:nvPicPr>
          <p:cNvPr id="6" name="Picture 5"/>
          <p:cNvPicPr>
            <a:picLocks noChangeAspect="1"/>
          </p:cNvPicPr>
          <p:nvPr/>
        </p:nvPicPr>
        <p:blipFill>
          <a:blip r:embed="rId3"/>
          <a:stretch>
            <a:fillRect/>
          </a:stretch>
        </p:blipFill>
        <p:spPr>
          <a:xfrm>
            <a:off x="5487044" y="0"/>
            <a:ext cx="6318657" cy="6854687"/>
          </a:xfrm>
          <a:prstGeom prst="rect">
            <a:avLst/>
          </a:prstGeom>
        </p:spPr>
      </p:pic>
    </p:spTree>
    <p:extLst>
      <p:ext uri="{BB962C8B-B14F-4D97-AF65-F5344CB8AC3E}">
        <p14:creationId xmlns:p14="http://schemas.microsoft.com/office/powerpoint/2010/main" val="10545785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4082" y="304800"/>
            <a:ext cx="2147917" cy="6324600"/>
          </a:xfrm>
        </p:spPr>
        <p:txBody>
          <a:bodyPr>
            <a:normAutofit/>
          </a:bodyPr>
          <a:lstStyle/>
          <a:p>
            <a:r>
              <a:rPr lang="en-US" sz="3200" dirty="0" smtClean="0"/>
              <a:t>It is natural for there to be similarities between a map of climates and a map of natural vegetation and a map of soil types.</a:t>
            </a:r>
            <a:endParaRPr lang="en-US" sz="3200" dirty="0"/>
          </a:p>
        </p:txBody>
      </p:sp>
      <p:pic>
        <p:nvPicPr>
          <p:cNvPr id="4" name="Content Placeholder 3"/>
          <p:cNvPicPr>
            <a:picLocks noGrp="1" noChangeAspect="1"/>
          </p:cNvPicPr>
          <p:nvPr>
            <p:ph idx="1"/>
          </p:nvPr>
        </p:nvPicPr>
        <p:blipFill>
          <a:blip r:embed="rId2"/>
          <a:stretch>
            <a:fillRect/>
          </a:stretch>
        </p:blipFill>
        <p:spPr>
          <a:xfrm>
            <a:off x="1" y="0"/>
            <a:ext cx="9933707" cy="6857999"/>
          </a:xfrm>
          <a:prstGeom prst="rect">
            <a:avLst/>
          </a:prstGeom>
        </p:spPr>
      </p:pic>
    </p:spTree>
    <p:extLst>
      <p:ext uri="{BB962C8B-B14F-4D97-AF65-F5344CB8AC3E}">
        <p14:creationId xmlns:p14="http://schemas.microsoft.com/office/powerpoint/2010/main" val="2000265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2096093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
            <a:ext cx="10515600" cy="762000"/>
          </a:xfrm>
        </p:spPr>
        <p:txBody>
          <a:bodyPr/>
          <a:lstStyle/>
          <a:p>
            <a:r>
              <a:rPr lang="en-US" dirty="0" smtClean="0"/>
              <a:t>Climate</a:t>
            </a:r>
            <a:endParaRPr lang="en-US" dirty="0"/>
          </a:p>
        </p:txBody>
      </p:sp>
      <p:sp>
        <p:nvSpPr>
          <p:cNvPr id="3" name="Content Placeholder 2"/>
          <p:cNvSpPr>
            <a:spLocks noGrp="1"/>
          </p:cNvSpPr>
          <p:nvPr>
            <p:ph idx="1"/>
          </p:nvPr>
        </p:nvSpPr>
        <p:spPr>
          <a:xfrm>
            <a:off x="0" y="609600"/>
            <a:ext cx="12163425" cy="5943599"/>
          </a:xfrm>
        </p:spPr>
        <p:txBody>
          <a:bodyPr>
            <a:normAutofit/>
          </a:bodyPr>
          <a:lstStyle/>
          <a:p>
            <a:r>
              <a:rPr lang="en-US" dirty="0"/>
              <a:t>Climate is the </a:t>
            </a:r>
            <a:r>
              <a:rPr lang="en-US" dirty="0" smtClean="0"/>
              <a:t>statistics </a:t>
            </a:r>
            <a:r>
              <a:rPr lang="en-US" b="1" dirty="0" smtClean="0">
                <a:solidFill>
                  <a:srgbClr val="FF0000"/>
                </a:solidFill>
              </a:rPr>
              <a:t>(AVERAGES) </a:t>
            </a:r>
            <a:r>
              <a:rPr lang="en-US" dirty="0"/>
              <a:t>of weather over long periods of time. It is measured by assessing the patterns of variation in </a:t>
            </a:r>
            <a:r>
              <a:rPr lang="en-US" b="1" dirty="0">
                <a:solidFill>
                  <a:srgbClr val="FF0000"/>
                </a:solidFill>
              </a:rPr>
              <a:t>temperature</a:t>
            </a:r>
            <a:r>
              <a:rPr lang="en-US" dirty="0"/>
              <a:t>, humidity, atmospheric pressure, wind, </a:t>
            </a:r>
            <a:r>
              <a:rPr lang="en-US" b="1" dirty="0">
                <a:solidFill>
                  <a:srgbClr val="FF0000"/>
                </a:solidFill>
              </a:rPr>
              <a:t>precipitation</a:t>
            </a:r>
            <a:r>
              <a:rPr lang="en-US" dirty="0"/>
              <a:t>, atmospheric particle count and other meteorological variables in a given region over long periods of time</a:t>
            </a:r>
            <a:r>
              <a:rPr lang="en-US" dirty="0" smtClean="0"/>
              <a:t>. Descriptions of averages </a:t>
            </a:r>
            <a:r>
              <a:rPr lang="en-US" b="1" dirty="0" smtClean="0">
                <a:solidFill>
                  <a:srgbClr val="FF0000"/>
                </a:solidFill>
              </a:rPr>
              <a:t>do not mention the extremes</a:t>
            </a:r>
            <a:r>
              <a:rPr lang="en-US" dirty="0" smtClean="0"/>
              <a:t>.</a:t>
            </a:r>
          </a:p>
          <a:p>
            <a:pPr lvl="1"/>
            <a:r>
              <a:rPr lang="en-US" dirty="0" smtClean="0"/>
              <a:t>St. Louis  Temperature Averages</a:t>
            </a:r>
          </a:p>
          <a:p>
            <a:pPr lvl="2"/>
            <a:r>
              <a:rPr lang="en-US" dirty="0" smtClean="0"/>
              <a:t>January </a:t>
            </a:r>
            <a:r>
              <a:rPr lang="en-US" dirty="0"/>
              <a:t>High 40</a:t>
            </a:r>
            <a:r>
              <a:rPr lang="en-US" baseline="30000" dirty="0"/>
              <a:t>0</a:t>
            </a:r>
            <a:r>
              <a:rPr lang="en-US" baseline="30000" dirty="0" smtClean="0"/>
              <a:t> </a:t>
            </a:r>
            <a:r>
              <a:rPr lang="en-US" dirty="0" smtClean="0"/>
              <a:t>  Low 23</a:t>
            </a:r>
            <a:r>
              <a:rPr lang="en-US" baseline="30000" dirty="0" smtClean="0"/>
              <a:t>0 </a:t>
            </a:r>
            <a:r>
              <a:rPr lang="en-US" dirty="0" smtClean="0"/>
              <a:t>      July </a:t>
            </a:r>
            <a:r>
              <a:rPr lang="en-US" dirty="0"/>
              <a:t>High 90</a:t>
            </a:r>
            <a:r>
              <a:rPr lang="en-US" baseline="30000" dirty="0"/>
              <a:t>0</a:t>
            </a:r>
            <a:r>
              <a:rPr lang="en-US" dirty="0"/>
              <a:t>   </a:t>
            </a:r>
            <a:r>
              <a:rPr lang="en-US" dirty="0" smtClean="0"/>
              <a:t>Low 71</a:t>
            </a:r>
            <a:r>
              <a:rPr lang="en-US" baseline="30000" dirty="0" smtClean="0"/>
              <a:t>0</a:t>
            </a:r>
          </a:p>
          <a:p>
            <a:pPr lvl="1"/>
            <a:r>
              <a:rPr lang="en-US" dirty="0" smtClean="0"/>
              <a:t>St. Louis Extremes</a:t>
            </a:r>
          </a:p>
          <a:p>
            <a:pPr lvl="2"/>
            <a:r>
              <a:rPr lang="en-US" dirty="0" smtClean="0"/>
              <a:t>Low -23</a:t>
            </a:r>
            <a:r>
              <a:rPr lang="en-US" baseline="30000" dirty="0" smtClean="0"/>
              <a:t>0</a:t>
            </a:r>
            <a:r>
              <a:rPr lang="en-US" dirty="0" smtClean="0"/>
              <a:t> in 1873     High 115</a:t>
            </a:r>
            <a:r>
              <a:rPr lang="en-US" baseline="30000" dirty="0" smtClean="0"/>
              <a:t>0</a:t>
            </a:r>
            <a:r>
              <a:rPr lang="en-US" dirty="0" smtClean="0"/>
              <a:t> in 1954</a:t>
            </a:r>
          </a:p>
          <a:p>
            <a:pPr lvl="1"/>
            <a:r>
              <a:rPr lang="en-US" dirty="0" smtClean="0"/>
              <a:t>St. Louis average annual precipitation 38.75 inches</a:t>
            </a:r>
          </a:p>
          <a:p>
            <a:pPr lvl="2"/>
            <a:r>
              <a:rPr lang="en-US" dirty="0"/>
              <a:t> </a:t>
            </a:r>
            <a:r>
              <a:rPr lang="en-US" dirty="0" smtClean="0"/>
              <a:t>Wettest year 54.97</a:t>
            </a:r>
            <a:r>
              <a:rPr lang="en-US" dirty="0"/>
              <a:t>" (1982</a:t>
            </a:r>
            <a:r>
              <a:rPr lang="en-US" dirty="0" smtClean="0"/>
              <a:t>)</a:t>
            </a:r>
          </a:p>
          <a:p>
            <a:pPr lvl="2"/>
            <a:r>
              <a:rPr lang="en-US" dirty="0" smtClean="0"/>
              <a:t>Driest year 20.69” (1953)</a:t>
            </a:r>
          </a:p>
          <a:p>
            <a:pPr lvl="1"/>
            <a:r>
              <a:rPr lang="en-US" dirty="0" smtClean="0"/>
              <a:t>St. Louis deepest snow 63.6” 1912  Least snow 1.5” 1954</a:t>
            </a:r>
          </a:p>
          <a:p>
            <a:r>
              <a:rPr lang="en-US" dirty="0" smtClean="0"/>
              <a:t>There are also years that may not have an annual record temperature or precipitation, but may have an extreme season </a:t>
            </a:r>
            <a:r>
              <a:rPr lang="en-US" dirty="0" err="1" smtClean="0"/>
              <a:t>ie</a:t>
            </a:r>
            <a:r>
              <a:rPr lang="en-US" dirty="0" smtClean="0"/>
              <a:t>. The hottest  or wettest Spring.</a:t>
            </a:r>
          </a:p>
        </p:txBody>
      </p:sp>
    </p:spTree>
    <p:extLst>
      <p:ext uri="{BB962C8B-B14F-4D97-AF65-F5344CB8AC3E}">
        <p14:creationId xmlns:p14="http://schemas.microsoft.com/office/powerpoint/2010/main" val="7566950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65125"/>
            <a:ext cx="11658600" cy="1325563"/>
          </a:xfrm>
        </p:spPr>
        <p:txBody>
          <a:bodyPr>
            <a:noAutofit/>
          </a:bodyPr>
          <a:lstStyle/>
          <a:p>
            <a:pPr algn="ctr"/>
            <a:r>
              <a:rPr lang="en-US" sz="4800" b="1" dirty="0" smtClean="0"/>
              <a:t>#1 Law of Ecology: </a:t>
            </a:r>
            <a:r>
              <a:rPr lang="en-US" sz="4800" b="1" u="sng" dirty="0" smtClean="0">
                <a:solidFill>
                  <a:srgbClr val="FF0000"/>
                </a:solidFill>
              </a:rPr>
              <a:t>Everything is Connected</a:t>
            </a:r>
            <a:endParaRPr lang="en-US" sz="4800" b="1" u="sng" dirty="0">
              <a:solidFill>
                <a:srgbClr val="FF0000"/>
              </a:solidFill>
            </a:endParaRPr>
          </a:p>
        </p:txBody>
      </p:sp>
      <p:sp>
        <p:nvSpPr>
          <p:cNvPr id="3" name="Content Placeholder 2"/>
          <p:cNvSpPr>
            <a:spLocks noGrp="1"/>
          </p:cNvSpPr>
          <p:nvPr>
            <p:ph idx="1"/>
          </p:nvPr>
        </p:nvSpPr>
        <p:spPr>
          <a:xfrm>
            <a:off x="381000" y="1825625"/>
            <a:ext cx="11277600" cy="4351338"/>
          </a:xfrm>
        </p:spPr>
        <p:txBody>
          <a:bodyPr>
            <a:normAutofit lnSpcReduction="10000"/>
          </a:bodyPr>
          <a:lstStyle/>
          <a:p>
            <a:r>
              <a:rPr lang="en-US" sz="3200" b="1" dirty="0" smtClean="0"/>
              <a:t>Highly interconnected systems create a variety of ecosystems or biomes</a:t>
            </a:r>
          </a:p>
          <a:p>
            <a:pPr lvl="1"/>
            <a:r>
              <a:rPr lang="en-US" dirty="0" smtClean="0"/>
              <a:t>Climate</a:t>
            </a:r>
          </a:p>
          <a:p>
            <a:pPr lvl="1"/>
            <a:r>
              <a:rPr lang="en-US" dirty="0" smtClean="0"/>
              <a:t>Soil</a:t>
            </a:r>
          </a:p>
          <a:p>
            <a:pPr lvl="1"/>
            <a:r>
              <a:rPr lang="en-US" dirty="0" smtClean="0"/>
              <a:t>Parent mineral matter (highly weathered bedrock, fluvial deposits, </a:t>
            </a:r>
            <a:r>
              <a:rPr lang="en-US" dirty="0"/>
              <a:t>glacial </a:t>
            </a:r>
            <a:r>
              <a:rPr lang="en-US" dirty="0" smtClean="0"/>
              <a:t>till [</a:t>
            </a:r>
            <a:r>
              <a:rPr lang="en-US" dirty="0" err="1" smtClean="0"/>
              <a:t>glaciofluvial</a:t>
            </a:r>
            <a:r>
              <a:rPr lang="en-US" dirty="0" smtClean="0"/>
              <a:t> deposits], or other erosional deposits)</a:t>
            </a:r>
          </a:p>
          <a:p>
            <a:pPr lvl="2"/>
            <a:r>
              <a:rPr lang="en-US" dirty="0" smtClean="0"/>
              <a:t>In Southern Missouri, it is bedrock, but in northern Missouri it is glacial till</a:t>
            </a:r>
          </a:p>
          <a:p>
            <a:pPr lvl="1"/>
            <a:r>
              <a:rPr lang="en-US" dirty="0" smtClean="0"/>
              <a:t>Topography – slope, shape, elevation etc.</a:t>
            </a:r>
          </a:p>
          <a:p>
            <a:pPr lvl="1"/>
            <a:r>
              <a:rPr lang="en-US" dirty="0" smtClean="0"/>
              <a:t>Vegetation </a:t>
            </a:r>
          </a:p>
          <a:p>
            <a:pPr lvl="1"/>
            <a:endParaRPr lang="en-US" dirty="0"/>
          </a:p>
          <a:p>
            <a:r>
              <a:rPr lang="en-US" dirty="0" smtClean="0"/>
              <a:t>Today, we must also add human actions to the mixture.</a:t>
            </a:r>
          </a:p>
        </p:txBody>
      </p:sp>
    </p:spTree>
    <p:extLst>
      <p:ext uri="{BB962C8B-B14F-4D97-AF65-F5344CB8AC3E}">
        <p14:creationId xmlns:p14="http://schemas.microsoft.com/office/powerpoint/2010/main" val="4725698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1511" y="29817"/>
            <a:ext cx="2864045" cy="6828183"/>
          </a:xfrm>
        </p:spPr>
        <p:txBody>
          <a:bodyPr>
            <a:normAutofit/>
          </a:bodyPr>
          <a:lstStyle/>
          <a:p>
            <a:r>
              <a:rPr lang="en-US" sz="3600" dirty="0" smtClean="0"/>
              <a:t>Each of these biomes can be divided into subcategories, such as the Oak-Hickory forest of Missouri is one subcategory of the Deciduous Forest biome. </a:t>
            </a:r>
            <a:endParaRPr lang="en-US" sz="3600" dirty="0"/>
          </a:p>
        </p:txBody>
      </p:sp>
      <p:pic>
        <p:nvPicPr>
          <p:cNvPr id="4" name="Content Placeholder 3"/>
          <p:cNvPicPr>
            <a:picLocks noGrp="1" noChangeAspect="1"/>
          </p:cNvPicPr>
          <p:nvPr>
            <p:ph idx="1"/>
          </p:nvPr>
        </p:nvPicPr>
        <p:blipFill>
          <a:blip r:embed="rId2"/>
          <a:stretch>
            <a:fillRect/>
          </a:stretch>
        </p:blipFill>
        <p:spPr>
          <a:xfrm>
            <a:off x="0" y="13252"/>
            <a:ext cx="9291512" cy="6844748"/>
          </a:xfrm>
          <a:prstGeom prst="rect">
            <a:avLst/>
          </a:prstGeom>
        </p:spPr>
      </p:pic>
    </p:spTree>
    <p:extLst>
      <p:ext uri="{BB962C8B-B14F-4D97-AF65-F5344CB8AC3E}">
        <p14:creationId xmlns:p14="http://schemas.microsoft.com/office/powerpoint/2010/main" val="17807112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10515600" cy="854075"/>
          </a:xfrm>
        </p:spPr>
        <p:txBody>
          <a:bodyPr/>
          <a:lstStyle/>
          <a:p>
            <a:r>
              <a:rPr lang="en-US" dirty="0"/>
              <a:t>Desert</a:t>
            </a:r>
          </a:p>
        </p:txBody>
      </p:sp>
      <p:sp>
        <p:nvSpPr>
          <p:cNvPr id="3" name="Content Placeholder 2"/>
          <p:cNvSpPr>
            <a:spLocks noGrp="1"/>
          </p:cNvSpPr>
          <p:nvPr>
            <p:ph idx="1"/>
          </p:nvPr>
        </p:nvSpPr>
        <p:spPr>
          <a:xfrm>
            <a:off x="19878" y="817632"/>
            <a:ext cx="12172122" cy="1620768"/>
          </a:xfrm>
        </p:spPr>
        <p:txBody>
          <a:bodyPr>
            <a:normAutofit lnSpcReduction="10000"/>
          </a:bodyPr>
          <a:lstStyle/>
          <a:p>
            <a:r>
              <a:rPr lang="en-US" dirty="0"/>
              <a:t>A desert is a barren area of landscape where little precipitation occurs and consequently living conditions are hostile for plant and animal life. The lack of vegetation exposes the unprotected surface of the ground to the processes of denudation. </a:t>
            </a:r>
          </a:p>
        </p:txBody>
      </p:sp>
      <p:pic>
        <p:nvPicPr>
          <p:cNvPr id="4" name="Picture 3"/>
          <p:cNvPicPr>
            <a:picLocks noChangeAspect="1"/>
          </p:cNvPicPr>
          <p:nvPr/>
        </p:nvPicPr>
        <p:blipFill>
          <a:blip r:embed="rId2"/>
          <a:stretch>
            <a:fillRect/>
          </a:stretch>
        </p:blipFill>
        <p:spPr>
          <a:xfrm>
            <a:off x="7239000" y="2057400"/>
            <a:ext cx="4953000" cy="2769944"/>
          </a:xfrm>
          <a:prstGeom prst="rect">
            <a:avLst/>
          </a:prstGeom>
        </p:spPr>
      </p:pic>
      <p:pic>
        <p:nvPicPr>
          <p:cNvPr id="5" name="Picture 4"/>
          <p:cNvPicPr>
            <a:picLocks noChangeAspect="1"/>
          </p:cNvPicPr>
          <p:nvPr/>
        </p:nvPicPr>
        <p:blipFill>
          <a:blip r:embed="rId3"/>
          <a:stretch>
            <a:fillRect/>
          </a:stretch>
        </p:blipFill>
        <p:spPr>
          <a:xfrm>
            <a:off x="5410199" y="4341155"/>
            <a:ext cx="6791739" cy="2546902"/>
          </a:xfrm>
          <a:prstGeom prst="rect">
            <a:avLst/>
          </a:prstGeom>
        </p:spPr>
      </p:pic>
      <p:pic>
        <p:nvPicPr>
          <p:cNvPr id="6" name="Picture 5"/>
          <p:cNvPicPr>
            <a:picLocks noChangeAspect="1"/>
          </p:cNvPicPr>
          <p:nvPr/>
        </p:nvPicPr>
        <p:blipFill>
          <a:blip r:embed="rId4"/>
          <a:stretch>
            <a:fillRect/>
          </a:stretch>
        </p:blipFill>
        <p:spPr>
          <a:xfrm>
            <a:off x="-1" y="2547611"/>
            <a:ext cx="5400261" cy="4310390"/>
          </a:xfrm>
          <a:prstGeom prst="rect">
            <a:avLst/>
          </a:prstGeom>
        </p:spPr>
      </p:pic>
    </p:spTree>
    <p:extLst>
      <p:ext uri="{BB962C8B-B14F-4D97-AF65-F5344CB8AC3E}">
        <p14:creationId xmlns:p14="http://schemas.microsoft.com/office/powerpoint/2010/main" val="118458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199"/>
            <a:ext cx="10515600" cy="685800"/>
          </a:xfrm>
        </p:spPr>
        <p:txBody>
          <a:bodyPr>
            <a:normAutofit fontScale="90000"/>
          </a:bodyPr>
          <a:lstStyle/>
          <a:p>
            <a:r>
              <a:rPr lang="en-US" dirty="0" smtClean="0"/>
              <a:t>Tundra</a:t>
            </a:r>
            <a:endParaRPr lang="en-US" dirty="0"/>
          </a:p>
        </p:txBody>
      </p:sp>
      <p:sp>
        <p:nvSpPr>
          <p:cNvPr id="3" name="Content Placeholder 2"/>
          <p:cNvSpPr>
            <a:spLocks noGrp="1"/>
          </p:cNvSpPr>
          <p:nvPr>
            <p:ph idx="1"/>
          </p:nvPr>
        </p:nvSpPr>
        <p:spPr>
          <a:xfrm>
            <a:off x="33130" y="533400"/>
            <a:ext cx="12158870" cy="1143000"/>
          </a:xfrm>
        </p:spPr>
        <p:txBody>
          <a:bodyPr/>
          <a:lstStyle/>
          <a:p>
            <a:r>
              <a:rPr lang="en-US" dirty="0"/>
              <a:t>In physical geography, tundra is a type of biome where the tree growth is hindered by low temperatures and short growing seasons</a:t>
            </a:r>
          </a:p>
        </p:txBody>
      </p:sp>
      <p:pic>
        <p:nvPicPr>
          <p:cNvPr id="4" name="Picture 3"/>
          <p:cNvPicPr>
            <a:picLocks noChangeAspect="1"/>
          </p:cNvPicPr>
          <p:nvPr/>
        </p:nvPicPr>
        <p:blipFill>
          <a:blip r:embed="rId2"/>
          <a:stretch>
            <a:fillRect/>
          </a:stretch>
        </p:blipFill>
        <p:spPr>
          <a:xfrm>
            <a:off x="7315200" y="1364798"/>
            <a:ext cx="4876800" cy="3249168"/>
          </a:xfrm>
          <a:prstGeom prst="rect">
            <a:avLst/>
          </a:prstGeom>
        </p:spPr>
      </p:pic>
      <p:pic>
        <p:nvPicPr>
          <p:cNvPr id="5" name="Picture 4"/>
          <p:cNvPicPr>
            <a:picLocks noChangeAspect="1"/>
          </p:cNvPicPr>
          <p:nvPr/>
        </p:nvPicPr>
        <p:blipFill>
          <a:blip r:embed="rId3"/>
          <a:stretch>
            <a:fillRect/>
          </a:stretch>
        </p:blipFill>
        <p:spPr>
          <a:xfrm>
            <a:off x="0" y="1364798"/>
            <a:ext cx="4953000" cy="3302000"/>
          </a:xfrm>
          <a:prstGeom prst="rect">
            <a:avLst/>
          </a:prstGeom>
        </p:spPr>
      </p:pic>
      <p:pic>
        <p:nvPicPr>
          <p:cNvPr id="6" name="Picture 5"/>
          <p:cNvPicPr>
            <a:picLocks noChangeAspect="1"/>
          </p:cNvPicPr>
          <p:nvPr/>
        </p:nvPicPr>
        <p:blipFill>
          <a:blip r:embed="rId4"/>
          <a:stretch>
            <a:fillRect/>
          </a:stretch>
        </p:blipFill>
        <p:spPr>
          <a:xfrm>
            <a:off x="4038600" y="3920639"/>
            <a:ext cx="4343400" cy="2897048"/>
          </a:xfrm>
          <a:prstGeom prst="rect">
            <a:avLst/>
          </a:prstGeom>
        </p:spPr>
      </p:pic>
    </p:spTree>
    <p:extLst>
      <p:ext uri="{BB962C8B-B14F-4D97-AF65-F5344CB8AC3E}">
        <p14:creationId xmlns:p14="http://schemas.microsoft.com/office/powerpoint/2010/main" val="3350019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65" y="-16565"/>
            <a:ext cx="3382617" cy="930965"/>
          </a:xfrm>
        </p:spPr>
        <p:txBody>
          <a:bodyPr/>
          <a:lstStyle/>
          <a:p>
            <a:r>
              <a:rPr lang="en-US" dirty="0"/>
              <a:t>Grasslands </a:t>
            </a:r>
          </a:p>
        </p:txBody>
      </p:sp>
      <p:sp>
        <p:nvSpPr>
          <p:cNvPr id="3" name="Content Placeholder 2"/>
          <p:cNvSpPr>
            <a:spLocks noGrp="1"/>
          </p:cNvSpPr>
          <p:nvPr>
            <p:ph idx="1"/>
          </p:nvPr>
        </p:nvSpPr>
        <p:spPr>
          <a:xfrm>
            <a:off x="0" y="914400"/>
            <a:ext cx="2819400" cy="5943600"/>
          </a:xfrm>
        </p:spPr>
        <p:txBody>
          <a:bodyPr>
            <a:normAutofit/>
          </a:bodyPr>
          <a:lstStyle/>
          <a:p>
            <a:r>
              <a:rPr lang="en-US" dirty="0"/>
              <a:t>Grasslands are areas where the vegetation is dominated by grasses; however, sedge and rush families can also be found along with variable proportions of legumes, like clover, and other herbs</a:t>
            </a:r>
          </a:p>
        </p:txBody>
      </p:sp>
      <p:pic>
        <p:nvPicPr>
          <p:cNvPr id="4" name="Picture 3"/>
          <p:cNvPicPr>
            <a:picLocks noChangeAspect="1"/>
          </p:cNvPicPr>
          <p:nvPr/>
        </p:nvPicPr>
        <p:blipFill>
          <a:blip r:embed="rId2"/>
          <a:stretch>
            <a:fillRect/>
          </a:stretch>
        </p:blipFill>
        <p:spPr>
          <a:xfrm>
            <a:off x="2971800" y="19878"/>
            <a:ext cx="3827006" cy="2875722"/>
          </a:xfrm>
          <a:prstGeom prst="rect">
            <a:avLst/>
          </a:prstGeom>
        </p:spPr>
      </p:pic>
      <p:pic>
        <p:nvPicPr>
          <p:cNvPr id="5" name="Picture 4"/>
          <p:cNvPicPr>
            <a:picLocks noChangeAspect="1"/>
          </p:cNvPicPr>
          <p:nvPr/>
        </p:nvPicPr>
        <p:blipFill>
          <a:blip r:embed="rId3"/>
          <a:stretch>
            <a:fillRect/>
          </a:stretch>
        </p:blipFill>
        <p:spPr>
          <a:xfrm>
            <a:off x="6661702" y="-16566"/>
            <a:ext cx="5625548" cy="3750365"/>
          </a:xfrm>
          <a:prstGeom prst="rect">
            <a:avLst/>
          </a:prstGeom>
        </p:spPr>
      </p:pic>
      <p:pic>
        <p:nvPicPr>
          <p:cNvPr id="6" name="Picture 5"/>
          <p:cNvPicPr>
            <a:picLocks noChangeAspect="1"/>
          </p:cNvPicPr>
          <p:nvPr/>
        </p:nvPicPr>
        <p:blipFill>
          <a:blip r:embed="rId4"/>
          <a:stretch>
            <a:fillRect/>
          </a:stretch>
        </p:blipFill>
        <p:spPr>
          <a:xfrm>
            <a:off x="2991678" y="2932043"/>
            <a:ext cx="5274806" cy="3956105"/>
          </a:xfrm>
          <a:prstGeom prst="rect">
            <a:avLst/>
          </a:prstGeom>
        </p:spPr>
      </p:pic>
      <p:pic>
        <p:nvPicPr>
          <p:cNvPr id="7" name="Picture 6"/>
          <p:cNvPicPr>
            <a:picLocks noChangeAspect="1"/>
          </p:cNvPicPr>
          <p:nvPr/>
        </p:nvPicPr>
        <p:blipFill>
          <a:blip r:embed="rId5"/>
          <a:stretch>
            <a:fillRect/>
          </a:stretch>
        </p:blipFill>
        <p:spPr>
          <a:xfrm>
            <a:off x="7269126" y="3581400"/>
            <a:ext cx="4922874" cy="3283557"/>
          </a:xfrm>
          <a:prstGeom prst="rect">
            <a:avLst/>
          </a:prstGeom>
        </p:spPr>
      </p:pic>
    </p:spTree>
    <p:extLst>
      <p:ext uri="{BB962C8B-B14F-4D97-AF65-F5344CB8AC3E}">
        <p14:creationId xmlns:p14="http://schemas.microsoft.com/office/powerpoint/2010/main" val="1957782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6503"/>
            <a:ext cx="10515600" cy="636104"/>
          </a:xfrm>
        </p:spPr>
        <p:txBody>
          <a:bodyPr>
            <a:normAutofit fontScale="90000"/>
          </a:bodyPr>
          <a:lstStyle/>
          <a:p>
            <a:r>
              <a:rPr lang="en-US" dirty="0" smtClean="0"/>
              <a:t>Savanna </a:t>
            </a:r>
            <a:endParaRPr lang="en-US" dirty="0"/>
          </a:p>
        </p:txBody>
      </p:sp>
      <p:sp>
        <p:nvSpPr>
          <p:cNvPr id="3" name="Content Placeholder 2"/>
          <p:cNvSpPr>
            <a:spLocks noGrp="1"/>
          </p:cNvSpPr>
          <p:nvPr>
            <p:ph idx="1"/>
          </p:nvPr>
        </p:nvSpPr>
        <p:spPr>
          <a:xfrm>
            <a:off x="0" y="609601"/>
            <a:ext cx="12115800" cy="990599"/>
          </a:xfrm>
        </p:spPr>
        <p:txBody>
          <a:bodyPr/>
          <a:lstStyle/>
          <a:p>
            <a:r>
              <a:rPr lang="en-US" dirty="0"/>
              <a:t>A savanna or savannah is a mixed woodland grassland ecosystem </a:t>
            </a:r>
            <a:r>
              <a:rPr lang="en-US" dirty="0" err="1"/>
              <a:t>characterised</a:t>
            </a:r>
            <a:r>
              <a:rPr lang="en-US" dirty="0"/>
              <a:t> by the trees being sufficiently widely spaced so that the canopy does not close. </a:t>
            </a:r>
          </a:p>
        </p:txBody>
      </p:sp>
      <p:pic>
        <p:nvPicPr>
          <p:cNvPr id="4" name="Picture 3"/>
          <p:cNvPicPr>
            <a:picLocks noChangeAspect="1"/>
          </p:cNvPicPr>
          <p:nvPr/>
        </p:nvPicPr>
        <p:blipFill>
          <a:blip r:embed="rId2"/>
          <a:stretch>
            <a:fillRect/>
          </a:stretch>
        </p:blipFill>
        <p:spPr>
          <a:xfrm>
            <a:off x="-33130" y="1633330"/>
            <a:ext cx="3705146" cy="2786270"/>
          </a:xfrm>
          <a:prstGeom prst="rect">
            <a:avLst/>
          </a:prstGeom>
        </p:spPr>
      </p:pic>
      <p:pic>
        <p:nvPicPr>
          <p:cNvPr id="5" name="Picture 4"/>
          <p:cNvPicPr>
            <a:picLocks noChangeAspect="1"/>
          </p:cNvPicPr>
          <p:nvPr/>
        </p:nvPicPr>
        <p:blipFill>
          <a:blip r:embed="rId3"/>
          <a:stretch>
            <a:fillRect/>
          </a:stretch>
        </p:blipFill>
        <p:spPr>
          <a:xfrm>
            <a:off x="7117236" y="1524001"/>
            <a:ext cx="5074763" cy="2895600"/>
          </a:xfrm>
          <a:prstGeom prst="rect">
            <a:avLst/>
          </a:prstGeom>
        </p:spPr>
      </p:pic>
      <p:pic>
        <p:nvPicPr>
          <p:cNvPr id="6" name="Picture 5"/>
          <p:cNvPicPr>
            <a:picLocks noChangeAspect="1"/>
          </p:cNvPicPr>
          <p:nvPr/>
        </p:nvPicPr>
        <p:blipFill>
          <a:blip r:embed="rId4"/>
          <a:stretch>
            <a:fillRect/>
          </a:stretch>
        </p:blipFill>
        <p:spPr>
          <a:xfrm>
            <a:off x="-33131" y="4419600"/>
            <a:ext cx="5564813" cy="2438400"/>
          </a:xfrm>
          <a:prstGeom prst="rect">
            <a:avLst/>
          </a:prstGeom>
        </p:spPr>
      </p:pic>
      <p:pic>
        <p:nvPicPr>
          <p:cNvPr id="7" name="Picture 6"/>
          <p:cNvPicPr>
            <a:picLocks noChangeAspect="1"/>
          </p:cNvPicPr>
          <p:nvPr/>
        </p:nvPicPr>
        <p:blipFill>
          <a:blip r:embed="rId5"/>
          <a:stretch>
            <a:fillRect/>
          </a:stretch>
        </p:blipFill>
        <p:spPr>
          <a:xfrm>
            <a:off x="3672016" y="1524001"/>
            <a:ext cx="3445220" cy="2988729"/>
          </a:xfrm>
          <a:prstGeom prst="rect">
            <a:avLst/>
          </a:prstGeom>
        </p:spPr>
      </p:pic>
      <p:pic>
        <p:nvPicPr>
          <p:cNvPr id="8" name="Picture 7"/>
          <p:cNvPicPr>
            <a:picLocks noChangeAspect="1"/>
          </p:cNvPicPr>
          <p:nvPr/>
        </p:nvPicPr>
        <p:blipFill rotWithShape="1">
          <a:blip r:embed="rId6"/>
          <a:srcRect t="35153"/>
          <a:stretch/>
        </p:blipFill>
        <p:spPr>
          <a:xfrm>
            <a:off x="5531682" y="4114800"/>
            <a:ext cx="6702895" cy="2743200"/>
          </a:xfrm>
          <a:prstGeom prst="rect">
            <a:avLst/>
          </a:prstGeom>
        </p:spPr>
      </p:pic>
    </p:spTree>
    <p:extLst>
      <p:ext uri="{BB962C8B-B14F-4D97-AF65-F5344CB8AC3E}">
        <p14:creationId xmlns:p14="http://schemas.microsoft.com/office/powerpoint/2010/main" val="12924090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503"/>
            <a:ext cx="10515600" cy="788504"/>
          </a:xfrm>
        </p:spPr>
        <p:txBody>
          <a:bodyPr/>
          <a:lstStyle/>
          <a:p>
            <a:r>
              <a:rPr lang="en-US" dirty="0"/>
              <a:t>Maquis or Chaparral </a:t>
            </a:r>
          </a:p>
        </p:txBody>
      </p:sp>
      <p:sp>
        <p:nvSpPr>
          <p:cNvPr id="3" name="Content Placeholder 2"/>
          <p:cNvSpPr>
            <a:spLocks noGrp="1"/>
          </p:cNvSpPr>
          <p:nvPr>
            <p:ph idx="1"/>
          </p:nvPr>
        </p:nvSpPr>
        <p:spPr>
          <a:xfrm>
            <a:off x="0" y="609600"/>
            <a:ext cx="12192000" cy="2362200"/>
          </a:xfrm>
        </p:spPr>
        <p:txBody>
          <a:bodyPr>
            <a:normAutofit lnSpcReduction="10000"/>
          </a:bodyPr>
          <a:lstStyle/>
          <a:p>
            <a:r>
              <a:rPr lang="en-US" dirty="0" smtClean="0"/>
              <a:t>Maquis or Chaparral </a:t>
            </a:r>
            <a:r>
              <a:rPr lang="en-US" dirty="0"/>
              <a:t>is a </a:t>
            </a:r>
            <a:r>
              <a:rPr lang="en-US" dirty="0" err="1"/>
              <a:t>shrubland</a:t>
            </a:r>
            <a:r>
              <a:rPr lang="en-US" dirty="0"/>
              <a:t> or heathland plant community found primarily in the US state of California and in the northern portion of the Baja California Peninsula, Mexico. Much of the woody vegetation in Mediterranean-climate regions is </a:t>
            </a:r>
            <a:r>
              <a:rPr lang="en-US" dirty="0" err="1"/>
              <a:t>sclerophyll</a:t>
            </a:r>
            <a:r>
              <a:rPr lang="en-US" dirty="0"/>
              <a:t>, which means 'hard-leaved' in Greek. </a:t>
            </a:r>
            <a:r>
              <a:rPr lang="en-US" dirty="0" err="1"/>
              <a:t>Sclerophyll</a:t>
            </a:r>
            <a:r>
              <a:rPr lang="en-US" dirty="0"/>
              <a:t> vegetation generally has small, dark leaves covered with a waxy outer layer to retain moisture in the dry summer months.</a:t>
            </a:r>
          </a:p>
        </p:txBody>
      </p:sp>
      <p:pic>
        <p:nvPicPr>
          <p:cNvPr id="6" name="Picture 5"/>
          <p:cNvPicPr>
            <a:picLocks noChangeAspect="1"/>
          </p:cNvPicPr>
          <p:nvPr/>
        </p:nvPicPr>
        <p:blipFill>
          <a:blip r:embed="rId2"/>
          <a:stretch>
            <a:fillRect/>
          </a:stretch>
        </p:blipFill>
        <p:spPr>
          <a:xfrm>
            <a:off x="7201290" y="2438400"/>
            <a:ext cx="4990710" cy="3338512"/>
          </a:xfrm>
          <a:prstGeom prst="rect">
            <a:avLst/>
          </a:prstGeom>
        </p:spPr>
      </p:pic>
      <p:pic>
        <p:nvPicPr>
          <p:cNvPr id="7" name="Picture 6"/>
          <p:cNvPicPr>
            <a:picLocks noChangeAspect="1"/>
          </p:cNvPicPr>
          <p:nvPr/>
        </p:nvPicPr>
        <p:blipFill>
          <a:blip r:embed="rId3"/>
          <a:stretch>
            <a:fillRect/>
          </a:stretch>
        </p:blipFill>
        <p:spPr>
          <a:xfrm>
            <a:off x="0" y="3648075"/>
            <a:ext cx="4279900" cy="3209925"/>
          </a:xfrm>
          <a:prstGeom prst="rect">
            <a:avLst/>
          </a:prstGeom>
        </p:spPr>
      </p:pic>
      <p:pic>
        <p:nvPicPr>
          <p:cNvPr id="8" name="Picture 7"/>
          <p:cNvPicPr>
            <a:picLocks noChangeAspect="1"/>
          </p:cNvPicPr>
          <p:nvPr/>
        </p:nvPicPr>
        <p:blipFill>
          <a:blip r:embed="rId4"/>
          <a:stretch>
            <a:fillRect/>
          </a:stretch>
        </p:blipFill>
        <p:spPr>
          <a:xfrm>
            <a:off x="4279900" y="2895600"/>
            <a:ext cx="3187700" cy="3984625"/>
          </a:xfrm>
          <a:prstGeom prst="rect">
            <a:avLst/>
          </a:prstGeom>
        </p:spPr>
      </p:pic>
    </p:spTree>
    <p:extLst>
      <p:ext uri="{BB962C8B-B14F-4D97-AF65-F5344CB8AC3E}">
        <p14:creationId xmlns:p14="http://schemas.microsoft.com/office/powerpoint/2010/main" val="2219082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895600" y="533400"/>
            <a:ext cx="5960730" cy="5930926"/>
          </a:xfrm>
          <a:prstGeom prst="rect">
            <a:avLst/>
          </a:prstGeom>
        </p:spPr>
      </p:pic>
      <p:sp>
        <p:nvSpPr>
          <p:cNvPr id="2" name="Title 1"/>
          <p:cNvSpPr>
            <a:spLocks noGrp="1"/>
          </p:cNvSpPr>
          <p:nvPr>
            <p:ph type="title"/>
          </p:nvPr>
        </p:nvSpPr>
        <p:spPr>
          <a:xfrm>
            <a:off x="6626" y="1"/>
            <a:ext cx="10515600" cy="914400"/>
          </a:xfrm>
        </p:spPr>
        <p:txBody>
          <a:bodyPr/>
          <a:lstStyle/>
          <a:p>
            <a:r>
              <a:rPr lang="en-US" dirty="0"/>
              <a:t>Taiga</a:t>
            </a:r>
          </a:p>
        </p:txBody>
      </p:sp>
      <p:sp>
        <p:nvSpPr>
          <p:cNvPr id="3" name="Content Placeholder 2"/>
          <p:cNvSpPr>
            <a:spLocks noGrp="1"/>
          </p:cNvSpPr>
          <p:nvPr>
            <p:ph idx="1"/>
          </p:nvPr>
        </p:nvSpPr>
        <p:spPr>
          <a:xfrm>
            <a:off x="6626" y="914401"/>
            <a:ext cx="2888974" cy="5943599"/>
          </a:xfrm>
        </p:spPr>
        <p:txBody>
          <a:bodyPr/>
          <a:lstStyle/>
          <a:p>
            <a:r>
              <a:rPr lang="en-US" dirty="0"/>
              <a:t>Taiga, also known as boreal forest or snow forest, is a biome characterized by coniferous forests consisting mostly of pines, spruces and larches. The taiga is the world's largest biome apart from the oceans.</a:t>
            </a:r>
          </a:p>
        </p:txBody>
      </p:sp>
      <p:pic>
        <p:nvPicPr>
          <p:cNvPr id="4" name="Picture 3"/>
          <p:cNvPicPr>
            <a:picLocks noChangeAspect="1"/>
          </p:cNvPicPr>
          <p:nvPr/>
        </p:nvPicPr>
        <p:blipFill>
          <a:blip r:embed="rId3"/>
          <a:stretch>
            <a:fillRect/>
          </a:stretch>
        </p:blipFill>
        <p:spPr>
          <a:xfrm>
            <a:off x="6609522" y="0"/>
            <a:ext cx="5562600" cy="3663899"/>
          </a:xfrm>
          <a:prstGeom prst="rect">
            <a:avLst/>
          </a:prstGeom>
        </p:spPr>
      </p:pic>
      <p:pic>
        <p:nvPicPr>
          <p:cNvPr id="5" name="Picture 4"/>
          <p:cNvPicPr>
            <a:picLocks noChangeAspect="1"/>
          </p:cNvPicPr>
          <p:nvPr/>
        </p:nvPicPr>
        <p:blipFill>
          <a:blip r:embed="rId4"/>
          <a:stretch>
            <a:fillRect/>
          </a:stretch>
        </p:blipFill>
        <p:spPr>
          <a:xfrm>
            <a:off x="6629400" y="4147382"/>
            <a:ext cx="5552661" cy="2683786"/>
          </a:xfrm>
          <a:prstGeom prst="rect">
            <a:avLst/>
          </a:prstGeom>
        </p:spPr>
      </p:pic>
    </p:spTree>
    <p:extLst>
      <p:ext uri="{BB962C8B-B14F-4D97-AF65-F5344CB8AC3E}">
        <p14:creationId xmlns:p14="http://schemas.microsoft.com/office/powerpoint/2010/main" val="4247691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515600" cy="685800"/>
          </a:xfrm>
        </p:spPr>
        <p:txBody>
          <a:bodyPr>
            <a:normAutofit fontScale="90000"/>
          </a:bodyPr>
          <a:lstStyle/>
          <a:p>
            <a:r>
              <a:rPr lang="en-US" dirty="0"/>
              <a:t>Rainforests </a:t>
            </a:r>
          </a:p>
        </p:txBody>
      </p:sp>
      <p:sp>
        <p:nvSpPr>
          <p:cNvPr id="3" name="Content Placeholder 2"/>
          <p:cNvSpPr>
            <a:spLocks noGrp="1"/>
          </p:cNvSpPr>
          <p:nvPr>
            <p:ph idx="1"/>
          </p:nvPr>
        </p:nvSpPr>
        <p:spPr>
          <a:xfrm>
            <a:off x="0" y="702366"/>
            <a:ext cx="3333750" cy="4036320"/>
          </a:xfrm>
        </p:spPr>
        <p:txBody>
          <a:bodyPr>
            <a:normAutofit fontScale="92500"/>
          </a:bodyPr>
          <a:lstStyle/>
          <a:p>
            <a:r>
              <a:rPr lang="en-US" dirty="0"/>
              <a:t>Rainforests are forests characterized by high rainfall, with annual rainfall in the case of tropical rainforests between 250 and 450 </a:t>
            </a:r>
            <a:r>
              <a:rPr lang="en-US" dirty="0" err="1"/>
              <a:t>centimetres</a:t>
            </a:r>
            <a:r>
              <a:rPr lang="en-US" dirty="0"/>
              <a:t>, and definitions varying by region for temperate rainforests. </a:t>
            </a:r>
          </a:p>
        </p:txBody>
      </p:sp>
      <p:pic>
        <p:nvPicPr>
          <p:cNvPr id="5" name="Picture 4"/>
          <p:cNvPicPr>
            <a:picLocks noChangeAspect="1"/>
          </p:cNvPicPr>
          <p:nvPr/>
        </p:nvPicPr>
        <p:blipFill>
          <a:blip r:embed="rId2"/>
          <a:stretch>
            <a:fillRect/>
          </a:stretch>
        </p:blipFill>
        <p:spPr>
          <a:xfrm>
            <a:off x="0" y="4738686"/>
            <a:ext cx="3333750" cy="2500313"/>
          </a:xfrm>
          <a:prstGeom prst="rect">
            <a:avLst/>
          </a:prstGeom>
        </p:spPr>
      </p:pic>
      <p:pic>
        <p:nvPicPr>
          <p:cNvPr id="6" name="Picture 5"/>
          <p:cNvPicPr>
            <a:picLocks noChangeAspect="1"/>
          </p:cNvPicPr>
          <p:nvPr/>
        </p:nvPicPr>
        <p:blipFill>
          <a:blip r:embed="rId3"/>
          <a:stretch>
            <a:fillRect/>
          </a:stretch>
        </p:blipFill>
        <p:spPr>
          <a:xfrm>
            <a:off x="3307246" y="0"/>
            <a:ext cx="5524500" cy="3683000"/>
          </a:xfrm>
          <a:prstGeom prst="rect">
            <a:avLst/>
          </a:prstGeom>
        </p:spPr>
      </p:pic>
      <p:pic>
        <p:nvPicPr>
          <p:cNvPr id="4" name="Picture 3"/>
          <p:cNvPicPr>
            <a:picLocks noChangeAspect="1"/>
          </p:cNvPicPr>
          <p:nvPr/>
        </p:nvPicPr>
        <p:blipFill>
          <a:blip r:embed="rId4"/>
          <a:stretch>
            <a:fillRect/>
          </a:stretch>
        </p:blipFill>
        <p:spPr>
          <a:xfrm>
            <a:off x="7315200" y="4114800"/>
            <a:ext cx="4876800" cy="2743200"/>
          </a:xfrm>
          <a:prstGeom prst="rect">
            <a:avLst/>
          </a:prstGeom>
        </p:spPr>
      </p:pic>
      <p:pic>
        <p:nvPicPr>
          <p:cNvPr id="7" name="Picture 6"/>
          <p:cNvPicPr>
            <a:picLocks noChangeAspect="1"/>
          </p:cNvPicPr>
          <p:nvPr/>
        </p:nvPicPr>
        <p:blipFill>
          <a:blip r:embed="rId5"/>
          <a:stretch>
            <a:fillRect/>
          </a:stretch>
        </p:blipFill>
        <p:spPr>
          <a:xfrm>
            <a:off x="3307246" y="3475832"/>
            <a:ext cx="5112296" cy="2914650"/>
          </a:xfrm>
          <a:prstGeom prst="rect">
            <a:avLst/>
          </a:prstGeom>
        </p:spPr>
      </p:pic>
      <p:pic>
        <p:nvPicPr>
          <p:cNvPr id="8" name="Picture 7"/>
          <p:cNvPicPr>
            <a:picLocks noChangeAspect="1"/>
          </p:cNvPicPr>
          <p:nvPr/>
        </p:nvPicPr>
        <p:blipFill>
          <a:blip r:embed="rId6"/>
          <a:stretch>
            <a:fillRect/>
          </a:stretch>
        </p:blipFill>
        <p:spPr>
          <a:xfrm>
            <a:off x="8612270" y="-47625"/>
            <a:ext cx="3563165" cy="4162425"/>
          </a:xfrm>
          <a:prstGeom prst="rect">
            <a:avLst/>
          </a:prstGeom>
        </p:spPr>
      </p:pic>
    </p:spTree>
    <p:extLst>
      <p:ext uri="{BB962C8B-B14F-4D97-AF65-F5344CB8AC3E}">
        <p14:creationId xmlns:p14="http://schemas.microsoft.com/office/powerpoint/2010/main" val="4056506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1" y="1"/>
            <a:ext cx="10515600" cy="685800"/>
          </a:xfrm>
        </p:spPr>
        <p:txBody>
          <a:bodyPr>
            <a:normAutofit fontScale="90000"/>
          </a:bodyPr>
          <a:lstStyle/>
          <a:p>
            <a:r>
              <a:rPr lang="en-US" dirty="0"/>
              <a:t>Temperate deciduous forest</a:t>
            </a:r>
          </a:p>
        </p:txBody>
      </p:sp>
      <p:sp>
        <p:nvSpPr>
          <p:cNvPr id="3" name="Content Placeholder 2"/>
          <p:cNvSpPr>
            <a:spLocks noGrp="1"/>
          </p:cNvSpPr>
          <p:nvPr>
            <p:ph idx="1"/>
          </p:nvPr>
        </p:nvSpPr>
        <p:spPr>
          <a:xfrm>
            <a:off x="56321" y="838200"/>
            <a:ext cx="6731925" cy="2057400"/>
          </a:xfrm>
        </p:spPr>
        <p:txBody>
          <a:bodyPr/>
          <a:lstStyle/>
          <a:p>
            <a:r>
              <a:rPr lang="en-US" dirty="0"/>
              <a:t>Temperate deciduous or temperate broad-leaf forests are dominated by trees that lose their leaves each year. They are found in areas with warm moist summers and cool winters. </a:t>
            </a:r>
          </a:p>
        </p:txBody>
      </p:sp>
      <p:pic>
        <p:nvPicPr>
          <p:cNvPr id="4" name="Picture 3"/>
          <p:cNvPicPr>
            <a:picLocks noChangeAspect="1"/>
          </p:cNvPicPr>
          <p:nvPr/>
        </p:nvPicPr>
        <p:blipFill>
          <a:blip r:embed="rId2"/>
          <a:stretch>
            <a:fillRect/>
          </a:stretch>
        </p:blipFill>
        <p:spPr>
          <a:xfrm>
            <a:off x="56320" y="3034748"/>
            <a:ext cx="4865957" cy="3823252"/>
          </a:xfrm>
          <a:prstGeom prst="rect">
            <a:avLst/>
          </a:prstGeom>
        </p:spPr>
      </p:pic>
      <p:pic>
        <p:nvPicPr>
          <p:cNvPr id="5" name="Picture 4"/>
          <p:cNvPicPr>
            <a:picLocks noChangeAspect="1"/>
          </p:cNvPicPr>
          <p:nvPr/>
        </p:nvPicPr>
        <p:blipFill>
          <a:blip r:embed="rId3"/>
          <a:stretch>
            <a:fillRect/>
          </a:stretch>
        </p:blipFill>
        <p:spPr>
          <a:xfrm>
            <a:off x="6788246" y="1"/>
            <a:ext cx="5403754" cy="3886200"/>
          </a:xfrm>
          <a:prstGeom prst="rect">
            <a:avLst/>
          </a:prstGeom>
        </p:spPr>
      </p:pic>
      <p:pic>
        <p:nvPicPr>
          <p:cNvPr id="6" name="Picture 5"/>
          <p:cNvPicPr>
            <a:picLocks noChangeAspect="1"/>
          </p:cNvPicPr>
          <p:nvPr/>
        </p:nvPicPr>
        <p:blipFill>
          <a:blip r:embed="rId4"/>
          <a:stretch>
            <a:fillRect/>
          </a:stretch>
        </p:blipFill>
        <p:spPr>
          <a:xfrm>
            <a:off x="7010400" y="3454619"/>
            <a:ext cx="5181600" cy="3448119"/>
          </a:xfrm>
          <a:prstGeom prst="rect">
            <a:avLst/>
          </a:prstGeom>
        </p:spPr>
      </p:pic>
      <p:pic>
        <p:nvPicPr>
          <p:cNvPr id="7" name="Picture 6"/>
          <p:cNvPicPr>
            <a:picLocks noChangeAspect="1"/>
          </p:cNvPicPr>
          <p:nvPr/>
        </p:nvPicPr>
        <p:blipFill rotWithShape="1">
          <a:blip r:embed="rId5"/>
          <a:srcRect l="52847"/>
          <a:stretch/>
        </p:blipFill>
        <p:spPr>
          <a:xfrm>
            <a:off x="4397472" y="2677314"/>
            <a:ext cx="2612928" cy="4180686"/>
          </a:xfrm>
          <a:prstGeom prst="rect">
            <a:avLst/>
          </a:prstGeom>
        </p:spPr>
      </p:pic>
    </p:spTree>
    <p:extLst>
      <p:ext uri="{BB962C8B-B14F-4D97-AF65-F5344CB8AC3E}">
        <p14:creationId xmlns:p14="http://schemas.microsoft.com/office/powerpoint/2010/main" val="3099555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0" y="365125"/>
            <a:ext cx="5181600" cy="6416675"/>
          </a:xfrm>
        </p:spPr>
        <p:txBody>
          <a:bodyPr>
            <a:normAutofit fontScale="90000"/>
          </a:bodyPr>
          <a:lstStyle/>
          <a:p>
            <a:r>
              <a:rPr lang="en-US" dirty="0"/>
              <a:t>A </a:t>
            </a:r>
            <a:r>
              <a:rPr lang="en-US" dirty="0" err="1"/>
              <a:t>climograph</a:t>
            </a:r>
            <a:r>
              <a:rPr lang="en-US" dirty="0"/>
              <a:t> is a graphical representation of basic climatic parameters, that is monthly average temperature and precipitation, at a certain location. It is used for a quick-view of the climate of a location.</a:t>
            </a:r>
          </a:p>
        </p:txBody>
      </p:sp>
      <p:pic>
        <p:nvPicPr>
          <p:cNvPr id="4" name="Content Placeholder 3"/>
          <p:cNvPicPr>
            <a:picLocks noGrp="1" noChangeAspect="1"/>
          </p:cNvPicPr>
          <p:nvPr>
            <p:ph idx="1"/>
          </p:nvPr>
        </p:nvPicPr>
        <p:blipFill>
          <a:blip r:embed="rId2"/>
          <a:stretch>
            <a:fillRect/>
          </a:stretch>
        </p:blipFill>
        <p:spPr>
          <a:xfrm>
            <a:off x="0" y="0"/>
            <a:ext cx="5827317" cy="6858000"/>
          </a:xfrm>
          <a:prstGeom prst="rect">
            <a:avLst/>
          </a:prstGeom>
        </p:spPr>
      </p:pic>
    </p:spTree>
    <p:extLst>
      <p:ext uri="{BB962C8B-B14F-4D97-AF65-F5344CB8AC3E}">
        <p14:creationId xmlns:p14="http://schemas.microsoft.com/office/powerpoint/2010/main" val="38593261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939"/>
            <a:ext cx="10515600" cy="828261"/>
          </a:xfrm>
        </p:spPr>
        <p:txBody>
          <a:bodyPr/>
          <a:lstStyle/>
          <a:p>
            <a:r>
              <a:rPr lang="en-US" dirty="0"/>
              <a:t>Temperate coniferous forest </a:t>
            </a:r>
          </a:p>
        </p:txBody>
      </p:sp>
      <p:sp>
        <p:nvSpPr>
          <p:cNvPr id="3" name="Content Placeholder 2"/>
          <p:cNvSpPr>
            <a:spLocks noGrp="1"/>
          </p:cNvSpPr>
          <p:nvPr>
            <p:ph idx="1"/>
          </p:nvPr>
        </p:nvSpPr>
        <p:spPr>
          <a:xfrm>
            <a:off x="-23191" y="685800"/>
            <a:ext cx="6576391" cy="2133600"/>
          </a:xfrm>
        </p:spPr>
        <p:txBody>
          <a:bodyPr/>
          <a:lstStyle/>
          <a:p>
            <a:r>
              <a:rPr lang="en-US" dirty="0"/>
              <a:t>Temperate coniferous forest is a terrestrial biome found in temperate regions of the world with warm summers and cool winters and adequate rainfall to sustain a forest. </a:t>
            </a:r>
          </a:p>
        </p:txBody>
      </p:sp>
      <p:pic>
        <p:nvPicPr>
          <p:cNvPr id="4" name="Picture 3"/>
          <p:cNvPicPr>
            <a:picLocks noChangeAspect="1"/>
          </p:cNvPicPr>
          <p:nvPr/>
        </p:nvPicPr>
        <p:blipFill>
          <a:blip r:embed="rId2"/>
          <a:stretch>
            <a:fillRect/>
          </a:stretch>
        </p:blipFill>
        <p:spPr>
          <a:xfrm>
            <a:off x="6934200" y="9939"/>
            <a:ext cx="5257800" cy="3249320"/>
          </a:xfrm>
          <a:prstGeom prst="rect">
            <a:avLst/>
          </a:prstGeom>
        </p:spPr>
      </p:pic>
      <p:pic>
        <p:nvPicPr>
          <p:cNvPr id="5" name="Picture 4"/>
          <p:cNvPicPr>
            <a:picLocks noChangeAspect="1"/>
          </p:cNvPicPr>
          <p:nvPr/>
        </p:nvPicPr>
        <p:blipFill>
          <a:blip r:embed="rId3"/>
          <a:stretch>
            <a:fillRect/>
          </a:stretch>
        </p:blipFill>
        <p:spPr>
          <a:xfrm>
            <a:off x="-23191" y="2649536"/>
            <a:ext cx="7490791" cy="4208463"/>
          </a:xfrm>
          <a:prstGeom prst="rect">
            <a:avLst/>
          </a:prstGeom>
        </p:spPr>
      </p:pic>
      <p:pic>
        <p:nvPicPr>
          <p:cNvPr id="6" name="Picture 5"/>
          <p:cNvPicPr>
            <a:picLocks noChangeAspect="1"/>
          </p:cNvPicPr>
          <p:nvPr/>
        </p:nvPicPr>
        <p:blipFill>
          <a:blip r:embed="rId4"/>
          <a:stretch>
            <a:fillRect/>
          </a:stretch>
        </p:blipFill>
        <p:spPr>
          <a:xfrm>
            <a:off x="7401682" y="3259260"/>
            <a:ext cx="4780379" cy="3592114"/>
          </a:xfrm>
          <a:prstGeom prst="rect">
            <a:avLst/>
          </a:prstGeom>
        </p:spPr>
      </p:pic>
    </p:spTree>
    <p:extLst>
      <p:ext uri="{BB962C8B-B14F-4D97-AF65-F5344CB8AC3E}">
        <p14:creationId xmlns:p14="http://schemas.microsoft.com/office/powerpoint/2010/main" val="11796596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313"/>
            <a:ext cx="10515600" cy="765313"/>
          </a:xfrm>
        </p:spPr>
        <p:txBody>
          <a:bodyPr/>
          <a:lstStyle/>
          <a:p>
            <a:r>
              <a:rPr lang="en-US" dirty="0"/>
              <a:t>Fresh water</a:t>
            </a:r>
          </a:p>
        </p:txBody>
      </p:sp>
      <p:sp>
        <p:nvSpPr>
          <p:cNvPr id="3" name="Content Placeholder 2"/>
          <p:cNvSpPr>
            <a:spLocks noGrp="1"/>
          </p:cNvSpPr>
          <p:nvPr>
            <p:ph idx="1"/>
          </p:nvPr>
        </p:nvSpPr>
        <p:spPr>
          <a:xfrm>
            <a:off x="0" y="609600"/>
            <a:ext cx="3124200" cy="6248400"/>
          </a:xfrm>
        </p:spPr>
        <p:txBody>
          <a:bodyPr>
            <a:normAutofit/>
          </a:bodyPr>
          <a:lstStyle/>
          <a:p>
            <a:r>
              <a:rPr lang="en-US" dirty="0"/>
              <a:t>Fresh water is any naturally occurring water except seawater and brackish water. Fresh water includes water in ice sheets, ice caps, glaciers, icebergs, bogs, ponds, lakes, rivers, streams, and even underground water called groundwater.</a:t>
            </a:r>
          </a:p>
        </p:txBody>
      </p:sp>
      <p:pic>
        <p:nvPicPr>
          <p:cNvPr id="4" name="Picture 3"/>
          <p:cNvPicPr>
            <a:picLocks noChangeAspect="1"/>
          </p:cNvPicPr>
          <p:nvPr/>
        </p:nvPicPr>
        <p:blipFill>
          <a:blip r:embed="rId2"/>
          <a:stretch>
            <a:fillRect/>
          </a:stretch>
        </p:blipFill>
        <p:spPr>
          <a:xfrm>
            <a:off x="3352800" y="0"/>
            <a:ext cx="8817429" cy="3703320"/>
          </a:xfrm>
          <a:prstGeom prst="rect">
            <a:avLst/>
          </a:prstGeom>
        </p:spPr>
      </p:pic>
      <p:pic>
        <p:nvPicPr>
          <p:cNvPr id="6" name="Picture 5"/>
          <p:cNvPicPr>
            <a:picLocks noChangeAspect="1"/>
          </p:cNvPicPr>
          <p:nvPr/>
        </p:nvPicPr>
        <p:blipFill>
          <a:blip r:embed="rId3"/>
          <a:stretch>
            <a:fillRect/>
          </a:stretch>
        </p:blipFill>
        <p:spPr>
          <a:xfrm>
            <a:off x="6553199" y="3644141"/>
            <a:ext cx="5648739" cy="3177416"/>
          </a:xfrm>
          <a:prstGeom prst="rect">
            <a:avLst/>
          </a:prstGeom>
        </p:spPr>
      </p:pic>
      <p:pic>
        <p:nvPicPr>
          <p:cNvPr id="5" name="Picture 4"/>
          <p:cNvPicPr>
            <a:picLocks noChangeAspect="1"/>
          </p:cNvPicPr>
          <p:nvPr/>
        </p:nvPicPr>
        <p:blipFill>
          <a:blip r:embed="rId4"/>
          <a:stretch>
            <a:fillRect/>
          </a:stretch>
        </p:blipFill>
        <p:spPr>
          <a:xfrm>
            <a:off x="2895599" y="3703320"/>
            <a:ext cx="4701092" cy="3154680"/>
          </a:xfrm>
          <a:prstGeom prst="rect">
            <a:avLst/>
          </a:prstGeom>
        </p:spPr>
      </p:pic>
    </p:spTree>
    <p:extLst>
      <p:ext uri="{BB962C8B-B14F-4D97-AF65-F5344CB8AC3E}">
        <p14:creationId xmlns:p14="http://schemas.microsoft.com/office/powerpoint/2010/main" val="20861838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1709738"/>
            <a:ext cx="11817350" cy="2852737"/>
          </a:xfrm>
        </p:spPr>
        <p:txBody>
          <a:bodyPr>
            <a:noAutofit/>
          </a:bodyPr>
          <a:lstStyle/>
          <a:p>
            <a:r>
              <a:rPr lang="en-US" sz="11500" b="1" dirty="0" smtClean="0">
                <a:solidFill>
                  <a:srgbClr val="0070C0"/>
                </a:solidFill>
                <a:effectLst>
                  <a:outerShdw blurRad="38100" dist="38100" dir="2700000" algn="tl">
                    <a:srgbClr val="000000">
                      <a:alpha val="43137"/>
                    </a:srgbClr>
                  </a:outerShdw>
                </a:effectLst>
              </a:rPr>
              <a:t>WEATHER OR NOT!</a:t>
            </a:r>
            <a:endParaRPr lang="en-US" sz="11500" b="1" dirty="0">
              <a:solidFill>
                <a:srgbClr val="0070C0"/>
              </a:solidFill>
              <a:effectLst>
                <a:outerShdw blurRad="38100" dist="38100" dir="2700000" algn="tl">
                  <a:srgbClr val="000000">
                    <a:alpha val="43137"/>
                  </a:srgbClr>
                </a:outerShdw>
              </a:effectLst>
            </a:endParaRP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9403406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
            <a:ext cx="10515600" cy="762000"/>
          </a:xfrm>
        </p:spPr>
        <p:txBody>
          <a:bodyPr/>
          <a:lstStyle/>
          <a:p>
            <a:r>
              <a:rPr lang="en-US" dirty="0" smtClean="0"/>
              <a:t>Weather</a:t>
            </a:r>
            <a:endParaRPr lang="en-US" dirty="0"/>
          </a:p>
        </p:txBody>
      </p:sp>
      <p:sp>
        <p:nvSpPr>
          <p:cNvPr id="5" name="Content Placeholder 4"/>
          <p:cNvSpPr>
            <a:spLocks noGrp="1"/>
          </p:cNvSpPr>
          <p:nvPr>
            <p:ph idx="1"/>
          </p:nvPr>
        </p:nvSpPr>
        <p:spPr>
          <a:xfrm>
            <a:off x="304800" y="788505"/>
            <a:ext cx="11811000" cy="6069495"/>
          </a:xfrm>
        </p:spPr>
        <p:txBody>
          <a:bodyPr>
            <a:normAutofit fontScale="25000" lnSpcReduction="20000"/>
          </a:bodyPr>
          <a:lstStyle/>
          <a:p>
            <a:r>
              <a:rPr lang="en-US" sz="11200" dirty="0"/>
              <a:t>the </a:t>
            </a:r>
            <a:r>
              <a:rPr lang="en-US" sz="11200" dirty="0" smtClean="0"/>
              <a:t>temporary state </a:t>
            </a:r>
            <a:r>
              <a:rPr lang="en-US" sz="11200" dirty="0"/>
              <a:t>of the atmosphere with respect to wind, temperature, cloudiness, moisture, pressure, etc</a:t>
            </a:r>
            <a:r>
              <a:rPr lang="en-US" sz="11200" dirty="0" smtClean="0"/>
              <a:t>.</a:t>
            </a:r>
          </a:p>
          <a:p>
            <a:endParaRPr lang="en-US" sz="11200" dirty="0" smtClean="0"/>
          </a:p>
          <a:p>
            <a:r>
              <a:rPr lang="en-US" sz="11200" dirty="0" smtClean="0"/>
              <a:t>Simply put . . . </a:t>
            </a:r>
          </a:p>
          <a:p>
            <a:endParaRPr lang="en-US" sz="11200" dirty="0"/>
          </a:p>
          <a:p>
            <a:r>
              <a:rPr lang="en-US" sz="11200" dirty="0" smtClean="0"/>
              <a:t>Weather is what hits you in the face when you walk out the door.</a:t>
            </a:r>
          </a:p>
          <a:p>
            <a:endParaRPr lang="en-US" dirty="0" smtClean="0"/>
          </a:p>
          <a:p>
            <a:endParaRPr lang="en-US" dirty="0"/>
          </a:p>
          <a:p>
            <a:r>
              <a:rPr lang="en-US" sz="11200" dirty="0" smtClean="0"/>
              <a:t>Weather is influenced by the same factors that influence – climate is, after all, the average pattern of weather experienced in a particular locality</a:t>
            </a:r>
          </a:p>
          <a:p>
            <a:endParaRPr lang="en-US" sz="11200" dirty="0"/>
          </a:p>
          <a:p>
            <a:r>
              <a:rPr lang="en-US" sz="11200" dirty="0" smtClean="0"/>
              <a:t>Weather persons on the news talk about temperatures, humidity, high and low pressures, wind speed and direction.</a:t>
            </a:r>
          </a:p>
          <a:p>
            <a:endParaRPr lang="en-US" sz="11200" dirty="0"/>
          </a:p>
          <a:p>
            <a:r>
              <a:rPr lang="en-US" sz="11200" dirty="0" smtClean="0"/>
              <a:t>Some weather can be extremely dangerous </a:t>
            </a:r>
            <a:endParaRPr lang="en-US" sz="11200"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Y</a:t>
            </a:r>
          </a:p>
          <a:p>
            <a:r>
              <a:rPr lang="en-US" dirty="0"/>
              <a:t> </a:t>
            </a:r>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state </a:t>
            </a:r>
            <a:r>
              <a:rPr lang="en-US" dirty="0"/>
              <a:t>of the atmosphere with respect to wind, temperature, cloudiness, moisture, pressure, etc.</a:t>
            </a:r>
          </a:p>
        </p:txBody>
      </p:sp>
    </p:spTree>
    <p:extLst>
      <p:ext uri="{BB962C8B-B14F-4D97-AF65-F5344CB8AC3E}">
        <p14:creationId xmlns:p14="http://schemas.microsoft.com/office/powerpoint/2010/main" val="10288694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27652" y="0"/>
            <a:ext cx="10336695" cy="6891130"/>
          </a:xfrm>
          <a:prstGeom prst="rect">
            <a:avLst/>
          </a:prstGeom>
        </p:spPr>
      </p:pic>
    </p:spTree>
    <p:extLst>
      <p:ext uri="{BB962C8B-B14F-4D97-AF65-F5344CB8AC3E}">
        <p14:creationId xmlns:p14="http://schemas.microsoft.com/office/powerpoint/2010/main" val="37884986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238500" y="29817"/>
            <a:ext cx="5867400" cy="609600"/>
          </a:xfrm>
          <a:extLst>
            <a:ext uri="{909E8E84-426E-40DD-AFC4-6F175D3DCCD1}">
              <a14:hiddenFill xmlns:a14="http://schemas.microsoft.com/office/drawing/2010/main">
                <a:solidFill>
                  <a:schemeClr val="bg1">
                    <a:alpha val="59999"/>
                  </a:schemeClr>
                </a:solidFill>
              </a14:hiddenFill>
            </a:ext>
          </a:extLst>
        </p:spPr>
        <p:txBody>
          <a:bodyPr/>
          <a:lstStyle/>
          <a:p>
            <a:r>
              <a:rPr lang="en-US" altLang="en-US" sz="3600" dirty="0">
                <a:latin typeface="Arial" panose="020B0604020202020204" pitchFamily="34" charset="0"/>
              </a:rPr>
              <a:t>Weather: hurricanes</a:t>
            </a:r>
            <a:endParaRPr lang="en-US" altLang="en-US" sz="3200" dirty="0">
              <a:latin typeface="Arial" panose="020B0604020202020204" pitchFamily="34" charset="0"/>
            </a:endParaRPr>
          </a:p>
        </p:txBody>
      </p:sp>
      <p:sp>
        <p:nvSpPr>
          <p:cNvPr id="237571" name="Rectangle 3"/>
          <p:cNvSpPr>
            <a:spLocks noGrp="1" noChangeArrowheads="1"/>
          </p:cNvSpPr>
          <p:nvPr>
            <p:ph idx="1"/>
          </p:nvPr>
        </p:nvSpPr>
        <p:spPr>
          <a:xfrm>
            <a:off x="152400" y="776288"/>
            <a:ext cx="11811000" cy="4953000"/>
          </a:xfrm>
          <a:extLst>
            <a:ext uri="{909E8E84-426E-40DD-AFC4-6F175D3DCCD1}">
              <a14:hiddenFill xmlns:a14="http://schemas.microsoft.com/office/drawing/2010/main">
                <a:solidFill>
                  <a:schemeClr val="bg1">
                    <a:alpha val="59999"/>
                  </a:schemeClr>
                </a:solidFill>
              </a14:hiddenFill>
            </a:ext>
          </a:extLst>
        </p:spPr>
        <p:txBody>
          <a:bodyPr/>
          <a:lstStyle/>
          <a:p>
            <a:r>
              <a:rPr lang="en-US" altLang="en-US" dirty="0" smtClean="0"/>
              <a:t>Start at low pressure centers</a:t>
            </a:r>
          </a:p>
          <a:p>
            <a:r>
              <a:rPr lang="en-US" altLang="en-US" dirty="0" smtClean="0"/>
              <a:t>Warm air rises – passing over warm water tends to “feed” a tropical storm until it is large enough and winds are fast enough to call it a hurricane. Passing over land tends to sap the hurricane of its energy until it eventually breaks up.</a:t>
            </a:r>
          </a:p>
          <a:p>
            <a:r>
              <a:rPr lang="en-US" altLang="en-US" dirty="0" smtClean="0"/>
              <a:t>Water evaporates with energy from sun</a:t>
            </a:r>
          </a:p>
          <a:p>
            <a:r>
              <a:rPr lang="en-US" altLang="en-US" dirty="0" smtClean="0"/>
              <a:t>With condensation, energy is released</a:t>
            </a:r>
          </a:p>
        </p:txBody>
      </p:sp>
      <p:pic>
        <p:nvPicPr>
          <p:cNvPr id="2" name="Picture 1"/>
          <p:cNvPicPr>
            <a:picLocks noChangeAspect="1"/>
          </p:cNvPicPr>
          <p:nvPr/>
        </p:nvPicPr>
        <p:blipFill>
          <a:blip r:embed="rId3"/>
          <a:stretch>
            <a:fillRect/>
          </a:stretch>
        </p:blipFill>
        <p:spPr>
          <a:xfrm>
            <a:off x="6172200" y="3458817"/>
            <a:ext cx="6096000" cy="3429000"/>
          </a:xfrm>
          <a:prstGeom prst="rect">
            <a:avLst/>
          </a:prstGeom>
        </p:spPr>
      </p:pic>
      <p:sp>
        <p:nvSpPr>
          <p:cNvPr id="3" name="TextBox 2"/>
          <p:cNvSpPr txBox="1"/>
          <p:nvPr/>
        </p:nvSpPr>
        <p:spPr>
          <a:xfrm>
            <a:off x="536713" y="3810000"/>
            <a:ext cx="5257800" cy="1938992"/>
          </a:xfrm>
          <a:prstGeom prst="rect">
            <a:avLst/>
          </a:prstGeom>
          <a:noFill/>
          <a:ln w="41275">
            <a:solidFill>
              <a:schemeClr val="accent1"/>
            </a:solidFill>
          </a:ln>
        </p:spPr>
        <p:txBody>
          <a:bodyPr wrap="square" rtlCol="0">
            <a:spAutoFit/>
          </a:bodyPr>
          <a:lstStyle/>
          <a:p>
            <a:r>
              <a:rPr lang="en-US" sz="2000" dirty="0" smtClean="0"/>
              <a:t>August 2018, Hurricane Lane headed for Hawaii. It’s only been in the last few years that I’ve heard of Hawaii being in the path of hurricanes. We usually hear about them in the Gulf of Mexico or on the southeastern coast of the U.S. – evidence of climate change?</a:t>
            </a:r>
            <a:endParaRPr lang="en-US"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75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75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75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75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1"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6565"/>
            <a:ext cx="9121913" cy="6841435"/>
          </a:xfrm>
          <a:prstGeom prst="rect">
            <a:avLst/>
          </a:prstGeom>
        </p:spPr>
      </p:pic>
    </p:spTree>
    <p:extLst>
      <p:ext uri="{BB962C8B-B14F-4D97-AF65-F5344CB8AC3E}">
        <p14:creationId xmlns:p14="http://schemas.microsoft.com/office/powerpoint/2010/main" val="32610208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097975" y="0"/>
            <a:ext cx="8084086" cy="6858000"/>
          </a:xfrm>
          <a:prstGeom prst="rect">
            <a:avLst/>
          </a:prstGeom>
        </p:spPr>
      </p:pic>
    </p:spTree>
    <p:extLst>
      <p:ext uri="{BB962C8B-B14F-4D97-AF65-F5344CB8AC3E}">
        <p14:creationId xmlns:p14="http://schemas.microsoft.com/office/powerpoint/2010/main" val="8430889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3048000" y="0"/>
            <a:ext cx="9144000" cy="6858000"/>
          </a:xfrm>
          <a:prstGeom prst="rect">
            <a:avLst/>
          </a:prstGeom>
        </p:spPr>
      </p:pic>
    </p:spTree>
    <p:extLst>
      <p:ext uri="{BB962C8B-B14F-4D97-AF65-F5344CB8AC3E}">
        <p14:creationId xmlns:p14="http://schemas.microsoft.com/office/powerpoint/2010/main" val="13368648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457200" y="-13252"/>
            <a:ext cx="11218892" cy="6858000"/>
          </a:xfrm>
          <a:prstGeom prst="rect">
            <a:avLst/>
          </a:prstGeom>
        </p:spPr>
      </p:pic>
    </p:spTree>
    <p:extLst>
      <p:ext uri="{BB962C8B-B14F-4D97-AF65-F5344CB8AC3E}">
        <p14:creationId xmlns:p14="http://schemas.microsoft.com/office/powerpoint/2010/main" val="34542400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extLst>
            <a:ext uri="{909E8E84-426E-40DD-AFC4-6F175D3DCCD1}">
              <a14:hiddenFill xmlns:a14="http://schemas.microsoft.com/office/drawing/2010/main">
                <a:solidFill>
                  <a:schemeClr val="bg1">
                    <a:alpha val="59999"/>
                  </a:schemeClr>
                </a:solidFill>
              </a14:hiddenFill>
            </a:ext>
          </a:extLst>
        </p:spPr>
        <p:txBody>
          <a:bodyPr/>
          <a:lstStyle/>
          <a:p>
            <a:r>
              <a:rPr lang="en-US" altLang="en-US" smtClean="0"/>
              <a:t>Air pressure and winds</a:t>
            </a:r>
            <a:br>
              <a:rPr lang="en-US" altLang="en-US" smtClean="0"/>
            </a:br>
            <a:endParaRPr lang="en-US" altLang="en-US" smtClean="0">
              <a:latin typeface="Arial" panose="020B0604020202020204" pitchFamily="34" charset="0"/>
            </a:endParaRPr>
          </a:p>
        </p:txBody>
      </p:sp>
      <p:sp>
        <p:nvSpPr>
          <p:cNvPr id="179203" name="Rectangle 3"/>
          <p:cNvSpPr>
            <a:spLocks noGrp="1" noChangeArrowheads="1"/>
          </p:cNvSpPr>
          <p:nvPr>
            <p:ph type="body" idx="1"/>
          </p:nvPr>
        </p:nvSpPr>
        <p:spPr>
          <a:extLst>
            <a:ext uri="{909E8E84-426E-40DD-AFC4-6F175D3DCCD1}">
              <a14:hiddenFill xmlns:a14="http://schemas.microsoft.com/office/drawing/2010/main">
                <a:solidFill>
                  <a:schemeClr val="bg1">
                    <a:alpha val="59999"/>
                  </a:schemeClr>
                </a:solidFill>
              </a14:hiddenFill>
            </a:ext>
          </a:extLst>
        </p:spPr>
        <p:txBody>
          <a:bodyPr/>
          <a:lstStyle/>
          <a:p>
            <a:r>
              <a:rPr lang="en-US" altLang="en-US" dirty="0" smtClean="0">
                <a:solidFill>
                  <a:schemeClr val="tx1"/>
                </a:solidFill>
              </a:rPr>
              <a:t>Result from differential heating and cooling of land and water bodies, creating high pressure areas in the atmosphere and low pressure areas in others. High pressure areas where cool air is descending and low pressure where temperatures are relatively warmer and are rising.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20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288" y="0"/>
            <a:ext cx="12187410" cy="6858000"/>
          </a:xfrm>
          <a:prstGeom prst="rect">
            <a:avLst/>
          </a:prstGeom>
        </p:spPr>
      </p:pic>
      <p:sp>
        <p:nvSpPr>
          <p:cNvPr id="2" name="Title 1"/>
          <p:cNvSpPr>
            <a:spLocks noGrp="1"/>
          </p:cNvSpPr>
          <p:nvPr>
            <p:ph type="title"/>
          </p:nvPr>
        </p:nvSpPr>
        <p:spPr>
          <a:xfrm>
            <a:off x="838200" y="1"/>
            <a:ext cx="10515600" cy="762000"/>
          </a:xfrm>
        </p:spPr>
        <p:txBody>
          <a:bodyPr>
            <a:noAutofit/>
          </a:bodyPr>
          <a:lstStyle/>
          <a:p>
            <a:r>
              <a:rPr lang="en-US" sz="7200" b="1" dirty="0" smtClean="0">
                <a:solidFill>
                  <a:srgbClr val="FF0000"/>
                </a:solidFill>
                <a:effectLst>
                  <a:outerShdw blurRad="38100" dist="38100" dir="2700000" algn="tl">
                    <a:srgbClr val="000000">
                      <a:alpha val="43137"/>
                    </a:srgbClr>
                  </a:outerShdw>
                </a:effectLst>
              </a:rPr>
              <a:t>Power</a:t>
            </a:r>
            <a:endParaRPr lang="en-US" sz="7200" b="1" dirty="0">
              <a:solidFill>
                <a:srgbClr val="FF0000"/>
              </a:solidFill>
              <a:effectLst>
                <a:outerShdw blurRad="38100" dist="38100" dir="2700000" algn="tl">
                  <a:srgbClr val="000000">
                    <a:alpha val="43137"/>
                  </a:srgbClr>
                </a:outerShdw>
              </a:effectLst>
            </a:endParaRPr>
          </a:p>
        </p:txBody>
      </p:sp>
      <p:sp>
        <p:nvSpPr>
          <p:cNvPr id="5" name="TextBox 4"/>
          <p:cNvSpPr txBox="1"/>
          <p:nvPr/>
        </p:nvSpPr>
        <p:spPr>
          <a:xfrm>
            <a:off x="1066800" y="3886200"/>
            <a:ext cx="4267200" cy="954107"/>
          </a:xfrm>
          <a:prstGeom prst="rect">
            <a:avLst/>
          </a:prstGeom>
          <a:noFill/>
        </p:spPr>
        <p:txBody>
          <a:bodyPr wrap="square" rtlCol="0">
            <a:spAutoFit/>
          </a:bodyPr>
          <a:lstStyle/>
          <a:p>
            <a:r>
              <a:rPr lang="en-US" sz="2800" b="1" dirty="0" smtClean="0"/>
              <a:t>1 x 4 board driven through the trunk of a palm tree.</a:t>
            </a:r>
            <a:endParaRPr lang="en-US" sz="2800" b="1" dirty="0"/>
          </a:p>
        </p:txBody>
      </p:sp>
    </p:spTree>
    <p:extLst>
      <p:ext uri="{BB962C8B-B14F-4D97-AF65-F5344CB8AC3E}">
        <p14:creationId xmlns:p14="http://schemas.microsoft.com/office/powerpoint/2010/main" val="33625099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5800" y="381000"/>
            <a:ext cx="3886200" cy="4953000"/>
          </a:xfrm>
        </p:spPr>
        <p:txBody>
          <a:bodyPr/>
          <a:lstStyle/>
          <a:p>
            <a:r>
              <a:rPr lang="en-US" dirty="0" smtClean="0"/>
              <a:t>This is the usual area we hear about in the news when there is talk of hurricanes.</a:t>
            </a:r>
            <a:endParaRPr lang="en-US" dirty="0"/>
          </a:p>
        </p:txBody>
      </p:sp>
      <p:pic>
        <p:nvPicPr>
          <p:cNvPr id="4" name="Content Placeholder 3"/>
          <p:cNvPicPr>
            <a:picLocks noGrp="1" noChangeAspect="1"/>
          </p:cNvPicPr>
          <p:nvPr>
            <p:ph idx="1"/>
          </p:nvPr>
        </p:nvPicPr>
        <p:blipFill>
          <a:blip r:embed="rId2"/>
          <a:stretch>
            <a:fillRect/>
          </a:stretch>
        </p:blipFill>
        <p:spPr>
          <a:xfrm>
            <a:off x="0" y="0"/>
            <a:ext cx="8213173" cy="6858000"/>
          </a:xfrm>
          <a:prstGeom prst="rect">
            <a:avLst/>
          </a:prstGeom>
        </p:spPr>
      </p:pic>
    </p:spTree>
    <p:extLst>
      <p:ext uri="{BB962C8B-B14F-4D97-AF65-F5344CB8AC3E}">
        <p14:creationId xmlns:p14="http://schemas.microsoft.com/office/powerpoint/2010/main" val="39188863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130"/>
            <a:ext cx="10515600" cy="876141"/>
          </a:xfrm>
        </p:spPr>
        <p:txBody>
          <a:bodyPr/>
          <a:lstStyle/>
          <a:p>
            <a:r>
              <a:rPr lang="en-US" dirty="0" smtClean="0"/>
              <a:t>World Hurricane Paths Pattern</a:t>
            </a:r>
            <a:endParaRPr lang="en-US" dirty="0"/>
          </a:p>
        </p:txBody>
      </p:sp>
      <p:pic>
        <p:nvPicPr>
          <p:cNvPr id="4" name="Content Placeholder 3"/>
          <p:cNvPicPr>
            <a:picLocks noGrp="1" noChangeAspect="1"/>
          </p:cNvPicPr>
          <p:nvPr>
            <p:ph idx="1"/>
          </p:nvPr>
        </p:nvPicPr>
        <p:blipFill>
          <a:blip r:embed="rId2"/>
          <a:stretch>
            <a:fillRect/>
          </a:stretch>
        </p:blipFill>
        <p:spPr>
          <a:xfrm>
            <a:off x="0" y="843011"/>
            <a:ext cx="12192000" cy="6014990"/>
          </a:xfrm>
          <a:prstGeom prst="rect">
            <a:avLst/>
          </a:prstGeom>
        </p:spPr>
      </p:pic>
      <p:sp>
        <p:nvSpPr>
          <p:cNvPr id="5" name="TextBox 4"/>
          <p:cNvSpPr txBox="1"/>
          <p:nvPr/>
        </p:nvSpPr>
        <p:spPr>
          <a:xfrm>
            <a:off x="2057400" y="6096000"/>
            <a:ext cx="8534400" cy="523220"/>
          </a:xfrm>
          <a:prstGeom prst="rect">
            <a:avLst/>
          </a:prstGeom>
          <a:noFill/>
        </p:spPr>
        <p:txBody>
          <a:bodyPr wrap="square" rtlCol="0">
            <a:spAutoFit/>
          </a:bodyPr>
          <a:lstStyle/>
          <a:p>
            <a:r>
              <a:rPr lang="en-US" sz="2800" b="1" dirty="0" smtClean="0"/>
              <a:t>Typhoon is just an Asian word that means hurricane</a:t>
            </a:r>
            <a:endParaRPr lang="en-US" sz="2800" b="1" dirty="0"/>
          </a:p>
        </p:txBody>
      </p:sp>
    </p:spTree>
    <p:extLst>
      <p:ext uri="{BB962C8B-B14F-4D97-AF65-F5344CB8AC3E}">
        <p14:creationId xmlns:p14="http://schemas.microsoft.com/office/powerpoint/2010/main" val="30217718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3581400"/>
            <a:ext cx="10515600" cy="2852737"/>
          </a:xfrm>
        </p:spPr>
        <p:txBody>
          <a:bodyPr>
            <a:noAutofit/>
          </a:bodyPr>
          <a:lstStyle/>
          <a:p>
            <a:r>
              <a:rPr lang="en-US" sz="13800" b="1" dirty="0" smtClean="0"/>
              <a:t>Precipitation</a:t>
            </a:r>
            <a:endParaRPr lang="en-US" sz="13800" b="1" dirty="0"/>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219200" y="3313"/>
            <a:ext cx="9258300" cy="4391025"/>
          </a:xfrm>
          <a:prstGeom prst="rect">
            <a:avLst/>
          </a:prstGeom>
        </p:spPr>
      </p:pic>
    </p:spTree>
    <p:extLst>
      <p:ext uri="{BB962C8B-B14F-4D97-AF65-F5344CB8AC3E}">
        <p14:creationId xmlns:p14="http://schemas.microsoft.com/office/powerpoint/2010/main" val="2131196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172750" y="0"/>
            <a:ext cx="9846499" cy="6858000"/>
          </a:xfrm>
          <a:prstGeom prst="rect">
            <a:avLst/>
          </a:prstGeom>
        </p:spPr>
      </p:pic>
    </p:spTree>
    <p:extLst>
      <p:ext uri="{BB962C8B-B14F-4D97-AF65-F5344CB8AC3E}">
        <p14:creationId xmlns:p14="http://schemas.microsoft.com/office/powerpoint/2010/main" val="17724343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548140"/>
          </a:xfrm>
        </p:spPr>
        <p:txBody>
          <a:bodyPr>
            <a:normAutofit fontScale="90000"/>
          </a:bodyPr>
          <a:lstStyle/>
          <a:p>
            <a:r>
              <a:rPr lang="en-US" dirty="0" smtClean="0"/>
              <a:t>Kinds of precipitation - Convectional</a:t>
            </a:r>
            <a:endParaRPr lang="en-US" dirty="0"/>
          </a:p>
        </p:txBody>
      </p:sp>
      <p:pic>
        <p:nvPicPr>
          <p:cNvPr id="4" name="Content Placeholder 3"/>
          <p:cNvPicPr>
            <a:picLocks noGrp="1" noChangeAspect="1"/>
          </p:cNvPicPr>
          <p:nvPr>
            <p:ph idx="1"/>
          </p:nvPr>
        </p:nvPicPr>
        <p:blipFill>
          <a:blip r:embed="rId2"/>
          <a:stretch>
            <a:fillRect/>
          </a:stretch>
        </p:blipFill>
        <p:spPr>
          <a:xfrm>
            <a:off x="19878" y="1976925"/>
            <a:ext cx="12172122" cy="4932355"/>
          </a:xfrm>
          <a:prstGeom prst="rect">
            <a:avLst/>
          </a:prstGeom>
        </p:spPr>
      </p:pic>
      <p:sp>
        <p:nvSpPr>
          <p:cNvPr id="6" name="TextBox 5"/>
          <p:cNvSpPr txBox="1"/>
          <p:nvPr/>
        </p:nvSpPr>
        <p:spPr>
          <a:xfrm>
            <a:off x="304800" y="6248400"/>
            <a:ext cx="3276600" cy="523220"/>
          </a:xfrm>
          <a:prstGeom prst="rect">
            <a:avLst/>
          </a:prstGeom>
          <a:noFill/>
        </p:spPr>
        <p:txBody>
          <a:bodyPr wrap="square" rtlCol="0">
            <a:spAutoFit/>
          </a:bodyPr>
          <a:lstStyle/>
          <a:p>
            <a:r>
              <a:rPr lang="en-US" sz="2800" b="1" dirty="0" smtClean="0"/>
              <a:t>Low Pressure</a:t>
            </a:r>
            <a:endParaRPr lang="en-US" sz="2800" b="1" dirty="0"/>
          </a:p>
        </p:txBody>
      </p:sp>
      <p:sp>
        <p:nvSpPr>
          <p:cNvPr id="7" name="TextBox 6"/>
          <p:cNvSpPr txBox="1"/>
          <p:nvPr/>
        </p:nvSpPr>
        <p:spPr>
          <a:xfrm>
            <a:off x="8686800" y="2209800"/>
            <a:ext cx="2362200" cy="461665"/>
          </a:xfrm>
          <a:prstGeom prst="rect">
            <a:avLst/>
          </a:prstGeom>
          <a:noFill/>
        </p:spPr>
        <p:txBody>
          <a:bodyPr wrap="square" rtlCol="0">
            <a:spAutoFit/>
          </a:bodyPr>
          <a:lstStyle/>
          <a:p>
            <a:r>
              <a:rPr lang="en-US" sz="2400" b="1" dirty="0" smtClean="0"/>
              <a:t>Thunder Storm</a:t>
            </a:r>
            <a:endParaRPr lang="en-US" sz="2400" b="1" dirty="0"/>
          </a:p>
        </p:txBody>
      </p:sp>
      <p:sp>
        <p:nvSpPr>
          <p:cNvPr id="8" name="TextBox 7"/>
          <p:cNvSpPr txBox="1"/>
          <p:nvPr/>
        </p:nvSpPr>
        <p:spPr>
          <a:xfrm>
            <a:off x="4114800" y="3581400"/>
            <a:ext cx="1752600" cy="461665"/>
          </a:xfrm>
          <a:prstGeom prst="rect">
            <a:avLst/>
          </a:prstGeom>
          <a:noFill/>
        </p:spPr>
        <p:txBody>
          <a:bodyPr wrap="square" rtlCol="0">
            <a:spAutoFit/>
          </a:bodyPr>
          <a:lstStyle/>
          <a:p>
            <a:r>
              <a:rPr lang="en-US" sz="2400" b="1" dirty="0" smtClean="0"/>
              <a:t>Cooling </a:t>
            </a:r>
            <a:endParaRPr lang="en-US" sz="2400" b="1" dirty="0"/>
          </a:p>
        </p:txBody>
      </p:sp>
      <p:sp>
        <p:nvSpPr>
          <p:cNvPr id="9" name="TextBox 8"/>
          <p:cNvSpPr txBox="1"/>
          <p:nvPr/>
        </p:nvSpPr>
        <p:spPr>
          <a:xfrm>
            <a:off x="9601200" y="4572000"/>
            <a:ext cx="2514600" cy="830997"/>
          </a:xfrm>
          <a:prstGeom prst="rect">
            <a:avLst/>
          </a:prstGeom>
          <a:noFill/>
        </p:spPr>
        <p:txBody>
          <a:bodyPr wrap="square" rtlCol="0">
            <a:spAutoFit/>
          </a:bodyPr>
          <a:lstStyle/>
          <a:p>
            <a:r>
              <a:rPr lang="en-US" sz="2400" b="1" dirty="0" smtClean="0"/>
              <a:t>Sometimes may spawn a Tornado</a:t>
            </a:r>
            <a:endParaRPr lang="en-US" sz="2400" b="1" dirty="0"/>
          </a:p>
        </p:txBody>
      </p:sp>
      <p:sp>
        <p:nvSpPr>
          <p:cNvPr id="10" name="TextBox 9"/>
          <p:cNvSpPr txBox="1"/>
          <p:nvPr/>
        </p:nvSpPr>
        <p:spPr>
          <a:xfrm>
            <a:off x="19878" y="470642"/>
            <a:ext cx="12172122" cy="1323439"/>
          </a:xfrm>
          <a:prstGeom prst="rect">
            <a:avLst/>
          </a:prstGeom>
          <a:noFill/>
        </p:spPr>
        <p:txBody>
          <a:bodyPr wrap="square" rtlCol="0">
            <a:spAutoFit/>
          </a:bodyPr>
          <a:lstStyle/>
          <a:p>
            <a:r>
              <a:rPr lang="en-US" sz="2000" dirty="0" smtClean="0"/>
              <a:t>Land heats up quickly forming powerful low pressure cell – expanding air absorbs moisture (warm air holds more)</a:t>
            </a:r>
          </a:p>
          <a:p>
            <a:r>
              <a:rPr lang="en-US" sz="2000" dirty="0" smtClean="0"/>
              <a:t>The air rises and cools and compresses, squeezing out some of the water vapor (condensation)</a:t>
            </a:r>
          </a:p>
          <a:p>
            <a:r>
              <a:rPr lang="en-US" sz="2000" dirty="0" smtClean="0"/>
              <a:t>When water drips get heavy enough to overcome the updraft of air, they fall as precipitation – rain, sleet, hail, snow.</a:t>
            </a:r>
          </a:p>
          <a:p>
            <a:r>
              <a:rPr lang="en-US" sz="2000" b="1" dirty="0" smtClean="0">
                <a:solidFill>
                  <a:srgbClr val="FF0000"/>
                </a:solidFill>
              </a:rPr>
              <a:t>This is what St. Louis gets in the Summer months.</a:t>
            </a:r>
            <a:endParaRPr lang="en-US" sz="2000" b="1" dirty="0">
              <a:solidFill>
                <a:srgbClr val="FF0000"/>
              </a:solidFill>
            </a:endParaRPr>
          </a:p>
        </p:txBody>
      </p:sp>
    </p:spTree>
    <p:extLst>
      <p:ext uri="{BB962C8B-B14F-4D97-AF65-F5344CB8AC3E}">
        <p14:creationId xmlns:p14="http://schemas.microsoft.com/office/powerpoint/2010/main" val="32368795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3812"/>
            <a:ext cx="8201024" cy="6834187"/>
          </a:xfrm>
        </p:spPr>
      </p:pic>
    </p:spTree>
    <p:extLst>
      <p:ext uri="{BB962C8B-B14F-4D97-AF65-F5344CB8AC3E}">
        <p14:creationId xmlns:p14="http://schemas.microsoft.com/office/powerpoint/2010/main" val="10238794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z="6000" b="1" dirty="0" smtClean="0">
                <a:solidFill>
                  <a:srgbClr val="FF0000"/>
                </a:solidFill>
              </a:rPr>
              <a:t>Tornados</a:t>
            </a:r>
            <a:endParaRPr lang="en-US" b="1" dirty="0">
              <a:solidFill>
                <a:srgbClr val="FF0000"/>
              </a:solidFill>
            </a:endParaRPr>
          </a:p>
        </p:txBody>
      </p:sp>
    </p:spTree>
    <p:extLst>
      <p:ext uri="{BB962C8B-B14F-4D97-AF65-F5344CB8AC3E}">
        <p14:creationId xmlns:p14="http://schemas.microsoft.com/office/powerpoint/2010/main" val="29778431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878" y="152400"/>
            <a:ext cx="12175435" cy="6491029"/>
          </a:xfrm>
          <a:prstGeom prst="rect">
            <a:avLst/>
          </a:prstGeom>
        </p:spPr>
      </p:pic>
    </p:spTree>
    <p:extLst>
      <p:ext uri="{BB962C8B-B14F-4D97-AF65-F5344CB8AC3E}">
        <p14:creationId xmlns:p14="http://schemas.microsoft.com/office/powerpoint/2010/main" val="39777711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71600" y="-29817"/>
            <a:ext cx="9587840" cy="6887817"/>
          </a:xfrm>
          <a:prstGeom prst="rect">
            <a:avLst/>
          </a:prstGeom>
        </p:spPr>
      </p:pic>
    </p:spTree>
    <p:extLst>
      <p:ext uri="{BB962C8B-B14F-4D97-AF65-F5344CB8AC3E}">
        <p14:creationId xmlns:p14="http://schemas.microsoft.com/office/powerpoint/2010/main" val="2987134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66799"/>
          </a:xfrm>
        </p:spPr>
        <p:txBody>
          <a:bodyPr>
            <a:normAutofit fontScale="90000"/>
          </a:bodyPr>
          <a:lstStyle/>
          <a:p>
            <a:r>
              <a:rPr lang="en-US" dirty="0" smtClean="0"/>
              <a:t>Distribution of land and water bodies – distance from large bodies of water</a:t>
            </a:r>
            <a:endParaRPr lang="en-US" dirty="0"/>
          </a:p>
        </p:txBody>
      </p:sp>
      <p:sp>
        <p:nvSpPr>
          <p:cNvPr id="3" name="Content Placeholder 2"/>
          <p:cNvSpPr>
            <a:spLocks noGrp="1"/>
          </p:cNvSpPr>
          <p:nvPr>
            <p:ph idx="1"/>
          </p:nvPr>
        </p:nvSpPr>
        <p:spPr>
          <a:xfrm>
            <a:off x="304800" y="1066800"/>
            <a:ext cx="11658600" cy="5562600"/>
          </a:xfrm>
        </p:spPr>
        <p:txBody>
          <a:bodyPr/>
          <a:lstStyle/>
          <a:p>
            <a:r>
              <a:rPr lang="en-US" dirty="0" smtClean="0"/>
              <a:t>Land heats and cools faster and to a greater extent than water bodies because with land it is essentially the surface that is heating or cooling.</a:t>
            </a:r>
          </a:p>
          <a:p>
            <a:r>
              <a:rPr lang="en-US" dirty="0" smtClean="0"/>
              <a:t>Water bodies heat and cool more slowly and to a lesser degree than land because it is the whole volume of water that is being heated or cooled.</a:t>
            </a:r>
          </a:p>
          <a:p>
            <a:r>
              <a:rPr lang="en-US" dirty="0" smtClean="0"/>
              <a:t>The centers of large land masses like North America and Eurasia are too far from water bodies to be influenced by them, so they experience temperature extremes. Cities like St. Louis, Chicago, Minneapolis, etc. experience these temperature extremes.</a:t>
            </a:r>
          </a:p>
          <a:p>
            <a:r>
              <a:rPr lang="en-US" dirty="0" smtClean="0"/>
              <a:t>Coastal areas like where Seattle and Portland are located on the West Coast, have temperatures moderated by the ocean. They are farther north than St. Louis but have warmer winters that we do. The combination of prevailing winds, warm ocean currents moderate conditions in the Pacific Northwest so the temperatures are not as cold as one would expect for their latitude.</a:t>
            </a:r>
            <a:endParaRPr lang="en-US" dirty="0"/>
          </a:p>
        </p:txBody>
      </p:sp>
    </p:spTree>
    <p:extLst>
      <p:ext uri="{BB962C8B-B14F-4D97-AF65-F5344CB8AC3E}">
        <p14:creationId xmlns:p14="http://schemas.microsoft.com/office/powerpoint/2010/main" val="16954917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0"/>
            <a:ext cx="7467599" cy="1325563"/>
          </a:xfrm>
        </p:spPr>
        <p:txBody>
          <a:bodyPr/>
          <a:lstStyle/>
          <a:p>
            <a:r>
              <a:rPr lang="en-US" dirty="0" smtClean="0"/>
              <a:t>Cyclonic or Frontal Precipitation</a:t>
            </a:r>
            <a:endParaRPr lang="en-US" dirty="0"/>
          </a:p>
        </p:txBody>
      </p:sp>
      <p:pic>
        <p:nvPicPr>
          <p:cNvPr id="4" name="Content Placeholder 3"/>
          <p:cNvPicPr>
            <a:picLocks noGrp="1" noChangeAspect="1"/>
          </p:cNvPicPr>
          <p:nvPr>
            <p:ph idx="1"/>
          </p:nvPr>
        </p:nvPicPr>
        <p:blipFill>
          <a:blip r:embed="rId2"/>
          <a:stretch>
            <a:fillRect/>
          </a:stretch>
        </p:blipFill>
        <p:spPr>
          <a:xfrm>
            <a:off x="9938" y="1160609"/>
            <a:ext cx="12182061" cy="5697392"/>
          </a:xfrm>
          <a:prstGeom prst="rect">
            <a:avLst/>
          </a:prstGeom>
        </p:spPr>
      </p:pic>
      <p:sp>
        <p:nvSpPr>
          <p:cNvPr id="5" name="TextBox 4"/>
          <p:cNvSpPr txBox="1"/>
          <p:nvPr/>
        </p:nvSpPr>
        <p:spPr>
          <a:xfrm>
            <a:off x="8077200" y="228600"/>
            <a:ext cx="3733800" cy="830997"/>
          </a:xfrm>
          <a:prstGeom prst="rect">
            <a:avLst/>
          </a:prstGeom>
          <a:noFill/>
        </p:spPr>
        <p:txBody>
          <a:bodyPr wrap="square" rtlCol="0">
            <a:spAutoFit/>
          </a:bodyPr>
          <a:lstStyle/>
          <a:p>
            <a:r>
              <a:rPr lang="en-US" sz="2400" b="1" dirty="0" smtClean="0">
                <a:solidFill>
                  <a:srgbClr val="FF0000"/>
                </a:solidFill>
              </a:rPr>
              <a:t>What St. Louis gets in the winter</a:t>
            </a:r>
            <a:endParaRPr lang="en-US" sz="2400" b="1" dirty="0">
              <a:solidFill>
                <a:srgbClr val="FF0000"/>
              </a:solidFill>
            </a:endParaRPr>
          </a:p>
        </p:txBody>
      </p:sp>
    </p:spTree>
    <p:extLst>
      <p:ext uri="{BB962C8B-B14F-4D97-AF65-F5344CB8AC3E}">
        <p14:creationId xmlns:p14="http://schemas.microsoft.com/office/powerpoint/2010/main" val="17310724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Cold Front</a:t>
            </a:r>
            <a:endParaRPr lang="en-US" dirty="0"/>
          </a:p>
        </p:txBody>
      </p:sp>
      <p:pic>
        <p:nvPicPr>
          <p:cNvPr id="4" name="Content Placeholder 3"/>
          <p:cNvPicPr>
            <a:picLocks noGrp="1" noChangeAspect="1"/>
          </p:cNvPicPr>
          <p:nvPr>
            <p:ph idx="1"/>
          </p:nvPr>
        </p:nvPicPr>
        <p:blipFill>
          <a:blip r:embed="rId2"/>
          <a:stretch>
            <a:fillRect/>
          </a:stretch>
        </p:blipFill>
        <p:spPr>
          <a:xfrm>
            <a:off x="0" y="1690688"/>
            <a:ext cx="9110412" cy="5167312"/>
          </a:xfrm>
          <a:prstGeom prst="rect">
            <a:avLst/>
          </a:prstGeom>
        </p:spPr>
      </p:pic>
      <p:sp>
        <p:nvSpPr>
          <p:cNvPr id="5" name="TextBox 4"/>
          <p:cNvSpPr txBox="1"/>
          <p:nvPr/>
        </p:nvSpPr>
        <p:spPr>
          <a:xfrm>
            <a:off x="9296400" y="1905000"/>
            <a:ext cx="2743200" cy="2308324"/>
          </a:xfrm>
          <a:prstGeom prst="rect">
            <a:avLst/>
          </a:prstGeom>
          <a:noFill/>
        </p:spPr>
        <p:txBody>
          <a:bodyPr wrap="square" rtlCol="0">
            <a:spAutoFit/>
          </a:bodyPr>
          <a:lstStyle/>
          <a:p>
            <a:r>
              <a:rPr lang="en-US" sz="2400" dirty="0" smtClean="0"/>
              <a:t>Length of precipitation (rain, snow, etc.) in hours – narrow band of clouds moves through.</a:t>
            </a:r>
            <a:endParaRPr lang="en-US" sz="2400" dirty="0"/>
          </a:p>
        </p:txBody>
      </p:sp>
    </p:spTree>
    <p:extLst>
      <p:ext uri="{BB962C8B-B14F-4D97-AF65-F5344CB8AC3E}">
        <p14:creationId xmlns:p14="http://schemas.microsoft.com/office/powerpoint/2010/main" val="4994589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Front – the angle of the front is much less steep than when it is a cold front</a:t>
            </a:r>
            <a:endParaRPr lang="en-US" dirty="0"/>
          </a:p>
        </p:txBody>
      </p:sp>
      <p:pic>
        <p:nvPicPr>
          <p:cNvPr id="4" name="Content Placeholder 3"/>
          <p:cNvPicPr>
            <a:picLocks noGrp="1" noChangeAspect="1"/>
          </p:cNvPicPr>
          <p:nvPr>
            <p:ph idx="1"/>
          </p:nvPr>
        </p:nvPicPr>
        <p:blipFill>
          <a:blip r:embed="rId2"/>
          <a:stretch>
            <a:fillRect/>
          </a:stretch>
        </p:blipFill>
        <p:spPr>
          <a:xfrm>
            <a:off x="19877" y="2133601"/>
            <a:ext cx="8610529" cy="4711148"/>
          </a:xfrm>
          <a:prstGeom prst="rect">
            <a:avLst/>
          </a:prstGeom>
        </p:spPr>
      </p:pic>
      <p:sp>
        <p:nvSpPr>
          <p:cNvPr id="5" name="Rectangle 4"/>
          <p:cNvSpPr/>
          <p:nvPr/>
        </p:nvSpPr>
        <p:spPr>
          <a:xfrm>
            <a:off x="8915400" y="2100471"/>
            <a:ext cx="3048000" cy="1938992"/>
          </a:xfrm>
          <a:prstGeom prst="rect">
            <a:avLst/>
          </a:prstGeom>
        </p:spPr>
        <p:txBody>
          <a:bodyPr wrap="square">
            <a:spAutoFit/>
          </a:bodyPr>
          <a:lstStyle/>
          <a:p>
            <a:r>
              <a:rPr lang="en-US" sz="2400" dirty="0"/>
              <a:t>Length of precipitation (rain, snow, etc.) </a:t>
            </a:r>
            <a:r>
              <a:rPr lang="en-US" sz="2400" dirty="0" smtClean="0"/>
              <a:t>possibly a day or more </a:t>
            </a:r>
            <a:r>
              <a:rPr lang="en-US" sz="2400" dirty="0"/>
              <a:t>– </a:t>
            </a:r>
            <a:r>
              <a:rPr lang="en-US" sz="2400" dirty="0" smtClean="0"/>
              <a:t>wide band </a:t>
            </a:r>
            <a:r>
              <a:rPr lang="en-US" sz="2400" dirty="0"/>
              <a:t>of clouds moves through.</a:t>
            </a:r>
          </a:p>
        </p:txBody>
      </p:sp>
    </p:spTree>
    <p:extLst>
      <p:ext uri="{BB962C8B-B14F-4D97-AF65-F5344CB8AC3E}">
        <p14:creationId xmlns:p14="http://schemas.microsoft.com/office/powerpoint/2010/main" val="31670689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516" y="36443"/>
            <a:ext cx="10515600" cy="777875"/>
          </a:xfrm>
        </p:spPr>
        <p:txBody>
          <a:bodyPr/>
          <a:lstStyle/>
          <a:p>
            <a:r>
              <a:rPr lang="en-US" dirty="0" smtClean="0"/>
              <a:t>Orographic Precipitation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53" y="814318"/>
            <a:ext cx="7174434" cy="6043681"/>
          </a:xfrm>
        </p:spPr>
      </p:pic>
      <p:sp>
        <p:nvSpPr>
          <p:cNvPr id="5" name="TextBox 4"/>
          <p:cNvSpPr txBox="1"/>
          <p:nvPr/>
        </p:nvSpPr>
        <p:spPr>
          <a:xfrm>
            <a:off x="7543800" y="814318"/>
            <a:ext cx="4267200" cy="2308324"/>
          </a:xfrm>
          <a:prstGeom prst="rect">
            <a:avLst/>
          </a:prstGeom>
          <a:noFill/>
        </p:spPr>
        <p:txBody>
          <a:bodyPr wrap="square" rtlCol="0">
            <a:spAutoFit/>
          </a:bodyPr>
          <a:lstStyle/>
          <a:p>
            <a:r>
              <a:rPr lang="en-US" sz="2400" b="1" dirty="0" smtClean="0"/>
              <a:t>A landform interrupts the flow of prevailing winds, forcing the air to move up and over the landform (Mountain). </a:t>
            </a:r>
            <a:r>
              <a:rPr lang="en-US" sz="2400" b="1" dirty="0" smtClean="0">
                <a:solidFill>
                  <a:srgbClr val="FF0000"/>
                </a:solidFill>
              </a:rPr>
              <a:t>St. Louis does not get this kind because there are no mountains near by.</a:t>
            </a:r>
            <a:endParaRPr lang="en-US" sz="2400" b="1" dirty="0">
              <a:solidFill>
                <a:srgbClr val="FF0000"/>
              </a:solidFill>
            </a:endParaRPr>
          </a:p>
        </p:txBody>
      </p:sp>
      <p:sp>
        <p:nvSpPr>
          <p:cNvPr id="6" name="TextBox 5"/>
          <p:cNvSpPr txBox="1"/>
          <p:nvPr/>
        </p:nvSpPr>
        <p:spPr>
          <a:xfrm>
            <a:off x="304800" y="1371600"/>
            <a:ext cx="1371600" cy="646331"/>
          </a:xfrm>
          <a:prstGeom prst="rect">
            <a:avLst/>
          </a:prstGeom>
          <a:noFill/>
        </p:spPr>
        <p:txBody>
          <a:bodyPr wrap="square" rtlCol="0">
            <a:spAutoFit/>
          </a:bodyPr>
          <a:lstStyle/>
          <a:p>
            <a:r>
              <a:rPr lang="en-US" dirty="0" smtClean="0"/>
              <a:t>Windward side - wet</a:t>
            </a:r>
            <a:endParaRPr lang="en-US" dirty="0"/>
          </a:p>
        </p:txBody>
      </p:sp>
      <p:sp>
        <p:nvSpPr>
          <p:cNvPr id="7" name="TextBox 6"/>
          <p:cNvSpPr txBox="1"/>
          <p:nvPr/>
        </p:nvSpPr>
        <p:spPr>
          <a:xfrm>
            <a:off x="5638800" y="4191000"/>
            <a:ext cx="1295400" cy="646331"/>
          </a:xfrm>
          <a:prstGeom prst="rect">
            <a:avLst/>
          </a:prstGeom>
          <a:noFill/>
        </p:spPr>
        <p:txBody>
          <a:bodyPr wrap="square" rtlCol="0">
            <a:spAutoFit/>
          </a:bodyPr>
          <a:lstStyle/>
          <a:p>
            <a:r>
              <a:rPr lang="en-US" dirty="0" smtClean="0"/>
              <a:t>Leeward side – dry </a:t>
            </a:r>
            <a:endParaRPr lang="en-US" dirty="0"/>
          </a:p>
        </p:txBody>
      </p:sp>
    </p:spTree>
    <p:extLst>
      <p:ext uri="{BB962C8B-B14F-4D97-AF65-F5344CB8AC3E}">
        <p14:creationId xmlns:p14="http://schemas.microsoft.com/office/powerpoint/2010/main" val="402255552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52500" y="-13252"/>
            <a:ext cx="10287000" cy="6858000"/>
          </a:xfrm>
          <a:prstGeom prst="rect">
            <a:avLst/>
          </a:prstGeom>
        </p:spPr>
      </p:pic>
    </p:spTree>
    <p:extLst>
      <p:ext uri="{BB962C8B-B14F-4D97-AF65-F5344CB8AC3E}">
        <p14:creationId xmlns:p14="http://schemas.microsoft.com/office/powerpoint/2010/main" val="2517059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600" b="1" dirty="0" smtClean="0">
                <a:solidFill>
                  <a:srgbClr val="FF0000"/>
                </a:solidFill>
                <a:effectLst>
                  <a:outerShdw blurRad="38100" dist="38100" dir="2700000" algn="tl">
                    <a:srgbClr val="000000">
                      <a:alpha val="43137"/>
                    </a:srgbClr>
                  </a:outerShdw>
                </a:effectLst>
              </a:rPr>
              <a:t>Monsoons</a:t>
            </a:r>
            <a:endParaRPr lang="en-US" b="1" dirty="0">
              <a:solidFill>
                <a:srgbClr val="FF0000"/>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p:txBody>
          <a:bodyPr>
            <a:normAutofit/>
          </a:bodyPr>
          <a:lstStyle/>
          <a:p>
            <a:r>
              <a:rPr lang="en-US" sz="2800" dirty="0" smtClean="0">
                <a:solidFill>
                  <a:schemeClr val="tx1"/>
                </a:solidFill>
              </a:rPr>
              <a:t>It doesn’t mean rainy. The word comes from the Arabic language and refers to a seasonal shifting of the prevailing winds, so there is a rainy season (Wet Monsoon) and a dry season (Dry Monsoon).</a:t>
            </a:r>
            <a:endParaRPr lang="en-US" sz="2800" dirty="0">
              <a:solidFill>
                <a:schemeClr val="tx1"/>
              </a:solidFill>
            </a:endParaRPr>
          </a:p>
        </p:txBody>
      </p:sp>
    </p:spTree>
    <p:extLst>
      <p:ext uri="{BB962C8B-B14F-4D97-AF65-F5344CB8AC3E}">
        <p14:creationId xmlns:p14="http://schemas.microsoft.com/office/powerpoint/2010/main" val="41925226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0" y="228600"/>
            <a:ext cx="12192000" cy="5532120"/>
          </a:xfrm>
          <a:prstGeom prst="rect">
            <a:avLst/>
          </a:prstGeom>
        </p:spPr>
      </p:pic>
      <p:sp>
        <p:nvSpPr>
          <p:cNvPr id="7" name="TextBox 6"/>
          <p:cNvSpPr txBox="1"/>
          <p:nvPr/>
        </p:nvSpPr>
        <p:spPr>
          <a:xfrm>
            <a:off x="838200" y="6096000"/>
            <a:ext cx="4038600" cy="523220"/>
          </a:xfrm>
          <a:prstGeom prst="rect">
            <a:avLst/>
          </a:prstGeom>
          <a:noFill/>
        </p:spPr>
        <p:txBody>
          <a:bodyPr wrap="square" rtlCol="0">
            <a:spAutoFit/>
          </a:bodyPr>
          <a:lstStyle/>
          <a:p>
            <a:r>
              <a:rPr lang="en-US" sz="2800" b="1" dirty="0" smtClean="0"/>
              <a:t>Dry Monsoon</a:t>
            </a:r>
            <a:endParaRPr lang="en-US" sz="2800" b="1" dirty="0"/>
          </a:p>
        </p:txBody>
      </p:sp>
      <p:sp>
        <p:nvSpPr>
          <p:cNvPr id="8" name="TextBox 7"/>
          <p:cNvSpPr txBox="1"/>
          <p:nvPr/>
        </p:nvSpPr>
        <p:spPr>
          <a:xfrm>
            <a:off x="6934200" y="6096000"/>
            <a:ext cx="3581400" cy="523220"/>
          </a:xfrm>
          <a:prstGeom prst="rect">
            <a:avLst/>
          </a:prstGeom>
          <a:noFill/>
        </p:spPr>
        <p:txBody>
          <a:bodyPr wrap="square" rtlCol="0">
            <a:spAutoFit/>
          </a:bodyPr>
          <a:lstStyle/>
          <a:p>
            <a:r>
              <a:rPr lang="en-US" sz="2800" b="1" dirty="0" smtClean="0"/>
              <a:t>Wet Monsoon</a:t>
            </a:r>
            <a:endParaRPr lang="en-US" sz="2800" b="1" dirty="0"/>
          </a:p>
        </p:txBody>
      </p:sp>
    </p:spTree>
    <p:extLst>
      <p:ext uri="{BB962C8B-B14F-4D97-AF65-F5344CB8AC3E}">
        <p14:creationId xmlns:p14="http://schemas.microsoft.com/office/powerpoint/2010/main" val="20415877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28600"/>
            <a:ext cx="12208565" cy="6104283"/>
          </a:xfrm>
          <a:prstGeom prst="rect">
            <a:avLst/>
          </a:prstGeom>
        </p:spPr>
      </p:pic>
    </p:spTree>
    <p:extLst>
      <p:ext uri="{BB962C8B-B14F-4D97-AF65-F5344CB8AC3E}">
        <p14:creationId xmlns:p14="http://schemas.microsoft.com/office/powerpoint/2010/main" val="12907602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939" y="-101949"/>
            <a:ext cx="12201939" cy="6956636"/>
          </a:xfrm>
          <a:prstGeom prst="rect">
            <a:avLst/>
          </a:prstGeom>
        </p:spPr>
      </p:pic>
      <p:sp>
        <p:nvSpPr>
          <p:cNvPr id="2" name="Title 1"/>
          <p:cNvSpPr>
            <a:spLocks noGrp="1"/>
          </p:cNvSpPr>
          <p:nvPr>
            <p:ph type="title"/>
          </p:nvPr>
        </p:nvSpPr>
        <p:spPr/>
        <p:txBody>
          <a:bodyPr>
            <a:normAutofit/>
          </a:bodyPr>
          <a:lstStyle/>
          <a:p>
            <a:pPr algn="ctr"/>
            <a:r>
              <a:rPr lang="en-US" sz="19900" b="1" dirty="0" smtClean="0">
                <a:solidFill>
                  <a:srgbClr val="0000C0"/>
                </a:solidFill>
              </a:rPr>
              <a:t>CLOUDS</a:t>
            </a:r>
            <a:endParaRPr lang="en-US" sz="19900" b="1" dirty="0">
              <a:solidFill>
                <a:srgbClr val="0000C0"/>
              </a:solidFill>
            </a:endParaRP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204619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939" y="-22294"/>
            <a:ext cx="12374218" cy="6858000"/>
          </a:xfrm>
          <a:prstGeom prst="rect">
            <a:avLst/>
          </a:prstGeom>
        </p:spPr>
      </p:pic>
      <p:sp>
        <p:nvSpPr>
          <p:cNvPr id="3" name="Text Placeholder 2"/>
          <p:cNvSpPr>
            <a:spLocks noGrp="1"/>
          </p:cNvSpPr>
          <p:nvPr>
            <p:ph type="body" idx="1"/>
          </p:nvPr>
        </p:nvSpPr>
        <p:spPr>
          <a:xfrm>
            <a:off x="939248" y="2743200"/>
            <a:ext cx="10515600" cy="3048000"/>
          </a:xfrm>
        </p:spPr>
        <p:txBody>
          <a:bodyPr>
            <a:normAutofit/>
          </a:bodyPr>
          <a:lstStyle/>
          <a:p>
            <a:r>
              <a:rPr lang="en-US" sz="3600" b="1" dirty="0">
                <a:solidFill>
                  <a:schemeClr val="tx1"/>
                </a:solidFill>
              </a:rPr>
              <a:t>Clouds are large groups of tiny water droplets (vapor) or ice crystals that cling to pieces of dust in the atmosphere</a:t>
            </a:r>
            <a:r>
              <a:rPr lang="en-US" sz="3600" b="1" dirty="0" smtClean="0">
                <a:solidFill>
                  <a:schemeClr val="tx1"/>
                </a:solidFill>
              </a:rPr>
              <a:t>. If or when the droplets become big and heavy enough to overcome uplifting air currents, they fall (pulled by gravity) as some form of precipitation. </a:t>
            </a:r>
            <a:endParaRPr lang="en-US" sz="3600" b="1" dirty="0">
              <a:solidFill>
                <a:schemeClr val="tx1"/>
              </a:solidFill>
            </a:endParaRPr>
          </a:p>
          <a:p>
            <a:endParaRPr lang="en-US" dirty="0"/>
          </a:p>
        </p:txBody>
      </p:sp>
    </p:spTree>
    <p:extLst>
      <p:ext uri="{BB962C8B-B14F-4D97-AF65-F5344CB8AC3E}">
        <p14:creationId xmlns:p14="http://schemas.microsoft.com/office/powerpoint/2010/main" val="1673310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4580"/>
            <a:ext cx="9123897" cy="6833419"/>
          </a:xfrm>
          <a:prstGeom prst="rect">
            <a:avLst/>
          </a:prstGeom>
        </p:spPr>
      </p:pic>
    </p:spTree>
    <p:extLst>
      <p:ext uri="{BB962C8B-B14F-4D97-AF65-F5344CB8AC3E}">
        <p14:creationId xmlns:p14="http://schemas.microsoft.com/office/powerpoint/2010/main" val="20922577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6565"/>
            <a:ext cx="10515600" cy="778565"/>
          </a:xfrm>
        </p:spPr>
        <p:txBody>
          <a:bodyPr/>
          <a:lstStyle/>
          <a:p>
            <a:r>
              <a:rPr lang="en-US" dirty="0" smtClean="0"/>
              <a:t>How Clouds Form</a:t>
            </a:r>
            <a:endParaRPr lang="en-US" dirty="0"/>
          </a:p>
        </p:txBody>
      </p:sp>
      <p:sp>
        <p:nvSpPr>
          <p:cNvPr id="5" name="Content Placeholder 4"/>
          <p:cNvSpPr>
            <a:spLocks noGrp="1"/>
          </p:cNvSpPr>
          <p:nvPr>
            <p:ph idx="1"/>
          </p:nvPr>
        </p:nvSpPr>
        <p:spPr>
          <a:xfrm>
            <a:off x="0" y="1066800"/>
            <a:ext cx="6037133" cy="5791199"/>
          </a:xfrm>
        </p:spPr>
        <p:txBody>
          <a:bodyPr>
            <a:normAutofit lnSpcReduction="10000"/>
          </a:bodyPr>
          <a:lstStyle/>
          <a:p>
            <a:r>
              <a:rPr lang="en-US" dirty="0" smtClean="0"/>
              <a:t>As </a:t>
            </a:r>
            <a:r>
              <a:rPr lang="en-US" dirty="0"/>
              <a:t>air rises it cools and decreases pressure, spreading out. Clouds form when the air cools below the </a:t>
            </a:r>
            <a:r>
              <a:rPr lang="en-US" dirty="0" err="1"/>
              <a:t>dewpoint</a:t>
            </a:r>
            <a:r>
              <a:rPr lang="en-US" dirty="0"/>
              <a:t>, and the air can not hold as much water vapor</a:t>
            </a:r>
            <a:r>
              <a:rPr lang="en-US" dirty="0" smtClean="0"/>
              <a:t>.</a:t>
            </a:r>
          </a:p>
          <a:p>
            <a:r>
              <a:rPr lang="en-US" dirty="0" smtClean="0"/>
              <a:t>If a mass of air at ground level is said to have 50% humidity, it has half the amount of water vapor it could hold at that temperature.</a:t>
            </a:r>
          </a:p>
          <a:p>
            <a:r>
              <a:rPr lang="en-US" dirty="0" smtClean="0"/>
              <a:t>The </a:t>
            </a:r>
            <a:r>
              <a:rPr lang="en-US" dirty="0" err="1" smtClean="0"/>
              <a:t>dewpoint</a:t>
            </a:r>
            <a:r>
              <a:rPr lang="en-US" dirty="0" smtClean="0"/>
              <a:t> is the temperature to which that mass of air would have to cool in order for the mass to have achieved a small enough volume so that with the same amount of water vapor it would now be 100% full.</a:t>
            </a:r>
            <a:endParaRPr lang="en-US" dirty="0"/>
          </a:p>
        </p:txBody>
      </p:sp>
      <p:pic>
        <p:nvPicPr>
          <p:cNvPr id="6" name="Picture 5"/>
          <p:cNvPicPr>
            <a:picLocks noChangeAspect="1"/>
          </p:cNvPicPr>
          <p:nvPr/>
        </p:nvPicPr>
        <p:blipFill>
          <a:blip r:embed="rId2"/>
          <a:stretch>
            <a:fillRect/>
          </a:stretch>
        </p:blipFill>
        <p:spPr>
          <a:xfrm>
            <a:off x="6037133" y="-19878"/>
            <a:ext cx="6154867" cy="6877878"/>
          </a:xfrm>
          <a:prstGeom prst="rect">
            <a:avLst/>
          </a:prstGeom>
        </p:spPr>
      </p:pic>
    </p:spTree>
    <p:extLst>
      <p:ext uri="{BB962C8B-B14F-4D97-AF65-F5344CB8AC3E}">
        <p14:creationId xmlns:p14="http://schemas.microsoft.com/office/powerpoint/2010/main" val="4255704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02806" y="0"/>
            <a:ext cx="10450994" cy="6858000"/>
          </a:xfrm>
          <a:prstGeom prst="rect">
            <a:avLst/>
          </a:prstGeom>
        </p:spPr>
      </p:pic>
    </p:spTree>
    <p:extLst>
      <p:ext uri="{BB962C8B-B14F-4D97-AF65-F5344CB8AC3E}">
        <p14:creationId xmlns:p14="http://schemas.microsoft.com/office/powerpoint/2010/main" val="29469790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764639"/>
            <a:ext cx="12192000" cy="5579390"/>
          </a:xfrm>
          <a:prstGeom prst="rect">
            <a:avLst/>
          </a:prstGeom>
        </p:spPr>
      </p:pic>
    </p:spTree>
    <p:extLst>
      <p:ext uri="{BB962C8B-B14F-4D97-AF65-F5344CB8AC3E}">
        <p14:creationId xmlns:p14="http://schemas.microsoft.com/office/powerpoint/2010/main" val="14815469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0031" y="685800"/>
            <a:ext cx="12215466" cy="5482397"/>
          </a:xfrm>
          <a:prstGeom prst="rect">
            <a:avLst/>
          </a:prstGeom>
        </p:spPr>
      </p:pic>
    </p:spTree>
    <p:extLst>
      <p:ext uri="{BB962C8B-B14F-4D97-AF65-F5344CB8AC3E}">
        <p14:creationId xmlns:p14="http://schemas.microsoft.com/office/powerpoint/2010/main" val="37745065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09199" y="29817"/>
            <a:ext cx="10544601" cy="6828183"/>
          </a:xfrm>
          <a:prstGeom prst="rect">
            <a:avLst/>
          </a:prstGeom>
        </p:spPr>
      </p:pic>
    </p:spTree>
    <p:extLst>
      <p:ext uri="{BB962C8B-B14F-4D97-AF65-F5344CB8AC3E}">
        <p14:creationId xmlns:p14="http://schemas.microsoft.com/office/powerpoint/2010/main" val="34468272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71600" y="0"/>
            <a:ext cx="9222376" cy="6858000"/>
          </a:xfrm>
          <a:prstGeom prst="rect">
            <a:avLst/>
          </a:prstGeom>
        </p:spPr>
      </p:pic>
    </p:spTree>
    <p:extLst>
      <p:ext uri="{BB962C8B-B14F-4D97-AF65-F5344CB8AC3E}">
        <p14:creationId xmlns:p14="http://schemas.microsoft.com/office/powerpoint/2010/main" val="20065061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49467" y="0"/>
            <a:ext cx="10693066" cy="6858000"/>
          </a:xfrm>
          <a:prstGeom prst="rect">
            <a:avLst/>
          </a:prstGeom>
        </p:spPr>
      </p:pic>
    </p:spTree>
    <p:extLst>
      <p:ext uri="{BB962C8B-B14F-4D97-AF65-F5344CB8AC3E}">
        <p14:creationId xmlns:p14="http://schemas.microsoft.com/office/powerpoint/2010/main" val="40793228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67520" y="33130"/>
            <a:ext cx="10486280" cy="6824870"/>
          </a:xfrm>
          <a:prstGeom prst="rect">
            <a:avLst/>
          </a:prstGeom>
        </p:spPr>
      </p:pic>
    </p:spTree>
    <p:extLst>
      <p:ext uri="{BB962C8B-B14F-4D97-AF65-F5344CB8AC3E}">
        <p14:creationId xmlns:p14="http://schemas.microsoft.com/office/powerpoint/2010/main" val="12324471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00200" y="26504"/>
            <a:ext cx="8768608" cy="6861313"/>
          </a:xfrm>
          <a:prstGeom prst="rect">
            <a:avLst/>
          </a:prstGeom>
        </p:spPr>
      </p:pic>
    </p:spTree>
    <p:extLst>
      <p:ext uri="{BB962C8B-B14F-4D97-AF65-F5344CB8AC3E}">
        <p14:creationId xmlns:p14="http://schemas.microsoft.com/office/powerpoint/2010/main" val="41224183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00200" y="0"/>
            <a:ext cx="9195660" cy="6858000"/>
          </a:xfrm>
          <a:prstGeom prst="rect">
            <a:avLst/>
          </a:prstGeom>
        </p:spPr>
      </p:pic>
    </p:spTree>
    <p:extLst>
      <p:ext uri="{BB962C8B-B14F-4D97-AF65-F5344CB8AC3E}">
        <p14:creationId xmlns:p14="http://schemas.microsoft.com/office/powerpoint/2010/main" val="150537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8" y="30828"/>
            <a:ext cx="12164961" cy="1659860"/>
          </a:xfrm>
        </p:spPr>
        <p:txBody>
          <a:bodyPr>
            <a:normAutofit fontScale="90000"/>
          </a:bodyPr>
          <a:lstStyle/>
          <a:p>
            <a:r>
              <a:rPr lang="en-US" dirty="0" smtClean="0"/>
              <a:t>The influencing air masses shift north and south seasonally as the intense solar insolation moves from the Tropic of Cancer to the Tropic of Capricorn </a:t>
            </a:r>
            <a:endParaRPr lang="en-US" dirty="0"/>
          </a:p>
        </p:txBody>
      </p:sp>
      <p:pic>
        <p:nvPicPr>
          <p:cNvPr id="4" name="Content Placeholder 3"/>
          <p:cNvPicPr>
            <a:picLocks noGrp="1" noChangeAspect="1"/>
          </p:cNvPicPr>
          <p:nvPr>
            <p:ph idx="1"/>
          </p:nvPr>
        </p:nvPicPr>
        <p:blipFill>
          <a:blip r:embed="rId2"/>
          <a:stretch>
            <a:fillRect/>
          </a:stretch>
        </p:blipFill>
        <p:spPr>
          <a:xfrm>
            <a:off x="27039" y="1690688"/>
            <a:ext cx="5761397" cy="5167312"/>
          </a:xfrm>
          <a:prstGeom prst="rect">
            <a:avLst/>
          </a:prstGeom>
        </p:spPr>
      </p:pic>
      <p:pic>
        <p:nvPicPr>
          <p:cNvPr id="5" name="Picture 4"/>
          <p:cNvPicPr>
            <a:picLocks noChangeAspect="1"/>
          </p:cNvPicPr>
          <p:nvPr/>
        </p:nvPicPr>
        <p:blipFill>
          <a:blip r:embed="rId3"/>
          <a:stretch>
            <a:fillRect/>
          </a:stretch>
        </p:blipFill>
        <p:spPr>
          <a:xfrm>
            <a:off x="5849501" y="1707893"/>
            <a:ext cx="6342497" cy="5150107"/>
          </a:xfrm>
          <a:prstGeom prst="rect">
            <a:avLst/>
          </a:prstGeom>
        </p:spPr>
      </p:pic>
    </p:spTree>
    <p:extLst>
      <p:ext uri="{BB962C8B-B14F-4D97-AF65-F5344CB8AC3E}">
        <p14:creationId xmlns:p14="http://schemas.microsoft.com/office/powerpoint/2010/main" val="274436841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90600" y="76200"/>
            <a:ext cx="10201194" cy="6781800"/>
          </a:xfrm>
          <a:prstGeom prst="rect">
            <a:avLst/>
          </a:prstGeom>
        </p:spPr>
      </p:pic>
    </p:spTree>
    <p:extLst>
      <p:ext uri="{BB962C8B-B14F-4D97-AF65-F5344CB8AC3E}">
        <p14:creationId xmlns:p14="http://schemas.microsoft.com/office/powerpoint/2010/main" val="42447496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00200" y="0"/>
            <a:ext cx="9156630" cy="6851374"/>
          </a:xfrm>
          <a:prstGeom prst="rect">
            <a:avLst/>
          </a:prstGeom>
        </p:spPr>
      </p:pic>
    </p:spTree>
    <p:extLst>
      <p:ext uri="{BB962C8B-B14F-4D97-AF65-F5344CB8AC3E}">
        <p14:creationId xmlns:p14="http://schemas.microsoft.com/office/powerpoint/2010/main" val="28972764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68670" y="0"/>
            <a:ext cx="10654660" cy="6858000"/>
          </a:xfrm>
          <a:prstGeom prst="rect">
            <a:avLst/>
          </a:prstGeom>
        </p:spPr>
      </p:pic>
    </p:spTree>
    <p:extLst>
      <p:ext uri="{BB962C8B-B14F-4D97-AF65-F5344CB8AC3E}">
        <p14:creationId xmlns:p14="http://schemas.microsoft.com/office/powerpoint/2010/main" val="25531269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4717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314700" y="76200"/>
            <a:ext cx="5867400" cy="609600"/>
          </a:xfrm>
          <a:extLst>
            <a:ext uri="{909E8E84-426E-40DD-AFC4-6F175D3DCCD1}">
              <a14:hiddenFill xmlns:a14="http://schemas.microsoft.com/office/drawing/2010/main">
                <a:solidFill>
                  <a:schemeClr val="bg1">
                    <a:alpha val="59999"/>
                  </a:schemeClr>
                </a:solidFill>
              </a14:hiddenFill>
            </a:ext>
          </a:extLst>
        </p:spPr>
        <p:txBody>
          <a:bodyPr/>
          <a:lstStyle/>
          <a:p>
            <a:r>
              <a:rPr lang="en-US" altLang="en-US" sz="3600">
                <a:latin typeface="Arial" panose="020B0604020202020204" pitchFamily="34" charset="0"/>
              </a:rPr>
              <a:t>Air pressure and winds</a:t>
            </a:r>
            <a:endParaRPr lang="en-US" altLang="en-US" sz="3200">
              <a:latin typeface="Arial" panose="020B0604020202020204" pitchFamily="34" charset="0"/>
            </a:endParaRPr>
          </a:p>
        </p:txBody>
      </p:sp>
      <p:sp>
        <p:nvSpPr>
          <p:cNvPr id="229379" name="Rectangle 3"/>
          <p:cNvSpPr>
            <a:spLocks noGrp="1" noChangeArrowheads="1"/>
          </p:cNvSpPr>
          <p:nvPr>
            <p:ph idx="1"/>
          </p:nvPr>
        </p:nvSpPr>
        <p:spPr>
          <a:xfrm>
            <a:off x="1600200" y="685800"/>
            <a:ext cx="8915400" cy="2438400"/>
          </a:xfrm>
          <a:extLst>
            <a:ext uri="{909E8E84-426E-40DD-AFC4-6F175D3DCCD1}">
              <a14:hiddenFill xmlns:a14="http://schemas.microsoft.com/office/drawing/2010/main">
                <a:solidFill>
                  <a:schemeClr val="bg1">
                    <a:alpha val="59999"/>
                  </a:schemeClr>
                </a:solidFill>
              </a14:hiddenFill>
            </a:ext>
          </a:extLst>
        </p:spPr>
        <p:txBody>
          <a:bodyPr>
            <a:normAutofit fontScale="85000" lnSpcReduction="20000"/>
          </a:bodyPr>
          <a:lstStyle/>
          <a:p>
            <a:r>
              <a:rPr lang="en-US" altLang="en-US" sz="2800"/>
              <a:t>Air is a mixture of gasses that have fluidity </a:t>
            </a:r>
          </a:p>
          <a:p>
            <a:r>
              <a:rPr lang="en-US" altLang="en-US" sz="2800"/>
              <a:t>Warmer air is less dense and rises and visa versa.</a:t>
            </a:r>
          </a:p>
          <a:p>
            <a:r>
              <a:rPr lang="en-US" altLang="en-US" sz="2800"/>
              <a:t>Air moves from dense (high pressure) to less dense (low pressure) conditions</a:t>
            </a:r>
          </a:p>
          <a:p>
            <a:r>
              <a:rPr lang="en-US" altLang="en-US" sz="2800"/>
              <a:t>Wind = horizontal movement of air from a high pressure area to a low pressure area.</a:t>
            </a:r>
          </a:p>
          <a:p>
            <a:r>
              <a:rPr lang="en-US" altLang="en-US" sz="2800"/>
              <a:t>Ex.: Land-sea breezes</a:t>
            </a:r>
          </a:p>
        </p:txBody>
      </p:sp>
      <p:pic>
        <p:nvPicPr>
          <p:cNvPr id="5124" name="Picture 4" descr="4_13"/>
          <p:cNvPicPr>
            <a:picLocks noChangeAspect="1" noChangeArrowheads="1"/>
          </p:cNvPicPr>
          <p:nvPr/>
        </p:nvPicPr>
        <p:blipFill rotWithShape="1">
          <a:blip r:embed="rId2">
            <a:extLst>
              <a:ext uri="{28A0092B-C50C-407E-A947-70E740481C1C}">
                <a14:useLocalDpi xmlns:a14="http://schemas.microsoft.com/office/drawing/2010/main" val="0"/>
              </a:ext>
            </a:extLst>
          </a:blip>
          <a:srcRect b="7786"/>
          <a:stretch/>
        </p:blipFill>
        <p:spPr bwMode="auto">
          <a:xfrm>
            <a:off x="0" y="3226594"/>
            <a:ext cx="12192000" cy="363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93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93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93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937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93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build="p"/>
    </p:bldLst>
  </p:timing>
</p:sld>
</file>

<file path=ppt/theme/theme1.xml><?xml version="1.0" encoding="utf-8"?>
<a:theme xmlns:a="http://schemas.openxmlformats.org/drawingml/2006/main" name="Blank 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31214</TotalTime>
  <Words>2221</Words>
  <Application>Microsoft Office PowerPoint</Application>
  <PresentationFormat>Widescreen</PresentationFormat>
  <Paragraphs>393</Paragraphs>
  <Slides>83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83</vt:i4>
      </vt:variant>
    </vt:vector>
  </HeadingPairs>
  <TitlesOfParts>
    <vt:vector size="88" baseType="lpstr">
      <vt:lpstr>Arial</vt:lpstr>
      <vt:lpstr>Calibri</vt:lpstr>
      <vt:lpstr>Calibri Light</vt:lpstr>
      <vt:lpstr>Times</vt:lpstr>
      <vt:lpstr>Blank Presentation</vt:lpstr>
      <vt:lpstr>Climate, Weather, and Biota</vt:lpstr>
      <vt:lpstr>Most of what we will be discussing occurs within the Troposphere</vt:lpstr>
      <vt:lpstr>Climate</vt:lpstr>
      <vt:lpstr>A climograph is a graphical representation of basic climatic parameters, that is monthly average temperature and precipitation, at a certain location. It is used for a quick-view of the climate of a location.</vt:lpstr>
      <vt:lpstr>Air pressure and winds </vt:lpstr>
      <vt:lpstr>Distribution of land and water bodies – distance from large bodies of water</vt:lpstr>
      <vt:lpstr>PowerPoint Presentation</vt:lpstr>
      <vt:lpstr>The influencing air masses shift north and south seasonally as the intense solar insolation moves from the Tropic of Cancer to the Tropic of Capricorn </vt:lpstr>
      <vt:lpstr>Air pressure and winds</vt:lpstr>
      <vt:lpstr>Global air circulation</vt:lpstr>
      <vt:lpstr>Coriolis Force</vt:lpstr>
      <vt:lpstr>PowerPoint Presentation</vt:lpstr>
      <vt:lpstr>Driving Force of the Wind Belts</vt:lpstr>
      <vt:lpstr>PowerPoint Presentation</vt:lpstr>
      <vt:lpstr>PowerPoint Presentation</vt:lpstr>
      <vt:lpstr>PowerPoint Presentation</vt:lpstr>
      <vt:lpstr>Ocean currents</vt:lpstr>
      <vt:lpstr>Factors that influence climate – various combinations cause the different types of climate</vt:lpstr>
      <vt:lpstr>PowerPoint Presentation</vt:lpstr>
      <vt:lpstr>Altitudinal Zonation – influence of altitude &amp; topography</vt:lpstr>
      <vt:lpstr>Influence of topography and prevailing winds</vt:lpstr>
      <vt:lpstr>PowerPoint Presentation</vt:lpstr>
      <vt:lpstr>PowerPoint Presentation</vt:lpstr>
      <vt:lpstr>PowerPoint Presentation</vt:lpstr>
      <vt:lpstr>Climate classification</vt:lpstr>
      <vt:lpstr>PowerPoint Presentation</vt:lpstr>
      <vt:lpstr>PowerPoint Presentation</vt:lpstr>
      <vt:lpstr>It is natural for there to be similarities between a map of climates and a map of natural vegetation and a map of soil types.</vt:lpstr>
      <vt:lpstr>PowerPoint Presentation</vt:lpstr>
      <vt:lpstr>#1 Law of Ecology: Everything is Connected</vt:lpstr>
      <vt:lpstr>Each of these biomes can be divided into subcategories, such as the Oak-Hickory forest of Missouri is one subcategory of the Deciduous Forest biome. </vt:lpstr>
      <vt:lpstr>Desert</vt:lpstr>
      <vt:lpstr>Tundra</vt:lpstr>
      <vt:lpstr>Grasslands </vt:lpstr>
      <vt:lpstr>Savanna </vt:lpstr>
      <vt:lpstr>Maquis or Chaparral </vt:lpstr>
      <vt:lpstr>Taiga</vt:lpstr>
      <vt:lpstr>Rainforests </vt:lpstr>
      <vt:lpstr>Temperate deciduous forest</vt:lpstr>
      <vt:lpstr>Temperate coniferous forest </vt:lpstr>
      <vt:lpstr>Fresh water</vt:lpstr>
      <vt:lpstr>WEATHER OR NOT!</vt:lpstr>
      <vt:lpstr>Weather</vt:lpstr>
      <vt:lpstr>PowerPoint Presentation</vt:lpstr>
      <vt:lpstr>Weather: hurricanes</vt:lpstr>
      <vt:lpstr>PowerPoint Presentation</vt:lpstr>
      <vt:lpstr>PowerPoint Presentation</vt:lpstr>
      <vt:lpstr>PowerPoint Presentation</vt:lpstr>
      <vt:lpstr>PowerPoint Presentation</vt:lpstr>
      <vt:lpstr>Power</vt:lpstr>
      <vt:lpstr>This is the usual area we hear about in the news when there is talk of hurricanes.</vt:lpstr>
      <vt:lpstr>World Hurricane Paths Pattern</vt:lpstr>
      <vt:lpstr>Precipitation</vt:lpstr>
      <vt:lpstr>PowerPoint Presentation</vt:lpstr>
      <vt:lpstr>Kinds of precipitation - Convectional</vt:lpstr>
      <vt:lpstr>PowerPoint Presentation</vt:lpstr>
      <vt:lpstr>Tornados</vt:lpstr>
      <vt:lpstr>PowerPoint Presentation</vt:lpstr>
      <vt:lpstr>PowerPoint Presentation</vt:lpstr>
      <vt:lpstr>Cyclonic or Frontal Precipitation</vt:lpstr>
      <vt:lpstr>Cold Front</vt:lpstr>
      <vt:lpstr>Warm Front – the angle of the front is much less steep than when it is a cold front</vt:lpstr>
      <vt:lpstr>Orographic Precipitation</vt:lpstr>
      <vt:lpstr>PowerPoint Presentation</vt:lpstr>
      <vt:lpstr>Monsoons</vt:lpstr>
      <vt:lpstr>PowerPoint Presentation</vt:lpstr>
      <vt:lpstr>PowerPoint Presentation</vt:lpstr>
      <vt:lpstr>CLOUDS</vt:lpstr>
      <vt:lpstr>PowerPoint Presentation</vt:lpstr>
      <vt:lpstr>How Clouds 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geography?</dc:title>
  <dc:creator>Julie Cidell</dc:creator>
  <cp:lastModifiedBy>Joseph Naumann</cp:lastModifiedBy>
  <cp:revision>160</cp:revision>
  <dcterms:created xsi:type="dcterms:W3CDTF">2004-07-26T04:37:21Z</dcterms:created>
  <dcterms:modified xsi:type="dcterms:W3CDTF">2018-08-26T16:07:01Z</dcterms:modified>
</cp:coreProperties>
</file>