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8" r:id="rId7"/>
    <p:sldId id="270" r:id="rId8"/>
    <p:sldId id="271" r:id="rId9"/>
    <p:sldId id="272" r:id="rId10"/>
    <p:sldId id="266" r:id="rId11"/>
    <p:sldId id="269" r:id="rId12"/>
    <p:sldId id="267" r:id="rId13"/>
    <p:sldId id="257" r:id="rId14"/>
    <p:sldId id="25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02" autoAdjust="0"/>
    <p:restoredTop sz="90929"/>
  </p:normalViewPr>
  <p:slideViewPr>
    <p:cSldViewPr>
      <p:cViewPr varScale="1">
        <p:scale>
          <a:sx n="79" d="100"/>
          <a:sy n="79" d="100"/>
        </p:scale>
        <p:origin x="10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27B09-2DBF-4ACE-A7CD-265D09C6D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340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2F8CF-9428-4186-BCC4-732FB66C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54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B9EE4-1DA5-4D6C-A2AE-70F94F6D9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22D4-B147-4281-8F23-36F7D8541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02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CC3C6-B99C-4205-9640-D08329581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0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AE07-2C46-42D7-8EF6-1D89AD90D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55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5354-E66D-476E-BAAC-6ACDFFBE6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45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1C63A-A1A6-447A-B319-450E47F76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60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26773-40F5-4FFD-B2C0-D0C0523F7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67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870F5-217D-4CBA-BA56-3DA42EF56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4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33E5A-2E6A-4D2D-BE33-4F3CA7788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8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B8880-945D-4C91-B6A5-538A4756E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83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CC6A2-F535-4990-87E2-C1C1CE57E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Global Wind Belts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By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Diana L. Duckworth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Rustburg High School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Campbell County, VA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altLang="en-US" sz="3200"/>
              <a:t>Some more key features shown for one hemisphere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81000" y="34290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534400" y="3429000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90°N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384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388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30°N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33400" y="1676400"/>
            <a:ext cx="381000" cy="1600200"/>
          </a:xfrm>
          <a:prstGeom prst="downArrow">
            <a:avLst>
              <a:gd name="adj1" fmla="val 50000"/>
              <a:gd name="adj2" fmla="val 10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5486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8458200" y="1676400"/>
            <a:ext cx="304800" cy="1143000"/>
          </a:xfrm>
          <a:prstGeom prst="up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2819400" y="1524000"/>
            <a:ext cx="228600" cy="1219200"/>
          </a:xfrm>
          <a:prstGeom prst="upArrow">
            <a:avLst>
              <a:gd name="adj1" fmla="val 50000"/>
              <a:gd name="adj2" fmla="val 1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5791200" y="1447800"/>
            <a:ext cx="2590800" cy="304800"/>
          </a:xfrm>
          <a:prstGeom prst="leftArrow">
            <a:avLst>
              <a:gd name="adj1" fmla="val 50000"/>
              <a:gd name="adj2" fmla="val 2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3276600" y="1447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066800" y="1447800"/>
            <a:ext cx="1676400" cy="304800"/>
          </a:xfrm>
          <a:prstGeom prst="leftArrow">
            <a:avLst>
              <a:gd name="adj1" fmla="val 50000"/>
              <a:gd name="adj2" fmla="val 1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1143000" y="3048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3581400" y="3048000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6400800" y="29718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0"/>
            <a:ext cx="8610600" cy="2743200"/>
          </a:xfrm>
        </p:spPr>
        <p:txBody>
          <a:bodyPr/>
          <a:lstStyle/>
          <a:p>
            <a:r>
              <a:rPr lang="en-US" altLang="en-US"/>
              <a:t>ITCZ stands for intertropical convergence zone</a:t>
            </a:r>
          </a:p>
          <a:p>
            <a:pPr lvl="1"/>
            <a:r>
              <a:rPr lang="en-US" altLang="en-US"/>
              <a:t>ITCZ moves with vertical rays of sun</a:t>
            </a:r>
          </a:p>
          <a:p>
            <a:r>
              <a:rPr lang="en-US" altLang="en-US"/>
              <a:t>Area around equator also called DOLDRUMS</a:t>
            </a:r>
          </a:p>
          <a:p>
            <a:pPr lvl="1"/>
            <a:r>
              <a:rPr lang="en-US" altLang="en-US"/>
              <a:t>an area of very light winds, as is horse latitudes</a:t>
            </a:r>
          </a:p>
          <a:p>
            <a:r>
              <a:rPr lang="en-US" altLang="en-US"/>
              <a:t>Polar Front is region where storms are formed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574925" y="2805113"/>
            <a:ext cx="847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POLAR</a:t>
            </a:r>
          </a:p>
          <a:p>
            <a:r>
              <a:rPr lang="en-US" altLang="en-US" sz="1600"/>
              <a:t>FRONT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876800" y="2847975"/>
            <a:ext cx="1298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    HORSE</a:t>
            </a:r>
          </a:p>
          <a:p>
            <a:r>
              <a:rPr lang="en-US" altLang="en-US" sz="1600"/>
              <a:t>LATITUDES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289925" y="295751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ITCZ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sz="3600"/>
              <a:t>In the Summer - Northern Hemisphere</a:t>
            </a:r>
            <a:endParaRPr lang="en-US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81000" y="34290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34400" y="3429000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0°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90°N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4384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60°N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388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30°N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533400" y="1676400"/>
            <a:ext cx="381000" cy="1600200"/>
          </a:xfrm>
          <a:prstGeom prst="downArrow">
            <a:avLst>
              <a:gd name="adj1" fmla="val 50000"/>
              <a:gd name="adj2" fmla="val 10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191000" y="1752600"/>
            <a:ext cx="381000" cy="15240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7315200" y="1524000"/>
            <a:ext cx="304800" cy="1600200"/>
          </a:xfrm>
          <a:prstGeom prst="upArrow">
            <a:avLst>
              <a:gd name="adj1" fmla="val 50000"/>
              <a:gd name="adj2" fmla="val 1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2895600" y="1676400"/>
            <a:ext cx="381000" cy="1600200"/>
          </a:xfrm>
          <a:prstGeom prst="upArrow">
            <a:avLst>
              <a:gd name="adj1" fmla="val 50000"/>
              <a:gd name="adj2" fmla="val 10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572000" y="1447800"/>
            <a:ext cx="2590800" cy="304800"/>
          </a:xfrm>
          <a:prstGeom prst="leftArrow">
            <a:avLst>
              <a:gd name="adj1" fmla="val 50000"/>
              <a:gd name="adj2" fmla="val 2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276600" y="1447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1066800" y="1447800"/>
            <a:ext cx="1676400" cy="304800"/>
          </a:xfrm>
          <a:prstGeom prst="leftArrow">
            <a:avLst>
              <a:gd name="adj1" fmla="val 50000"/>
              <a:gd name="adj2" fmla="val 1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1143000" y="3048000"/>
            <a:ext cx="1676400" cy="228600"/>
          </a:xfrm>
          <a:prstGeom prst="rightArrow">
            <a:avLst>
              <a:gd name="adj1" fmla="val 50000"/>
              <a:gd name="adj2" fmla="val 1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3528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4800600" y="2971800"/>
            <a:ext cx="2438400" cy="3048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105400" y="1752600"/>
            <a:ext cx="1728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Tropical cell</a:t>
            </a:r>
          </a:p>
          <a:p>
            <a:r>
              <a:rPr lang="en-US" altLang="en-US"/>
              <a:t>expands &amp;</a:t>
            </a:r>
          </a:p>
          <a:p>
            <a:r>
              <a:rPr lang="en-US" altLang="en-US"/>
              <a:t>moves north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514600"/>
          </a:xfrm>
        </p:spPr>
        <p:txBody>
          <a:bodyPr/>
          <a:lstStyle/>
          <a:p>
            <a:r>
              <a:rPr lang="en-US" altLang="en-US"/>
              <a:t>Direct tropical cell expands &amp; moves north</a:t>
            </a:r>
          </a:p>
          <a:p>
            <a:r>
              <a:rPr lang="en-US" altLang="en-US"/>
              <a:t>Equatorial Low is in Northern Hemisphere</a:t>
            </a:r>
          </a:p>
          <a:p>
            <a:r>
              <a:rPr lang="en-US" altLang="en-US"/>
              <a:t>Indirect cell shrinks to insignificance</a:t>
            </a:r>
          </a:p>
          <a:p>
            <a:r>
              <a:rPr lang="en-US" altLang="en-US"/>
              <a:t>Polar cell also retreats to the North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sz="3600"/>
              <a:t>In the Winter - Northern Hemisphere</a:t>
            </a:r>
            <a:endParaRPr lang="en-US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81000" y="3429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077200" y="3429000"/>
            <a:ext cx="45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90°N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4384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638800" y="3429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30°N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33400" y="1676400"/>
            <a:ext cx="381000" cy="1600200"/>
          </a:xfrm>
          <a:prstGeom prst="downArrow">
            <a:avLst>
              <a:gd name="adj1" fmla="val 50000"/>
              <a:gd name="adj2" fmla="val 10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5943600" y="1752600"/>
            <a:ext cx="381000" cy="15240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8763000" y="1676400"/>
            <a:ext cx="304800" cy="1600200"/>
          </a:xfrm>
          <a:prstGeom prst="upArrow">
            <a:avLst>
              <a:gd name="adj1" fmla="val 50000"/>
              <a:gd name="adj2" fmla="val 1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572000" y="1676400"/>
            <a:ext cx="381000" cy="1600200"/>
          </a:xfrm>
          <a:prstGeom prst="upArrow">
            <a:avLst>
              <a:gd name="adj1" fmla="val 50000"/>
              <a:gd name="adj2" fmla="val 10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477000" y="1447800"/>
            <a:ext cx="2209800" cy="304800"/>
          </a:xfrm>
          <a:prstGeom prst="leftArrow">
            <a:avLst>
              <a:gd name="adj1" fmla="val 50000"/>
              <a:gd name="adj2" fmla="val 1812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5029200" y="15240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066800" y="1447800"/>
            <a:ext cx="3505200" cy="304800"/>
          </a:xfrm>
          <a:prstGeom prst="leftArrow">
            <a:avLst>
              <a:gd name="adj1" fmla="val 50000"/>
              <a:gd name="adj2" fmla="val 28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1143000" y="3048000"/>
            <a:ext cx="3429000" cy="228600"/>
          </a:xfrm>
          <a:prstGeom prst="rightArrow">
            <a:avLst>
              <a:gd name="adj1" fmla="val 50000"/>
              <a:gd name="adj2" fmla="val 3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5105400" y="29718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6553200" y="29718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477000" y="1752600"/>
            <a:ext cx="1765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Tropical cell</a:t>
            </a:r>
          </a:p>
          <a:p>
            <a:r>
              <a:rPr lang="en-US" altLang="en-US"/>
              <a:t>moves south</a:t>
            </a:r>
          </a:p>
          <a:p>
            <a:r>
              <a:rPr lang="en-US" altLang="en-US"/>
              <a:t>over Equator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514600"/>
          </a:xfrm>
        </p:spPr>
        <p:txBody>
          <a:bodyPr/>
          <a:lstStyle/>
          <a:p>
            <a:r>
              <a:rPr lang="en-US" altLang="en-US"/>
              <a:t>Direct polar cell expands &amp; moves south</a:t>
            </a:r>
          </a:p>
          <a:p>
            <a:r>
              <a:rPr lang="en-US" altLang="en-US"/>
              <a:t>Equatorial Low is in Southern Hemisphere</a:t>
            </a:r>
          </a:p>
          <a:p>
            <a:r>
              <a:rPr lang="en-US" altLang="en-US"/>
              <a:t>Indirect cell shrinks to insignificance</a:t>
            </a:r>
          </a:p>
          <a:p>
            <a:r>
              <a:rPr lang="en-US" altLang="en-US"/>
              <a:t>Tropical cell also retreats to the south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219200" y="20574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Polar Cell expands and moves</a:t>
            </a:r>
          </a:p>
          <a:p>
            <a:r>
              <a:rPr lang="en-US" altLang="en-US" sz="1800"/>
              <a:t>to the south.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133600" y="1143000"/>
            <a:ext cx="4876800" cy="4953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133600" y="3581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286000" y="266700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895600" y="18288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286000" y="44196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819400" y="53340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057400" y="3200400"/>
            <a:ext cx="123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Equator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70125" y="4003675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03525" y="4918075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346325" y="225107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30°N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184525" y="141287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60°N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251325" y="32416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LOW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175125" y="4003675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HIGH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251325" y="49180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LOW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114800" y="5638800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HIGH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114800" y="2667000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HIGH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114800" y="17526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LOW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038600" y="1066800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HIGH</a:t>
            </a: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 rot="-1053245">
            <a:off x="7010400" y="2514600"/>
            <a:ext cx="609600" cy="1066800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-4218800">
            <a:off x="5353844" y="76994"/>
            <a:ext cx="528637" cy="2009775"/>
          </a:xfrm>
          <a:prstGeom prst="curvedRightArrow">
            <a:avLst>
              <a:gd name="adj1" fmla="val 76036"/>
              <a:gd name="adj2" fmla="val 152072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 rot="8847364">
            <a:off x="6491288" y="1465263"/>
            <a:ext cx="457200" cy="1066800"/>
          </a:xfrm>
          <a:prstGeom prst="curvedLeft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1737674">
            <a:off x="6705600" y="4419600"/>
            <a:ext cx="457200" cy="1143000"/>
          </a:xfrm>
          <a:prstGeom prst="curvedRight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 rot="-4568796">
            <a:off x="6777038" y="3684588"/>
            <a:ext cx="990600" cy="533400"/>
          </a:xfrm>
          <a:prstGeom prst="curvedDownArrow">
            <a:avLst>
              <a:gd name="adj1" fmla="val 37143"/>
              <a:gd name="adj2" fmla="val 7428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 rot="-1347063">
            <a:off x="4583113" y="5848350"/>
            <a:ext cx="2514600" cy="533400"/>
          </a:xfrm>
          <a:prstGeom prst="curvedDownArrow">
            <a:avLst>
              <a:gd name="adj1" fmla="val 94286"/>
              <a:gd name="adj2" fmla="val 188571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 rot="-5848097">
            <a:off x="7391400" y="2743200"/>
            <a:ext cx="1066800" cy="3048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 rot="11826163">
            <a:off x="4648200" y="152400"/>
            <a:ext cx="1981200" cy="609600"/>
          </a:xfrm>
          <a:prstGeom prst="curvedUp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 rot="5569716">
            <a:off x="7429500" y="3846513"/>
            <a:ext cx="990600" cy="457200"/>
          </a:xfrm>
          <a:prstGeom prst="curvedDown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 rot="-2043530">
            <a:off x="6934200" y="1219200"/>
            <a:ext cx="457200" cy="1066800"/>
          </a:xfrm>
          <a:prstGeom prst="curvedLef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 rot="-4252552">
            <a:off x="6934200" y="4953000"/>
            <a:ext cx="1066800" cy="4572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 rot="3476885">
            <a:off x="6200775" y="5891213"/>
            <a:ext cx="381000" cy="1295400"/>
          </a:xfrm>
          <a:prstGeom prst="curvedLeftArrow">
            <a:avLst>
              <a:gd name="adj1" fmla="val 68000"/>
              <a:gd name="adj2" fmla="val 136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156325" y="13366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76592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994525" y="32416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419600" y="685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42125" y="4156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6384925" y="50704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479925" y="5984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 rot="4544913">
            <a:off x="3200400" y="-76200"/>
            <a:ext cx="609600" cy="21336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AutoShape 42"/>
          <p:cNvSpPr>
            <a:spLocks noChangeArrowheads="1"/>
          </p:cNvSpPr>
          <p:nvPr/>
        </p:nvSpPr>
        <p:spPr bwMode="auto">
          <a:xfrm rot="-4072747">
            <a:off x="1639888" y="1698625"/>
            <a:ext cx="1295400" cy="609600"/>
          </a:xfrm>
          <a:prstGeom prst="curvedUpArrow">
            <a:avLst>
              <a:gd name="adj1" fmla="val 42500"/>
              <a:gd name="adj2" fmla="val 8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 rot="750461">
            <a:off x="1524000" y="2667000"/>
            <a:ext cx="609600" cy="990600"/>
          </a:xfrm>
          <a:prstGeom prst="curvedLeftArrow">
            <a:avLst>
              <a:gd name="adj1" fmla="val 32500"/>
              <a:gd name="adj2" fmla="val 6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 rot="-6014832">
            <a:off x="1181894" y="3853657"/>
            <a:ext cx="1143000" cy="608012"/>
          </a:xfrm>
          <a:prstGeom prst="curvedUpArrow">
            <a:avLst>
              <a:gd name="adj1" fmla="val 37598"/>
              <a:gd name="adj2" fmla="val 75196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AutoShape 45"/>
          <p:cNvSpPr>
            <a:spLocks noChangeArrowheads="1"/>
          </p:cNvSpPr>
          <p:nvPr/>
        </p:nvSpPr>
        <p:spPr bwMode="auto">
          <a:xfrm rot="-1650658">
            <a:off x="1905000" y="4648200"/>
            <a:ext cx="609600" cy="1066800"/>
          </a:xfrm>
          <a:prstGeom prst="curvedLeft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 rot="-9508062">
            <a:off x="2344738" y="5873750"/>
            <a:ext cx="2209800" cy="609600"/>
          </a:xfrm>
          <a:prstGeom prst="curvedUpArrow">
            <a:avLst>
              <a:gd name="adj1" fmla="val 72500"/>
              <a:gd name="adj2" fmla="val 14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 rot="14813507">
            <a:off x="3109913" y="-557212"/>
            <a:ext cx="381000" cy="2019300"/>
          </a:xfrm>
          <a:prstGeom prst="curvedLeftArrow">
            <a:avLst>
              <a:gd name="adj1" fmla="val 106000"/>
              <a:gd name="adj2" fmla="val 212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 rot="12090876">
            <a:off x="1066800" y="2514600"/>
            <a:ext cx="381000" cy="914400"/>
          </a:xfrm>
          <a:prstGeom prst="curvedLeftArrow">
            <a:avLst>
              <a:gd name="adj1" fmla="val 48000"/>
              <a:gd name="adj2" fmla="val 96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AutoShape 49"/>
          <p:cNvSpPr>
            <a:spLocks noChangeArrowheads="1"/>
          </p:cNvSpPr>
          <p:nvPr/>
        </p:nvSpPr>
        <p:spPr bwMode="auto">
          <a:xfrm rot="7423785">
            <a:off x="1143000" y="1600200"/>
            <a:ext cx="1143000" cy="381000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 rot="4901200">
            <a:off x="419100" y="4000500"/>
            <a:ext cx="1295400" cy="457200"/>
          </a:xfrm>
          <a:prstGeom prst="curvedUpArrow">
            <a:avLst>
              <a:gd name="adj1" fmla="val 56667"/>
              <a:gd name="adj2" fmla="val 11333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AutoShape 51"/>
          <p:cNvSpPr>
            <a:spLocks noChangeArrowheads="1"/>
          </p:cNvSpPr>
          <p:nvPr/>
        </p:nvSpPr>
        <p:spPr bwMode="auto">
          <a:xfrm rot="-6550893">
            <a:off x="1066800" y="5105400"/>
            <a:ext cx="990600" cy="533400"/>
          </a:xfrm>
          <a:prstGeom prst="curvedDownArrow">
            <a:avLst>
              <a:gd name="adj1" fmla="val 37143"/>
              <a:gd name="adj2" fmla="val 74286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AutoShape 52"/>
          <p:cNvSpPr>
            <a:spLocks noChangeArrowheads="1"/>
          </p:cNvSpPr>
          <p:nvPr/>
        </p:nvSpPr>
        <p:spPr bwMode="auto">
          <a:xfrm rot="-4641670">
            <a:off x="2781300" y="5829300"/>
            <a:ext cx="609600" cy="1447800"/>
          </a:xfrm>
          <a:prstGeom prst="curvedRightArrow">
            <a:avLst>
              <a:gd name="adj1" fmla="val 47500"/>
              <a:gd name="adj2" fmla="val 95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5410200" y="3200400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doldrums</a:t>
            </a:r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3352800" y="3200400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ITCZ</a:t>
            </a: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3413125" y="2251075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Horse latitudes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3581400" y="43434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Horse latitudes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133600" y="1143000"/>
            <a:ext cx="4876800" cy="4953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133600" y="35814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286000" y="266700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895600" y="18288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286000" y="44196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819400" y="53340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70125" y="3241675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Equator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70125" y="4003675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803525" y="4918075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346325" y="225107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30°N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184525" y="141287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60°N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419600" y="1676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343400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419600" y="3352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343400" y="99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9600" y="4191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419600" y="502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419600" y="5715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 rot="-2238954">
            <a:off x="5029200" y="2971800"/>
            <a:ext cx="1066800" cy="3048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AutoShape 52"/>
          <p:cNvSpPr>
            <a:spLocks noChangeArrowheads="1"/>
          </p:cNvSpPr>
          <p:nvPr/>
        </p:nvSpPr>
        <p:spPr bwMode="auto">
          <a:xfrm rot="1711480">
            <a:off x="5181600" y="3886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 rot="-2417173">
            <a:off x="3352800" y="30480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 rot="2422343">
            <a:off x="3300413" y="3817938"/>
            <a:ext cx="990600" cy="228600"/>
          </a:xfrm>
          <a:prstGeom prst="leftArrow">
            <a:avLst>
              <a:gd name="adj1" fmla="val 50000"/>
              <a:gd name="adj2" fmla="val 108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 rot="-1712095">
            <a:off x="4419600" y="1371600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 rot="2026204">
            <a:off x="4572000" y="5486400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AutoShape 57"/>
          <p:cNvSpPr>
            <a:spLocks noChangeArrowheads="1"/>
          </p:cNvSpPr>
          <p:nvPr/>
        </p:nvSpPr>
        <p:spPr bwMode="auto">
          <a:xfrm rot="-2700000">
            <a:off x="3352800" y="2133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AutoShape 58"/>
          <p:cNvSpPr>
            <a:spLocks noChangeArrowheads="1"/>
          </p:cNvSpPr>
          <p:nvPr/>
        </p:nvSpPr>
        <p:spPr bwMode="auto">
          <a:xfrm rot="-2295676">
            <a:off x="4953000" y="21336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AutoShape 59"/>
          <p:cNvSpPr>
            <a:spLocks noChangeArrowheads="1"/>
          </p:cNvSpPr>
          <p:nvPr/>
        </p:nvSpPr>
        <p:spPr bwMode="auto">
          <a:xfrm rot="2540693">
            <a:off x="3429000" y="46482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AutoShape 60"/>
          <p:cNvSpPr>
            <a:spLocks noChangeArrowheads="1"/>
          </p:cNvSpPr>
          <p:nvPr/>
        </p:nvSpPr>
        <p:spPr bwMode="auto">
          <a:xfrm rot="2379598">
            <a:off x="5029200" y="47244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AutoShape 61"/>
          <p:cNvSpPr>
            <a:spLocks noChangeArrowheads="1"/>
          </p:cNvSpPr>
          <p:nvPr/>
        </p:nvSpPr>
        <p:spPr bwMode="auto">
          <a:xfrm rot="3127244">
            <a:off x="4572000" y="26670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AutoShape 63"/>
          <p:cNvSpPr>
            <a:spLocks noChangeArrowheads="1"/>
          </p:cNvSpPr>
          <p:nvPr/>
        </p:nvSpPr>
        <p:spPr bwMode="auto">
          <a:xfrm rot="-14116482">
            <a:off x="4648200" y="36576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AutoShape 64"/>
          <p:cNvSpPr>
            <a:spLocks noChangeArrowheads="1"/>
          </p:cNvSpPr>
          <p:nvPr/>
        </p:nvSpPr>
        <p:spPr bwMode="auto">
          <a:xfrm rot="-3291080">
            <a:off x="4648200" y="44958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AutoShape 65"/>
          <p:cNvSpPr>
            <a:spLocks noChangeArrowheads="1"/>
          </p:cNvSpPr>
          <p:nvPr/>
        </p:nvSpPr>
        <p:spPr bwMode="auto">
          <a:xfrm rot="2963776">
            <a:off x="4152900" y="1943100"/>
            <a:ext cx="228600" cy="762000"/>
          </a:xfrm>
          <a:prstGeom prst="upArrow">
            <a:avLst>
              <a:gd name="adj1" fmla="val 50000"/>
              <a:gd name="adj2" fmla="val 8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288925" y="2708275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NE Tradewinds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288925" y="3775075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SE Tradewinds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6689725" y="1641475"/>
            <a:ext cx="2112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Prevailing </a:t>
            </a:r>
          </a:p>
          <a:p>
            <a:r>
              <a:rPr lang="en-US" altLang="en-US"/>
              <a:t>Southwesterlies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6765925" y="4537075"/>
            <a:ext cx="2112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Prevailing</a:t>
            </a:r>
          </a:p>
          <a:p>
            <a:r>
              <a:rPr lang="en-US" altLang="en-US"/>
              <a:t>Northwesterlies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1203325" y="955675"/>
            <a:ext cx="274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Polar Northeasterlies</a:t>
            </a: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457200" y="5562600"/>
            <a:ext cx="274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Polar Southeasterlies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3505200" y="228600"/>
            <a:ext cx="2589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Surface Winds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381000" y="3429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419600" y="350202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0°</a:t>
            </a:r>
            <a:endParaRPr lang="en-US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9718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30°N</a:t>
            </a:r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60°N</a:t>
            </a:r>
            <a:endParaRPr lang="en-US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90°N</a:t>
            </a:r>
            <a:endParaRPr lang="en-US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30°S</a:t>
            </a:r>
            <a:endParaRPr lang="en-US" alt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05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60°S</a:t>
            </a:r>
            <a:endParaRPr lang="en-US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229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90°S</a:t>
            </a:r>
            <a:endParaRPr lang="en-US" alt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419600" y="1524000"/>
            <a:ext cx="304800" cy="1447800"/>
          </a:xfrm>
          <a:prstGeom prst="upArrow">
            <a:avLst>
              <a:gd name="adj1" fmla="val 50000"/>
              <a:gd name="adj2" fmla="val 1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200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6388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3429000" y="1371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4800600" y="1371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9812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5626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7818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83058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108325" y="11080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5626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83058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3275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858000" y="121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22860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AutoShape 39"/>
          <p:cNvSpPr>
            <a:spLocks noChangeArrowheads="1"/>
          </p:cNvSpPr>
          <p:nvPr/>
        </p:nvSpPr>
        <p:spPr bwMode="auto">
          <a:xfrm>
            <a:off x="3581400" y="3048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47244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>
            <a:off x="5943600" y="3124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hot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5410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6294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0613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9718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16002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365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9266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200"/>
              <a:t>Begin with Single Convection Cell</a:t>
            </a:r>
            <a:endParaRPr lang="en-US" altLang="en-US"/>
          </a:p>
        </p:txBody>
      </p:sp>
      <p:sp>
        <p:nvSpPr>
          <p:cNvPr id="9267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438400"/>
          </a:xfrm>
        </p:spPr>
        <p:txBody>
          <a:bodyPr/>
          <a:lstStyle/>
          <a:p>
            <a:r>
              <a:rPr lang="en-US" altLang="en-US"/>
              <a:t>Begin with convection cell as before</a:t>
            </a:r>
          </a:p>
          <a:p>
            <a:r>
              <a:rPr lang="en-US" altLang="en-US"/>
              <a:t>Air cools enough to sink by 30° N &amp; S</a:t>
            </a:r>
          </a:p>
          <a:p>
            <a:r>
              <a:rPr lang="en-US" altLang="en-US"/>
              <a:t>At surface it diverges to N and to S and begins to warm up from contact with Earth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35052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7244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003925" y="19431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203325" y="8763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Northern Hemisphere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5562600" y="9144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Southern Hemisphere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9653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81000" y="3429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19600" y="350202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0°</a:t>
            </a:r>
            <a:endParaRPr lang="en-US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30°N</a:t>
            </a:r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60°N</a:t>
            </a:r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90°N</a:t>
            </a:r>
            <a:endParaRPr lang="en-US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30°S</a:t>
            </a:r>
            <a:endParaRPr lang="en-US" alt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705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60°S</a:t>
            </a:r>
            <a:endParaRPr lang="en-US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229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90°S</a:t>
            </a:r>
            <a:endParaRPr lang="en-US" alt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419600" y="1524000"/>
            <a:ext cx="304800" cy="1447800"/>
          </a:xfrm>
          <a:prstGeom prst="upArrow">
            <a:avLst>
              <a:gd name="adj1" fmla="val 50000"/>
              <a:gd name="adj2" fmla="val 1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981200" y="16002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6858000" y="16764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200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56388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33400" y="13716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5867400" y="1371600"/>
            <a:ext cx="990600" cy="228600"/>
          </a:xfrm>
          <a:prstGeom prst="lef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2286000" y="1371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3429000" y="1371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4800600" y="1371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7239000" y="13716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12725" y="2936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9812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5626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7818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83058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12725" y="1184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108325" y="11080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5626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83058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8891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43275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6858000" y="121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22860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3581400" y="3048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47244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5943600" y="3124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hot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410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66294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80613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9718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6002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1365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1314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Add an Indirect Cell</a:t>
            </a:r>
          </a:p>
        </p:txBody>
      </p:sp>
      <p:sp>
        <p:nvSpPr>
          <p:cNvPr id="11315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438400"/>
          </a:xfrm>
        </p:spPr>
        <p:txBody>
          <a:bodyPr/>
          <a:lstStyle/>
          <a:p>
            <a:r>
              <a:rPr lang="en-US" altLang="en-US"/>
              <a:t>By the time the air at the surface reaches 60° N &amp; S it has warmed enough to rise</a:t>
            </a:r>
          </a:p>
          <a:p>
            <a:r>
              <a:rPr lang="en-US" altLang="en-US"/>
              <a:t>At the top of the troposphere it diverges to the north and to the south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5052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47244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270125" y="18669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003925" y="19431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203325" y="8763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Northern Hemisphere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5562600" y="9144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Southern Hemisphere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381000" y="3429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419600" y="350202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0°</a:t>
            </a:r>
            <a:endParaRPr lang="en-US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718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30°N</a:t>
            </a: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60°N</a:t>
            </a:r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90°N</a:t>
            </a:r>
            <a:endParaRPr lang="en-US" alt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30°S</a:t>
            </a:r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705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60°S</a:t>
            </a:r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229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90°S</a:t>
            </a:r>
            <a:endParaRPr lang="en-US" alt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419600" y="1524000"/>
            <a:ext cx="304800" cy="1447800"/>
          </a:xfrm>
          <a:prstGeom prst="upArrow">
            <a:avLst>
              <a:gd name="adj1" fmla="val 50000"/>
              <a:gd name="adj2" fmla="val 1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981200" y="16002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858000" y="16764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304800" y="17526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200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56388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83820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533400" y="13716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5867400" y="1371600"/>
            <a:ext cx="990600" cy="228600"/>
          </a:xfrm>
          <a:prstGeom prst="lef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2286000" y="1371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3429000" y="1371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800600" y="1371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7239000" y="13716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12725" y="2936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9812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5626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7818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83058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12725" y="1184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108325" y="11080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5626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83058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8891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3275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6858000" y="121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22860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685800" y="3048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3581400" y="3048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47244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5943600" y="3124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7162800" y="3124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hot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410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66294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80613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29718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6002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365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2338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Three Convection Cells</a:t>
            </a:r>
          </a:p>
        </p:txBody>
      </p:sp>
      <p:sp>
        <p:nvSpPr>
          <p:cNvPr id="12339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305800" cy="2438400"/>
          </a:xfrm>
        </p:spPr>
        <p:txBody>
          <a:bodyPr/>
          <a:lstStyle/>
          <a:p>
            <a:r>
              <a:rPr lang="en-US" altLang="en-US"/>
              <a:t>By the time the air in the upper troposphere reaches the poles it has cooled enough to sink</a:t>
            </a:r>
          </a:p>
          <a:p>
            <a:r>
              <a:rPr lang="en-US" altLang="en-US"/>
              <a:t>At the surface it diverges toward the Equator</a:t>
            </a:r>
          </a:p>
          <a:p>
            <a:r>
              <a:rPr lang="en-US" altLang="en-US"/>
              <a:t>This creates a second direct convection cell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5052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47244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822325" y="18669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7451725" y="19431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270125" y="18669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6003925" y="19431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203325" y="8763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Northern Hemisphere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5562600" y="9144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Southern Hemisphere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381000" y="3429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419600" y="350202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0°</a:t>
            </a:r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9718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30°N</a:t>
            </a:r>
            <a:endParaRPr lang="en-US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60°N</a:t>
            </a:r>
            <a:endParaRPr lang="en-US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90°N</a:t>
            </a:r>
            <a:endParaRPr lang="en-US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30°S</a:t>
            </a:r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705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60°S</a:t>
            </a:r>
            <a:endParaRPr lang="en-US" alt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229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90°S</a:t>
            </a:r>
            <a:endParaRPr lang="en-US" altLang="en-US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419600" y="1524000"/>
            <a:ext cx="304800" cy="1447800"/>
          </a:xfrm>
          <a:prstGeom prst="upArrow">
            <a:avLst>
              <a:gd name="adj1" fmla="val 50000"/>
              <a:gd name="adj2" fmla="val 1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1981200" y="16002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6858000" y="16764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304800" y="17526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200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56388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83820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533400" y="13716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5867400" y="1371600"/>
            <a:ext cx="990600" cy="228600"/>
          </a:xfrm>
          <a:prstGeom prst="lef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2286000" y="1371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3429000" y="1371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4800600" y="1371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7239000" y="13716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12725" y="2936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9812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5626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7818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83058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12725" y="1184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108325" y="11080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5626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83058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18891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3275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6858000" y="121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3349" name="AutoShape 37"/>
          <p:cNvSpPr>
            <a:spLocks noChangeArrowheads="1"/>
          </p:cNvSpPr>
          <p:nvPr/>
        </p:nvSpPr>
        <p:spPr bwMode="auto">
          <a:xfrm>
            <a:off x="22860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AutoShape 38"/>
          <p:cNvSpPr>
            <a:spLocks noChangeArrowheads="1"/>
          </p:cNvSpPr>
          <p:nvPr/>
        </p:nvSpPr>
        <p:spPr bwMode="auto">
          <a:xfrm>
            <a:off x="685800" y="3048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3581400" y="3048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AutoShape 40"/>
          <p:cNvSpPr>
            <a:spLocks noChangeArrowheads="1"/>
          </p:cNvSpPr>
          <p:nvPr/>
        </p:nvSpPr>
        <p:spPr bwMode="auto">
          <a:xfrm>
            <a:off x="47244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AutoShape 41"/>
          <p:cNvSpPr>
            <a:spLocks noChangeArrowheads="1"/>
          </p:cNvSpPr>
          <p:nvPr/>
        </p:nvSpPr>
        <p:spPr bwMode="auto">
          <a:xfrm>
            <a:off x="5943600" y="3124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AutoShape 42"/>
          <p:cNvSpPr>
            <a:spLocks noChangeArrowheads="1"/>
          </p:cNvSpPr>
          <p:nvPr/>
        </p:nvSpPr>
        <p:spPr bwMode="auto">
          <a:xfrm>
            <a:off x="7162800" y="3124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hot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5410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66294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80613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29718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16002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365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3362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Three Convection Cells</a:t>
            </a:r>
          </a:p>
        </p:txBody>
      </p:sp>
      <p:sp>
        <p:nvSpPr>
          <p:cNvPr id="13363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438400"/>
          </a:xfrm>
        </p:spPr>
        <p:txBody>
          <a:bodyPr/>
          <a:lstStyle/>
          <a:p>
            <a:r>
              <a:rPr lang="en-US" altLang="en-US"/>
              <a:t>Direct cells include tropical &amp; polar cells</a:t>
            </a:r>
          </a:p>
          <a:p>
            <a:r>
              <a:rPr lang="en-US" altLang="en-US"/>
              <a:t>Driven directly by insolation</a:t>
            </a:r>
          </a:p>
          <a:p>
            <a:r>
              <a:rPr lang="en-US" altLang="en-US"/>
              <a:t>Indirect cell (mid latitudes) exists only for air flow between the direct cells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35052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47244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822325" y="18669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7451725" y="19431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270125" y="18669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6003925" y="19431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1203325" y="8763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Northern Hemisphere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562600" y="9144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Southern Hemisphere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381000" y="3429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19600" y="350202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0°</a:t>
            </a:r>
            <a:endParaRPr lang="en-US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9718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30°N</a:t>
            </a:r>
            <a:endParaRPr lang="en-US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60°N</a:t>
            </a:r>
            <a:endParaRPr lang="en-US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90°N</a:t>
            </a:r>
            <a:endParaRPr lang="en-US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30°S</a:t>
            </a:r>
            <a:endParaRPr lang="en-US" alt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705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60°S</a:t>
            </a:r>
            <a:endParaRPr lang="en-US" alt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229600" y="34290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90°S</a:t>
            </a:r>
            <a:endParaRPr lang="en-US" alt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4419600" y="1524000"/>
            <a:ext cx="304800" cy="1447800"/>
          </a:xfrm>
          <a:prstGeom prst="upArrow">
            <a:avLst>
              <a:gd name="adj1" fmla="val 50000"/>
              <a:gd name="adj2" fmla="val 1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981200" y="16002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6858000" y="1676400"/>
            <a:ext cx="304800" cy="137160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04800" y="17526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200400" y="16002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56388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8382000" y="16764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533400" y="13716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5867400" y="1371600"/>
            <a:ext cx="990600" cy="228600"/>
          </a:xfrm>
          <a:prstGeom prst="lef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2286000" y="1371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3429000" y="1371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4800600" y="1371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7239000" y="13716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12725" y="2936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9812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1242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5626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781800" y="2971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83058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12725" y="1184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8305800" y="121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327525" y="1108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17445" name="AutoShape 37"/>
          <p:cNvSpPr>
            <a:spLocks noChangeArrowheads="1"/>
          </p:cNvSpPr>
          <p:nvPr/>
        </p:nvSpPr>
        <p:spPr bwMode="auto">
          <a:xfrm>
            <a:off x="2286000" y="30480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utoShape 38"/>
          <p:cNvSpPr>
            <a:spLocks noChangeArrowheads="1"/>
          </p:cNvSpPr>
          <p:nvPr/>
        </p:nvSpPr>
        <p:spPr bwMode="auto">
          <a:xfrm>
            <a:off x="685800" y="3048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3581400" y="3048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4724400" y="3124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AutoShape 41"/>
          <p:cNvSpPr>
            <a:spLocks noChangeArrowheads="1"/>
          </p:cNvSpPr>
          <p:nvPr/>
        </p:nvSpPr>
        <p:spPr bwMode="auto">
          <a:xfrm>
            <a:off x="5943600" y="3124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AutoShape 42"/>
          <p:cNvSpPr>
            <a:spLocks noChangeArrowheads="1"/>
          </p:cNvSpPr>
          <p:nvPr/>
        </p:nvSpPr>
        <p:spPr bwMode="auto">
          <a:xfrm>
            <a:off x="7162800" y="3124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hot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5410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66294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80613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29718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warm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1600200" y="3733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cool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136525" y="3698875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cold</a:t>
            </a:r>
          </a:p>
        </p:txBody>
      </p:sp>
      <p:sp>
        <p:nvSpPr>
          <p:cNvPr id="17458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/>
              <a:t>Key Features of Model</a:t>
            </a:r>
          </a:p>
        </p:txBody>
      </p:sp>
      <p:sp>
        <p:nvSpPr>
          <p:cNvPr id="17459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438400"/>
          </a:xfrm>
        </p:spPr>
        <p:txBody>
          <a:bodyPr/>
          <a:lstStyle/>
          <a:p>
            <a:pPr lvl="1"/>
            <a:r>
              <a:rPr lang="en-US" altLang="en-US"/>
              <a:t>These are the jet streams</a:t>
            </a:r>
          </a:p>
          <a:p>
            <a:pPr lvl="1"/>
            <a:r>
              <a:rPr lang="en-US" altLang="en-US"/>
              <a:t>Narrow bands of west winds with speeds of 100 mph or more</a:t>
            </a:r>
          </a:p>
          <a:p>
            <a:pPr lvl="1"/>
            <a:r>
              <a:rPr lang="en-US" altLang="en-US"/>
              <a:t>Two polar jets and two subtropical jets</a:t>
            </a:r>
          </a:p>
          <a:p>
            <a:pPr lvl="1"/>
            <a:r>
              <a:rPr lang="en-US" altLang="en-US"/>
              <a:t>Polar &amp; subtropical jet sometimes merge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5052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4724400" y="1981200"/>
            <a:ext cx="882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Direct</a:t>
            </a:r>
          </a:p>
          <a:p>
            <a:r>
              <a:rPr lang="en-US" altLang="en-US" sz="1800"/>
              <a:t>tropical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822325" y="18669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451725" y="1943100"/>
            <a:ext cx="768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Direct</a:t>
            </a:r>
          </a:p>
          <a:p>
            <a:r>
              <a:rPr lang="en-US" altLang="en-US" sz="1800"/>
              <a:t> polar 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2270125" y="18669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cell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6003925" y="19431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Indirect</a:t>
            </a:r>
          </a:p>
          <a:p>
            <a:r>
              <a:rPr lang="en-US" altLang="en-US" sz="1800"/>
              <a:t>   cell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228600" y="8382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Northern Hemisphere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477000" y="914400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Southern Hemisphere</a:t>
            </a:r>
          </a:p>
        </p:txBody>
      </p:sp>
      <p:sp>
        <p:nvSpPr>
          <p:cNvPr id="17468" name="Oval 60"/>
          <p:cNvSpPr>
            <a:spLocks noChangeArrowheads="1"/>
          </p:cNvSpPr>
          <p:nvPr/>
        </p:nvSpPr>
        <p:spPr bwMode="auto">
          <a:xfrm>
            <a:off x="1981200" y="121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61"/>
          <p:cNvSpPr>
            <a:spLocks noChangeArrowheads="1"/>
          </p:cNvSpPr>
          <p:nvPr/>
        </p:nvSpPr>
        <p:spPr bwMode="auto">
          <a:xfrm>
            <a:off x="3124200" y="121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62"/>
          <p:cNvSpPr>
            <a:spLocks noChangeArrowheads="1"/>
          </p:cNvSpPr>
          <p:nvPr/>
        </p:nvSpPr>
        <p:spPr bwMode="auto">
          <a:xfrm>
            <a:off x="68580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Oval 63"/>
          <p:cNvSpPr>
            <a:spLocks noChangeArrowheads="1"/>
          </p:cNvSpPr>
          <p:nvPr/>
        </p:nvSpPr>
        <p:spPr bwMode="auto">
          <a:xfrm>
            <a:off x="5562600" y="129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Oval 64"/>
          <p:cNvSpPr>
            <a:spLocks noChangeArrowheads="1"/>
          </p:cNvSpPr>
          <p:nvPr/>
        </p:nvSpPr>
        <p:spPr bwMode="auto">
          <a:xfrm>
            <a:off x="1066800" y="4267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altLang="en-US"/>
              <a:t>Polar Jet stream marks Polar Front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/>
              <a:t>Jet stream does not flow in a straight line</a:t>
            </a:r>
          </a:p>
          <a:p>
            <a:r>
              <a:rPr lang="en-US" altLang="en-US"/>
              <a:t>Produces waves &amp; troughs</a:t>
            </a:r>
          </a:p>
          <a:p>
            <a:r>
              <a:rPr lang="en-US" altLang="en-US"/>
              <a:t>Sometimes splits around parts of the indirect cell into a subtropical and polar jet</a:t>
            </a:r>
          </a:p>
          <a:p>
            <a:r>
              <a:rPr lang="en-US" altLang="en-US"/>
              <a:t>Dynamic – the waves and troughs move around the earth, bringing warm conditions in a ridge and cold conditions in a trough.</a:t>
            </a:r>
          </a:p>
          <a:p>
            <a:r>
              <a:rPr lang="en-US" altLang="en-US"/>
              <a:t>Storms follow jet &amp; intensify in troughs.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752600" y="609600"/>
            <a:ext cx="5410200" cy="571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752600" y="3505200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514600" y="1181100"/>
            <a:ext cx="3810000" cy="1193800"/>
          </a:xfrm>
          <a:custGeom>
            <a:avLst/>
            <a:gdLst>
              <a:gd name="T0" fmla="*/ 0 w 2400"/>
              <a:gd name="T1" fmla="*/ 168 h 752"/>
              <a:gd name="T2" fmla="*/ 288 w 2400"/>
              <a:gd name="T3" fmla="*/ 24 h 752"/>
              <a:gd name="T4" fmla="*/ 432 w 2400"/>
              <a:gd name="T5" fmla="*/ 24 h 752"/>
              <a:gd name="T6" fmla="*/ 624 w 2400"/>
              <a:gd name="T7" fmla="*/ 120 h 752"/>
              <a:gd name="T8" fmla="*/ 576 w 2400"/>
              <a:gd name="T9" fmla="*/ 648 h 752"/>
              <a:gd name="T10" fmla="*/ 672 w 2400"/>
              <a:gd name="T11" fmla="*/ 744 h 752"/>
              <a:gd name="T12" fmla="*/ 816 w 2400"/>
              <a:gd name="T13" fmla="*/ 696 h 752"/>
              <a:gd name="T14" fmla="*/ 1056 w 2400"/>
              <a:gd name="T15" fmla="*/ 456 h 752"/>
              <a:gd name="T16" fmla="*/ 1296 w 2400"/>
              <a:gd name="T17" fmla="*/ 120 h 752"/>
              <a:gd name="T18" fmla="*/ 1488 w 2400"/>
              <a:gd name="T19" fmla="*/ 120 h 752"/>
              <a:gd name="T20" fmla="*/ 1776 w 2400"/>
              <a:gd name="T21" fmla="*/ 504 h 752"/>
              <a:gd name="T22" fmla="*/ 2112 w 2400"/>
              <a:gd name="T23" fmla="*/ 648 h 752"/>
              <a:gd name="T24" fmla="*/ 2304 w 2400"/>
              <a:gd name="T25" fmla="*/ 456 h 752"/>
              <a:gd name="T26" fmla="*/ 2400 w 2400"/>
              <a:gd name="T27" fmla="*/ 168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0" h="752">
                <a:moveTo>
                  <a:pt x="0" y="168"/>
                </a:moveTo>
                <a:cubicBezTo>
                  <a:pt x="108" y="108"/>
                  <a:pt x="216" y="48"/>
                  <a:pt x="288" y="24"/>
                </a:cubicBezTo>
                <a:cubicBezTo>
                  <a:pt x="360" y="0"/>
                  <a:pt x="376" y="8"/>
                  <a:pt x="432" y="24"/>
                </a:cubicBezTo>
                <a:cubicBezTo>
                  <a:pt x="488" y="40"/>
                  <a:pt x="600" y="16"/>
                  <a:pt x="624" y="120"/>
                </a:cubicBezTo>
                <a:cubicBezTo>
                  <a:pt x="648" y="224"/>
                  <a:pt x="568" y="544"/>
                  <a:pt x="576" y="648"/>
                </a:cubicBezTo>
                <a:cubicBezTo>
                  <a:pt x="584" y="752"/>
                  <a:pt x="632" y="736"/>
                  <a:pt x="672" y="744"/>
                </a:cubicBezTo>
                <a:cubicBezTo>
                  <a:pt x="712" y="752"/>
                  <a:pt x="752" y="744"/>
                  <a:pt x="816" y="696"/>
                </a:cubicBezTo>
                <a:cubicBezTo>
                  <a:pt x="880" y="648"/>
                  <a:pt x="976" y="552"/>
                  <a:pt x="1056" y="456"/>
                </a:cubicBezTo>
                <a:cubicBezTo>
                  <a:pt x="1136" y="360"/>
                  <a:pt x="1224" y="176"/>
                  <a:pt x="1296" y="120"/>
                </a:cubicBezTo>
                <a:cubicBezTo>
                  <a:pt x="1368" y="64"/>
                  <a:pt x="1408" y="56"/>
                  <a:pt x="1488" y="120"/>
                </a:cubicBezTo>
                <a:cubicBezTo>
                  <a:pt x="1568" y="184"/>
                  <a:pt x="1672" y="416"/>
                  <a:pt x="1776" y="504"/>
                </a:cubicBezTo>
                <a:cubicBezTo>
                  <a:pt x="1880" y="592"/>
                  <a:pt x="2024" y="656"/>
                  <a:pt x="2112" y="648"/>
                </a:cubicBezTo>
                <a:cubicBezTo>
                  <a:pt x="2200" y="640"/>
                  <a:pt x="2256" y="536"/>
                  <a:pt x="2304" y="456"/>
                </a:cubicBezTo>
                <a:cubicBezTo>
                  <a:pt x="2352" y="376"/>
                  <a:pt x="2384" y="216"/>
                  <a:pt x="2400" y="16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0" y="685800"/>
            <a:ext cx="130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Polar Air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403725" y="187007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ridge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165725" y="1336675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trough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651125" y="133667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ridge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581400" y="12192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trough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-72 hr Northern Hemispheric 300 mb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532563" cy="6858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Freeform 4"/>
          <p:cNvSpPr>
            <a:spLocks/>
          </p:cNvSpPr>
          <p:nvPr/>
        </p:nvSpPr>
        <p:spPr bwMode="auto">
          <a:xfrm>
            <a:off x="2603500" y="2044700"/>
            <a:ext cx="3200400" cy="2882900"/>
          </a:xfrm>
          <a:custGeom>
            <a:avLst/>
            <a:gdLst>
              <a:gd name="T0" fmla="*/ 232 w 2016"/>
              <a:gd name="T1" fmla="*/ 1016 h 1816"/>
              <a:gd name="T2" fmla="*/ 424 w 2016"/>
              <a:gd name="T3" fmla="*/ 1016 h 1816"/>
              <a:gd name="T4" fmla="*/ 520 w 2016"/>
              <a:gd name="T5" fmla="*/ 872 h 1816"/>
              <a:gd name="T6" fmla="*/ 424 w 2016"/>
              <a:gd name="T7" fmla="*/ 632 h 1816"/>
              <a:gd name="T8" fmla="*/ 376 w 2016"/>
              <a:gd name="T9" fmla="*/ 392 h 1816"/>
              <a:gd name="T10" fmla="*/ 328 w 2016"/>
              <a:gd name="T11" fmla="*/ 248 h 1816"/>
              <a:gd name="T12" fmla="*/ 520 w 2016"/>
              <a:gd name="T13" fmla="*/ 152 h 1816"/>
              <a:gd name="T14" fmla="*/ 760 w 2016"/>
              <a:gd name="T15" fmla="*/ 8 h 1816"/>
              <a:gd name="T16" fmla="*/ 1192 w 2016"/>
              <a:gd name="T17" fmla="*/ 104 h 1816"/>
              <a:gd name="T18" fmla="*/ 1288 w 2016"/>
              <a:gd name="T19" fmla="*/ 296 h 1816"/>
              <a:gd name="T20" fmla="*/ 1384 w 2016"/>
              <a:gd name="T21" fmla="*/ 488 h 1816"/>
              <a:gd name="T22" fmla="*/ 1576 w 2016"/>
              <a:gd name="T23" fmla="*/ 536 h 1816"/>
              <a:gd name="T24" fmla="*/ 1720 w 2016"/>
              <a:gd name="T25" fmla="*/ 536 h 1816"/>
              <a:gd name="T26" fmla="*/ 1912 w 2016"/>
              <a:gd name="T27" fmla="*/ 680 h 1816"/>
              <a:gd name="T28" fmla="*/ 2008 w 2016"/>
              <a:gd name="T29" fmla="*/ 776 h 1816"/>
              <a:gd name="T30" fmla="*/ 1864 w 2016"/>
              <a:gd name="T31" fmla="*/ 920 h 1816"/>
              <a:gd name="T32" fmla="*/ 1720 w 2016"/>
              <a:gd name="T33" fmla="*/ 1016 h 1816"/>
              <a:gd name="T34" fmla="*/ 1672 w 2016"/>
              <a:gd name="T35" fmla="*/ 1160 h 1816"/>
              <a:gd name="T36" fmla="*/ 1768 w 2016"/>
              <a:gd name="T37" fmla="*/ 1352 h 1816"/>
              <a:gd name="T38" fmla="*/ 1768 w 2016"/>
              <a:gd name="T39" fmla="*/ 1496 h 1816"/>
              <a:gd name="T40" fmla="*/ 1624 w 2016"/>
              <a:gd name="T41" fmla="*/ 1640 h 1816"/>
              <a:gd name="T42" fmla="*/ 1528 w 2016"/>
              <a:gd name="T43" fmla="*/ 1784 h 1816"/>
              <a:gd name="T44" fmla="*/ 1336 w 2016"/>
              <a:gd name="T45" fmla="*/ 1784 h 1816"/>
              <a:gd name="T46" fmla="*/ 1240 w 2016"/>
              <a:gd name="T47" fmla="*/ 1592 h 1816"/>
              <a:gd name="T48" fmla="*/ 1144 w 2016"/>
              <a:gd name="T49" fmla="*/ 1400 h 1816"/>
              <a:gd name="T50" fmla="*/ 1000 w 2016"/>
              <a:gd name="T51" fmla="*/ 1304 h 1816"/>
              <a:gd name="T52" fmla="*/ 856 w 2016"/>
              <a:gd name="T53" fmla="*/ 1256 h 1816"/>
              <a:gd name="T54" fmla="*/ 712 w 2016"/>
              <a:gd name="T55" fmla="*/ 1400 h 1816"/>
              <a:gd name="T56" fmla="*/ 520 w 2016"/>
              <a:gd name="T57" fmla="*/ 1544 h 1816"/>
              <a:gd name="T58" fmla="*/ 376 w 2016"/>
              <a:gd name="T59" fmla="*/ 1448 h 1816"/>
              <a:gd name="T60" fmla="*/ 184 w 2016"/>
              <a:gd name="T61" fmla="*/ 1256 h 1816"/>
              <a:gd name="T62" fmla="*/ 40 w 2016"/>
              <a:gd name="T63" fmla="*/ 1208 h 1816"/>
              <a:gd name="T64" fmla="*/ 40 w 2016"/>
              <a:gd name="T65" fmla="*/ 1016 h 1816"/>
              <a:gd name="T66" fmla="*/ 280 w 2016"/>
              <a:gd name="T67" fmla="*/ 1064 h 1816"/>
              <a:gd name="T68" fmla="*/ 232 w 2016"/>
              <a:gd name="T69" fmla="*/ 1016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16" h="1816">
                <a:moveTo>
                  <a:pt x="232" y="1016"/>
                </a:moveTo>
                <a:cubicBezTo>
                  <a:pt x="256" y="1008"/>
                  <a:pt x="376" y="1040"/>
                  <a:pt x="424" y="1016"/>
                </a:cubicBezTo>
                <a:cubicBezTo>
                  <a:pt x="472" y="992"/>
                  <a:pt x="520" y="936"/>
                  <a:pt x="520" y="872"/>
                </a:cubicBezTo>
                <a:cubicBezTo>
                  <a:pt x="520" y="808"/>
                  <a:pt x="448" y="712"/>
                  <a:pt x="424" y="632"/>
                </a:cubicBezTo>
                <a:cubicBezTo>
                  <a:pt x="400" y="552"/>
                  <a:pt x="392" y="456"/>
                  <a:pt x="376" y="392"/>
                </a:cubicBezTo>
                <a:cubicBezTo>
                  <a:pt x="360" y="328"/>
                  <a:pt x="304" y="288"/>
                  <a:pt x="328" y="248"/>
                </a:cubicBezTo>
                <a:cubicBezTo>
                  <a:pt x="352" y="208"/>
                  <a:pt x="448" y="192"/>
                  <a:pt x="520" y="152"/>
                </a:cubicBezTo>
                <a:cubicBezTo>
                  <a:pt x="592" y="112"/>
                  <a:pt x="648" y="16"/>
                  <a:pt x="760" y="8"/>
                </a:cubicBezTo>
                <a:cubicBezTo>
                  <a:pt x="872" y="0"/>
                  <a:pt x="1104" y="56"/>
                  <a:pt x="1192" y="104"/>
                </a:cubicBezTo>
                <a:cubicBezTo>
                  <a:pt x="1280" y="152"/>
                  <a:pt x="1256" y="232"/>
                  <a:pt x="1288" y="296"/>
                </a:cubicBezTo>
                <a:cubicBezTo>
                  <a:pt x="1320" y="360"/>
                  <a:pt x="1336" y="448"/>
                  <a:pt x="1384" y="488"/>
                </a:cubicBezTo>
                <a:cubicBezTo>
                  <a:pt x="1432" y="528"/>
                  <a:pt x="1520" y="528"/>
                  <a:pt x="1576" y="536"/>
                </a:cubicBezTo>
                <a:cubicBezTo>
                  <a:pt x="1632" y="544"/>
                  <a:pt x="1664" y="512"/>
                  <a:pt x="1720" y="536"/>
                </a:cubicBezTo>
                <a:cubicBezTo>
                  <a:pt x="1776" y="560"/>
                  <a:pt x="1864" y="640"/>
                  <a:pt x="1912" y="680"/>
                </a:cubicBezTo>
                <a:cubicBezTo>
                  <a:pt x="1960" y="720"/>
                  <a:pt x="2016" y="736"/>
                  <a:pt x="2008" y="776"/>
                </a:cubicBezTo>
                <a:cubicBezTo>
                  <a:pt x="2000" y="816"/>
                  <a:pt x="1912" y="880"/>
                  <a:pt x="1864" y="920"/>
                </a:cubicBezTo>
                <a:cubicBezTo>
                  <a:pt x="1816" y="960"/>
                  <a:pt x="1752" y="976"/>
                  <a:pt x="1720" y="1016"/>
                </a:cubicBezTo>
                <a:cubicBezTo>
                  <a:pt x="1688" y="1056"/>
                  <a:pt x="1664" y="1104"/>
                  <a:pt x="1672" y="1160"/>
                </a:cubicBezTo>
                <a:cubicBezTo>
                  <a:pt x="1680" y="1216"/>
                  <a:pt x="1752" y="1296"/>
                  <a:pt x="1768" y="1352"/>
                </a:cubicBezTo>
                <a:cubicBezTo>
                  <a:pt x="1784" y="1408"/>
                  <a:pt x="1792" y="1448"/>
                  <a:pt x="1768" y="1496"/>
                </a:cubicBezTo>
                <a:cubicBezTo>
                  <a:pt x="1744" y="1544"/>
                  <a:pt x="1664" y="1592"/>
                  <a:pt x="1624" y="1640"/>
                </a:cubicBezTo>
                <a:cubicBezTo>
                  <a:pt x="1584" y="1688"/>
                  <a:pt x="1576" y="1760"/>
                  <a:pt x="1528" y="1784"/>
                </a:cubicBezTo>
                <a:cubicBezTo>
                  <a:pt x="1480" y="1808"/>
                  <a:pt x="1384" y="1816"/>
                  <a:pt x="1336" y="1784"/>
                </a:cubicBezTo>
                <a:cubicBezTo>
                  <a:pt x="1288" y="1752"/>
                  <a:pt x="1272" y="1656"/>
                  <a:pt x="1240" y="1592"/>
                </a:cubicBezTo>
                <a:cubicBezTo>
                  <a:pt x="1208" y="1528"/>
                  <a:pt x="1184" y="1448"/>
                  <a:pt x="1144" y="1400"/>
                </a:cubicBezTo>
                <a:cubicBezTo>
                  <a:pt x="1104" y="1352"/>
                  <a:pt x="1048" y="1328"/>
                  <a:pt x="1000" y="1304"/>
                </a:cubicBezTo>
                <a:cubicBezTo>
                  <a:pt x="952" y="1280"/>
                  <a:pt x="904" y="1240"/>
                  <a:pt x="856" y="1256"/>
                </a:cubicBezTo>
                <a:cubicBezTo>
                  <a:pt x="808" y="1272"/>
                  <a:pt x="768" y="1352"/>
                  <a:pt x="712" y="1400"/>
                </a:cubicBezTo>
                <a:cubicBezTo>
                  <a:pt x="656" y="1448"/>
                  <a:pt x="576" y="1536"/>
                  <a:pt x="520" y="1544"/>
                </a:cubicBezTo>
                <a:cubicBezTo>
                  <a:pt x="464" y="1552"/>
                  <a:pt x="432" y="1496"/>
                  <a:pt x="376" y="1448"/>
                </a:cubicBezTo>
                <a:cubicBezTo>
                  <a:pt x="320" y="1400"/>
                  <a:pt x="240" y="1296"/>
                  <a:pt x="184" y="1256"/>
                </a:cubicBezTo>
                <a:cubicBezTo>
                  <a:pt x="128" y="1216"/>
                  <a:pt x="64" y="1248"/>
                  <a:pt x="40" y="1208"/>
                </a:cubicBezTo>
                <a:cubicBezTo>
                  <a:pt x="16" y="1168"/>
                  <a:pt x="0" y="1040"/>
                  <a:pt x="40" y="1016"/>
                </a:cubicBezTo>
                <a:cubicBezTo>
                  <a:pt x="80" y="992"/>
                  <a:pt x="248" y="1064"/>
                  <a:pt x="280" y="1064"/>
                </a:cubicBezTo>
                <a:cubicBezTo>
                  <a:pt x="312" y="1064"/>
                  <a:pt x="208" y="1024"/>
                  <a:pt x="232" y="1016"/>
                </a:cubicBezTo>
                <a:close/>
              </a:path>
            </a:pathLst>
          </a:cu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3124200" y="977900"/>
            <a:ext cx="4038600" cy="2921000"/>
          </a:xfrm>
          <a:custGeom>
            <a:avLst/>
            <a:gdLst>
              <a:gd name="T0" fmla="*/ 0 w 2544"/>
              <a:gd name="T1" fmla="*/ 824 h 1840"/>
              <a:gd name="T2" fmla="*/ 48 w 2544"/>
              <a:gd name="T3" fmla="*/ 680 h 1840"/>
              <a:gd name="T4" fmla="*/ 96 w 2544"/>
              <a:gd name="T5" fmla="*/ 632 h 1840"/>
              <a:gd name="T6" fmla="*/ 240 w 2544"/>
              <a:gd name="T7" fmla="*/ 392 h 1840"/>
              <a:gd name="T8" fmla="*/ 336 w 2544"/>
              <a:gd name="T9" fmla="*/ 392 h 1840"/>
              <a:gd name="T10" fmla="*/ 384 w 2544"/>
              <a:gd name="T11" fmla="*/ 296 h 1840"/>
              <a:gd name="T12" fmla="*/ 576 w 2544"/>
              <a:gd name="T13" fmla="*/ 152 h 1840"/>
              <a:gd name="T14" fmla="*/ 768 w 2544"/>
              <a:gd name="T15" fmla="*/ 56 h 1840"/>
              <a:gd name="T16" fmla="*/ 912 w 2544"/>
              <a:gd name="T17" fmla="*/ 8 h 1840"/>
              <a:gd name="T18" fmla="*/ 1008 w 2544"/>
              <a:gd name="T19" fmla="*/ 8 h 1840"/>
              <a:gd name="T20" fmla="*/ 1248 w 2544"/>
              <a:gd name="T21" fmla="*/ 56 h 1840"/>
              <a:gd name="T22" fmla="*/ 1344 w 2544"/>
              <a:gd name="T23" fmla="*/ 152 h 1840"/>
              <a:gd name="T24" fmla="*/ 1488 w 2544"/>
              <a:gd name="T25" fmla="*/ 248 h 1840"/>
              <a:gd name="T26" fmla="*/ 1632 w 2544"/>
              <a:gd name="T27" fmla="*/ 248 h 1840"/>
              <a:gd name="T28" fmla="*/ 1920 w 2544"/>
              <a:gd name="T29" fmla="*/ 296 h 1840"/>
              <a:gd name="T30" fmla="*/ 2064 w 2544"/>
              <a:gd name="T31" fmla="*/ 344 h 1840"/>
              <a:gd name="T32" fmla="*/ 2160 w 2544"/>
              <a:gd name="T33" fmla="*/ 536 h 1840"/>
              <a:gd name="T34" fmla="*/ 2208 w 2544"/>
              <a:gd name="T35" fmla="*/ 776 h 1840"/>
              <a:gd name="T36" fmla="*/ 2256 w 2544"/>
              <a:gd name="T37" fmla="*/ 1016 h 1840"/>
              <a:gd name="T38" fmla="*/ 2304 w 2544"/>
              <a:gd name="T39" fmla="*/ 1208 h 1840"/>
              <a:gd name="T40" fmla="*/ 2448 w 2544"/>
              <a:gd name="T41" fmla="*/ 1304 h 1840"/>
              <a:gd name="T42" fmla="*/ 2496 w 2544"/>
              <a:gd name="T43" fmla="*/ 1400 h 1840"/>
              <a:gd name="T44" fmla="*/ 2544 w 2544"/>
              <a:gd name="T45" fmla="*/ 1496 h 1840"/>
              <a:gd name="T46" fmla="*/ 2496 w 2544"/>
              <a:gd name="T47" fmla="*/ 1640 h 1840"/>
              <a:gd name="T48" fmla="*/ 2448 w 2544"/>
              <a:gd name="T49" fmla="*/ 1736 h 1840"/>
              <a:gd name="T50" fmla="*/ 2304 w 2544"/>
              <a:gd name="T51" fmla="*/ 1832 h 1840"/>
              <a:gd name="T52" fmla="*/ 2160 w 2544"/>
              <a:gd name="T53" fmla="*/ 1784 h 1840"/>
              <a:gd name="T54" fmla="*/ 2064 w 2544"/>
              <a:gd name="T55" fmla="*/ 1736 h 1840"/>
              <a:gd name="T56" fmla="*/ 1872 w 2544"/>
              <a:gd name="T57" fmla="*/ 1640 h 1840"/>
              <a:gd name="T58" fmla="*/ 1632 w 2544"/>
              <a:gd name="T59" fmla="*/ 1640 h 1840"/>
              <a:gd name="T60" fmla="*/ 1536 w 2544"/>
              <a:gd name="T61" fmla="*/ 1640 h 1840"/>
              <a:gd name="T62" fmla="*/ 1488 w 2544"/>
              <a:gd name="T63" fmla="*/ 1736 h 1840"/>
              <a:gd name="T64" fmla="*/ 1536 w 2544"/>
              <a:gd name="T65" fmla="*/ 1688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44" h="1840">
                <a:moveTo>
                  <a:pt x="0" y="824"/>
                </a:moveTo>
                <a:cubicBezTo>
                  <a:pt x="16" y="768"/>
                  <a:pt x="32" y="712"/>
                  <a:pt x="48" y="680"/>
                </a:cubicBezTo>
                <a:cubicBezTo>
                  <a:pt x="64" y="648"/>
                  <a:pt x="64" y="680"/>
                  <a:pt x="96" y="632"/>
                </a:cubicBezTo>
                <a:cubicBezTo>
                  <a:pt x="128" y="584"/>
                  <a:pt x="200" y="432"/>
                  <a:pt x="240" y="392"/>
                </a:cubicBezTo>
                <a:cubicBezTo>
                  <a:pt x="280" y="352"/>
                  <a:pt x="312" y="408"/>
                  <a:pt x="336" y="392"/>
                </a:cubicBezTo>
                <a:cubicBezTo>
                  <a:pt x="360" y="376"/>
                  <a:pt x="344" y="336"/>
                  <a:pt x="384" y="296"/>
                </a:cubicBezTo>
                <a:cubicBezTo>
                  <a:pt x="424" y="256"/>
                  <a:pt x="512" y="192"/>
                  <a:pt x="576" y="152"/>
                </a:cubicBezTo>
                <a:cubicBezTo>
                  <a:pt x="640" y="112"/>
                  <a:pt x="712" y="80"/>
                  <a:pt x="768" y="56"/>
                </a:cubicBezTo>
                <a:cubicBezTo>
                  <a:pt x="824" y="32"/>
                  <a:pt x="872" y="16"/>
                  <a:pt x="912" y="8"/>
                </a:cubicBezTo>
                <a:cubicBezTo>
                  <a:pt x="952" y="0"/>
                  <a:pt x="952" y="0"/>
                  <a:pt x="1008" y="8"/>
                </a:cubicBezTo>
                <a:cubicBezTo>
                  <a:pt x="1064" y="16"/>
                  <a:pt x="1192" y="32"/>
                  <a:pt x="1248" y="56"/>
                </a:cubicBezTo>
                <a:cubicBezTo>
                  <a:pt x="1304" y="80"/>
                  <a:pt x="1304" y="120"/>
                  <a:pt x="1344" y="152"/>
                </a:cubicBezTo>
                <a:cubicBezTo>
                  <a:pt x="1384" y="184"/>
                  <a:pt x="1440" y="232"/>
                  <a:pt x="1488" y="248"/>
                </a:cubicBezTo>
                <a:cubicBezTo>
                  <a:pt x="1536" y="264"/>
                  <a:pt x="1560" y="240"/>
                  <a:pt x="1632" y="248"/>
                </a:cubicBezTo>
                <a:cubicBezTo>
                  <a:pt x="1704" y="256"/>
                  <a:pt x="1848" y="280"/>
                  <a:pt x="1920" y="296"/>
                </a:cubicBezTo>
                <a:cubicBezTo>
                  <a:pt x="1992" y="312"/>
                  <a:pt x="2024" y="304"/>
                  <a:pt x="2064" y="344"/>
                </a:cubicBezTo>
                <a:cubicBezTo>
                  <a:pt x="2104" y="384"/>
                  <a:pt x="2136" y="464"/>
                  <a:pt x="2160" y="536"/>
                </a:cubicBezTo>
                <a:cubicBezTo>
                  <a:pt x="2184" y="608"/>
                  <a:pt x="2192" y="696"/>
                  <a:pt x="2208" y="776"/>
                </a:cubicBezTo>
                <a:cubicBezTo>
                  <a:pt x="2224" y="856"/>
                  <a:pt x="2240" y="944"/>
                  <a:pt x="2256" y="1016"/>
                </a:cubicBezTo>
                <a:cubicBezTo>
                  <a:pt x="2272" y="1088"/>
                  <a:pt x="2272" y="1160"/>
                  <a:pt x="2304" y="1208"/>
                </a:cubicBezTo>
                <a:cubicBezTo>
                  <a:pt x="2336" y="1256"/>
                  <a:pt x="2416" y="1272"/>
                  <a:pt x="2448" y="1304"/>
                </a:cubicBezTo>
                <a:cubicBezTo>
                  <a:pt x="2480" y="1336"/>
                  <a:pt x="2480" y="1368"/>
                  <a:pt x="2496" y="1400"/>
                </a:cubicBezTo>
                <a:cubicBezTo>
                  <a:pt x="2512" y="1432"/>
                  <a:pt x="2544" y="1456"/>
                  <a:pt x="2544" y="1496"/>
                </a:cubicBezTo>
                <a:cubicBezTo>
                  <a:pt x="2544" y="1536"/>
                  <a:pt x="2512" y="1600"/>
                  <a:pt x="2496" y="1640"/>
                </a:cubicBezTo>
                <a:cubicBezTo>
                  <a:pt x="2480" y="1680"/>
                  <a:pt x="2480" y="1704"/>
                  <a:pt x="2448" y="1736"/>
                </a:cubicBezTo>
                <a:cubicBezTo>
                  <a:pt x="2416" y="1768"/>
                  <a:pt x="2352" y="1824"/>
                  <a:pt x="2304" y="1832"/>
                </a:cubicBezTo>
                <a:cubicBezTo>
                  <a:pt x="2256" y="1840"/>
                  <a:pt x="2200" y="1800"/>
                  <a:pt x="2160" y="1784"/>
                </a:cubicBezTo>
                <a:cubicBezTo>
                  <a:pt x="2120" y="1768"/>
                  <a:pt x="2112" y="1760"/>
                  <a:pt x="2064" y="1736"/>
                </a:cubicBezTo>
                <a:cubicBezTo>
                  <a:pt x="2016" y="1712"/>
                  <a:pt x="1944" y="1656"/>
                  <a:pt x="1872" y="1640"/>
                </a:cubicBezTo>
                <a:cubicBezTo>
                  <a:pt x="1800" y="1624"/>
                  <a:pt x="1688" y="1640"/>
                  <a:pt x="1632" y="1640"/>
                </a:cubicBezTo>
                <a:cubicBezTo>
                  <a:pt x="1576" y="1640"/>
                  <a:pt x="1560" y="1624"/>
                  <a:pt x="1536" y="1640"/>
                </a:cubicBezTo>
                <a:cubicBezTo>
                  <a:pt x="1512" y="1656"/>
                  <a:pt x="1488" y="1728"/>
                  <a:pt x="1488" y="1736"/>
                </a:cubicBezTo>
                <a:cubicBezTo>
                  <a:pt x="1488" y="1744"/>
                  <a:pt x="1528" y="1696"/>
                  <a:pt x="1536" y="1688"/>
                </a:cubicBezTo>
              </a:path>
            </a:pathLst>
          </a:cu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2667000" y="4038600"/>
            <a:ext cx="2438400" cy="1625600"/>
          </a:xfrm>
          <a:custGeom>
            <a:avLst/>
            <a:gdLst>
              <a:gd name="T0" fmla="*/ 1536 w 1536"/>
              <a:gd name="T1" fmla="*/ 624 h 1024"/>
              <a:gd name="T2" fmla="*/ 1488 w 1536"/>
              <a:gd name="T3" fmla="*/ 720 h 1024"/>
              <a:gd name="T4" fmla="*/ 1440 w 1536"/>
              <a:gd name="T5" fmla="*/ 864 h 1024"/>
              <a:gd name="T6" fmla="*/ 1344 w 1536"/>
              <a:gd name="T7" fmla="*/ 912 h 1024"/>
              <a:gd name="T8" fmla="*/ 1248 w 1536"/>
              <a:gd name="T9" fmla="*/ 912 h 1024"/>
              <a:gd name="T10" fmla="*/ 1104 w 1536"/>
              <a:gd name="T11" fmla="*/ 912 h 1024"/>
              <a:gd name="T12" fmla="*/ 960 w 1536"/>
              <a:gd name="T13" fmla="*/ 912 h 1024"/>
              <a:gd name="T14" fmla="*/ 912 w 1536"/>
              <a:gd name="T15" fmla="*/ 960 h 1024"/>
              <a:gd name="T16" fmla="*/ 864 w 1536"/>
              <a:gd name="T17" fmla="*/ 1008 h 1024"/>
              <a:gd name="T18" fmla="*/ 720 w 1536"/>
              <a:gd name="T19" fmla="*/ 1008 h 1024"/>
              <a:gd name="T20" fmla="*/ 576 w 1536"/>
              <a:gd name="T21" fmla="*/ 912 h 1024"/>
              <a:gd name="T22" fmla="*/ 480 w 1536"/>
              <a:gd name="T23" fmla="*/ 672 h 1024"/>
              <a:gd name="T24" fmla="*/ 432 w 1536"/>
              <a:gd name="T25" fmla="*/ 576 h 1024"/>
              <a:gd name="T26" fmla="*/ 384 w 1536"/>
              <a:gd name="T27" fmla="*/ 432 h 1024"/>
              <a:gd name="T28" fmla="*/ 288 w 1536"/>
              <a:gd name="T29" fmla="*/ 288 h 1024"/>
              <a:gd name="T30" fmla="*/ 192 w 1536"/>
              <a:gd name="T31" fmla="*/ 240 h 1024"/>
              <a:gd name="T32" fmla="*/ 0 w 1536"/>
              <a:gd name="T33" fmla="*/ 0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36" h="1024">
                <a:moveTo>
                  <a:pt x="1536" y="624"/>
                </a:moveTo>
                <a:cubicBezTo>
                  <a:pt x="1520" y="652"/>
                  <a:pt x="1504" y="680"/>
                  <a:pt x="1488" y="720"/>
                </a:cubicBezTo>
                <a:cubicBezTo>
                  <a:pt x="1472" y="760"/>
                  <a:pt x="1464" y="832"/>
                  <a:pt x="1440" y="864"/>
                </a:cubicBezTo>
                <a:cubicBezTo>
                  <a:pt x="1416" y="896"/>
                  <a:pt x="1376" y="904"/>
                  <a:pt x="1344" y="912"/>
                </a:cubicBezTo>
                <a:cubicBezTo>
                  <a:pt x="1312" y="920"/>
                  <a:pt x="1288" y="912"/>
                  <a:pt x="1248" y="912"/>
                </a:cubicBezTo>
                <a:cubicBezTo>
                  <a:pt x="1208" y="912"/>
                  <a:pt x="1152" y="912"/>
                  <a:pt x="1104" y="912"/>
                </a:cubicBezTo>
                <a:cubicBezTo>
                  <a:pt x="1056" y="912"/>
                  <a:pt x="992" y="904"/>
                  <a:pt x="960" y="912"/>
                </a:cubicBezTo>
                <a:cubicBezTo>
                  <a:pt x="928" y="920"/>
                  <a:pt x="928" y="944"/>
                  <a:pt x="912" y="960"/>
                </a:cubicBezTo>
                <a:cubicBezTo>
                  <a:pt x="896" y="976"/>
                  <a:pt x="896" y="1000"/>
                  <a:pt x="864" y="1008"/>
                </a:cubicBezTo>
                <a:cubicBezTo>
                  <a:pt x="832" y="1016"/>
                  <a:pt x="768" y="1024"/>
                  <a:pt x="720" y="1008"/>
                </a:cubicBezTo>
                <a:cubicBezTo>
                  <a:pt x="672" y="992"/>
                  <a:pt x="616" y="968"/>
                  <a:pt x="576" y="912"/>
                </a:cubicBezTo>
                <a:cubicBezTo>
                  <a:pt x="536" y="856"/>
                  <a:pt x="504" y="728"/>
                  <a:pt x="480" y="672"/>
                </a:cubicBezTo>
                <a:cubicBezTo>
                  <a:pt x="456" y="616"/>
                  <a:pt x="448" y="616"/>
                  <a:pt x="432" y="576"/>
                </a:cubicBezTo>
                <a:cubicBezTo>
                  <a:pt x="416" y="536"/>
                  <a:pt x="408" y="480"/>
                  <a:pt x="384" y="432"/>
                </a:cubicBezTo>
                <a:cubicBezTo>
                  <a:pt x="360" y="384"/>
                  <a:pt x="320" y="320"/>
                  <a:pt x="288" y="288"/>
                </a:cubicBezTo>
                <a:cubicBezTo>
                  <a:pt x="256" y="256"/>
                  <a:pt x="240" y="288"/>
                  <a:pt x="192" y="240"/>
                </a:cubicBezTo>
                <a:cubicBezTo>
                  <a:pt x="144" y="192"/>
                  <a:pt x="72" y="96"/>
                  <a:pt x="0" y="0"/>
                </a:cubicBezTo>
              </a:path>
            </a:pathLst>
          </a:custGeom>
          <a:noFill/>
          <a:ln w="1270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41725" y="3013075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Polar Cell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784725" y="1641475"/>
            <a:ext cx="113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Indirect</a:t>
            </a:r>
          </a:p>
          <a:p>
            <a:r>
              <a:rPr lang="en-US" altLang="en-US"/>
              <a:t>   Cell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65525" y="4537075"/>
            <a:ext cx="113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Indirect</a:t>
            </a:r>
          </a:p>
          <a:p>
            <a:r>
              <a:rPr lang="en-US" altLang="en-US"/>
              <a:t>   Cell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736725" y="5934075"/>
            <a:ext cx="448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</a:rPr>
              <a:t>Base figure from unisys.com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740</Words>
  <Application>Microsoft Office PowerPoint</Application>
  <PresentationFormat>On-screen Show (4:3)</PresentationFormat>
  <Paragraphs>335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Default Design</vt:lpstr>
      <vt:lpstr>Global Wind Belts</vt:lpstr>
      <vt:lpstr>Begin with Single Convection Cell</vt:lpstr>
      <vt:lpstr>Add an Indirect Cell</vt:lpstr>
      <vt:lpstr>Three Convection Cells</vt:lpstr>
      <vt:lpstr>Three Convection Cells</vt:lpstr>
      <vt:lpstr>Key Features of Model</vt:lpstr>
      <vt:lpstr>Polar Jet stream marks Polar Front</vt:lpstr>
      <vt:lpstr>PowerPoint Presentation</vt:lpstr>
      <vt:lpstr>PowerPoint Presentation</vt:lpstr>
      <vt:lpstr>Some more key features shown for one hemisphere</vt:lpstr>
      <vt:lpstr>In the Summer - Northern Hemisphere</vt:lpstr>
      <vt:lpstr>In the Winter - Northern Hemisphere</vt:lpstr>
      <vt:lpstr>PowerPoint Presentation</vt:lpstr>
      <vt:lpstr>PowerPoint Presentation</vt:lpstr>
    </vt:vector>
  </TitlesOfParts>
  <Company>Lynchburg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Wind Belts</dc:title>
  <dc:creator>Diana Duckworth</dc:creator>
  <cp:lastModifiedBy>Joseph Naumann</cp:lastModifiedBy>
  <cp:revision>13</cp:revision>
  <dcterms:created xsi:type="dcterms:W3CDTF">2004-11-16T01:44:13Z</dcterms:created>
  <dcterms:modified xsi:type="dcterms:W3CDTF">2018-09-03T04:44:20Z</dcterms:modified>
</cp:coreProperties>
</file>