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2" r:id="rId35"/>
    <p:sldId id="289" r:id="rId36"/>
    <p:sldId id="290" r:id="rId37"/>
    <p:sldId id="291" r:id="rId38"/>
    <p:sldId id="293" r:id="rId39"/>
    <p:sldId id="294" r:id="rId40"/>
    <p:sldId id="295" r:id="rId41"/>
    <p:sldId id="297" r:id="rId42"/>
    <p:sldId id="298" r:id="rId43"/>
    <p:sldId id="299" r:id="rId44"/>
    <p:sldId id="296" r:id="rId45"/>
    <p:sldId id="300" r:id="rId46"/>
    <p:sldId id="301" r:id="rId47"/>
    <p:sldId id="302" r:id="rId48"/>
    <p:sldId id="303" r:id="rId49"/>
    <p:sldId id="304" r:id="rId50"/>
    <p:sldId id="305" r:id="rId51"/>
    <p:sldId id="306" r:id="rId52"/>
    <p:sldId id="307" r:id="rId53"/>
    <p:sldId id="308" r:id="rId54"/>
    <p:sldId id="309" r:id="rId55"/>
    <p:sldId id="310"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11" r:id="rId69"/>
    <p:sldId id="312" r:id="rId70"/>
    <p:sldId id="313" r:id="rId71"/>
    <p:sldId id="314"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4" autoAdjust="0"/>
    <p:restoredTop sz="94660"/>
  </p:normalViewPr>
  <p:slideViewPr>
    <p:cSldViewPr snapToGrid="0">
      <p:cViewPr varScale="1">
        <p:scale>
          <a:sx n="79" d="100"/>
          <a:sy n="79" d="100"/>
        </p:scale>
        <p:origin x="120"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1/9/2016</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1/9/2016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1/9/2016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1/9/2016</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1/9/2016</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1/9/2016</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1/9/2016</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b="1" dirty="0"/>
              <a:t>the World's </a:t>
            </a:r>
            <a:r>
              <a:rPr lang="en-US" b="1" dirty="0" smtClean="0"/>
              <a:t>Many Sacred </a:t>
            </a:r>
            <a:r>
              <a:rPr lang="en-US" b="1" dirty="0"/>
              <a:t>Places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3121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53440"/>
          </a:xfrm>
        </p:spPr>
        <p:txBody>
          <a:bodyPr/>
          <a:lstStyle/>
          <a:p>
            <a:r>
              <a:rPr lang="en-US" dirty="0"/>
              <a:t>Uluru-Kata </a:t>
            </a:r>
            <a:r>
              <a:rPr lang="en-US" dirty="0" err="1"/>
              <a:t>Tjuta</a:t>
            </a:r>
            <a:r>
              <a:rPr lang="en-US" dirty="0"/>
              <a:t> National Park in Australia </a:t>
            </a:r>
          </a:p>
        </p:txBody>
      </p:sp>
      <p:pic>
        <p:nvPicPr>
          <p:cNvPr id="4" name="Content Placeholder 3"/>
          <p:cNvPicPr>
            <a:picLocks noGrp="1" noChangeAspect="1"/>
          </p:cNvPicPr>
          <p:nvPr>
            <p:ph idx="1"/>
          </p:nvPr>
        </p:nvPicPr>
        <p:blipFill>
          <a:blip r:embed="rId2"/>
          <a:stretch>
            <a:fillRect/>
          </a:stretch>
        </p:blipFill>
        <p:spPr>
          <a:xfrm>
            <a:off x="986980" y="736695"/>
            <a:ext cx="10018115" cy="6121305"/>
          </a:xfrm>
          <a:prstGeom prst="rect">
            <a:avLst/>
          </a:prstGeom>
        </p:spPr>
      </p:pic>
    </p:spTree>
    <p:extLst>
      <p:ext uri="{BB962C8B-B14F-4D97-AF65-F5344CB8AC3E}">
        <p14:creationId xmlns:p14="http://schemas.microsoft.com/office/powerpoint/2010/main" val="32146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Uluru-Kata </a:t>
            </a:r>
            <a:r>
              <a:rPr lang="en-US" sz="2800" dirty="0" err="1"/>
              <a:t>Tjuta</a:t>
            </a:r>
            <a:r>
              <a:rPr lang="en-US" sz="2800" dirty="0"/>
              <a:t> National Park in Australia is a sacred site to the </a:t>
            </a:r>
            <a:r>
              <a:rPr lang="en-US" sz="2800" dirty="0" err="1"/>
              <a:t>Anangu</a:t>
            </a:r>
            <a:r>
              <a:rPr lang="en-US" sz="2800" dirty="0"/>
              <a:t> people of the </a:t>
            </a:r>
            <a:r>
              <a:rPr lang="en-US" sz="2800" dirty="0" err="1"/>
              <a:t>Pitjantjatjara</a:t>
            </a:r>
            <a:r>
              <a:rPr lang="en-US" sz="2800" dirty="0"/>
              <a:t> Aboriginal tribe</a:t>
            </a:r>
            <a:r>
              <a:rPr lang="en-US" sz="2800" dirty="0" smtClean="0"/>
              <a:t>.</a:t>
            </a:r>
          </a:p>
          <a:p>
            <a:r>
              <a:rPr lang="en-US" sz="2800" dirty="0"/>
              <a:t>Uluru-Kata </a:t>
            </a:r>
            <a:r>
              <a:rPr lang="en-US" sz="2800" dirty="0" err="1"/>
              <a:t>Tjuta</a:t>
            </a:r>
            <a:r>
              <a:rPr lang="en-US" sz="2800" dirty="0"/>
              <a:t> National Park is the site of an ancient Aboriginal creation story and is said to be inhabited by ancestor spirits.</a:t>
            </a:r>
          </a:p>
        </p:txBody>
      </p:sp>
    </p:spTree>
    <p:extLst>
      <p:ext uri="{BB962C8B-B14F-4D97-AF65-F5344CB8AC3E}">
        <p14:creationId xmlns:p14="http://schemas.microsoft.com/office/powerpoint/2010/main" val="314533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2724" y="0"/>
            <a:ext cx="11223789" cy="6858000"/>
          </a:xfrm>
          <a:prstGeom prst="rect">
            <a:avLst/>
          </a:prstGeom>
        </p:spPr>
      </p:pic>
    </p:spTree>
    <p:extLst>
      <p:ext uri="{BB962C8B-B14F-4D97-AF65-F5344CB8AC3E}">
        <p14:creationId xmlns:p14="http://schemas.microsoft.com/office/powerpoint/2010/main" val="11301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336" y="0"/>
            <a:ext cx="8610600" cy="694944"/>
          </a:xfrm>
        </p:spPr>
        <p:txBody>
          <a:bodyPr/>
          <a:lstStyle/>
          <a:p>
            <a:r>
              <a:rPr lang="en-US" dirty="0"/>
              <a:t>Cenote </a:t>
            </a:r>
            <a:r>
              <a:rPr lang="en-US" dirty="0" err="1"/>
              <a:t>Sagrado</a:t>
            </a:r>
            <a:r>
              <a:rPr lang="en-US" dirty="0"/>
              <a:t> in Mexico</a:t>
            </a:r>
          </a:p>
        </p:txBody>
      </p:sp>
      <p:pic>
        <p:nvPicPr>
          <p:cNvPr id="4" name="Content Placeholder 3"/>
          <p:cNvPicPr>
            <a:picLocks noGrp="1" noChangeAspect="1"/>
          </p:cNvPicPr>
          <p:nvPr>
            <p:ph idx="1"/>
          </p:nvPr>
        </p:nvPicPr>
        <p:blipFill>
          <a:blip r:embed="rId2"/>
          <a:stretch>
            <a:fillRect/>
          </a:stretch>
        </p:blipFill>
        <p:spPr>
          <a:xfrm>
            <a:off x="938784" y="630134"/>
            <a:ext cx="10192512" cy="6227866"/>
          </a:xfrm>
          <a:prstGeom prst="rect">
            <a:avLst/>
          </a:prstGeom>
        </p:spPr>
      </p:pic>
    </p:spTree>
    <p:extLst>
      <p:ext uri="{BB962C8B-B14F-4D97-AF65-F5344CB8AC3E}">
        <p14:creationId xmlns:p14="http://schemas.microsoft.com/office/powerpoint/2010/main" val="288259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Cenote </a:t>
            </a:r>
            <a:r>
              <a:rPr lang="en-US" sz="2800" dirty="0" err="1"/>
              <a:t>Sagrado</a:t>
            </a:r>
            <a:r>
              <a:rPr lang="en-US" sz="2800" dirty="0"/>
              <a:t> in Mexico was the site of ancient Mayan ceremonies and occasional human sacrifice</a:t>
            </a:r>
            <a:r>
              <a:rPr lang="en-US" sz="2800" dirty="0" smtClean="0"/>
              <a:t>.</a:t>
            </a:r>
          </a:p>
          <a:p>
            <a:r>
              <a:rPr lang="en-US" sz="2800" i="1" dirty="0"/>
              <a:t>Cenote </a:t>
            </a:r>
            <a:r>
              <a:rPr lang="en-US" sz="2800" i="1" dirty="0" err="1"/>
              <a:t>Sagrado</a:t>
            </a:r>
            <a:r>
              <a:rPr lang="en-US" sz="2800" i="1" dirty="0"/>
              <a:t> was created from a natural limestone cave.</a:t>
            </a:r>
            <a:endParaRPr lang="en-US" sz="2800" dirty="0"/>
          </a:p>
        </p:txBody>
      </p:sp>
    </p:spTree>
    <p:extLst>
      <p:ext uri="{BB962C8B-B14F-4D97-AF65-F5344CB8AC3E}">
        <p14:creationId xmlns:p14="http://schemas.microsoft.com/office/powerpoint/2010/main" val="326861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0259" y="0"/>
            <a:ext cx="6009588" cy="6858000"/>
          </a:xfrm>
          <a:prstGeom prst="rect">
            <a:avLst/>
          </a:prstGeom>
        </p:spPr>
      </p:pic>
    </p:spTree>
    <p:extLst>
      <p:ext uri="{BB962C8B-B14F-4D97-AF65-F5344CB8AC3E}">
        <p14:creationId xmlns:p14="http://schemas.microsoft.com/office/powerpoint/2010/main" val="352910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588" y="0"/>
            <a:ext cx="5496612" cy="4279392"/>
          </a:xfrm>
        </p:spPr>
        <p:txBody>
          <a:bodyPr/>
          <a:lstStyle/>
          <a:p>
            <a:r>
              <a:rPr lang="en-US" dirty="0" err="1"/>
              <a:t>Mahabodhi</a:t>
            </a:r>
            <a:r>
              <a:rPr lang="en-US" dirty="0"/>
              <a:t> Tree in Bodh Gaya, India</a:t>
            </a:r>
          </a:p>
        </p:txBody>
      </p:sp>
      <p:pic>
        <p:nvPicPr>
          <p:cNvPr id="4" name="Content Placeholder 3"/>
          <p:cNvPicPr>
            <a:picLocks noGrp="1" noChangeAspect="1"/>
          </p:cNvPicPr>
          <p:nvPr>
            <p:ph idx="1"/>
          </p:nvPr>
        </p:nvPicPr>
        <p:blipFill>
          <a:blip r:embed="rId2"/>
          <a:stretch>
            <a:fillRect/>
          </a:stretch>
        </p:blipFill>
        <p:spPr>
          <a:xfrm>
            <a:off x="0" y="0"/>
            <a:ext cx="6009588" cy="6858000"/>
          </a:xfrm>
          <a:prstGeom prst="rect">
            <a:avLst/>
          </a:prstGeom>
        </p:spPr>
      </p:pic>
    </p:spTree>
    <p:extLst>
      <p:ext uri="{BB962C8B-B14F-4D97-AF65-F5344CB8AC3E}">
        <p14:creationId xmlns:p14="http://schemas.microsoft.com/office/powerpoint/2010/main" val="1121623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ascetic Prince Siddhartha took rest under a native </a:t>
            </a:r>
            <a:r>
              <a:rPr lang="en-US" sz="2800" dirty="0" err="1"/>
              <a:t>bodhi</a:t>
            </a:r>
            <a:r>
              <a:rPr lang="en-US" sz="2800" dirty="0"/>
              <a:t> tree like the </a:t>
            </a:r>
            <a:r>
              <a:rPr lang="en-US" sz="2800" dirty="0" err="1"/>
              <a:t>Mahabodhi</a:t>
            </a:r>
            <a:r>
              <a:rPr lang="en-US" sz="2800" dirty="0"/>
              <a:t> Tree in Bodh Gaya, India, and awoke with the enlightenment that is a central tenet of the Buddhist tradition</a:t>
            </a:r>
            <a:r>
              <a:rPr lang="en-US" sz="2800" dirty="0" smtClean="0"/>
              <a:t>.</a:t>
            </a:r>
          </a:p>
          <a:p>
            <a:r>
              <a:rPr lang="en-US" sz="2800" dirty="0"/>
              <a:t>A temple stands near the site of the </a:t>
            </a:r>
            <a:r>
              <a:rPr lang="en-US" sz="2800" dirty="0" err="1"/>
              <a:t>Mahabodhi</a:t>
            </a:r>
            <a:r>
              <a:rPr lang="en-US" sz="2800" dirty="0"/>
              <a:t> Tree.</a:t>
            </a:r>
          </a:p>
        </p:txBody>
      </p:sp>
    </p:spTree>
    <p:extLst>
      <p:ext uri="{BB962C8B-B14F-4D97-AF65-F5344CB8AC3E}">
        <p14:creationId xmlns:p14="http://schemas.microsoft.com/office/powerpoint/2010/main" val="20966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4528" y="0"/>
            <a:ext cx="11223789" cy="6858000"/>
          </a:xfrm>
          <a:prstGeom prst="rect">
            <a:avLst/>
          </a:prstGeom>
        </p:spPr>
      </p:pic>
    </p:spTree>
    <p:extLst>
      <p:ext uri="{BB962C8B-B14F-4D97-AF65-F5344CB8AC3E}">
        <p14:creationId xmlns:p14="http://schemas.microsoft.com/office/powerpoint/2010/main" val="4033376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720" y="0"/>
            <a:ext cx="8610600" cy="963168"/>
          </a:xfrm>
        </p:spPr>
        <p:txBody>
          <a:bodyPr/>
          <a:lstStyle/>
          <a:p>
            <a:r>
              <a:rPr lang="en-US" dirty="0"/>
              <a:t>Mount Kailas in Tibet </a:t>
            </a:r>
          </a:p>
        </p:txBody>
      </p:sp>
      <p:pic>
        <p:nvPicPr>
          <p:cNvPr id="4" name="Content Placeholder 3"/>
          <p:cNvPicPr>
            <a:picLocks noGrp="1" noChangeAspect="1"/>
          </p:cNvPicPr>
          <p:nvPr>
            <p:ph idx="1"/>
          </p:nvPr>
        </p:nvPicPr>
        <p:blipFill>
          <a:blip r:embed="rId2"/>
          <a:stretch>
            <a:fillRect/>
          </a:stretch>
        </p:blipFill>
        <p:spPr>
          <a:xfrm>
            <a:off x="969645" y="755904"/>
            <a:ext cx="9986678" cy="6102096"/>
          </a:xfrm>
          <a:prstGeom prst="rect">
            <a:avLst/>
          </a:prstGeom>
        </p:spPr>
      </p:pic>
    </p:spTree>
    <p:extLst>
      <p:ext uri="{BB962C8B-B14F-4D97-AF65-F5344CB8AC3E}">
        <p14:creationId xmlns:p14="http://schemas.microsoft.com/office/powerpoint/2010/main" val="111596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296" y="0"/>
            <a:ext cx="4776216" cy="1877568"/>
          </a:xfrm>
        </p:spPr>
        <p:txBody>
          <a:bodyPr/>
          <a:lstStyle/>
          <a:p>
            <a:r>
              <a:rPr lang="en-US" dirty="0"/>
              <a:t>Lake </a:t>
            </a:r>
            <a:r>
              <a:rPr lang="en-US" dirty="0" err="1"/>
              <a:t>Atitlán</a:t>
            </a:r>
            <a:r>
              <a:rPr lang="en-US" dirty="0"/>
              <a:t> in Guatemala </a:t>
            </a:r>
          </a:p>
        </p:txBody>
      </p:sp>
      <p:pic>
        <p:nvPicPr>
          <p:cNvPr id="4" name="Content Placeholder 3"/>
          <p:cNvPicPr>
            <a:picLocks noGrp="1" noChangeAspect="1"/>
          </p:cNvPicPr>
          <p:nvPr>
            <p:ph idx="1"/>
          </p:nvPr>
        </p:nvPicPr>
        <p:blipFill>
          <a:blip r:embed="rId2"/>
          <a:stretch>
            <a:fillRect/>
          </a:stretch>
        </p:blipFill>
        <p:spPr>
          <a:xfrm>
            <a:off x="2194561" y="0"/>
            <a:ext cx="4364736" cy="6869005"/>
          </a:xfrm>
          <a:prstGeom prst="rect">
            <a:avLst/>
          </a:prstGeom>
        </p:spPr>
      </p:pic>
    </p:spTree>
    <p:extLst>
      <p:ext uri="{BB962C8B-B14F-4D97-AF65-F5344CB8AC3E}">
        <p14:creationId xmlns:p14="http://schemas.microsoft.com/office/powerpoint/2010/main" val="190997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Mount Kailas in Tibet is a sacred place to Buddhists, Hindus, and Jains alike</a:t>
            </a:r>
            <a:r>
              <a:rPr lang="en-US" sz="2800" dirty="0" smtClean="0"/>
              <a:t>.</a:t>
            </a:r>
          </a:p>
          <a:p>
            <a:r>
              <a:rPr lang="en-US" sz="2800" dirty="0"/>
              <a:t>Tantric Buddhists say Mount Kailas is home to Buddha </a:t>
            </a:r>
            <a:r>
              <a:rPr lang="en-US" sz="2800" dirty="0" err="1"/>
              <a:t>Demchog</a:t>
            </a:r>
            <a:r>
              <a:rPr lang="en-US" sz="2800" dirty="0"/>
              <a:t>, who represents supreme bliss.</a:t>
            </a:r>
          </a:p>
        </p:txBody>
      </p:sp>
    </p:spTree>
    <p:extLst>
      <p:ext uri="{BB962C8B-B14F-4D97-AF65-F5344CB8AC3E}">
        <p14:creationId xmlns:p14="http://schemas.microsoft.com/office/powerpoint/2010/main" val="3994447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94254" y="0"/>
            <a:ext cx="6009588" cy="6858000"/>
          </a:xfrm>
          <a:prstGeom prst="rect">
            <a:avLst/>
          </a:prstGeom>
        </p:spPr>
      </p:pic>
    </p:spTree>
    <p:extLst>
      <p:ext uri="{BB962C8B-B14F-4D97-AF65-F5344CB8AC3E}">
        <p14:creationId xmlns:p14="http://schemas.microsoft.com/office/powerpoint/2010/main" val="2415680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7108" y="0"/>
            <a:ext cx="11223789" cy="6858000"/>
          </a:xfrm>
          <a:prstGeom prst="rect">
            <a:avLst/>
          </a:prstGeom>
        </p:spPr>
      </p:pic>
      <p:sp>
        <p:nvSpPr>
          <p:cNvPr id="2" name="Title 1"/>
          <p:cNvSpPr>
            <a:spLocks noGrp="1"/>
          </p:cNvSpPr>
          <p:nvPr>
            <p:ph type="title"/>
          </p:nvPr>
        </p:nvSpPr>
        <p:spPr>
          <a:xfrm>
            <a:off x="755858" y="5564972"/>
            <a:ext cx="10686288" cy="1293028"/>
          </a:xfrm>
        </p:spPr>
        <p:txBody>
          <a:bodyPr>
            <a:normAutofit/>
          </a:bodyPr>
          <a:lstStyle/>
          <a:p>
            <a:r>
              <a:rPr lang="en-US" sz="3600" dirty="0"/>
              <a:t>The ruins of St. Michael’s Tower at the top of Glastonbury Tor in England</a:t>
            </a:r>
          </a:p>
        </p:txBody>
      </p:sp>
    </p:spTree>
    <p:extLst>
      <p:ext uri="{BB962C8B-B14F-4D97-AF65-F5344CB8AC3E}">
        <p14:creationId xmlns:p14="http://schemas.microsoft.com/office/powerpoint/2010/main" val="235819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9152" y="764372"/>
            <a:ext cx="5337048" cy="4270923"/>
          </a:xfrm>
        </p:spPr>
        <p:txBody>
          <a:bodyPr>
            <a:normAutofit/>
          </a:bodyPr>
          <a:lstStyle/>
          <a:p>
            <a:r>
              <a:rPr lang="en-US" dirty="0"/>
              <a:t>Ancient Celts believed that Glastonbury Tor was the home of the King of the Underworld. </a:t>
            </a:r>
          </a:p>
        </p:txBody>
      </p:sp>
      <p:pic>
        <p:nvPicPr>
          <p:cNvPr id="4" name="Content Placeholder 3"/>
          <p:cNvPicPr>
            <a:picLocks noGrp="1" noChangeAspect="1"/>
          </p:cNvPicPr>
          <p:nvPr>
            <p:ph idx="1"/>
          </p:nvPr>
        </p:nvPicPr>
        <p:blipFill>
          <a:blip r:embed="rId2"/>
          <a:stretch>
            <a:fillRect/>
          </a:stretch>
        </p:blipFill>
        <p:spPr>
          <a:xfrm>
            <a:off x="-1" y="102710"/>
            <a:ext cx="5919583" cy="6755289"/>
          </a:xfrm>
          <a:prstGeom prst="rect">
            <a:avLst/>
          </a:prstGeom>
        </p:spPr>
      </p:pic>
    </p:spTree>
    <p:extLst>
      <p:ext uri="{BB962C8B-B14F-4D97-AF65-F5344CB8AC3E}">
        <p14:creationId xmlns:p14="http://schemas.microsoft.com/office/powerpoint/2010/main" val="405210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7108" y="0"/>
            <a:ext cx="11223789" cy="6858000"/>
          </a:xfrm>
          <a:prstGeom prst="rect">
            <a:avLst/>
          </a:prstGeom>
        </p:spPr>
      </p:pic>
      <p:sp>
        <p:nvSpPr>
          <p:cNvPr id="2" name="Title 1"/>
          <p:cNvSpPr>
            <a:spLocks noGrp="1"/>
          </p:cNvSpPr>
          <p:nvPr>
            <p:ph type="title"/>
          </p:nvPr>
        </p:nvSpPr>
        <p:spPr>
          <a:xfrm>
            <a:off x="2895600" y="-101259"/>
            <a:ext cx="8610600" cy="1293028"/>
          </a:xfrm>
        </p:spPr>
        <p:txBody>
          <a:bodyPr/>
          <a:lstStyle/>
          <a:p>
            <a:r>
              <a:rPr lang="en-US" dirty="0"/>
              <a:t>Crater Lake </a:t>
            </a:r>
          </a:p>
        </p:txBody>
      </p:sp>
    </p:spTree>
    <p:extLst>
      <p:ext uri="{BB962C8B-B14F-4D97-AF65-F5344CB8AC3E}">
        <p14:creationId xmlns:p14="http://schemas.microsoft.com/office/powerpoint/2010/main" val="4139607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Klamath tribe of Oregon maintains that Crater Lake was the site of a battle between the Chief of the Above World and the Chief of the Below World</a:t>
            </a:r>
            <a:r>
              <a:rPr lang="en-US" sz="2800" dirty="0" smtClean="0"/>
              <a:t>.</a:t>
            </a:r>
          </a:p>
          <a:p>
            <a:r>
              <a:rPr lang="en-US" sz="2800" dirty="0"/>
              <a:t>Historians believe that the Klamath people of Oregon may have witnessed the implosion that formed Crater Lake nearly 8,000 years ago. </a:t>
            </a:r>
          </a:p>
        </p:txBody>
      </p:sp>
    </p:spTree>
    <p:extLst>
      <p:ext uri="{BB962C8B-B14F-4D97-AF65-F5344CB8AC3E}">
        <p14:creationId xmlns:p14="http://schemas.microsoft.com/office/powerpoint/2010/main" val="2998096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956" y="0"/>
            <a:ext cx="11223789" cy="6858000"/>
          </a:xfrm>
          <a:prstGeom prst="rect">
            <a:avLst/>
          </a:prstGeom>
        </p:spPr>
      </p:pic>
    </p:spTree>
    <p:extLst>
      <p:ext uri="{BB962C8B-B14F-4D97-AF65-F5344CB8AC3E}">
        <p14:creationId xmlns:p14="http://schemas.microsoft.com/office/powerpoint/2010/main" val="1425701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632" y="0"/>
            <a:ext cx="8610600" cy="804672"/>
          </a:xfrm>
        </p:spPr>
        <p:txBody>
          <a:bodyPr/>
          <a:lstStyle/>
          <a:p>
            <a:r>
              <a:rPr lang="en-US" dirty="0"/>
              <a:t>Mount </a:t>
            </a:r>
            <a:r>
              <a:rPr lang="en-US" dirty="0" smtClean="0"/>
              <a:t>Parnassus, </a:t>
            </a:r>
            <a:r>
              <a:rPr lang="en-US" dirty="0" err="1" smtClean="0"/>
              <a:t>greece</a:t>
            </a:r>
            <a:endParaRPr lang="en-US" dirty="0"/>
          </a:p>
        </p:txBody>
      </p:sp>
      <p:pic>
        <p:nvPicPr>
          <p:cNvPr id="4" name="Content Placeholder 3"/>
          <p:cNvPicPr>
            <a:picLocks noGrp="1" noChangeAspect="1"/>
          </p:cNvPicPr>
          <p:nvPr>
            <p:ph idx="1"/>
          </p:nvPr>
        </p:nvPicPr>
        <p:blipFill>
          <a:blip r:embed="rId2"/>
          <a:stretch>
            <a:fillRect/>
          </a:stretch>
        </p:blipFill>
        <p:spPr>
          <a:xfrm>
            <a:off x="938212" y="689382"/>
            <a:ext cx="10095548" cy="6168618"/>
          </a:xfrm>
          <a:prstGeom prst="rect">
            <a:avLst/>
          </a:prstGeom>
        </p:spPr>
      </p:pic>
    </p:spTree>
    <p:extLst>
      <p:ext uri="{BB962C8B-B14F-4D97-AF65-F5344CB8AC3E}">
        <p14:creationId xmlns:p14="http://schemas.microsoft.com/office/powerpoint/2010/main" val="3981750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31392"/>
            <a:ext cx="10820400" cy="4987293"/>
          </a:xfrm>
        </p:spPr>
        <p:txBody>
          <a:bodyPr>
            <a:normAutofit/>
          </a:bodyPr>
          <a:lstStyle/>
          <a:p>
            <a:r>
              <a:rPr lang="en-US" sz="2800" dirty="0"/>
              <a:t>Mount Parnassus is the setting of many ancient Greek myths and legends, including the Oracle of Delphi. When Zeus released two eagles from the two ends of the earth, they met over Delphi, the Navel or Omphalos of the World. Watching clouds roll in far below from the </a:t>
            </a:r>
            <a:r>
              <a:rPr lang="en-US" sz="2800" dirty="0" err="1"/>
              <a:t>Argolic</a:t>
            </a:r>
            <a:r>
              <a:rPr lang="en-US" sz="2800"/>
              <a:t> Gulf, while the sun turns Parnassos to gold, one can easily see why there have been sacred temples to Apollo on this spot for thousands of </a:t>
            </a:r>
            <a:r>
              <a:rPr lang="en-US" sz="2800"/>
              <a:t>years</a:t>
            </a:r>
            <a:r>
              <a:rPr lang="en-US" sz="2800" smtClean="0"/>
              <a:t>. An </a:t>
            </a:r>
            <a:r>
              <a:rPr lang="en-US" sz="2800" dirty="0"/>
              <a:t>ancient Greek </a:t>
            </a:r>
            <a:r>
              <a:rPr lang="en-US" sz="2800" dirty="0" err="1"/>
              <a:t>amphitheatre</a:t>
            </a:r>
            <a:r>
              <a:rPr lang="en-US" sz="2800" dirty="0"/>
              <a:t> stands at the Sanctuary of Apollo on Mount Parnassus.</a:t>
            </a:r>
          </a:p>
        </p:txBody>
      </p:sp>
    </p:spTree>
    <p:extLst>
      <p:ext uri="{BB962C8B-B14F-4D97-AF65-F5344CB8AC3E}">
        <p14:creationId xmlns:p14="http://schemas.microsoft.com/office/powerpoint/2010/main" val="1840261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6148" y="0"/>
            <a:ext cx="11223789" cy="6858000"/>
          </a:xfrm>
          <a:prstGeom prst="rect">
            <a:avLst/>
          </a:prstGeom>
        </p:spPr>
      </p:pic>
    </p:spTree>
    <p:extLst>
      <p:ext uri="{BB962C8B-B14F-4D97-AF65-F5344CB8AC3E}">
        <p14:creationId xmlns:p14="http://schemas.microsoft.com/office/powerpoint/2010/main" val="121129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85345"/>
            <a:ext cx="12151448" cy="6601968"/>
          </a:xfrm>
          <a:prstGeom prst="rect">
            <a:avLst/>
          </a:prstGeom>
        </p:spPr>
      </p:pic>
      <p:sp>
        <p:nvSpPr>
          <p:cNvPr id="2" name="Title 1"/>
          <p:cNvSpPr>
            <a:spLocks noGrp="1"/>
          </p:cNvSpPr>
          <p:nvPr>
            <p:ph type="title"/>
          </p:nvPr>
        </p:nvSpPr>
        <p:spPr>
          <a:xfrm>
            <a:off x="402336" y="-137835"/>
            <a:ext cx="11103864" cy="905931"/>
          </a:xfrm>
        </p:spPr>
        <p:txBody>
          <a:bodyPr>
            <a:normAutofit/>
          </a:bodyPr>
          <a:lstStyle/>
          <a:p>
            <a:r>
              <a:rPr lang="en-US" sz="3200" dirty="0">
                <a:solidFill>
                  <a:schemeClr val="accent6">
                    <a:lumMod val="50000"/>
                  </a:schemeClr>
                </a:solidFill>
              </a:rPr>
              <a:t>The Church of the Nativity in Bethlehem</a:t>
            </a:r>
          </a:p>
        </p:txBody>
      </p:sp>
    </p:spTree>
    <p:extLst>
      <p:ext uri="{BB962C8B-B14F-4D97-AF65-F5344CB8AC3E}">
        <p14:creationId xmlns:p14="http://schemas.microsoft.com/office/powerpoint/2010/main" val="323062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488" y="0"/>
            <a:ext cx="8610600" cy="950976"/>
          </a:xfrm>
        </p:spPr>
        <p:txBody>
          <a:bodyPr/>
          <a:lstStyle/>
          <a:p>
            <a:r>
              <a:rPr lang="en-US" dirty="0"/>
              <a:t>Lake </a:t>
            </a:r>
            <a:r>
              <a:rPr lang="en-US" dirty="0" err="1"/>
              <a:t>Atitlán</a:t>
            </a:r>
            <a:r>
              <a:rPr lang="en-US" dirty="0"/>
              <a:t> in Guatemala </a:t>
            </a:r>
          </a:p>
        </p:txBody>
      </p:sp>
      <p:pic>
        <p:nvPicPr>
          <p:cNvPr id="4" name="Content Placeholder 3"/>
          <p:cNvPicPr>
            <a:picLocks noGrp="1" noChangeAspect="1"/>
          </p:cNvPicPr>
          <p:nvPr>
            <p:ph idx="1"/>
          </p:nvPr>
        </p:nvPicPr>
        <p:blipFill>
          <a:blip r:embed="rId2"/>
          <a:stretch>
            <a:fillRect/>
          </a:stretch>
        </p:blipFill>
        <p:spPr>
          <a:xfrm>
            <a:off x="1018413" y="768185"/>
            <a:ext cx="9966579" cy="6089815"/>
          </a:xfrm>
          <a:prstGeom prst="rect">
            <a:avLst/>
          </a:prstGeom>
        </p:spPr>
      </p:pic>
    </p:spTree>
    <p:extLst>
      <p:ext uri="{BB962C8B-B14F-4D97-AF65-F5344CB8AC3E}">
        <p14:creationId xmlns:p14="http://schemas.microsoft.com/office/powerpoint/2010/main" val="349299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Lake </a:t>
            </a:r>
            <a:r>
              <a:rPr lang="en-US" sz="2800" dirty="0" err="1"/>
              <a:t>Atitlán</a:t>
            </a:r>
            <a:r>
              <a:rPr lang="en-US" sz="2800" dirty="0"/>
              <a:t> in Guatemala is ringed by Mayan villages and its shores are strewn with archeological sites and ruins, some said to be the mythological “underwater city” of </a:t>
            </a:r>
            <a:r>
              <a:rPr lang="en-US" sz="2800" dirty="0" err="1"/>
              <a:t>Chiutinamit</a:t>
            </a:r>
            <a:r>
              <a:rPr lang="en-US" sz="2800" dirty="0"/>
              <a:t>. </a:t>
            </a:r>
          </a:p>
        </p:txBody>
      </p:sp>
    </p:spTree>
    <p:extLst>
      <p:ext uri="{BB962C8B-B14F-4D97-AF65-F5344CB8AC3E}">
        <p14:creationId xmlns:p14="http://schemas.microsoft.com/office/powerpoint/2010/main" val="438211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79551" y="0"/>
            <a:ext cx="10260000" cy="6858000"/>
          </a:xfrm>
          <a:prstGeom prst="rect">
            <a:avLst/>
          </a:prstGeom>
        </p:spPr>
      </p:pic>
      <p:sp>
        <p:nvSpPr>
          <p:cNvPr id="2" name="Title 1"/>
          <p:cNvSpPr>
            <a:spLocks noGrp="1"/>
          </p:cNvSpPr>
          <p:nvPr>
            <p:ph type="title"/>
          </p:nvPr>
        </p:nvSpPr>
        <p:spPr>
          <a:xfrm>
            <a:off x="1133856" y="1"/>
            <a:ext cx="9616440" cy="694944"/>
          </a:xfrm>
        </p:spPr>
        <p:txBody>
          <a:bodyPr/>
          <a:lstStyle/>
          <a:p>
            <a:r>
              <a:rPr lang="en-US" dirty="0" err="1"/>
              <a:t>Shwedagon</a:t>
            </a:r>
            <a:r>
              <a:rPr lang="en-US" dirty="0"/>
              <a:t> Pagoda, Myanmar</a:t>
            </a:r>
          </a:p>
        </p:txBody>
      </p:sp>
    </p:spTree>
    <p:extLst>
      <p:ext uri="{BB962C8B-B14F-4D97-AF65-F5344CB8AC3E}">
        <p14:creationId xmlns:p14="http://schemas.microsoft.com/office/powerpoint/2010/main" val="435351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 Rising 100 yards above the city of Rangoon, Myanmar's </a:t>
            </a:r>
            <a:r>
              <a:rPr lang="en-US" sz="2800" dirty="0" err="1"/>
              <a:t>Shwedagon</a:t>
            </a:r>
            <a:r>
              <a:rPr lang="en-US" sz="2800" dirty="0"/>
              <a:t> Pagoda is, according to many travelers, one of the world's great wonders. The pagoda is famed for holding the relics of four </a:t>
            </a:r>
            <a:r>
              <a:rPr lang="en-US" sz="2800" dirty="0" err="1"/>
              <a:t>Buddhas</a:t>
            </a:r>
            <a:r>
              <a:rPr lang="en-US" sz="2800" dirty="0"/>
              <a:t> and savvy visitors should visit at night to enjoy the chants of the faithful, the wafting incense, and the great golden stupas shining in the spotlights. </a:t>
            </a:r>
          </a:p>
        </p:txBody>
      </p:sp>
    </p:spTree>
    <p:extLst>
      <p:ext uri="{BB962C8B-B14F-4D97-AF65-F5344CB8AC3E}">
        <p14:creationId xmlns:p14="http://schemas.microsoft.com/office/powerpoint/2010/main" val="2167479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89252" y="0"/>
            <a:ext cx="9143999" cy="6858000"/>
          </a:xfrm>
          <a:prstGeom prst="rect">
            <a:avLst/>
          </a:prstGeom>
        </p:spPr>
      </p:pic>
    </p:spTree>
    <p:extLst>
      <p:ext uri="{BB962C8B-B14F-4D97-AF65-F5344CB8AC3E}">
        <p14:creationId xmlns:p14="http://schemas.microsoft.com/office/powerpoint/2010/main" val="2616527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672" y="0"/>
            <a:ext cx="8610600" cy="804672"/>
          </a:xfrm>
        </p:spPr>
        <p:txBody>
          <a:bodyPr/>
          <a:lstStyle/>
          <a:p>
            <a:r>
              <a:rPr lang="en-US" dirty="0"/>
              <a:t>Lotus Temple, India</a:t>
            </a:r>
          </a:p>
        </p:txBody>
      </p:sp>
      <p:pic>
        <p:nvPicPr>
          <p:cNvPr id="4" name="Content Placeholder 3"/>
          <p:cNvPicPr>
            <a:picLocks noGrp="1" noChangeAspect="1"/>
          </p:cNvPicPr>
          <p:nvPr>
            <p:ph idx="1"/>
          </p:nvPr>
        </p:nvPicPr>
        <p:blipFill>
          <a:blip r:embed="rId2"/>
          <a:stretch>
            <a:fillRect/>
          </a:stretch>
        </p:blipFill>
        <p:spPr>
          <a:xfrm>
            <a:off x="1539681" y="804672"/>
            <a:ext cx="9056160" cy="6053328"/>
          </a:xfrm>
          <a:prstGeom prst="rect">
            <a:avLst/>
          </a:prstGeom>
        </p:spPr>
      </p:pic>
    </p:spTree>
    <p:extLst>
      <p:ext uri="{BB962C8B-B14F-4D97-AF65-F5344CB8AC3E}">
        <p14:creationId xmlns:p14="http://schemas.microsoft.com/office/powerpoint/2010/main" val="4251825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city of New Delhi isn't exactly known for peace and quiet, but the stunning Lotus Temple, home of the Baha'i faith, is a true oasis of tranquility. Built in 1980, the flower-shaped temple is surrounded by peaceful gardens and a large interior space is reserved for people of all faiths to come and meditate.</a:t>
            </a:r>
          </a:p>
        </p:txBody>
      </p:sp>
    </p:spTree>
    <p:extLst>
      <p:ext uri="{BB962C8B-B14F-4D97-AF65-F5344CB8AC3E}">
        <p14:creationId xmlns:p14="http://schemas.microsoft.com/office/powerpoint/2010/main" val="1921261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2625" y="0"/>
            <a:ext cx="10292250" cy="6858000"/>
          </a:xfrm>
          <a:prstGeom prst="rect">
            <a:avLst/>
          </a:prstGeom>
        </p:spPr>
      </p:pic>
    </p:spTree>
    <p:extLst>
      <p:ext uri="{BB962C8B-B14F-4D97-AF65-F5344CB8AC3E}">
        <p14:creationId xmlns:p14="http://schemas.microsoft.com/office/powerpoint/2010/main" val="231888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328" y="0"/>
            <a:ext cx="8610600" cy="865632"/>
          </a:xfrm>
        </p:spPr>
        <p:txBody>
          <a:bodyPr/>
          <a:lstStyle/>
          <a:p>
            <a:r>
              <a:rPr lang="en-US" dirty="0" err="1"/>
              <a:t>Hagia</a:t>
            </a:r>
            <a:r>
              <a:rPr lang="en-US" dirty="0"/>
              <a:t> Sophia, Turkey</a:t>
            </a:r>
          </a:p>
        </p:txBody>
      </p:sp>
      <p:pic>
        <p:nvPicPr>
          <p:cNvPr id="4" name="Content Placeholder 3"/>
          <p:cNvPicPr>
            <a:picLocks noGrp="1" noChangeAspect="1"/>
          </p:cNvPicPr>
          <p:nvPr>
            <p:ph idx="1"/>
          </p:nvPr>
        </p:nvPicPr>
        <p:blipFill>
          <a:blip r:embed="rId2"/>
          <a:stretch>
            <a:fillRect/>
          </a:stretch>
        </p:blipFill>
        <p:spPr>
          <a:xfrm>
            <a:off x="1174623" y="670561"/>
            <a:ext cx="9256800" cy="6187440"/>
          </a:xfrm>
          <a:prstGeom prst="rect">
            <a:avLst/>
          </a:prstGeom>
        </p:spPr>
      </p:pic>
    </p:spTree>
    <p:extLst>
      <p:ext uri="{BB962C8B-B14F-4D97-AF65-F5344CB8AC3E}">
        <p14:creationId xmlns:p14="http://schemas.microsoft.com/office/powerpoint/2010/main" val="1568085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What can we say about the </a:t>
            </a:r>
            <a:r>
              <a:rPr lang="en-US" sz="2800" dirty="0" err="1"/>
              <a:t>Hagia</a:t>
            </a:r>
            <a:r>
              <a:rPr lang="en-US" sz="2800" dirty="0"/>
              <a:t> Sophia? It's one of the oldest and most architecturally influential places of worship in the world. While it's famous for its awe-inspiring domes and Byzantine mosaics, the fact that travelers from all cultures and religions flock to behold her glories is what truly makes the </a:t>
            </a:r>
            <a:r>
              <a:rPr lang="en-US" sz="2800" dirty="0" err="1"/>
              <a:t>Hagia</a:t>
            </a:r>
            <a:r>
              <a:rPr lang="en-US" sz="2800" dirty="0"/>
              <a:t> Sophia special.</a:t>
            </a:r>
          </a:p>
        </p:txBody>
      </p:sp>
    </p:spTree>
    <p:extLst>
      <p:ext uri="{BB962C8B-B14F-4D97-AF65-F5344CB8AC3E}">
        <p14:creationId xmlns:p14="http://schemas.microsoft.com/office/powerpoint/2010/main" val="38381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Church of the Nativity in Bethlehem, West Bank, is built over the cave, or grotto, in which Jesus is believed by many to have been born during the reign of Caesar Augustus.</a:t>
            </a:r>
          </a:p>
          <a:p>
            <a:r>
              <a:rPr lang="en-US" sz="2800" dirty="0" smtClean="0"/>
              <a:t>The </a:t>
            </a:r>
            <a:r>
              <a:rPr lang="en-US" sz="2800" dirty="0"/>
              <a:t>first basilica of the Church of the Nativity in Bethlehem was built in the 4th century by the Roman Emperor Constantine and has been a sacred place for Christians and Muslims for centuries, surviving a wide variety of political and religious conflicts.</a:t>
            </a:r>
          </a:p>
        </p:txBody>
      </p:sp>
    </p:spTree>
    <p:extLst>
      <p:ext uri="{BB962C8B-B14F-4D97-AF65-F5344CB8AC3E}">
        <p14:creationId xmlns:p14="http://schemas.microsoft.com/office/powerpoint/2010/main" val="1278171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stretch>
            <a:fillRect/>
          </a:stretch>
        </p:blipFill>
        <p:spPr>
          <a:xfrm>
            <a:off x="231648" y="0"/>
            <a:ext cx="11728433" cy="6858000"/>
          </a:xfrm>
          <a:prstGeom prst="rect">
            <a:avLst/>
          </a:prstGeom>
        </p:spPr>
      </p:pic>
    </p:spTree>
    <p:extLst>
      <p:ext uri="{BB962C8B-B14F-4D97-AF65-F5344CB8AC3E}">
        <p14:creationId xmlns:p14="http://schemas.microsoft.com/office/powerpoint/2010/main" val="2379122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872" y="0"/>
            <a:ext cx="8610600" cy="926592"/>
          </a:xfrm>
        </p:spPr>
        <p:txBody>
          <a:bodyPr/>
          <a:lstStyle/>
          <a:p>
            <a:r>
              <a:rPr lang="en-US" dirty="0"/>
              <a:t>Abu Simbel Temples, Egypt</a:t>
            </a:r>
          </a:p>
        </p:txBody>
      </p:sp>
      <p:pic>
        <p:nvPicPr>
          <p:cNvPr id="4" name="Content Placeholder 3"/>
          <p:cNvPicPr>
            <a:picLocks noGrp="1" noChangeAspect="1"/>
          </p:cNvPicPr>
          <p:nvPr>
            <p:ph idx="1"/>
          </p:nvPr>
        </p:nvPicPr>
        <p:blipFill>
          <a:blip r:embed="rId2"/>
          <a:stretch>
            <a:fillRect/>
          </a:stretch>
        </p:blipFill>
        <p:spPr>
          <a:xfrm>
            <a:off x="1466850" y="757841"/>
            <a:ext cx="9126222" cy="6100159"/>
          </a:xfrm>
          <a:prstGeom prst="rect">
            <a:avLst/>
          </a:prstGeom>
        </p:spPr>
      </p:pic>
    </p:spTree>
    <p:extLst>
      <p:ext uri="{BB962C8B-B14F-4D97-AF65-F5344CB8AC3E}">
        <p14:creationId xmlns:p14="http://schemas.microsoft.com/office/powerpoint/2010/main" val="1501003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Though built by the famous Pharaoh Ramesses II over 3,000 years ago, the Abu Simbel Temples and their stunning colossi are more famous than ever. The two temples of Ramses II and </a:t>
            </a:r>
            <a:r>
              <a:rPr lang="en-US" sz="2800" dirty="0" err="1"/>
              <a:t>Nefertari</a:t>
            </a:r>
            <a:r>
              <a:rPr lang="en-US" sz="2800" dirty="0"/>
              <a:t> were carved directly into the rock and their interiors feature gargantuan columns lined with hieroglyphics. </a:t>
            </a:r>
          </a:p>
        </p:txBody>
      </p:sp>
    </p:spTree>
    <p:extLst>
      <p:ext uri="{BB962C8B-B14F-4D97-AF65-F5344CB8AC3E}">
        <p14:creationId xmlns:p14="http://schemas.microsoft.com/office/powerpoint/2010/main" val="1022594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5143499" cy="6858000"/>
          </a:xfrm>
          <a:prstGeom prst="rect">
            <a:avLst/>
          </a:prstGeom>
        </p:spPr>
      </p:pic>
      <p:pic>
        <p:nvPicPr>
          <p:cNvPr id="7" name="Picture 6"/>
          <p:cNvPicPr>
            <a:picLocks noChangeAspect="1"/>
          </p:cNvPicPr>
          <p:nvPr/>
        </p:nvPicPr>
        <p:blipFill>
          <a:blip r:embed="rId3"/>
          <a:stretch>
            <a:fillRect/>
          </a:stretch>
        </p:blipFill>
        <p:spPr>
          <a:xfrm>
            <a:off x="7143271" y="0"/>
            <a:ext cx="5048729" cy="6858000"/>
          </a:xfrm>
          <a:prstGeom prst="rect">
            <a:avLst/>
          </a:prstGeom>
        </p:spPr>
      </p:pic>
    </p:spTree>
    <p:extLst>
      <p:ext uri="{BB962C8B-B14F-4D97-AF65-F5344CB8AC3E}">
        <p14:creationId xmlns:p14="http://schemas.microsoft.com/office/powerpoint/2010/main" val="3031070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87852"/>
            <a:ext cx="12192001" cy="6945852"/>
          </a:xfrm>
          <a:prstGeom prst="rect">
            <a:avLst/>
          </a:prstGeom>
        </p:spPr>
      </p:pic>
      <p:sp>
        <p:nvSpPr>
          <p:cNvPr id="2" name="Title 1"/>
          <p:cNvSpPr>
            <a:spLocks noGrp="1"/>
          </p:cNvSpPr>
          <p:nvPr>
            <p:ph type="title"/>
          </p:nvPr>
        </p:nvSpPr>
        <p:spPr>
          <a:xfrm>
            <a:off x="3480816" y="5564972"/>
            <a:ext cx="8610600" cy="1293028"/>
          </a:xfrm>
        </p:spPr>
        <p:txBody>
          <a:bodyPr/>
          <a:lstStyle/>
          <a:p>
            <a:r>
              <a:rPr lang="en-US" dirty="0"/>
              <a:t>Ghats of Varanasi, India</a:t>
            </a:r>
          </a:p>
        </p:txBody>
      </p:sp>
    </p:spTree>
    <p:extLst>
      <p:ext uri="{BB962C8B-B14F-4D97-AF65-F5344CB8AC3E}">
        <p14:creationId xmlns:p14="http://schemas.microsoft.com/office/powerpoint/2010/main" val="2403406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Varanasi is the holiest of India's sacred cities and famous for its </a:t>
            </a:r>
            <a:r>
              <a:rPr lang="en-US" sz="2800" dirty="0" err="1"/>
              <a:t>ghats</a:t>
            </a:r>
            <a:r>
              <a:rPr lang="en-US" sz="2800" dirty="0"/>
              <a:t>, terraced areas on the river banks where the faithful come for ritual baths, washing, meditate, and even cremations. Described by travelers as powerful, visceral, and overwhelming, a boat ride along the </a:t>
            </a:r>
            <a:r>
              <a:rPr lang="en-US" sz="2800" dirty="0" err="1"/>
              <a:t>ghats</a:t>
            </a:r>
            <a:r>
              <a:rPr lang="en-US" sz="2800" dirty="0"/>
              <a:t> at dawn is something that no traveler ever forgets</a:t>
            </a:r>
          </a:p>
        </p:txBody>
      </p:sp>
    </p:spTree>
    <p:extLst>
      <p:ext uri="{BB962C8B-B14F-4D97-AF65-F5344CB8AC3E}">
        <p14:creationId xmlns:p14="http://schemas.microsoft.com/office/powerpoint/2010/main" val="226229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904493" y="0"/>
            <a:ext cx="10426959" cy="6858000"/>
          </a:xfrm>
          <a:prstGeom prst="rect">
            <a:avLst/>
          </a:prstGeom>
        </p:spPr>
      </p:pic>
    </p:spTree>
    <p:extLst>
      <p:ext uri="{BB962C8B-B14F-4D97-AF65-F5344CB8AC3E}">
        <p14:creationId xmlns:p14="http://schemas.microsoft.com/office/powerpoint/2010/main" val="3195204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256" y="0"/>
            <a:ext cx="8610600" cy="865632"/>
          </a:xfrm>
        </p:spPr>
        <p:txBody>
          <a:bodyPr/>
          <a:lstStyle/>
          <a:p>
            <a:r>
              <a:rPr lang="en-US" dirty="0" err="1"/>
              <a:t>Batu</a:t>
            </a:r>
            <a:r>
              <a:rPr lang="en-US" dirty="0"/>
              <a:t> Caves, Malaysia</a:t>
            </a:r>
          </a:p>
        </p:txBody>
      </p:sp>
      <p:pic>
        <p:nvPicPr>
          <p:cNvPr id="4" name="Content Placeholder 3"/>
          <p:cNvPicPr>
            <a:picLocks noGrp="1" noChangeAspect="1"/>
          </p:cNvPicPr>
          <p:nvPr>
            <p:ph idx="1"/>
          </p:nvPr>
        </p:nvPicPr>
        <p:blipFill>
          <a:blip r:embed="rId2"/>
          <a:stretch>
            <a:fillRect/>
          </a:stretch>
        </p:blipFill>
        <p:spPr>
          <a:xfrm>
            <a:off x="1259966" y="659116"/>
            <a:ext cx="9273921" cy="6198884"/>
          </a:xfrm>
          <a:prstGeom prst="rect">
            <a:avLst/>
          </a:prstGeom>
        </p:spPr>
      </p:pic>
    </p:spTree>
    <p:extLst>
      <p:ext uri="{BB962C8B-B14F-4D97-AF65-F5344CB8AC3E}">
        <p14:creationId xmlns:p14="http://schemas.microsoft.com/office/powerpoint/2010/main" val="2402210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 Located just north of Kuala Lumpur, the </a:t>
            </a:r>
            <a:r>
              <a:rPr lang="en-US" sz="2800" dirty="0" err="1"/>
              <a:t>Batu</a:t>
            </a:r>
            <a:r>
              <a:rPr lang="en-US" sz="2800" dirty="0"/>
              <a:t> Caves are one of the most amazing sight in all of Asia. The complex consists of massive limestone caves filled with intricate shrines, a 140ft. tall statue of the Hindu deity </a:t>
            </a:r>
            <a:r>
              <a:rPr lang="en-US" sz="2800" dirty="0" err="1"/>
              <a:t>Murugah</a:t>
            </a:r>
            <a:r>
              <a:rPr lang="en-US" sz="2800" dirty="0"/>
              <a:t>, and lots and lots of mischievous macaque monkeys ready to snatch a snack from unsuspecting tourists.</a:t>
            </a:r>
          </a:p>
        </p:txBody>
      </p:sp>
    </p:spTree>
    <p:extLst>
      <p:ext uri="{BB962C8B-B14F-4D97-AF65-F5344CB8AC3E}">
        <p14:creationId xmlns:p14="http://schemas.microsoft.com/office/powerpoint/2010/main" val="1746819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85598" y="0"/>
            <a:ext cx="9156456" cy="6858000"/>
          </a:xfrm>
          <a:prstGeom prst="rect">
            <a:avLst/>
          </a:prstGeom>
        </p:spPr>
      </p:pic>
    </p:spTree>
    <p:extLst>
      <p:ext uri="{BB962C8B-B14F-4D97-AF65-F5344CB8AC3E}">
        <p14:creationId xmlns:p14="http://schemas.microsoft.com/office/powerpoint/2010/main" val="132990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9889"/>
            <a:ext cx="12192000" cy="6624000"/>
          </a:xfrm>
          <a:prstGeom prst="rect">
            <a:avLst/>
          </a:prstGeom>
        </p:spPr>
      </p:pic>
    </p:spTree>
    <p:extLst>
      <p:ext uri="{BB962C8B-B14F-4D97-AF65-F5344CB8AC3E}">
        <p14:creationId xmlns:p14="http://schemas.microsoft.com/office/powerpoint/2010/main" val="3445957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8610600" cy="877825"/>
          </a:xfrm>
        </p:spPr>
        <p:txBody>
          <a:bodyPr/>
          <a:lstStyle/>
          <a:p>
            <a:r>
              <a:rPr lang="en-US" dirty="0"/>
              <a:t> Basilica of San Vitale, Italy</a:t>
            </a:r>
          </a:p>
        </p:txBody>
      </p:sp>
      <p:pic>
        <p:nvPicPr>
          <p:cNvPr id="4" name="Content Placeholder 3"/>
          <p:cNvPicPr>
            <a:picLocks noGrp="1" noChangeAspect="1"/>
          </p:cNvPicPr>
          <p:nvPr>
            <p:ph idx="1"/>
          </p:nvPr>
        </p:nvPicPr>
        <p:blipFill>
          <a:blip r:embed="rId2"/>
          <a:stretch>
            <a:fillRect/>
          </a:stretch>
        </p:blipFill>
        <p:spPr>
          <a:xfrm>
            <a:off x="1406271" y="877824"/>
            <a:ext cx="8946720" cy="5980176"/>
          </a:xfrm>
          <a:prstGeom prst="rect">
            <a:avLst/>
          </a:prstGeom>
        </p:spPr>
      </p:pic>
    </p:spTree>
    <p:extLst>
      <p:ext uri="{BB962C8B-B14F-4D97-AF65-F5344CB8AC3E}">
        <p14:creationId xmlns:p14="http://schemas.microsoft.com/office/powerpoint/2010/main" val="3203617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Basilica of San Vitale in Ravenna, Italy is one of the most important churches in early Christianity, a UNESCO World Heritage Site, and an amazing experience for lovers of art and architecture. The hypnotically colorful mosaics are some of only a few in the world that remain from the time of Emperor Justinian I. </a:t>
            </a:r>
          </a:p>
        </p:txBody>
      </p:sp>
    </p:spTree>
    <p:extLst>
      <p:ext uri="{BB962C8B-B14F-4D97-AF65-F5344CB8AC3E}">
        <p14:creationId xmlns:p14="http://schemas.microsoft.com/office/powerpoint/2010/main" val="784774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957743" y="0"/>
            <a:ext cx="10276514" cy="685800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619090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2" y="0"/>
            <a:ext cx="10396728" cy="1293028"/>
          </a:xfrm>
        </p:spPr>
        <p:txBody>
          <a:bodyPr/>
          <a:lstStyle/>
          <a:p>
            <a:r>
              <a:rPr lang="en-US" dirty="0"/>
              <a:t>Spanish Synagogue, Czech Republic</a:t>
            </a:r>
          </a:p>
        </p:txBody>
      </p:sp>
      <p:pic>
        <p:nvPicPr>
          <p:cNvPr id="4" name="Content Placeholder 3"/>
          <p:cNvPicPr>
            <a:picLocks noGrp="1" noChangeAspect="1"/>
          </p:cNvPicPr>
          <p:nvPr>
            <p:ph idx="1"/>
          </p:nvPr>
        </p:nvPicPr>
        <p:blipFill>
          <a:blip r:embed="rId2"/>
          <a:stretch>
            <a:fillRect/>
          </a:stretch>
        </p:blipFill>
        <p:spPr>
          <a:xfrm>
            <a:off x="1662303" y="940721"/>
            <a:ext cx="8852622" cy="5917279"/>
          </a:xfrm>
          <a:prstGeom prst="rect">
            <a:avLst/>
          </a:prstGeom>
        </p:spPr>
      </p:pic>
    </p:spTree>
    <p:extLst>
      <p:ext uri="{BB962C8B-B14F-4D97-AF65-F5344CB8AC3E}">
        <p14:creationId xmlns:p14="http://schemas.microsoft.com/office/powerpoint/2010/main" val="704835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Widely regarded as Europe's most beautiful synagogue, the Spanish Synagogue in Prague is one of those places where you could literally spend hours admiring the Moorish-style geometric carvings and paintings covering literally every square inch of the interior. Don't forget to check out the statue of famous Czech author Franz Kafka near the entrance. </a:t>
            </a:r>
          </a:p>
        </p:txBody>
      </p:sp>
    </p:spTree>
    <p:extLst>
      <p:ext uri="{BB962C8B-B14F-4D97-AF65-F5344CB8AC3E}">
        <p14:creationId xmlns:p14="http://schemas.microsoft.com/office/powerpoint/2010/main" val="1123768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55778" y="0"/>
            <a:ext cx="5120119" cy="6857999"/>
          </a:xfrm>
          <a:prstGeom prst="rect">
            <a:avLst/>
          </a:prstGeom>
        </p:spPr>
      </p:pic>
    </p:spTree>
    <p:extLst>
      <p:ext uri="{BB962C8B-B14F-4D97-AF65-F5344CB8AC3E}">
        <p14:creationId xmlns:p14="http://schemas.microsoft.com/office/powerpoint/2010/main" val="3448155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824" y="0"/>
            <a:ext cx="8610600" cy="731520"/>
          </a:xfrm>
        </p:spPr>
        <p:txBody>
          <a:bodyPr/>
          <a:lstStyle/>
          <a:p>
            <a:r>
              <a:rPr lang="en-US" dirty="0" smtClean="0"/>
              <a:t>The Temple mount, Jerusalem</a:t>
            </a:r>
            <a:endParaRPr lang="en-US" dirty="0"/>
          </a:p>
        </p:txBody>
      </p:sp>
      <p:pic>
        <p:nvPicPr>
          <p:cNvPr id="4" name="Content Placeholder 3"/>
          <p:cNvPicPr>
            <a:picLocks noGrp="1" noChangeAspect="1"/>
          </p:cNvPicPr>
          <p:nvPr>
            <p:ph idx="1"/>
          </p:nvPr>
        </p:nvPicPr>
        <p:blipFill>
          <a:blip r:embed="rId2"/>
          <a:stretch>
            <a:fillRect/>
          </a:stretch>
        </p:blipFill>
        <p:spPr>
          <a:xfrm>
            <a:off x="1989452" y="731520"/>
            <a:ext cx="8160140" cy="6126480"/>
          </a:xfrm>
          <a:prstGeom prst="rect">
            <a:avLst/>
          </a:prstGeom>
        </p:spPr>
      </p:pic>
    </p:spTree>
    <p:extLst>
      <p:ext uri="{BB962C8B-B14F-4D97-AF65-F5344CB8AC3E}">
        <p14:creationId xmlns:p14="http://schemas.microsoft.com/office/powerpoint/2010/main" val="659473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smtClean="0"/>
              <a:t>The site of Herod’s temple which was leveled by the Romans in 70 C.E., it is sacred to Jews, Christians, and Muslims. Control of and access to this sacred space remains an area of disagreement among these religions that ironically preach peace and love.</a:t>
            </a:r>
            <a:endParaRPr lang="en-US" sz="2800" dirty="0"/>
          </a:p>
        </p:txBody>
      </p:sp>
    </p:spTree>
    <p:extLst>
      <p:ext uri="{BB962C8B-B14F-4D97-AF65-F5344CB8AC3E}">
        <p14:creationId xmlns:p14="http://schemas.microsoft.com/office/powerpoint/2010/main" val="1013849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3205" y="1"/>
            <a:ext cx="10286999" cy="6858000"/>
          </a:xfrm>
          <a:prstGeom prst="rect">
            <a:avLst/>
          </a:prstGeom>
        </p:spPr>
      </p:pic>
    </p:spTree>
    <p:extLst>
      <p:ext uri="{BB962C8B-B14F-4D97-AF65-F5344CB8AC3E}">
        <p14:creationId xmlns:p14="http://schemas.microsoft.com/office/powerpoint/2010/main" val="2592559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1346" y="0"/>
            <a:ext cx="9144000" cy="6858000"/>
          </a:xfrm>
          <a:prstGeom prst="rect">
            <a:avLst/>
          </a:prstGeom>
        </p:spPr>
      </p:pic>
      <p:sp>
        <p:nvSpPr>
          <p:cNvPr id="2" name="Title 1"/>
          <p:cNvSpPr>
            <a:spLocks noGrp="1"/>
          </p:cNvSpPr>
          <p:nvPr>
            <p:ph type="title"/>
          </p:nvPr>
        </p:nvSpPr>
        <p:spPr>
          <a:xfrm>
            <a:off x="2846832" y="0"/>
            <a:ext cx="8610600" cy="853440"/>
          </a:xfrm>
        </p:spPr>
        <p:txBody>
          <a:bodyPr/>
          <a:lstStyle/>
          <a:p>
            <a:r>
              <a:rPr lang="en-US" dirty="0" err="1" smtClean="0"/>
              <a:t>Kaabah</a:t>
            </a:r>
            <a:r>
              <a:rPr lang="en-US" dirty="0" smtClean="0"/>
              <a:t>, Mecca</a:t>
            </a:r>
            <a:endParaRPr lang="en-US" dirty="0"/>
          </a:p>
        </p:txBody>
      </p:sp>
    </p:spTree>
    <p:extLst>
      <p:ext uri="{BB962C8B-B14F-4D97-AF65-F5344CB8AC3E}">
        <p14:creationId xmlns:p14="http://schemas.microsoft.com/office/powerpoint/2010/main" val="21676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624000"/>
          </a:xfrm>
          <a:prstGeom prst="rect">
            <a:avLst/>
          </a:prstGeom>
        </p:spPr>
      </p:pic>
    </p:spTree>
    <p:extLst>
      <p:ext uri="{BB962C8B-B14F-4D97-AF65-F5344CB8AC3E}">
        <p14:creationId xmlns:p14="http://schemas.microsoft.com/office/powerpoint/2010/main" val="2608191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Kaaba or </a:t>
            </a:r>
            <a:r>
              <a:rPr lang="en-US" sz="2800" dirty="0" err="1"/>
              <a:t>Ka'aba</a:t>
            </a:r>
            <a:r>
              <a:rPr lang="en-US" sz="2800" dirty="0"/>
              <a:t> </a:t>
            </a:r>
            <a:r>
              <a:rPr lang="en-US" sz="2800" dirty="0" smtClean="0"/>
              <a:t> is </a:t>
            </a:r>
            <a:r>
              <a:rPr lang="en-US" sz="2800" dirty="0"/>
              <a:t>a building at the center of Islam's most sacred mosque, Al-Masjid al-Haram, in Mecca, al-Hejaz, Saudi Arabia. It is the most sacred Muslim site in the world</a:t>
            </a:r>
            <a:r>
              <a:rPr lang="en-US" sz="2800" dirty="0" smtClean="0"/>
              <a:t>. </a:t>
            </a:r>
            <a:r>
              <a:rPr lang="en-US" sz="2800" dirty="0"/>
              <a:t>It is considered the "House of God" and has a similar role as the Tabernacle and Holy of Holies in Judaism. Wherever they are in the world, Muslims are expected to face the Kaaba when performing </a:t>
            </a:r>
            <a:r>
              <a:rPr lang="en-US" sz="2800" dirty="0" err="1"/>
              <a:t>salat</a:t>
            </a:r>
            <a:r>
              <a:rPr lang="en-US" sz="2800" dirty="0"/>
              <a:t> (prayer). From any point in the world, the direction facing the Kaaba is called the </a:t>
            </a:r>
            <a:r>
              <a:rPr lang="en-US" sz="2800" dirty="0" err="1"/>
              <a:t>qibla</a:t>
            </a:r>
            <a:r>
              <a:rPr lang="en-US" sz="2800" dirty="0" smtClean="0"/>
              <a:t>. The </a:t>
            </a:r>
            <a:r>
              <a:rPr lang="en-US" sz="2800" dirty="0"/>
              <a:t>sanctuary around the Kaaba is called Al-Masjid al-Haram (Sacred Mosque</a:t>
            </a:r>
            <a:r>
              <a:rPr lang="en-US" sz="2800" dirty="0" smtClean="0"/>
              <a:t>).</a:t>
            </a:r>
            <a:endParaRPr lang="en-US" sz="2800" dirty="0"/>
          </a:p>
        </p:txBody>
      </p:sp>
    </p:spTree>
    <p:extLst>
      <p:ext uri="{BB962C8B-B14F-4D97-AF65-F5344CB8AC3E}">
        <p14:creationId xmlns:p14="http://schemas.microsoft.com/office/powerpoint/2010/main" val="1859711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13636" y="0"/>
            <a:ext cx="9143999" cy="6858000"/>
          </a:xfrm>
          <a:prstGeom prst="rect">
            <a:avLst/>
          </a:prstGeom>
        </p:spPr>
      </p:pic>
    </p:spTree>
    <p:extLst>
      <p:ext uri="{BB962C8B-B14F-4D97-AF65-F5344CB8AC3E}">
        <p14:creationId xmlns:p14="http://schemas.microsoft.com/office/powerpoint/2010/main" val="747113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0" y="0"/>
            <a:ext cx="8610600" cy="902208"/>
          </a:xfrm>
        </p:spPr>
        <p:txBody>
          <a:bodyPr/>
          <a:lstStyle/>
          <a:p>
            <a:r>
              <a:rPr lang="en-US" dirty="0"/>
              <a:t>Lake Titicaca, Bolivia and Peru</a:t>
            </a:r>
          </a:p>
        </p:txBody>
      </p:sp>
      <p:pic>
        <p:nvPicPr>
          <p:cNvPr id="4" name="Content Placeholder 3"/>
          <p:cNvPicPr>
            <a:picLocks noGrp="1" noChangeAspect="1"/>
          </p:cNvPicPr>
          <p:nvPr>
            <p:ph idx="1"/>
          </p:nvPr>
        </p:nvPicPr>
        <p:blipFill>
          <a:blip r:embed="rId2"/>
          <a:stretch>
            <a:fillRect/>
          </a:stretch>
        </p:blipFill>
        <p:spPr>
          <a:xfrm>
            <a:off x="1742694" y="728313"/>
            <a:ext cx="8428320" cy="6129687"/>
          </a:xfrm>
          <a:prstGeom prst="rect">
            <a:avLst/>
          </a:prstGeom>
        </p:spPr>
      </p:pic>
    </p:spTree>
    <p:extLst>
      <p:ext uri="{BB962C8B-B14F-4D97-AF65-F5344CB8AC3E}">
        <p14:creationId xmlns:p14="http://schemas.microsoft.com/office/powerpoint/2010/main" val="2609812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062720" y="2057401"/>
            <a:ext cx="3089656" cy="4024125"/>
          </a:xfrm>
        </p:spPr>
        <p:txBody>
          <a:bodyPr>
            <a:normAutofit/>
          </a:bodyPr>
          <a:lstStyle/>
          <a:p>
            <a:r>
              <a:rPr lang="en-US" sz="3200" dirty="0" smtClean="0"/>
              <a:t>Lake Titicaca has been sacred since the time of the Incas and possibly earlier.</a:t>
            </a:r>
            <a:endParaRPr lang="en-US" sz="3200" dirty="0"/>
          </a:p>
        </p:txBody>
      </p:sp>
      <p:pic>
        <p:nvPicPr>
          <p:cNvPr id="4" name="Picture 3"/>
          <p:cNvPicPr>
            <a:picLocks noChangeAspect="1"/>
          </p:cNvPicPr>
          <p:nvPr/>
        </p:nvPicPr>
        <p:blipFill>
          <a:blip r:embed="rId2"/>
          <a:stretch>
            <a:fillRect/>
          </a:stretch>
        </p:blipFill>
        <p:spPr>
          <a:xfrm>
            <a:off x="-85344" y="-3048"/>
            <a:ext cx="9148064" cy="6861048"/>
          </a:xfrm>
          <a:prstGeom prst="rect">
            <a:avLst/>
          </a:prstGeom>
        </p:spPr>
      </p:pic>
    </p:spTree>
    <p:extLst>
      <p:ext uri="{BB962C8B-B14F-4D97-AF65-F5344CB8AC3E}">
        <p14:creationId xmlns:p14="http://schemas.microsoft.com/office/powerpoint/2010/main" val="93793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344" y="0"/>
            <a:ext cx="8610600" cy="829056"/>
          </a:xfrm>
        </p:spPr>
        <p:txBody>
          <a:bodyPr/>
          <a:lstStyle/>
          <a:p>
            <a:r>
              <a:rPr lang="en-US" dirty="0"/>
              <a:t>Mt. Fuji, Japan</a:t>
            </a:r>
          </a:p>
        </p:txBody>
      </p:sp>
      <p:pic>
        <p:nvPicPr>
          <p:cNvPr id="4" name="Content Placeholder 3"/>
          <p:cNvPicPr>
            <a:picLocks noGrp="1" noChangeAspect="1"/>
          </p:cNvPicPr>
          <p:nvPr>
            <p:ph idx="1"/>
          </p:nvPr>
        </p:nvPicPr>
        <p:blipFill>
          <a:blip r:embed="rId2"/>
          <a:stretch>
            <a:fillRect/>
          </a:stretch>
        </p:blipFill>
        <p:spPr>
          <a:xfrm>
            <a:off x="1635633" y="667353"/>
            <a:ext cx="8512140" cy="6190647"/>
          </a:xfrm>
          <a:prstGeom prst="rect">
            <a:avLst/>
          </a:prstGeom>
        </p:spPr>
      </p:pic>
    </p:spTree>
    <p:extLst>
      <p:ext uri="{BB962C8B-B14F-4D97-AF65-F5344CB8AC3E}">
        <p14:creationId xmlns:p14="http://schemas.microsoft.com/office/powerpoint/2010/main" val="1350382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0688"/>
            <a:ext cx="12192000" cy="1048511"/>
          </a:xfrm>
        </p:spPr>
        <p:txBody>
          <a:bodyPr/>
          <a:lstStyle/>
          <a:p>
            <a:r>
              <a:rPr lang="en-US" sz="2800" b="1" dirty="0" smtClean="0"/>
              <a:t>Mt</a:t>
            </a:r>
            <a:r>
              <a:rPr lang="en-US" sz="2800" b="1" dirty="0"/>
              <a:t>. Fuji, </a:t>
            </a:r>
            <a:r>
              <a:rPr lang="en-US" sz="2800" b="1" dirty="0" smtClean="0"/>
              <a:t>Japan has been viewed as </a:t>
            </a:r>
            <a:r>
              <a:rPr lang="en-US" sz="2800" b="1" dirty="0"/>
              <a:t>sacred in the Shinto tradition, Mt. Fuji has long been celebrated in Japanese art.</a:t>
            </a:r>
          </a:p>
        </p:txBody>
      </p:sp>
      <p:pic>
        <p:nvPicPr>
          <p:cNvPr id="4" name="Picture 3"/>
          <p:cNvPicPr>
            <a:picLocks noChangeAspect="1"/>
          </p:cNvPicPr>
          <p:nvPr/>
        </p:nvPicPr>
        <p:blipFill>
          <a:blip r:embed="rId2"/>
          <a:stretch>
            <a:fillRect/>
          </a:stretch>
        </p:blipFill>
        <p:spPr>
          <a:xfrm>
            <a:off x="1438656" y="1043832"/>
            <a:ext cx="9314688" cy="5814168"/>
          </a:xfrm>
          <a:prstGeom prst="rect">
            <a:avLst/>
          </a:prstGeom>
        </p:spPr>
      </p:pic>
    </p:spTree>
    <p:extLst>
      <p:ext uri="{BB962C8B-B14F-4D97-AF65-F5344CB8AC3E}">
        <p14:creationId xmlns:p14="http://schemas.microsoft.com/office/powerpoint/2010/main" val="1031520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184" y="0"/>
            <a:ext cx="8610600" cy="841248"/>
          </a:xfrm>
        </p:spPr>
        <p:txBody>
          <a:bodyPr/>
          <a:lstStyle/>
          <a:p>
            <a:r>
              <a:rPr lang="en-US" dirty="0"/>
              <a:t>La </a:t>
            </a:r>
            <a:r>
              <a:rPr lang="en-US" dirty="0" err="1"/>
              <a:t>Nariz</a:t>
            </a:r>
            <a:r>
              <a:rPr lang="en-US" dirty="0"/>
              <a:t> de Maya </a:t>
            </a:r>
          </a:p>
        </p:txBody>
      </p:sp>
      <p:pic>
        <p:nvPicPr>
          <p:cNvPr id="4" name="Content Placeholder 3"/>
          <p:cNvPicPr>
            <a:picLocks noGrp="1" noChangeAspect="1"/>
          </p:cNvPicPr>
          <p:nvPr>
            <p:ph idx="1"/>
          </p:nvPr>
        </p:nvPicPr>
        <p:blipFill>
          <a:blip r:embed="rId2"/>
          <a:stretch>
            <a:fillRect/>
          </a:stretch>
        </p:blipFill>
        <p:spPr>
          <a:xfrm>
            <a:off x="1745361" y="667353"/>
            <a:ext cx="8512140" cy="6190647"/>
          </a:xfrm>
          <a:prstGeom prst="rect">
            <a:avLst/>
          </a:prstGeom>
        </p:spPr>
      </p:pic>
    </p:spTree>
    <p:extLst>
      <p:ext uri="{BB962C8B-B14F-4D97-AF65-F5344CB8AC3E}">
        <p14:creationId xmlns:p14="http://schemas.microsoft.com/office/powerpoint/2010/main" val="2265546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992" y="719328"/>
            <a:ext cx="10820400" cy="4024125"/>
          </a:xfrm>
        </p:spPr>
        <p:txBody>
          <a:bodyPr>
            <a:normAutofit/>
          </a:bodyPr>
          <a:lstStyle/>
          <a:p>
            <a:r>
              <a:rPr lang="en-US" sz="2800" dirty="0"/>
              <a:t>The mountain is called La </a:t>
            </a:r>
            <a:r>
              <a:rPr lang="en-US" sz="2800" dirty="0" err="1"/>
              <a:t>Nariz</a:t>
            </a:r>
            <a:r>
              <a:rPr lang="en-US" sz="2800" dirty="0"/>
              <a:t> de Maya or nose of the Maya. The local </a:t>
            </a:r>
            <a:r>
              <a:rPr lang="en-US" sz="2800" dirty="0" err="1"/>
              <a:t>Tzutujil</a:t>
            </a:r>
            <a:r>
              <a:rPr lang="en-US" sz="2800" dirty="0"/>
              <a:t> Maya honor it as a sacred site. Shaman regularly perform ritual offerings there</a:t>
            </a:r>
          </a:p>
        </p:txBody>
      </p:sp>
      <p:pic>
        <p:nvPicPr>
          <p:cNvPr id="4" name="Picture 3"/>
          <p:cNvPicPr>
            <a:picLocks noChangeAspect="1"/>
          </p:cNvPicPr>
          <p:nvPr/>
        </p:nvPicPr>
        <p:blipFill>
          <a:blip r:embed="rId2"/>
          <a:stretch>
            <a:fillRect/>
          </a:stretch>
        </p:blipFill>
        <p:spPr>
          <a:xfrm>
            <a:off x="0" y="2209800"/>
            <a:ext cx="12192000" cy="2955636"/>
          </a:xfrm>
          <a:prstGeom prst="rect">
            <a:avLst/>
          </a:prstGeom>
        </p:spPr>
      </p:pic>
    </p:spTree>
    <p:extLst>
      <p:ext uri="{BB962C8B-B14F-4D97-AF65-F5344CB8AC3E}">
        <p14:creationId xmlns:p14="http://schemas.microsoft.com/office/powerpoint/2010/main" val="4289611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4207" y="0"/>
            <a:ext cx="10260000" cy="6858000"/>
          </a:xfrm>
          <a:prstGeom prst="rect">
            <a:avLst/>
          </a:prstGeom>
        </p:spPr>
      </p:pic>
      <p:sp>
        <p:nvSpPr>
          <p:cNvPr id="2" name="Title 1"/>
          <p:cNvSpPr>
            <a:spLocks noGrp="1"/>
          </p:cNvSpPr>
          <p:nvPr>
            <p:ph type="title"/>
          </p:nvPr>
        </p:nvSpPr>
        <p:spPr>
          <a:xfrm>
            <a:off x="2249424" y="0"/>
            <a:ext cx="8610600" cy="804672"/>
          </a:xfrm>
        </p:spPr>
        <p:txBody>
          <a:bodyPr/>
          <a:lstStyle/>
          <a:p>
            <a:r>
              <a:rPr lang="en-US" dirty="0"/>
              <a:t>Angkor Wat, Cambodia </a:t>
            </a:r>
          </a:p>
        </p:txBody>
      </p:sp>
    </p:spTree>
    <p:extLst>
      <p:ext uri="{BB962C8B-B14F-4D97-AF65-F5344CB8AC3E}">
        <p14:creationId xmlns:p14="http://schemas.microsoft.com/office/powerpoint/2010/main" val="3403870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The mighty Angkor Wat complex in Cambodia is another site which is tough to describe in words. To visit Angkor Wat is to immerse yourself in countless 900-year old temples, massive stone faces, sprawling jungles, and groups of young, saffron-robed monks. If it's not on your bucket list, it should be</a:t>
            </a:r>
          </a:p>
        </p:txBody>
      </p:sp>
    </p:spTree>
    <p:extLst>
      <p:ext uri="{BB962C8B-B14F-4D97-AF65-F5344CB8AC3E}">
        <p14:creationId xmlns:p14="http://schemas.microsoft.com/office/powerpoint/2010/main" val="357333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3296" y="0"/>
            <a:ext cx="11223789" cy="6858000"/>
          </a:xfrm>
          <a:prstGeom prst="rect">
            <a:avLst/>
          </a:prstGeom>
        </p:spPr>
      </p:pic>
      <p:sp>
        <p:nvSpPr>
          <p:cNvPr id="2" name="Title 1"/>
          <p:cNvSpPr>
            <a:spLocks noGrp="1"/>
          </p:cNvSpPr>
          <p:nvPr>
            <p:ph type="title"/>
          </p:nvPr>
        </p:nvSpPr>
        <p:spPr>
          <a:xfrm>
            <a:off x="2615184" y="0"/>
            <a:ext cx="8610600" cy="890016"/>
          </a:xfrm>
        </p:spPr>
        <p:txBody>
          <a:bodyPr/>
          <a:lstStyle/>
          <a:p>
            <a:r>
              <a:rPr lang="en-US" dirty="0">
                <a:solidFill>
                  <a:schemeClr val="accent6">
                    <a:lumMod val="50000"/>
                  </a:schemeClr>
                </a:solidFill>
              </a:rPr>
              <a:t>Mount Sinai in Egypt </a:t>
            </a:r>
          </a:p>
        </p:txBody>
      </p:sp>
    </p:spTree>
    <p:extLst>
      <p:ext uri="{BB962C8B-B14F-4D97-AF65-F5344CB8AC3E}">
        <p14:creationId xmlns:p14="http://schemas.microsoft.com/office/powerpoint/2010/main" val="2280266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53324" y="0"/>
            <a:ext cx="10355685" cy="6858000"/>
          </a:xfrm>
          <a:prstGeom prst="rect">
            <a:avLst/>
          </a:prstGeom>
        </p:spPr>
      </p:pic>
    </p:spTree>
    <p:extLst>
      <p:ext uri="{BB962C8B-B14F-4D97-AF65-F5344CB8AC3E}">
        <p14:creationId xmlns:p14="http://schemas.microsoft.com/office/powerpoint/2010/main" val="2054565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dirty="0" smtClean="0"/>
              <a:t>Unless humans remain vigilant and maintain their creations, both sacred and secular, nature will take back what it relinquished, temporarily, and assert its preeminent place in the grand scheme of things, as the previous slide illustrates.</a:t>
            </a:r>
            <a:endParaRPr lang="en-US" sz="4000" dirty="0"/>
          </a:p>
        </p:txBody>
      </p:sp>
    </p:spTree>
    <p:extLst>
      <p:ext uri="{BB962C8B-B14F-4D97-AF65-F5344CB8AC3E}">
        <p14:creationId xmlns:p14="http://schemas.microsoft.com/office/powerpoint/2010/main" val="92301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Mount Sinai in Egypt is where Moses is said to have received the 10 Commandments. </a:t>
            </a:r>
            <a:endParaRPr lang="en-US" sz="2800" dirty="0" smtClean="0"/>
          </a:p>
          <a:p>
            <a:r>
              <a:rPr lang="en-US" sz="2800" dirty="0"/>
              <a:t>A Greek </a:t>
            </a:r>
            <a:r>
              <a:rPr lang="en-US" sz="2800" dirty="0" err="1"/>
              <a:t>Orthdox</a:t>
            </a:r>
            <a:r>
              <a:rPr lang="en-US" sz="2800" dirty="0"/>
              <a:t> chapel is one of many religious structures that stand on Mount Sinai. </a:t>
            </a:r>
          </a:p>
        </p:txBody>
      </p:sp>
    </p:spTree>
    <p:extLst>
      <p:ext uri="{BB962C8B-B14F-4D97-AF65-F5344CB8AC3E}">
        <p14:creationId xmlns:p14="http://schemas.microsoft.com/office/powerpoint/2010/main" val="2571218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0532" y="0"/>
            <a:ext cx="11223789" cy="6858000"/>
          </a:xfrm>
          <a:prstGeom prst="rect">
            <a:avLst/>
          </a:prstGeom>
        </p:spPr>
      </p:pic>
    </p:spTree>
    <p:extLst>
      <p:ext uri="{BB962C8B-B14F-4D97-AF65-F5344CB8AC3E}">
        <p14:creationId xmlns:p14="http://schemas.microsoft.com/office/powerpoint/2010/main" val="418240489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139</TotalTime>
  <Words>1407</Words>
  <Application>Microsoft Office PowerPoint</Application>
  <PresentationFormat>Widescreen</PresentationFormat>
  <Paragraphs>58</Paragraphs>
  <Slides>71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Century Gothic</vt:lpstr>
      <vt:lpstr>Vapor Trail</vt:lpstr>
      <vt:lpstr>the World's Many Sacred Places</vt:lpstr>
      <vt:lpstr>Lake Atitlán in Guatemala </vt:lpstr>
      <vt:lpstr>The Church of the Nativity in Bethlehem</vt:lpstr>
      <vt:lpstr>PowerPoint Presentation</vt:lpstr>
      <vt:lpstr>PowerPoint Presentation</vt:lpstr>
      <vt:lpstr>PowerPoint Presentation</vt:lpstr>
      <vt:lpstr>Mount Sinai in Egypt </vt:lpstr>
      <vt:lpstr>PowerPoint Presentation</vt:lpstr>
      <vt:lpstr>PowerPoint Presentation</vt:lpstr>
      <vt:lpstr>Uluru-Kata Tjuta National Park in Australia </vt:lpstr>
      <vt:lpstr>PowerPoint Presentation</vt:lpstr>
      <vt:lpstr>PowerPoint Presentation</vt:lpstr>
      <vt:lpstr>Cenote Sagrado in Mexico</vt:lpstr>
      <vt:lpstr>PowerPoint Presentation</vt:lpstr>
      <vt:lpstr>PowerPoint Presentation</vt:lpstr>
      <vt:lpstr>Mahabodhi Tree in Bodh Gaya, India</vt:lpstr>
      <vt:lpstr>PowerPoint Presentation</vt:lpstr>
      <vt:lpstr>PowerPoint Presentation</vt:lpstr>
      <vt:lpstr>Mount Kailas in Tibet </vt:lpstr>
      <vt:lpstr>PowerPoint Presentation</vt:lpstr>
      <vt:lpstr>PowerPoint Presentation</vt:lpstr>
      <vt:lpstr>The ruins of St. Michael’s Tower at the top of Glastonbury Tor in England</vt:lpstr>
      <vt:lpstr>Ancient Celts believed that Glastonbury Tor was the home of the King of the Underworld. </vt:lpstr>
      <vt:lpstr>Crater Lake </vt:lpstr>
      <vt:lpstr>PowerPoint Presentation</vt:lpstr>
      <vt:lpstr>PowerPoint Presentation</vt:lpstr>
      <vt:lpstr>Mount Parnassus, greece</vt:lpstr>
      <vt:lpstr>PowerPoint Presentation</vt:lpstr>
      <vt:lpstr>PowerPoint Presentation</vt:lpstr>
      <vt:lpstr>Lake Atitlán in Guatemala </vt:lpstr>
      <vt:lpstr>PowerPoint Presentation</vt:lpstr>
      <vt:lpstr>Shwedagon Pagoda, Myanmar</vt:lpstr>
      <vt:lpstr>PowerPoint Presentation</vt:lpstr>
      <vt:lpstr>PowerPoint Presentation</vt:lpstr>
      <vt:lpstr>Lotus Temple, India</vt:lpstr>
      <vt:lpstr>PowerPoint Presentation</vt:lpstr>
      <vt:lpstr>PowerPoint Presentation</vt:lpstr>
      <vt:lpstr>Hagia Sophia, Turkey</vt:lpstr>
      <vt:lpstr>PowerPoint Presentation</vt:lpstr>
      <vt:lpstr>PowerPoint Presentation</vt:lpstr>
      <vt:lpstr>Abu Simbel Temples, Egypt</vt:lpstr>
      <vt:lpstr>PowerPoint Presentation</vt:lpstr>
      <vt:lpstr>PowerPoint Presentation</vt:lpstr>
      <vt:lpstr>Ghats of Varanasi, India</vt:lpstr>
      <vt:lpstr>PowerPoint Presentation</vt:lpstr>
      <vt:lpstr>PowerPoint Presentation</vt:lpstr>
      <vt:lpstr>Batu Caves, Malaysia</vt:lpstr>
      <vt:lpstr>PowerPoint Presentation</vt:lpstr>
      <vt:lpstr>PowerPoint Presentation</vt:lpstr>
      <vt:lpstr> Basilica of San Vitale, Italy</vt:lpstr>
      <vt:lpstr>PowerPoint Presentation</vt:lpstr>
      <vt:lpstr>PowerPoint Presentation</vt:lpstr>
      <vt:lpstr>Spanish Synagogue, Czech Republic</vt:lpstr>
      <vt:lpstr>PowerPoint Presentation</vt:lpstr>
      <vt:lpstr>PowerPoint Presentation</vt:lpstr>
      <vt:lpstr>The Temple mount, Jerusalem</vt:lpstr>
      <vt:lpstr>PowerPoint Presentation</vt:lpstr>
      <vt:lpstr>PowerPoint Presentation</vt:lpstr>
      <vt:lpstr>Kaabah, Mecca</vt:lpstr>
      <vt:lpstr>PowerPoint Presentation</vt:lpstr>
      <vt:lpstr>PowerPoint Presentation</vt:lpstr>
      <vt:lpstr>Lake Titicaca, Bolivia and Peru</vt:lpstr>
      <vt:lpstr>PowerPoint Presentation</vt:lpstr>
      <vt:lpstr>Mt. Fuji, Japan</vt:lpstr>
      <vt:lpstr>PowerPoint Presentation</vt:lpstr>
      <vt:lpstr>La Nariz de Maya </vt:lpstr>
      <vt:lpstr>PowerPoint Presentation</vt:lpstr>
      <vt:lpstr>Angkor Wat, Cambodia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World's Most Beautiful Sacred Places</dc:title>
  <dc:creator>Joseph Naumann</dc:creator>
  <cp:lastModifiedBy>Joseph Naumann</cp:lastModifiedBy>
  <cp:revision>16</cp:revision>
  <dcterms:created xsi:type="dcterms:W3CDTF">2016-01-09T15:35:40Z</dcterms:created>
  <dcterms:modified xsi:type="dcterms:W3CDTF">2016-01-09T17:55:11Z</dcterms:modified>
</cp:coreProperties>
</file>