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3"/>
  </p:handout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5" r:id="rId5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94660"/>
  </p:normalViewPr>
  <p:slideViewPr>
    <p:cSldViewPr>
      <p:cViewPr varScale="1">
        <p:scale>
          <a:sx n="57" d="100"/>
          <a:sy n="57" d="100"/>
        </p:scale>
        <p:origin x="1206"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3916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3789363"/>
            <a:ext cx="7772400" cy="1109662"/>
          </a:xfrm>
        </p:spPr>
        <p:txBody>
          <a:bodyPr/>
          <a:lstStyle>
            <a:lvl1pPr algn="ctr">
              <a:defRPr sz="4400"/>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1371600" y="4941888"/>
            <a:ext cx="6400800" cy="696912"/>
          </a:xfrm>
        </p:spPr>
        <p:txBody>
          <a:bodyPr/>
          <a:lstStyle>
            <a:lvl1pPr marL="0" indent="0" algn="ctr">
              <a:buFontTx/>
              <a:buNone/>
              <a:defRPr/>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59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7038" y="1700213"/>
            <a:ext cx="1909762" cy="4897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2988" y="1700213"/>
            <a:ext cx="5581650" cy="4897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712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812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03240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2988" y="2349500"/>
            <a:ext cx="3744912" cy="4248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0300" y="2349500"/>
            <a:ext cx="3746500" cy="4248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23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11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7742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326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0736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9203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42988" y="1700213"/>
            <a:ext cx="7643812"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1042988" y="2349500"/>
            <a:ext cx="7643812"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kern="12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Arial" panose="020B0604020202020204" pitchFamily="34" charset="0"/>
        </a:defRPr>
      </a:lvl2pPr>
      <a:lvl3pPr algn="l" rtl="0" eaLnBrk="1" fontAlgn="base" hangingPunct="1">
        <a:spcBef>
          <a:spcPct val="0"/>
        </a:spcBef>
        <a:spcAft>
          <a:spcPct val="0"/>
        </a:spcAft>
        <a:defRPr sz="3600">
          <a:solidFill>
            <a:schemeClr val="tx2"/>
          </a:solidFill>
          <a:latin typeface="Arial" panose="020B0604020202020204" pitchFamily="34" charset="0"/>
        </a:defRPr>
      </a:lvl3pPr>
      <a:lvl4pPr algn="l" rtl="0" eaLnBrk="1" fontAlgn="base" hangingPunct="1">
        <a:spcBef>
          <a:spcPct val="0"/>
        </a:spcBef>
        <a:spcAft>
          <a:spcPct val="0"/>
        </a:spcAft>
        <a:defRPr sz="3600">
          <a:solidFill>
            <a:schemeClr val="tx2"/>
          </a:solidFill>
          <a:latin typeface="Arial" panose="020B0604020202020204" pitchFamily="34" charset="0"/>
        </a:defRPr>
      </a:lvl4pPr>
      <a:lvl5pPr algn="l" rtl="0" eaLnBrk="1" fontAlgn="base" hangingPunct="1">
        <a:spcBef>
          <a:spcPct val="0"/>
        </a:spcBef>
        <a:spcAft>
          <a:spcPct val="0"/>
        </a:spcAft>
        <a:defRPr sz="3600">
          <a:solidFill>
            <a:schemeClr val="tx2"/>
          </a:solidFill>
          <a:latin typeface="Arial" panose="020B0604020202020204" pitchFamily="34" charset="0"/>
        </a:defRPr>
      </a:lvl5pPr>
      <a:lvl6pPr marL="457200" algn="l" rtl="0" eaLnBrk="1" fontAlgn="base" hangingPunct="1">
        <a:spcBef>
          <a:spcPct val="0"/>
        </a:spcBef>
        <a:spcAft>
          <a:spcPct val="0"/>
        </a:spcAft>
        <a:defRPr sz="3600">
          <a:solidFill>
            <a:schemeClr val="tx2"/>
          </a:solidFill>
          <a:latin typeface="Arial" panose="020B0604020202020204" pitchFamily="34" charset="0"/>
        </a:defRPr>
      </a:lvl6pPr>
      <a:lvl7pPr marL="914400" algn="l" rtl="0" eaLnBrk="1" fontAlgn="base" hangingPunct="1">
        <a:spcBef>
          <a:spcPct val="0"/>
        </a:spcBef>
        <a:spcAft>
          <a:spcPct val="0"/>
        </a:spcAft>
        <a:defRPr sz="3600">
          <a:solidFill>
            <a:schemeClr val="tx2"/>
          </a:solidFill>
          <a:latin typeface="Arial" panose="020B0604020202020204" pitchFamily="34" charset="0"/>
        </a:defRPr>
      </a:lvl7pPr>
      <a:lvl8pPr marL="1371600" algn="l" rtl="0" eaLnBrk="1" fontAlgn="base" hangingPunct="1">
        <a:spcBef>
          <a:spcPct val="0"/>
        </a:spcBef>
        <a:spcAft>
          <a:spcPct val="0"/>
        </a:spcAft>
        <a:defRPr sz="3600">
          <a:solidFill>
            <a:schemeClr val="tx2"/>
          </a:solidFill>
          <a:latin typeface="Arial" panose="020B0604020202020204" pitchFamily="34" charset="0"/>
        </a:defRPr>
      </a:lvl8pPr>
      <a:lvl9pPr marL="1828800" algn="l" rtl="0" eaLnBrk="1" fontAlgn="base" hangingPunct="1">
        <a:spcBef>
          <a:spcPct val="0"/>
        </a:spcBef>
        <a:spcAft>
          <a:spcPct val="0"/>
        </a:spcAft>
        <a:defRPr sz="36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0" y="3789363"/>
            <a:ext cx="9144000" cy="1109662"/>
          </a:xfrm>
        </p:spPr>
        <p:txBody>
          <a:bodyPr/>
          <a:lstStyle/>
          <a:p>
            <a:r>
              <a:rPr lang="en-US" altLang="en-US" sz="4800" dirty="0" smtClean="0"/>
              <a:t>U.S.A. in the early 20</a:t>
            </a:r>
            <a:r>
              <a:rPr lang="en-US" altLang="en-US" sz="4800" baseline="30000" dirty="0" smtClean="0"/>
              <a:t>th</a:t>
            </a:r>
            <a:r>
              <a:rPr lang="en-US" altLang="en-US" sz="4800" dirty="0" smtClean="0"/>
              <a:t> Century</a:t>
            </a:r>
            <a:endParaRPr lang="uk-UA" altLang="en-US" sz="4800" dirty="0"/>
          </a:p>
        </p:txBody>
      </p:sp>
      <p:sp>
        <p:nvSpPr>
          <p:cNvPr id="23555" name="Rectangle 3"/>
          <p:cNvSpPr>
            <a:spLocks noGrp="1" noChangeArrowheads="1"/>
          </p:cNvSpPr>
          <p:nvPr>
            <p:ph type="subTitle" idx="1"/>
          </p:nvPr>
        </p:nvSpPr>
        <p:spPr>
          <a:xfrm>
            <a:off x="684213" y="4797425"/>
            <a:ext cx="6400800" cy="696913"/>
          </a:xfrm>
        </p:spPr>
        <p:txBody>
          <a:bodyPr/>
          <a:lstStyle/>
          <a:p>
            <a:pPr algn="l"/>
            <a:endParaRPr lang="uk-UA"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4969" y="0"/>
            <a:ext cx="8849031" cy="6858000"/>
          </a:xfrm>
          <a:prstGeom prst="rect">
            <a:avLst/>
          </a:prstGeom>
        </p:spPr>
      </p:pic>
      <p:sp>
        <p:nvSpPr>
          <p:cNvPr id="2" name="Title 1"/>
          <p:cNvSpPr>
            <a:spLocks noGrp="1"/>
          </p:cNvSpPr>
          <p:nvPr>
            <p:ph type="title"/>
          </p:nvPr>
        </p:nvSpPr>
        <p:spPr>
          <a:xfrm>
            <a:off x="457200" y="0"/>
            <a:ext cx="8839200" cy="801687"/>
          </a:xfrm>
        </p:spPr>
        <p:txBody>
          <a:bodyPr/>
          <a:lstStyle/>
          <a:p>
            <a:r>
              <a:rPr lang="en-US" sz="2800" dirty="0">
                <a:solidFill>
                  <a:srgbClr val="FF0000"/>
                </a:solidFill>
              </a:rPr>
              <a:t>1901| Petoskey , Michigan. "Grand Rapids &amp; Indiana R.R. Station"</a:t>
            </a:r>
          </a:p>
        </p:txBody>
      </p:sp>
    </p:spTree>
    <p:extLst>
      <p:ext uri="{BB962C8B-B14F-4D97-AF65-F5344CB8AC3E}">
        <p14:creationId xmlns:p14="http://schemas.microsoft.com/office/powerpoint/2010/main" val="85166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468" y="0"/>
            <a:ext cx="8440615" cy="6858000"/>
          </a:xfrm>
          <a:prstGeom prst="rect">
            <a:avLst/>
          </a:prstGeom>
        </p:spPr>
      </p:pic>
      <p:sp>
        <p:nvSpPr>
          <p:cNvPr id="2" name="Title 1"/>
          <p:cNvSpPr>
            <a:spLocks noGrp="1"/>
          </p:cNvSpPr>
          <p:nvPr>
            <p:ph type="title"/>
          </p:nvPr>
        </p:nvSpPr>
        <p:spPr>
          <a:xfrm>
            <a:off x="2057400" y="33867"/>
            <a:ext cx="6366280" cy="956733"/>
          </a:xfrm>
        </p:spPr>
        <p:txBody>
          <a:bodyPr/>
          <a:lstStyle/>
          <a:p>
            <a:r>
              <a:rPr lang="en-US" sz="2800" dirty="0">
                <a:solidFill>
                  <a:srgbClr val="FF0000"/>
                </a:solidFill>
              </a:rPr>
              <a:t>1901| Detroit . "Excursion steamers </a:t>
            </a:r>
            <a:r>
              <a:rPr lang="en-US" sz="2800" dirty="0" err="1">
                <a:solidFill>
                  <a:srgbClr val="FF0000"/>
                </a:solidFill>
              </a:rPr>
              <a:t>Tashmooand</a:t>
            </a:r>
            <a:r>
              <a:rPr lang="en-US" sz="2800" dirty="0">
                <a:solidFill>
                  <a:srgbClr val="FF0000"/>
                </a:solidFill>
              </a:rPr>
              <a:t> </a:t>
            </a:r>
            <a:r>
              <a:rPr lang="en-US" sz="2800" dirty="0" err="1">
                <a:solidFill>
                  <a:srgbClr val="FF0000"/>
                </a:solidFill>
              </a:rPr>
              <a:t>Idlewild</a:t>
            </a:r>
            <a:r>
              <a:rPr lang="en-US" sz="2800" dirty="0">
                <a:solidFill>
                  <a:srgbClr val="FF0000"/>
                </a:solidFill>
              </a:rPr>
              <a:t> at wharves"</a:t>
            </a:r>
          </a:p>
        </p:txBody>
      </p:sp>
    </p:spTree>
    <p:extLst>
      <p:ext uri="{BB962C8B-B14F-4D97-AF65-F5344CB8AC3E}">
        <p14:creationId xmlns:p14="http://schemas.microsoft.com/office/powerpoint/2010/main" val="374686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8423337" cy="6858000"/>
          </a:xfrm>
          <a:prstGeom prst="rect">
            <a:avLst/>
          </a:prstGeom>
        </p:spPr>
      </p:pic>
      <p:sp>
        <p:nvSpPr>
          <p:cNvPr id="2" name="Title 1"/>
          <p:cNvSpPr>
            <a:spLocks noGrp="1"/>
          </p:cNvSpPr>
          <p:nvPr>
            <p:ph type="title"/>
          </p:nvPr>
        </p:nvSpPr>
        <p:spPr>
          <a:xfrm>
            <a:off x="33867" y="0"/>
            <a:ext cx="8389470" cy="877887"/>
          </a:xfrm>
        </p:spPr>
        <p:txBody>
          <a:bodyPr/>
          <a:lstStyle/>
          <a:p>
            <a:r>
              <a:rPr lang="en-US" sz="3200" dirty="0">
                <a:solidFill>
                  <a:srgbClr val="FF0000"/>
                </a:solidFill>
              </a:rPr>
              <a:t>1901 | Colorado . "Station and hotel, summit of Pike's Peak " </a:t>
            </a:r>
          </a:p>
        </p:txBody>
      </p:sp>
    </p:spTree>
    <p:extLst>
      <p:ext uri="{BB962C8B-B14F-4D97-AF65-F5344CB8AC3E}">
        <p14:creationId xmlns:p14="http://schemas.microsoft.com/office/powerpoint/2010/main" val="118668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865" y="8466"/>
            <a:ext cx="8508735" cy="6849533"/>
          </a:xfrm>
          <a:prstGeom prst="rect">
            <a:avLst/>
          </a:prstGeom>
        </p:spPr>
      </p:pic>
      <p:sp>
        <p:nvSpPr>
          <p:cNvPr id="2" name="Title 1"/>
          <p:cNvSpPr>
            <a:spLocks noGrp="1"/>
          </p:cNvSpPr>
          <p:nvPr>
            <p:ph type="title"/>
          </p:nvPr>
        </p:nvSpPr>
        <p:spPr>
          <a:xfrm>
            <a:off x="1752600" y="6208712"/>
            <a:ext cx="7643812" cy="649287"/>
          </a:xfrm>
        </p:spPr>
        <p:txBody>
          <a:bodyPr/>
          <a:lstStyle/>
          <a:p>
            <a:r>
              <a:rPr lang="en-US" dirty="0">
                <a:solidFill>
                  <a:srgbClr val="FF0000"/>
                </a:solidFill>
              </a:rPr>
              <a:t>1902 | "A happy </a:t>
            </a:r>
            <a:r>
              <a:rPr lang="en-US" dirty="0" smtClean="0">
                <a:solidFill>
                  <a:srgbClr val="FF0000"/>
                </a:solidFill>
              </a:rPr>
              <a:t>family?" </a:t>
            </a:r>
            <a:endParaRPr lang="en-US" dirty="0">
              <a:solidFill>
                <a:srgbClr val="FF0000"/>
              </a:solidFill>
            </a:endParaRPr>
          </a:p>
        </p:txBody>
      </p:sp>
    </p:spTree>
    <p:extLst>
      <p:ext uri="{BB962C8B-B14F-4D97-AF65-F5344CB8AC3E}">
        <p14:creationId xmlns:p14="http://schemas.microsoft.com/office/powerpoint/2010/main" val="336674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9144000" cy="6866467"/>
          </a:xfrm>
          <a:prstGeom prst="rect">
            <a:avLst/>
          </a:prstGeom>
        </p:spPr>
      </p:pic>
      <p:sp>
        <p:nvSpPr>
          <p:cNvPr id="2" name="Title 1"/>
          <p:cNvSpPr>
            <a:spLocks noGrp="1"/>
          </p:cNvSpPr>
          <p:nvPr>
            <p:ph type="title"/>
          </p:nvPr>
        </p:nvSpPr>
        <p:spPr>
          <a:xfrm>
            <a:off x="1" y="1"/>
            <a:ext cx="9143999" cy="1142999"/>
          </a:xfrm>
        </p:spPr>
        <p:txBody>
          <a:bodyPr/>
          <a:lstStyle/>
          <a:p>
            <a:r>
              <a:rPr lang="en-US" sz="2800" dirty="0">
                <a:solidFill>
                  <a:srgbClr val="FF0000"/>
                </a:solidFill>
              </a:rPr>
              <a:t>1902| Iowa . " Chicago &amp; North </a:t>
            </a:r>
            <a:r>
              <a:rPr lang="en-US" sz="2800" dirty="0" err="1">
                <a:solidFill>
                  <a:srgbClr val="FF0000"/>
                </a:solidFill>
              </a:rPr>
              <a:t>WesternRailway</a:t>
            </a:r>
            <a:r>
              <a:rPr lang="en-US" sz="2800" dirty="0">
                <a:solidFill>
                  <a:srgbClr val="FF0000"/>
                </a:solidFill>
              </a:rPr>
              <a:t> — steel viaduct over Des Moines River" | William Henry Jackson </a:t>
            </a:r>
          </a:p>
        </p:txBody>
      </p:sp>
    </p:spTree>
    <p:extLst>
      <p:ext uri="{BB962C8B-B14F-4D97-AF65-F5344CB8AC3E}">
        <p14:creationId xmlns:p14="http://schemas.microsoft.com/office/powerpoint/2010/main" val="30497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1501" y="0"/>
            <a:ext cx="8572499" cy="6858000"/>
          </a:xfrm>
          <a:prstGeom prst="rect">
            <a:avLst/>
          </a:prstGeom>
        </p:spPr>
      </p:pic>
      <p:sp>
        <p:nvSpPr>
          <p:cNvPr id="2" name="Title 1"/>
          <p:cNvSpPr>
            <a:spLocks noGrp="1"/>
          </p:cNvSpPr>
          <p:nvPr>
            <p:ph type="title"/>
          </p:nvPr>
        </p:nvSpPr>
        <p:spPr>
          <a:xfrm>
            <a:off x="685800" y="0"/>
            <a:ext cx="8077200" cy="990600"/>
          </a:xfrm>
        </p:spPr>
        <p:txBody>
          <a:bodyPr/>
          <a:lstStyle/>
          <a:p>
            <a:r>
              <a:rPr lang="en-US" sz="3200" dirty="0">
                <a:solidFill>
                  <a:srgbClr val="FF0000"/>
                </a:solidFill>
              </a:rPr>
              <a:t>1903| New York . " Brooklyn Terminal at Brooklyn Bridge " </a:t>
            </a:r>
          </a:p>
        </p:txBody>
      </p:sp>
    </p:spTree>
    <p:extLst>
      <p:ext uri="{BB962C8B-B14F-4D97-AF65-F5344CB8AC3E}">
        <p14:creationId xmlns:p14="http://schemas.microsoft.com/office/powerpoint/2010/main" val="1899476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799" y="-25400"/>
            <a:ext cx="8806055" cy="6883400"/>
          </a:xfrm>
          <a:prstGeom prst="rect">
            <a:avLst/>
          </a:prstGeom>
        </p:spPr>
      </p:pic>
      <p:sp>
        <p:nvSpPr>
          <p:cNvPr id="2" name="Title 1"/>
          <p:cNvSpPr>
            <a:spLocks noGrp="1"/>
          </p:cNvSpPr>
          <p:nvPr>
            <p:ph type="title"/>
          </p:nvPr>
        </p:nvSpPr>
        <p:spPr>
          <a:xfrm>
            <a:off x="644188" y="0"/>
            <a:ext cx="8195733" cy="990600"/>
          </a:xfrm>
        </p:spPr>
        <p:txBody>
          <a:bodyPr/>
          <a:lstStyle/>
          <a:p>
            <a:r>
              <a:rPr lang="en-US" sz="3200" dirty="0">
                <a:solidFill>
                  <a:srgbClr val="FF0000"/>
                </a:solidFill>
              </a:rPr>
              <a:t>1903| "S.S. </a:t>
            </a:r>
            <a:r>
              <a:rPr lang="en-US" sz="3200" dirty="0" err="1">
                <a:solidFill>
                  <a:srgbClr val="FF0000"/>
                </a:solidFill>
              </a:rPr>
              <a:t>Proteus.High</a:t>
            </a:r>
            <a:r>
              <a:rPr lang="en-US" sz="3200" dirty="0">
                <a:solidFill>
                  <a:srgbClr val="FF0000"/>
                </a:solidFill>
              </a:rPr>
              <a:t> water at New </a:t>
            </a:r>
            <a:r>
              <a:rPr lang="en-US" sz="3200" dirty="0" smtClean="0">
                <a:solidFill>
                  <a:srgbClr val="FF0000"/>
                </a:solidFill>
              </a:rPr>
              <a:t>Orleans levee</a:t>
            </a:r>
            <a:r>
              <a:rPr lang="en-US" sz="3200" dirty="0">
                <a:solidFill>
                  <a:srgbClr val="FF0000"/>
                </a:solidFill>
              </a:rPr>
              <a:t>" </a:t>
            </a:r>
          </a:p>
        </p:txBody>
      </p:sp>
    </p:spTree>
    <p:extLst>
      <p:ext uri="{BB962C8B-B14F-4D97-AF65-F5344CB8AC3E}">
        <p14:creationId xmlns:p14="http://schemas.microsoft.com/office/powerpoint/2010/main" val="332105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8467"/>
            <a:ext cx="8652041" cy="6849533"/>
          </a:xfrm>
          <a:prstGeom prst="rect">
            <a:avLst/>
          </a:prstGeom>
        </p:spPr>
      </p:pic>
      <p:sp>
        <p:nvSpPr>
          <p:cNvPr id="2" name="Title 1"/>
          <p:cNvSpPr>
            <a:spLocks noGrp="1"/>
          </p:cNvSpPr>
          <p:nvPr>
            <p:ph type="title"/>
          </p:nvPr>
        </p:nvSpPr>
        <p:spPr>
          <a:xfrm>
            <a:off x="-16933" y="25400"/>
            <a:ext cx="8668974" cy="889000"/>
          </a:xfrm>
        </p:spPr>
        <p:txBody>
          <a:bodyPr/>
          <a:lstStyle/>
          <a:p>
            <a:r>
              <a:rPr lang="en-US" sz="3200" b="1" dirty="0">
                <a:solidFill>
                  <a:srgbClr val="FF0000"/>
                </a:solidFill>
              </a:rPr>
              <a:t>1903| "Unloading bananas at New Orleans, Louisiana "</a:t>
            </a:r>
          </a:p>
        </p:txBody>
      </p:sp>
    </p:spTree>
    <p:extLst>
      <p:ext uri="{BB962C8B-B14F-4D97-AF65-F5344CB8AC3E}">
        <p14:creationId xmlns:p14="http://schemas.microsoft.com/office/powerpoint/2010/main" val="975579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1263" y="0"/>
            <a:ext cx="8662737" cy="6858000"/>
          </a:xfrm>
          <a:prstGeom prst="rect">
            <a:avLst/>
          </a:prstGeom>
        </p:spPr>
      </p:pic>
      <p:sp>
        <p:nvSpPr>
          <p:cNvPr id="2" name="Title 1"/>
          <p:cNvSpPr>
            <a:spLocks noGrp="1"/>
          </p:cNvSpPr>
          <p:nvPr>
            <p:ph type="title"/>
          </p:nvPr>
        </p:nvSpPr>
        <p:spPr>
          <a:xfrm>
            <a:off x="455862" y="0"/>
            <a:ext cx="8535737" cy="877887"/>
          </a:xfrm>
        </p:spPr>
        <p:txBody>
          <a:bodyPr/>
          <a:lstStyle/>
          <a:p>
            <a:r>
              <a:rPr lang="en-US" sz="3200" dirty="0">
                <a:solidFill>
                  <a:srgbClr val="FF0000"/>
                </a:solidFill>
              </a:rPr>
              <a:t>1904| The Jersey Shore. " Steeplechase Pier and bathers, Atlantic City " </a:t>
            </a:r>
          </a:p>
        </p:txBody>
      </p:sp>
    </p:spTree>
    <p:extLst>
      <p:ext uri="{BB962C8B-B14F-4D97-AF65-F5344CB8AC3E}">
        <p14:creationId xmlns:p14="http://schemas.microsoft.com/office/powerpoint/2010/main" val="3975486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stretch>
            <a:fillRect/>
          </a:stretch>
        </p:blipFill>
        <p:spPr bwMode="auto">
          <a:xfrm>
            <a:off x="771850" y="0"/>
            <a:ext cx="8397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37983" y="183887"/>
            <a:ext cx="7643812" cy="649287"/>
          </a:xfrm>
        </p:spPr>
        <p:txBody>
          <a:bodyPr/>
          <a:lstStyle/>
          <a:p>
            <a:r>
              <a:rPr lang="en-US" sz="3200" dirty="0">
                <a:solidFill>
                  <a:srgbClr val="FF0000"/>
                </a:solidFill>
              </a:rPr>
              <a:t>1904 | " Michigan Central Railroad. Oiling up before the start"</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308667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08175" y="188913"/>
            <a:ext cx="6778625" cy="649287"/>
          </a:xfrm>
        </p:spPr>
        <p:txBody>
          <a:bodyPr/>
          <a:lstStyle/>
          <a:p>
            <a:endParaRPr lang="uk-UA" altLang="en-US">
              <a:solidFill>
                <a:schemeClr val="accent1"/>
              </a:solidFill>
            </a:endParaRPr>
          </a:p>
        </p:txBody>
      </p:sp>
      <p:sp>
        <p:nvSpPr>
          <p:cNvPr id="26627" name="Rectangle 3"/>
          <p:cNvSpPr>
            <a:spLocks noGrp="1" noChangeArrowheads="1"/>
          </p:cNvSpPr>
          <p:nvPr>
            <p:ph type="body" idx="1"/>
          </p:nvPr>
        </p:nvSpPr>
        <p:spPr>
          <a:xfrm>
            <a:off x="1908175" y="981075"/>
            <a:ext cx="6778625" cy="5616575"/>
          </a:xfrm>
        </p:spPr>
        <p:txBody>
          <a:bodyPr/>
          <a:lstStyle/>
          <a:p>
            <a:r>
              <a:rPr lang="en-US" altLang="en-US" sz="3200" b="1" dirty="0">
                <a:solidFill>
                  <a:srgbClr val="FF0000"/>
                </a:solidFill>
                <a:effectLst>
                  <a:outerShdw blurRad="38100" dist="38100" dir="2700000" algn="tl">
                    <a:srgbClr val="000000">
                      <a:alpha val="43137"/>
                    </a:srgbClr>
                  </a:outerShdw>
                </a:effectLst>
              </a:rPr>
              <a:t>These photos of life in the US at the beginning of the 20th century are truly a walk back in time. The first photo below looks the same today and many of you have entered it on the way to NY.  The third photo shows how trolley cars were air conditioned in the summer. </a:t>
            </a:r>
            <a:endParaRPr lang="uk-UA" altLang="en-US" sz="32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933" y="0"/>
            <a:ext cx="8536929" cy="6858000"/>
          </a:xfrm>
          <a:prstGeom prst="rect">
            <a:avLst/>
          </a:prstGeom>
        </p:spPr>
      </p:pic>
      <p:sp>
        <p:nvSpPr>
          <p:cNvPr id="2" name="Title 1"/>
          <p:cNvSpPr>
            <a:spLocks noGrp="1"/>
          </p:cNvSpPr>
          <p:nvPr>
            <p:ph type="title"/>
          </p:nvPr>
        </p:nvSpPr>
        <p:spPr>
          <a:xfrm>
            <a:off x="50800" y="6191780"/>
            <a:ext cx="8536929" cy="649287"/>
          </a:xfrm>
        </p:spPr>
        <p:txBody>
          <a:bodyPr/>
          <a:lstStyle/>
          <a:p>
            <a:r>
              <a:rPr lang="en-US" sz="3200" dirty="0">
                <a:solidFill>
                  <a:srgbClr val="FF0000"/>
                </a:solidFill>
              </a:rPr>
              <a:t>904| New York . "The </a:t>
            </a:r>
            <a:r>
              <a:rPr lang="en-US" sz="3200" dirty="0" err="1" smtClean="0">
                <a:solidFill>
                  <a:srgbClr val="FF0000"/>
                </a:solidFill>
              </a:rPr>
              <a:t>Poies</a:t>
            </a:r>
            <a:r>
              <a:rPr lang="en-US" sz="3200" dirty="0">
                <a:solidFill>
                  <a:srgbClr val="FF0000"/>
                </a:solidFill>
              </a:rPr>
              <a:t>, Coney Island "</a:t>
            </a:r>
          </a:p>
        </p:txBody>
      </p:sp>
    </p:spTree>
    <p:extLst>
      <p:ext uri="{BB962C8B-B14F-4D97-AF65-F5344CB8AC3E}">
        <p14:creationId xmlns:p14="http://schemas.microsoft.com/office/powerpoint/2010/main" val="98663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8374994" cy="6832600"/>
          </a:xfrm>
          <a:prstGeom prst="rect">
            <a:avLst/>
          </a:prstGeom>
        </p:spPr>
      </p:pic>
      <p:sp>
        <p:nvSpPr>
          <p:cNvPr id="2" name="Title 1"/>
          <p:cNvSpPr>
            <a:spLocks noGrp="1"/>
          </p:cNvSpPr>
          <p:nvPr>
            <p:ph type="title"/>
          </p:nvPr>
        </p:nvSpPr>
        <p:spPr>
          <a:xfrm>
            <a:off x="33867" y="228600"/>
            <a:ext cx="4842933" cy="1219200"/>
          </a:xfrm>
        </p:spPr>
        <p:txBody>
          <a:bodyPr/>
          <a:lstStyle/>
          <a:p>
            <a:r>
              <a:rPr lang="en-US" sz="3200" dirty="0">
                <a:solidFill>
                  <a:srgbClr val="FF0000"/>
                </a:solidFill>
              </a:rPr>
              <a:t>1905| St. Clair , Michigan. "Launch of steamer Frank J. Hecker"</a:t>
            </a:r>
          </a:p>
        </p:txBody>
      </p:sp>
    </p:spTree>
    <p:extLst>
      <p:ext uri="{BB962C8B-B14F-4D97-AF65-F5344CB8AC3E}">
        <p14:creationId xmlns:p14="http://schemas.microsoft.com/office/powerpoint/2010/main" val="2978925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 y="33867"/>
            <a:ext cx="8730233" cy="6824133"/>
          </a:xfrm>
          <a:prstGeom prst="rect">
            <a:avLst/>
          </a:prstGeom>
        </p:spPr>
      </p:pic>
      <p:sp>
        <p:nvSpPr>
          <p:cNvPr id="2" name="Title 1"/>
          <p:cNvSpPr>
            <a:spLocks noGrp="1"/>
          </p:cNvSpPr>
          <p:nvPr>
            <p:ph type="title"/>
          </p:nvPr>
        </p:nvSpPr>
        <p:spPr>
          <a:xfrm>
            <a:off x="762000" y="152400"/>
            <a:ext cx="8153400" cy="1182687"/>
          </a:xfrm>
        </p:spPr>
        <p:txBody>
          <a:bodyPr/>
          <a:lstStyle/>
          <a:p>
            <a:r>
              <a:rPr lang="en-US" sz="3200" dirty="0">
                <a:solidFill>
                  <a:srgbClr val="FF0000"/>
                </a:solidFill>
              </a:rPr>
              <a:t>1905| St. Augustine , Florida. "They were on their honeymoon" </a:t>
            </a:r>
            <a:br>
              <a:rPr lang="en-US" sz="3200" dirty="0">
                <a:solidFill>
                  <a:srgbClr val="FF0000"/>
                </a:solidFill>
              </a:rPr>
            </a:br>
            <a:r>
              <a:rPr lang="en-US" sz="3200" dirty="0">
                <a:solidFill>
                  <a:srgbClr val="FF0000"/>
                </a:solidFill>
              </a:rPr>
              <a:t> </a:t>
            </a:r>
          </a:p>
        </p:txBody>
      </p:sp>
    </p:spTree>
    <p:extLst>
      <p:ext uri="{BB962C8B-B14F-4D97-AF65-F5344CB8AC3E}">
        <p14:creationId xmlns:p14="http://schemas.microsoft.com/office/powerpoint/2010/main" val="179188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9229" y="0"/>
            <a:ext cx="8599372" cy="6858000"/>
          </a:xfrm>
          <a:prstGeom prst="rect">
            <a:avLst/>
          </a:prstGeom>
        </p:spPr>
      </p:pic>
      <p:sp>
        <p:nvSpPr>
          <p:cNvPr id="2" name="Title 1"/>
          <p:cNvSpPr>
            <a:spLocks noGrp="1"/>
          </p:cNvSpPr>
          <p:nvPr>
            <p:ph type="title"/>
          </p:nvPr>
        </p:nvSpPr>
        <p:spPr>
          <a:xfrm>
            <a:off x="519229" y="152400"/>
            <a:ext cx="8599372" cy="649287"/>
          </a:xfrm>
        </p:spPr>
        <p:txBody>
          <a:bodyPr/>
          <a:lstStyle/>
          <a:p>
            <a:r>
              <a:rPr lang="en-US" sz="3200" dirty="0">
                <a:solidFill>
                  <a:srgbClr val="FF0000"/>
                </a:solidFill>
              </a:rPr>
              <a:t> 1905| Coney Island , New York. "Surf bathing"</a:t>
            </a:r>
          </a:p>
        </p:txBody>
      </p:sp>
    </p:spTree>
    <p:extLst>
      <p:ext uri="{BB962C8B-B14F-4D97-AF65-F5344CB8AC3E}">
        <p14:creationId xmlns:p14="http://schemas.microsoft.com/office/powerpoint/2010/main" val="3689787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8599372" cy="6858000"/>
          </a:xfrm>
          <a:prstGeom prst="rect">
            <a:avLst/>
          </a:prstGeom>
        </p:spPr>
      </p:pic>
      <p:sp>
        <p:nvSpPr>
          <p:cNvPr id="2" name="Title 1"/>
          <p:cNvSpPr>
            <a:spLocks noGrp="1"/>
          </p:cNvSpPr>
          <p:nvPr>
            <p:ph type="title"/>
          </p:nvPr>
        </p:nvSpPr>
        <p:spPr>
          <a:xfrm>
            <a:off x="33866" y="0"/>
            <a:ext cx="8565505" cy="954087"/>
          </a:xfrm>
        </p:spPr>
        <p:txBody>
          <a:bodyPr/>
          <a:lstStyle/>
          <a:p>
            <a:r>
              <a:rPr lang="en-US" sz="3200" dirty="0" smtClean="0">
                <a:solidFill>
                  <a:srgbClr val="FF0000"/>
                </a:solidFill>
              </a:rPr>
              <a:t>1905 | </a:t>
            </a:r>
            <a:r>
              <a:rPr lang="en-US" sz="3200" dirty="0">
                <a:solidFill>
                  <a:srgbClr val="FF0000"/>
                </a:solidFill>
              </a:rPr>
              <a:t>The New Jersey shore. " Boardwalk and beach, Asbury Park "</a:t>
            </a:r>
          </a:p>
        </p:txBody>
      </p:sp>
    </p:spTree>
    <p:extLst>
      <p:ext uri="{BB962C8B-B14F-4D97-AF65-F5344CB8AC3E}">
        <p14:creationId xmlns:p14="http://schemas.microsoft.com/office/powerpoint/2010/main" val="580047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24133"/>
          </a:xfrm>
          <a:prstGeom prst="rect">
            <a:avLst/>
          </a:prstGeom>
        </p:spPr>
      </p:pic>
      <p:sp>
        <p:nvSpPr>
          <p:cNvPr id="2" name="Title 1"/>
          <p:cNvSpPr>
            <a:spLocks noGrp="1"/>
          </p:cNvSpPr>
          <p:nvPr>
            <p:ph type="title"/>
          </p:nvPr>
        </p:nvSpPr>
        <p:spPr>
          <a:xfrm>
            <a:off x="152400" y="381000"/>
            <a:ext cx="7772400" cy="838200"/>
          </a:xfrm>
        </p:spPr>
        <p:txBody>
          <a:bodyPr/>
          <a:lstStyle/>
          <a:p>
            <a:r>
              <a:rPr lang="en-US" sz="3200" dirty="0">
                <a:solidFill>
                  <a:srgbClr val="FF0000"/>
                </a:solidFill>
              </a:rPr>
              <a:t>1905| Cleveland , Ohio. " Cuyahoga River from </a:t>
            </a:r>
            <a:r>
              <a:rPr lang="en-US" sz="3200" dirty="0" err="1">
                <a:solidFill>
                  <a:srgbClr val="FF0000"/>
                </a:solidFill>
              </a:rPr>
              <a:t>theViaduct</a:t>
            </a:r>
            <a:r>
              <a:rPr lang="en-US" sz="3200" dirty="0">
                <a:solidFill>
                  <a:srgbClr val="FF0000"/>
                </a:solidFill>
              </a:rPr>
              <a:t>" </a:t>
            </a:r>
          </a:p>
        </p:txBody>
      </p:sp>
    </p:spTree>
    <p:extLst>
      <p:ext uri="{BB962C8B-B14F-4D97-AF65-F5344CB8AC3E}">
        <p14:creationId xmlns:p14="http://schemas.microsoft.com/office/powerpoint/2010/main" val="226005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67" y="0"/>
            <a:ext cx="8536929" cy="6858000"/>
          </a:xfrm>
          <a:prstGeom prst="rect">
            <a:avLst/>
          </a:prstGeom>
        </p:spPr>
      </p:pic>
      <p:sp>
        <p:nvSpPr>
          <p:cNvPr id="2" name="Title 1"/>
          <p:cNvSpPr>
            <a:spLocks noGrp="1"/>
          </p:cNvSpPr>
          <p:nvPr>
            <p:ph type="title"/>
          </p:nvPr>
        </p:nvSpPr>
        <p:spPr>
          <a:xfrm>
            <a:off x="152400" y="304800"/>
            <a:ext cx="7643812" cy="649287"/>
          </a:xfrm>
        </p:spPr>
        <p:txBody>
          <a:bodyPr/>
          <a:lstStyle/>
          <a:p>
            <a:r>
              <a:rPr lang="en-US" sz="2800" dirty="0">
                <a:solidFill>
                  <a:srgbClr val="FF0000"/>
                </a:solidFill>
              </a:rPr>
              <a:t>1905 | Buffalo , New York. "Jack-Knife Bridge, City Ship Canal , foot of Michigan Street"</a:t>
            </a:r>
          </a:p>
        </p:txBody>
      </p:sp>
    </p:spTree>
    <p:extLst>
      <p:ext uri="{BB962C8B-B14F-4D97-AF65-F5344CB8AC3E}">
        <p14:creationId xmlns:p14="http://schemas.microsoft.com/office/powerpoint/2010/main" val="422826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7931" y="0"/>
            <a:ext cx="8644536" cy="6858000"/>
          </a:xfrm>
          <a:prstGeom prst="rect">
            <a:avLst/>
          </a:prstGeom>
        </p:spPr>
      </p:pic>
      <p:sp>
        <p:nvSpPr>
          <p:cNvPr id="2" name="Title 1"/>
          <p:cNvSpPr>
            <a:spLocks noGrp="1"/>
          </p:cNvSpPr>
          <p:nvPr>
            <p:ph type="title"/>
          </p:nvPr>
        </p:nvSpPr>
        <p:spPr>
          <a:xfrm>
            <a:off x="541798" y="0"/>
            <a:ext cx="7611602" cy="877887"/>
          </a:xfrm>
        </p:spPr>
        <p:txBody>
          <a:bodyPr/>
          <a:lstStyle/>
          <a:p>
            <a:r>
              <a:rPr lang="en-US" sz="3200" dirty="0">
                <a:solidFill>
                  <a:srgbClr val="FF0000"/>
                </a:solidFill>
              </a:rPr>
              <a:t> 1905| The Detroit River. "Transfer steamer Detroit in the ice"</a:t>
            </a:r>
          </a:p>
        </p:txBody>
      </p:sp>
    </p:spTree>
    <p:extLst>
      <p:ext uri="{BB962C8B-B14F-4D97-AF65-F5344CB8AC3E}">
        <p14:creationId xmlns:p14="http://schemas.microsoft.com/office/powerpoint/2010/main" val="353700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6445" y="0"/>
            <a:ext cx="8407555" cy="6824133"/>
          </a:xfrm>
          <a:prstGeom prst="rect">
            <a:avLst/>
          </a:prstGeom>
        </p:spPr>
      </p:pic>
      <p:sp>
        <p:nvSpPr>
          <p:cNvPr id="2" name="Title 1"/>
          <p:cNvSpPr>
            <a:spLocks noGrp="1"/>
          </p:cNvSpPr>
          <p:nvPr>
            <p:ph type="title"/>
          </p:nvPr>
        </p:nvSpPr>
        <p:spPr>
          <a:xfrm>
            <a:off x="736444" y="5943600"/>
            <a:ext cx="8407555" cy="762000"/>
          </a:xfrm>
        </p:spPr>
        <p:txBody>
          <a:bodyPr/>
          <a:lstStyle/>
          <a:p>
            <a:r>
              <a:rPr lang="en-US" sz="3200" dirty="0">
                <a:solidFill>
                  <a:srgbClr val="FF0000"/>
                </a:solidFill>
              </a:rPr>
              <a:t>1905| Houghton , Michigan. "Loading copper on steamer Juniata" </a:t>
            </a:r>
          </a:p>
        </p:txBody>
      </p:sp>
    </p:spTree>
    <p:extLst>
      <p:ext uri="{BB962C8B-B14F-4D97-AF65-F5344CB8AC3E}">
        <p14:creationId xmlns:p14="http://schemas.microsoft.com/office/powerpoint/2010/main" val="112595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932" y="0"/>
            <a:ext cx="8545793" cy="6858000"/>
          </a:xfrm>
          <a:prstGeom prst="rect">
            <a:avLst/>
          </a:prstGeom>
        </p:spPr>
      </p:pic>
      <p:sp>
        <p:nvSpPr>
          <p:cNvPr id="2" name="Title 1"/>
          <p:cNvSpPr>
            <a:spLocks noGrp="1"/>
          </p:cNvSpPr>
          <p:nvPr>
            <p:ph type="title"/>
          </p:nvPr>
        </p:nvSpPr>
        <p:spPr>
          <a:xfrm>
            <a:off x="16932" y="228600"/>
            <a:ext cx="7643812" cy="649287"/>
          </a:xfrm>
        </p:spPr>
        <p:txBody>
          <a:bodyPr/>
          <a:lstStyle/>
          <a:p>
            <a:r>
              <a:rPr lang="en-US" sz="2800" dirty="0">
                <a:solidFill>
                  <a:srgbClr val="FF0000"/>
                </a:solidFill>
              </a:rPr>
              <a:t>1905 | Buffalo, New York. "Looking up Main Street. Steamer </a:t>
            </a:r>
            <a:r>
              <a:rPr lang="en-US" sz="2800" dirty="0" err="1">
                <a:solidFill>
                  <a:srgbClr val="FF0000"/>
                </a:solidFill>
              </a:rPr>
              <a:t>NorthLand</a:t>
            </a:r>
            <a:r>
              <a:rPr lang="en-US" sz="2800" dirty="0">
                <a:solidFill>
                  <a:srgbClr val="FF0000"/>
                </a:solidFill>
              </a:rPr>
              <a:t> at Long Wharf"</a:t>
            </a:r>
          </a:p>
        </p:txBody>
      </p:sp>
    </p:spTree>
    <p:extLst>
      <p:ext uri="{BB962C8B-B14F-4D97-AF65-F5344CB8AC3E}">
        <p14:creationId xmlns:p14="http://schemas.microsoft.com/office/powerpoint/2010/main" val="650569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8590397" cy="6858000"/>
          </a:xfrm>
          <a:prstGeom prst="rect">
            <a:avLst/>
          </a:prstGeom>
        </p:spPr>
      </p:pic>
      <p:sp>
        <p:nvSpPr>
          <p:cNvPr id="24578" name="Rectangle 2"/>
          <p:cNvSpPr>
            <a:spLocks noGrp="1" noChangeArrowheads="1"/>
          </p:cNvSpPr>
          <p:nvPr>
            <p:ph type="title"/>
          </p:nvPr>
        </p:nvSpPr>
        <p:spPr>
          <a:xfrm>
            <a:off x="25399" y="0"/>
            <a:ext cx="8539597" cy="990600"/>
          </a:xfrm>
        </p:spPr>
        <p:txBody>
          <a:bodyPr/>
          <a:lstStyle/>
          <a:p>
            <a:r>
              <a:rPr lang="en-US" altLang="en-US" sz="3200" dirty="0">
                <a:solidFill>
                  <a:srgbClr val="FF0000"/>
                </a:solidFill>
              </a:rPr>
              <a:t> 1900| New Jersey circa. " Bergen Tunnel, east end" </a:t>
            </a:r>
            <a:endParaRPr lang="uk-UA" altLang="en-US" sz="3200" dirty="0">
              <a:solidFill>
                <a:srgbClr val="FF0000"/>
              </a:solidFill>
            </a:endParaRPr>
          </a:p>
        </p:txBody>
      </p:sp>
      <p:sp>
        <p:nvSpPr>
          <p:cNvPr id="24579" name="Rectangle 3"/>
          <p:cNvSpPr>
            <a:spLocks noGrp="1" noChangeArrowheads="1"/>
          </p:cNvSpPr>
          <p:nvPr>
            <p:ph type="body" idx="1"/>
          </p:nvPr>
        </p:nvSpPr>
        <p:spPr>
          <a:xfrm>
            <a:off x="1042988" y="2420938"/>
            <a:ext cx="7643812" cy="4248150"/>
          </a:xfrm>
        </p:spPr>
        <p:txBody>
          <a:bodyPr/>
          <a:lstStyle/>
          <a:p>
            <a:endParaRPr lang="uk-UA"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8467"/>
            <a:ext cx="8565239" cy="6866467"/>
          </a:xfrm>
          <a:prstGeom prst="rect">
            <a:avLst/>
          </a:prstGeom>
        </p:spPr>
      </p:pic>
      <p:sp>
        <p:nvSpPr>
          <p:cNvPr id="2" name="Title 1"/>
          <p:cNvSpPr>
            <a:spLocks noGrp="1"/>
          </p:cNvSpPr>
          <p:nvPr>
            <p:ph type="title"/>
          </p:nvPr>
        </p:nvSpPr>
        <p:spPr>
          <a:xfrm>
            <a:off x="904494" y="6191780"/>
            <a:ext cx="7643812" cy="649287"/>
          </a:xfrm>
        </p:spPr>
        <p:txBody>
          <a:bodyPr/>
          <a:lstStyle/>
          <a:p>
            <a:r>
              <a:rPr lang="en-US" dirty="0">
                <a:solidFill>
                  <a:srgbClr val="FF0000"/>
                </a:solidFill>
              </a:rPr>
              <a:t>1905 | "A winter morning" </a:t>
            </a:r>
          </a:p>
        </p:txBody>
      </p:sp>
    </p:spTree>
    <p:extLst>
      <p:ext uri="{BB962C8B-B14F-4D97-AF65-F5344CB8AC3E}">
        <p14:creationId xmlns:p14="http://schemas.microsoft.com/office/powerpoint/2010/main" val="3311661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3821" y="0"/>
            <a:ext cx="8690179" cy="6858000"/>
          </a:xfrm>
          <a:prstGeom prst="rect">
            <a:avLst/>
          </a:prstGeom>
        </p:spPr>
      </p:pic>
      <p:sp>
        <p:nvSpPr>
          <p:cNvPr id="2" name="Title 1"/>
          <p:cNvSpPr>
            <a:spLocks noGrp="1"/>
          </p:cNvSpPr>
          <p:nvPr>
            <p:ph type="title"/>
          </p:nvPr>
        </p:nvSpPr>
        <p:spPr>
          <a:xfrm>
            <a:off x="453821" y="152400"/>
            <a:ext cx="5946979" cy="914400"/>
          </a:xfrm>
        </p:spPr>
        <p:txBody>
          <a:bodyPr/>
          <a:lstStyle/>
          <a:p>
            <a:r>
              <a:rPr lang="en-US" sz="2800" dirty="0">
                <a:solidFill>
                  <a:srgbClr val="FF0000"/>
                </a:solidFill>
              </a:rPr>
              <a:t> 1905| Knoxville , Tennessee. " Gay Street looking north from Clinch Avenue" </a:t>
            </a:r>
          </a:p>
        </p:txBody>
      </p:sp>
    </p:spTree>
    <p:extLst>
      <p:ext uri="{BB962C8B-B14F-4D97-AF65-F5344CB8AC3E}">
        <p14:creationId xmlns:p14="http://schemas.microsoft.com/office/powerpoint/2010/main" val="4059792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7586" y="0"/>
            <a:ext cx="8626414" cy="6858000"/>
          </a:xfrm>
          <a:prstGeom prst="rect">
            <a:avLst/>
          </a:prstGeom>
        </p:spPr>
      </p:pic>
      <p:sp>
        <p:nvSpPr>
          <p:cNvPr id="2" name="Title 1"/>
          <p:cNvSpPr>
            <a:spLocks noGrp="1"/>
          </p:cNvSpPr>
          <p:nvPr>
            <p:ph type="title"/>
          </p:nvPr>
        </p:nvSpPr>
        <p:spPr>
          <a:xfrm>
            <a:off x="1981199" y="0"/>
            <a:ext cx="7179733" cy="914400"/>
          </a:xfrm>
        </p:spPr>
        <p:txBody>
          <a:bodyPr/>
          <a:lstStyle/>
          <a:p>
            <a:r>
              <a:rPr lang="en-US" sz="2800" dirty="0">
                <a:solidFill>
                  <a:srgbClr val="FF0000"/>
                </a:solidFill>
              </a:rPr>
              <a:t> 1905 | Hot Springs, Arkansas. "Roadway through the pines" </a:t>
            </a:r>
          </a:p>
        </p:txBody>
      </p:sp>
    </p:spTree>
    <p:extLst>
      <p:ext uri="{BB962C8B-B14F-4D97-AF65-F5344CB8AC3E}">
        <p14:creationId xmlns:p14="http://schemas.microsoft.com/office/powerpoint/2010/main" val="267364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67" y="0"/>
            <a:ext cx="8653627" cy="6858000"/>
          </a:xfrm>
          <a:prstGeom prst="rect">
            <a:avLst/>
          </a:prstGeom>
        </p:spPr>
      </p:pic>
      <p:sp>
        <p:nvSpPr>
          <p:cNvPr id="2" name="Title 1"/>
          <p:cNvSpPr>
            <a:spLocks noGrp="1"/>
          </p:cNvSpPr>
          <p:nvPr>
            <p:ph type="title"/>
          </p:nvPr>
        </p:nvSpPr>
        <p:spPr>
          <a:xfrm>
            <a:off x="1828800" y="6019800"/>
            <a:ext cx="7010400" cy="649287"/>
          </a:xfrm>
        </p:spPr>
        <p:txBody>
          <a:bodyPr/>
          <a:lstStyle/>
          <a:p>
            <a:r>
              <a:rPr lang="en-US" sz="3200" dirty="0">
                <a:solidFill>
                  <a:srgbClr val="FF0000"/>
                </a:solidFill>
              </a:rPr>
              <a:t>1905| Chicago . "The bridge, Lincoln Park " </a:t>
            </a:r>
          </a:p>
        </p:txBody>
      </p:sp>
    </p:spTree>
    <p:extLst>
      <p:ext uri="{BB962C8B-B14F-4D97-AF65-F5344CB8AC3E}">
        <p14:creationId xmlns:p14="http://schemas.microsoft.com/office/powerpoint/2010/main" val="3524533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67" y="-11812"/>
            <a:ext cx="8686800" cy="6869812"/>
          </a:xfrm>
          <a:prstGeom prst="rect">
            <a:avLst/>
          </a:prstGeom>
        </p:spPr>
      </p:pic>
      <p:sp>
        <p:nvSpPr>
          <p:cNvPr id="2" name="Title 1"/>
          <p:cNvSpPr>
            <a:spLocks noGrp="1"/>
          </p:cNvSpPr>
          <p:nvPr>
            <p:ph type="title"/>
          </p:nvPr>
        </p:nvSpPr>
        <p:spPr>
          <a:xfrm>
            <a:off x="304800" y="0"/>
            <a:ext cx="7643812" cy="649287"/>
          </a:xfrm>
        </p:spPr>
        <p:txBody>
          <a:bodyPr/>
          <a:lstStyle/>
          <a:p>
            <a:r>
              <a:rPr lang="en-US" dirty="0">
                <a:solidFill>
                  <a:srgbClr val="FF0000"/>
                </a:solidFill>
              </a:rPr>
              <a:t>1906| " Mississippi River Landing"</a:t>
            </a:r>
          </a:p>
        </p:txBody>
      </p:sp>
    </p:spTree>
    <p:extLst>
      <p:ext uri="{BB962C8B-B14F-4D97-AF65-F5344CB8AC3E}">
        <p14:creationId xmlns:p14="http://schemas.microsoft.com/office/powerpoint/2010/main" val="2231289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3984" y="0"/>
            <a:ext cx="8583083" cy="6866467"/>
          </a:xfrm>
          <a:prstGeom prst="rect">
            <a:avLst/>
          </a:prstGeom>
        </p:spPr>
      </p:pic>
      <p:sp>
        <p:nvSpPr>
          <p:cNvPr id="2" name="Title 1"/>
          <p:cNvSpPr>
            <a:spLocks noGrp="1"/>
          </p:cNvSpPr>
          <p:nvPr>
            <p:ph type="title"/>
          </p:nvPr>
        </p:nvSpPr>
        <p:spPr>
          <a:xfrm>
            <a:off x="552451" y="33867"/>
            <a:ext cx="7643812" cy="880533"/>
          </a:xfrm>
        </p:spPr>
        <p:txBody>
          <a:bodyPr/>
          <a:lstStyle/>
          <a:p>
            <a:r>
              <a:rPr lang="en-US" sz="2800" dirty="0">
                <a:solidFill>
                  <a:srgbClr val="FF0000"/>
                </a:solidFill>
              </a:rPr>
              <a:t>1906| Birmingham, Alabama. " Second Avenue looking east"</a:t>
            </a:r>
          </a:p>
        </p:txBody>
      </p:sp>
    </p:spTree>
    <p:extLst>
      <p:ext uri="{BB962C8B-B14F-4D97-AF65-F5344CB8AC3E}">
        <p14:creationId xmlns:p14="http://schemas.microsoft.com/office/powerpoint/2010/main" val="187511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0"/>
            <a:ext cx="8974667" cy="6858000"/>
          </a:xfrm>
          <a:prstGeom prst="rect">
            <a:avLst/>
          </a:prstGeom>
        </p:spPr>
      </p:pic>
      <p:sp>
        <p:nvSpPr>
          <p:cNvPr id="2" name="Title 1"/>
          <p:cNvSpPr>
            <a:spLocks noGrp="1"/>
          </p:cNvSpPr>
          <p:nvPr>
            <p:ph type="title"/>
          </p:nvPr>
        </p:nvSpPr>
        <p:spPr>
          <a:xfrm>
            <a:off x="152400" y="0"/>
            <a:ext cx="8974667" cy="1066800"/>
          </a:xfrm>
        </p:spPr>
        <p:txBody>
          <a:bodyPr/>
          <a:lstStyle/>
          <a:p>
            <a:r>
              <a:rPr lang="en-US" sz="3200" b="1" dirty="0">
                <a:solidFill>
                  <a:srgbClr val="FF0000"/>
                </a:solidFill>
              </a:rPr>
              <a:t>1906</a:t>
            </a:r>
            <a:r>
              <a:rPr lang="en-US" sz="3200" dirty="0">
                <a:solidFill>
                  <a:srgbClr val="FF0000"/>
                </a:solidFill>
              </a:rPr>
              <a:t>| Gulfport, Mississippi. "Steamer loading resin" </a:t>
            </a:r>
          </a:p>
        </p:txBody>
      </p:sp>
    </p:spTree>
    <p:extLst>
      <p:ext uri="{BB962C8B-B14F-4D97-AF65-F5344CB8AC3E}">
        <p14:creationId xmlns:p14="http://schemas.microsoft.com/office/powerpoint/2010/main" val="1455450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467" y="0"/>
            <a:ext cx="8430194" cy="6849533"/>
          </a:xfrm>
          <a:prstGeom prst="rect">
            <a:avLst/>
          </a:prstGeom>
        </p:spPr>
      </p:pic>
      <p:sp>
        <p:nvSpPr>
          <p:cNvPr id="2" name="Title 1"/>
          <p:cNvSpPr>
            <a:spLocks noGrp="1"/>
          </p:cNvSpPr>
          <p:nvPr>
            <p:ph type="title"/>
          </p:nvPr>
        </p:nvSpPr>
        <p:spPr>
          <a:xfrm>
            <a:off x="8466" y="0"/>
            <a:ext cx="8983134" cy="877887"/>
          </a:xfrm>
        </p:spPr>
        <p:txBody>
          <a:bodyPr/>
          <a:lstStyle/>
          <a:p>
            <a:r>
              <a:rPr lang="en-US" sz="2800" b="1" dirty="0">
                <a:solidFill>
                  <a:srgbClr val="FFFF00"/>
                </a:solidFill>
              </a:rPr>
              <a:t>906| </a:t>
            </a:r>
            <a:r>
              <a:rPr lang="en-US" sz="2800" b="1" dirty="0" err="1">
                <a:solidFill>
                  <a:srgbClr val="FFFF00"/>
                </a:solidFill>
              </a:rPr>
              <a:t>Wequetonsing</a:t>
            </a:r>
            <a:r>
              <a:rPr lang="en-US" sz="2800" b="1" dirty="0">
                <a:solidFill>
                  <a:srgbClr val="FFFF00"/>
                </a:solidFill>
              </a:rPr>
              <a:t>, Michigan. "The birches and the bay" </a:t>
            </a:r>
          </a:p>
        </p:txBody>
      </p:sp>
    </p:spTree>
    <p:extLst>
      <p:ext uri="{BB962C8B-B14F-4D97-AF65-F5344CB8AC3E}">
        <p14:creationId xmlns:p14="http://schemas.microsoft.com/office/powerpoint/2010/main" val="156055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933" y="0"/>
            <a:ext cx="8561915" cy="6849533"/>
          </a:xfrm>
          <a:prstGeom prst="rect">
            <a:avLst/>
          </a:prstGeom>
        </p:spPr>
      </p:pic>
      <p:sp>
        <p:nvSpPr>
          <p:cNvPr id="2" name="Title 1"/>
          <p:cNvSpPr>
            <a:spLocks noGrp="1"/>
          </p:cNvSpPr>
          <p:nvPr>
            <p:ph type="title"/>
          </p:nvPr>
        </p:nvSpPr>
        <p:spPr>
          <a:xfrm>
            <a:off x="475984" y="0"/>
            <a:ext cx="7643812" cy="649287"/>
          </a:xfrm>
        </p:spPr>
        <p:txBody>
          <a:bodyPr/>
          <a:lstStyle/>
          <a:p>
            <a:r>
              <a:rPr lang="en-US" sz="3200" dirty="0">
                <a:solidFill>
                  <a:srgbClr val="FF0000"/>
                </a:solidFill>
              </a:rPr>
              <a:t>1906| Circa. "Banana docks, New York"</a:t>
            </a:r>
          </a:p>
        </p:txBody>
      </p:sp>
    </p:spTree>
    <p:extLst>
      <p:ext uri="{BB962C8B-B14F-4D97-AF65-F5344CB8AC3E}">
        <p14:creationId xmlns:p14="http://schemas.microsoft.com/office/powerpoint/2010/main" val="4255205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3142" y="0"/>
            <a:ext cx="9257142" cy="6858000"/>
          </a:xfrm>
          <a:prstGeom prst="rect">
            <a:avLst/>
          </a:prstGeom>
        </p:spPr>
      </p:pic>
      <p:sp>
        <p:nvSpPr>
          <p:cNvPr id="2" name="Title 1"/>
          <p:cNvSpPr>
            <a:spLocks noGrp="1"/>
          </p:cNvSpPr>
          <p:nvPr>
            <p:ph type="title"/>
          </p:nvPr>
        </p:nvSpPr>
        <p:spPr>
          <a:xfrm>
            <a:off x="-113142" y="1"/>
            <a:ext cx="9409542" cy="914399"/>
          </a:xfrm>
        </p:spPr>
        <p:txBody>
          <a:bodyPr/>
          <a:lstStyle/>
          <a:p>
            <a:r>
              <a:rPr lang="en-US" sz="3200" dirty="0">
                <a:solidFill>
                  <a:srgbClr val="FF0000"/>
                </a:solidFill>
              </a:rPr>
              <a:t>1906| "Railroad station, Magnolia, Massachusetts"</a:t>
            </a:r>
          </a:p>
        </p:txBody>
      </p:sp>
    </p:spTree>
    <p:extLst>
      <p:ext uri="{BB962C8B-B14F-4D97-AF65-F5344CB8AC3E}">
        <p14:creationId xmlns:p14="http://schemas.microsoft.com/office/powerpoint/2010/main" val="232884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8653627" cy="6858000"/>
          </a:xfrm>
          <a:prstGeom prst="rect">
            <a:avLst/>
          </a:prstGeom>
        </p:spPr>
      </p:pic>
      <p:sp>
        <p:nvSpPr>
          <p:cNvPr id="2" name="Title 1"/>
          <p:cNvSpPr>
            <a:spLocks noGrp="1"/>
          </p:cNvSpPr>
          <p:nvPr>
            <p:ph type="title"/>
          </p:nvPr>
        </p:nvSpPr>
        <p:spPr>
          <a:xfrm>
            <a:off x="0" y="6208713"/>
            <a:ext cx="8686800" cy="649287"/>
          </a:xfrm>
        </p:spPr>
        <p:txBody>
          <a:bodyPr/>
          <a:lstStyle/>
          <a:p>
            <a:r>
              <a:rPr lang="en-US" dirty="0">
                <a:solidFill>
                  <a:srgbClr val="FF0000"/>
                </a:solidFill>
              </a:rPr>
              <a:t>1900| Chicago . "A walk in Lincoln Park " </a:t>
            </a:r>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49452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7297" y="-50800"/>
            <a:ext cx="8543636" cy="6891867"/>
          </a:xfrm>
          <a:prstGeom prst="rect">
            <a:avLst/>
          </a:prstGeom>
        </p:spPr>
      </p:pic>
      <p:sp>
        <p:nvSpPr>
          <p:cNvPr id="2" name="Title 1"/>
          <p:cNvSpPr>
            <a:spLocks noGrp="1"/>
          </p:cNvSpPr>
          <p:nvPr>
            <p:ph type="title"/>
          </p:nvPr>
        </p:nvSpPr>
        <p:spPr>
          <a:xfrm>
            <a:off x="1828800" y="33867"/>
            <a:ext cx="6781800" cy="804333"/>
          </a:xfrm>
        </p:spPr>
        <p:txBody>
          <a:bodyPr/>
          <a:lstStyle/>
          <a:p>
            <a:r>
              <a:rPr lang="en-US" sz="2800" dirty="0">
                <a:solidFill>
                  <a:srgbClr val="FF0000"/>
                </a:solidFill>
              </a:rPr>
              <a:t>1907| Detroit . "Band concert on Grand Canal, Belle Isle Park " </a:t>
            </a:r>
          </a:p>
        </p:txBody>
      </p:sp>
    </p:spTree>
    <p:extLst>
      <p:ext uri="{BB962C8B-B14F-4D97-AF65-F5344CB8AC3E}">
        <p14:creationId xmlns:p14="http://schemas.microsoft.com/office/powerpoint/2010/main" val="197742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87" y="0"/>
            <a:ext cx="9184820" cy="6858000"/>
          </a:xfrm>
          <a:prstGeom prst="rect">
            <a:avLst/>
          </a:prstGeom>
        </p:spPr>
      </p:pic>
      <p:sp>
        <p:nvSpPr>
          <p:cNvPr id="2" name="Title 1"/>
          <p:cNvSpPr>
            <a:spLocks noGrp="1"/>
          </p:cNvSpPr>
          <p:nvPr>
            <p:ph type="title"/>
          </p:nvPr>
        </p:nvSpPr>
        <p:spPr>
          <a:xfrm>
            <a:off x="746617" y="152400"/>
            <a:ext cx="7643812" cy="649287"/>
          </a:xfrm>
        </p:spPr>
        <p:txBody>
          <a:bodyPr/>
          <a:lstStyle/>
          <a:p>
            <a:r>
              <a:rPr lang="en-US" sz="2800" dirty="0">
                <a:solidFill>
                  <a:srgbClr val="FF0000"/>
                </a:solidFill>
              </a:rPr>
              <a:t>1907| "The Brooklyn Bridge Promenade and </a:t>
            </a:r>
            <a:r>
              <a:rPr lang="en-US" sz="2800" dirty="0" err="1">
                <a:solidFill>
                  <a:srgbClr val="FF0000"/>
                </a:solidFill>
              </a:rPr>
              <a:t>ManhattanTerminal</a:t>
            </a:r>
            <a:r>
              <a:rPr lang="en-US" sz="2800" dirty="0">
                <a:solidFill>
                  <a:srgbClr val="FF0000"/>
                </a:solidFill>
              </a:rPr>
              <a:t>"</a:t>
            </a:r>
          </a:p>
        </p:txBody>
      </p:sp>
    </p:spTree>
    <p:extLst>
      <p:ext uri="{BB962C8B-B14F-4D97-AF65-F5344CB8AC3E}">
        <p14:creationId xmlns:p14="http://schemas.microsoft.com/office/powerpoint/2010/main" val="123851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4636" y="0"/>
            <a:ext cx="8699364" cy="6858000"/>
          </a:xfrm>
          <a:prstGeom prst="rect">
            <a:avLst/>
          </a:prstGeom>
        </p:spPr>
      </p:pic>
      <p:sp>
        <p:nvSpPr>
          <p:cNvPr id="2" name="Title 1"/>
          <p:cNvSpPr>
            <a:spLocks noGrp="1"/>
          </p:cNvSpPr>
          <p:nvPr>
            <p:ph type="title"/>
          </p:nvPr>
        </p:nvSpPr>
        <p:spPr>
          <a:xfrm>
            <a:off x="444636" y="228600"/>
            <a:ext cx="7643812" cy="649287"/>
          </a:xfrm>
        </p:spPr>
        <p:txBody>
          <a:bodyPr/>
          <a:lstStyle/>
          <a:p>
            <a:r>
              <a:rPr lang="en-US" sz="3200" dirty="0" smtClean="0">
                <a:solidFill>
                  <a:srgbClr val="FF0000"/>
                </a:solidFill>
              </a:rPr>
              <a:t>1907</a:t>
            </a:r>
            <a:r>
              <a:rPr lang="en-US" sz="3200" dirty="0">
                <a:solidFill>
                  <a:srgbClr val="FF0000"/>
                </a:solidFill>
              </a:rPr>
              <a:t>| Chicago, Illinois. </a:t>
            </a:r>
            <a:r>
              <a:rPr lang="en-US" sz="3200" dirty="0" smtClean="0">
                <a:solidFill>
                  <a:srgbClr val="FF0000"/>
                </a:solidFill>
              </a:rPr>
              <a:t> Jackknife </a:t>
            </a:r>
            <a:r>
              <a:rPr lang="en-US" sz="3200" dirty="0">
                <a:solidFill>
                  <a:srgbClr val="FF0000"/>
                </a:solidFill>
              </a:rPr>
              <a:t>Bridge, Chicago River" </a:t>
            </a:r>
            <a:r>
              <a:rPr lang="en-US" sz="3200" dirty="0" smtClean="0">
                <a:solidFill>
                  <a:srgbClr val="FF0000"/>
                </a:solidFill>
              </a:rPr>
              <a:t> </a:t>
            </a:r>
            <a:endParaRPr lang="en-US" sz="3200" dirty="0">
              <a:solidFill>
                <a:srgbClr val="FF0000"/>
              </a:solidFill>
            </a:endParaRPr>
          </a:p>
        </p:txBody>
      </p:sp>
    </p:spTree>
    <p:extLst>
      <p:ext uri="{BB962C8B-B14F-4D97-AF65-F5344CB8AC3E}">
        <p14:creationId xmlns:p14="http://schemas.microsoft.com/office/powerpoint/2010/main" val="2576823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8717796" cy="6858000"/>
          </a:xfrm>
          <a:prstGeom prst="rect">
            <a:avLst/>
          </a:prstGeom>
        </p:spPr>
      </p:pic>
      <p:sp>
        <p:nvSpPr>
          <p:cNvPr id="2" name="Title 1"/>
          <p:cNvSpPr>
            <a:spLocks noGrp="1"/>
          </p:cNvSpPr>
          <p:nvPr>
            <p:ph type="title"/>
          </p:nvPr>
        </p:nvSpPr>
        <p:spPr>
          <a:xfrm>
            <a:off x="16932" y="152400"/>
            <a:ext cx="8700863" cy="649287"/>
          </a:xfrm>
        </p:spPr>
        <p:txBody>
          <a:bodyPr/>
          <a:lstStyle/>
          <a:p>
            <a:r>
              <a:rPr lang="en-US" sz="2800" dirty="0">
                <a:solidFill>
                  <a:srgbClr val="FF0000"/>
                </a:solidFill>
              </a:rPr>
              <a:t>1907| Chicago, Illinois. " Jackknife Bridge , Chicago River"</a:t>
            </a:r>
          </a:p>
        </p:txBody>
      </p:sp>
    </p:spTree>
    <p:extLst>
      <p:ext uri="{BB962C8B-B14F-4D97-AF65-F5344CB8AC3E}">
        <p14:creationId xmlns:p14="http://schemas.microsoft.com/office/powerpoint/2010/main" val="4160969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5400"/>
            <a:ext cx="9144000" cy="6858000"/>
          </a:xfrm>
          <a:prstGeom prst="rect">
            <a:avLst/>
          </a:prstGeom>
        </p:spPr>
      </p:pic>
      <p:sp>
        <p:nvSpPr>
          <p:cNvPr id="2" name="Title 1"/>
          <p:cNvSpPr>
            <a:spLocks noGrp="1"/>
          </p:cNvSpPr>
          <p:nvPr>
            <p:ph type="title"/>
          </p:nvPr>
        </p:nvSpPr>
        <p:spPr>
          <a:xfrm>
            <a:off x="67734" y="228600"/>
            <a:ext cx="9076266" cy="649287"/>
          </a:xfrm>
        </p:spPr>
        <p:txBody>
          <a:bodyPr/>
          <a:lstStyle/>
          <a:p>
            <a:r>
              <a:rPr lang="en-US" sz="2800" b="1" dirty="0">
                <a:solidFill>
                  <a:srgbClr val="FFFF00"/>
                </a:solidFill>
              </a:rPr>
              <a:t>1907| Savannah, Georgia. "The whole black family at the Hermitage" </a:t>
            </a:r>
          </a:p>
        </p:txBody>
      </p:sp>
    </p:spTree>
    <p:extLst>
      <p:ext uri="{BB962C8B-B14F-4D97-AF65-F5344CB8AC3E}">
        <p14:creationId xmlns:p14="http://schemas.microsoft.com/office/powerpoint/2010/main" val="256615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2838"/>
            <a:ext cx="8153400" cy="6801295"/>
          </a:xfrm>
          <a:prstGeom prst="rect">
            <a:avLst/>
          </a:prstGeom>
        </p:spPr>
      </p:pic>
      <p:sp>
        <p:nvSpPr>
          <p:cNvPr id="2" name="Title 1"/>
          <p:cNvSpPr>
            <a:spLocks noGrp="1"/>
          </p:cNvSpPr>
          <p:nvPr>
            <p:ph type="title"/>
          </p:nvPr>
        </p:nvSpPr>
        <p:spPr>
          <a:xfrm>
            <a:off x="0" y="28743"/>
            <a:ext cx="8001000" cy="1647657"/>
          </a:xfrm>
        </p:spPr>
        <p:txBody>
          <a:bodyPr/>
          <a:lstStyle/>
          <a:p>
            <a:r>
              <a:rPr lang="en-US" sz="2800" dirty="0">
                <a:solidFill>
                  <a:srgbClr val="FF0000"/>
                </a:solidFill>
              </a:rPr>
              <a:t>1908| New York . " Times Square " The old New York Times building, now encased in billboards, Hotel Astor and various theaters seen from Broadway</a:t>
            </a:r>
          </a:p>
        </p:txBody>
      </p:sp>
    </p:spTree>
    <p:extLst>
      <p:ext uri="{BB962C8B-B14F-4D97-AF65-F5344CB8AC3E}">
        <p14:creationId xmlns:p14="http://schemas.microsoft.com/office/powerpoint/2010/main" val="4236948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1567" y="0"/>
            <a:ext cx="8542434" cy="6841067"/>
          </a:xfrm>
          <a:prstGeom prst="rect">
            <a:avLst/>
          </a:prstGeom>
        </p:spPr>
      </p:pic>
      <p:sp>
        <p:nvSpPr>
          <p:cNvPr id="2" name="Title 1"/>
          <p:cNvSpPr>
            <a:spLocks noGrp="1"/>
          </p:cNvSpPr>
          <p:nvPr>
            <p:ph type="title"/>
          </p:nvPr>
        </p:nvSpPr>
        <p:spPr>
          <a:xfrm>
            <a:off x="940523" y="6019800"/>
            <a:ext cx="7864522" cy="649287"/>
          </a:xfrm>
        </p:spPr>
        <p:txBody>
          <a:bodyPr/>
          <a:lstStyle/>
          <a:p>
            <a:r>
              <a:rPr lang="en-US" sz="3200" dirty="0">
                <a:solidFill>
                  <a:srgbClr val="FF0000"/>
                </a:solidFill>
              </a:rPr>
              <a:t>1908| Detroit . "Waders at Belle Isle Park " </a:t>
            </a:r>
          </a:p>
        </p:txBody>
      </p:sp>
    </p:spTree>
    <p:extLst>
      <p:ext uri="{BB962C8B-B14F-4D97-AF65-F5344CB8AC3E}">
        <p14:creationId xmlns:p14="http://schemas.microsoft.com/office/powerpoint/2010/main" val="2461758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6484" y="0"/>
            <a:ext cx="8473649" cy="6849533"/>
          </a:xfrm>
          <a:prstGeom prst="rect">
            <a:avLst/>
          </a:prstGeom>
        </p:spPr>
      </p:pic>
      <p:sp>
        <p:nvSpPr>
          <p:cNvPr id="2" name="Title 1"/>
          <p:cNvSpPr>
            <a:spLocks noGrp="1"/>
          </p:cNvSpPr>
          <p:nvPr>
            <p:ph type="title"/>
          </p:nvPr>
        </p:nvSpPr>
        <p:spPr>
          <a:xfrm>
            <a:off x="636484" y="228600"/>
            <a:ext cx="7643812" cy="649287"/>
          </a:xfrm>
        </p:spPr>
        <p:txBody>
          <a:bodyPr/>
          <a:lstStyle/>
          <a:p>
            <a:r>
              <a:rPr lang="en-US" sz="2800" dirty="0">
                <a:solidFill>
                  <a:srgbClr val="FF0000"/>
                </a:solidFill>
              </a:rPr>
              <a:t>1908| Pittsburgh, Pennsylvania. " Nixon Theatre, Sixth Avenue &amp; Cherry Alley" </a:t>
            </a:r>
          </a:p>
        </p:txBody>
      </p:sp>
    </p:spTree>
    <p:extLst>
      <p:ext uri="{BB962C8B-B14F-4D97-AF65-F5344CB8AC3E}">
        <p14:creationId xmlns:p14="http://schemas.microsoft.com/office/powerpoint/2010/main" val="3319490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467" y="0"/>
            <a:ext cx="8621576" cy="6832600"/>
          </a:xfrm>
          <a:prstGeom prst="rect">
            <a:avLst/>
          </a:prstGeom>
        </p:spPr>
      </p:pic>
      <p:sp>
        <p:nvSpPr>
          <p:cNvPr id="2" name="Title 1"/>
          <p:cNvSpPr>
            <a:spLocks noGrp="1"/>
          </p:cNvSpPr>
          <p:nvPr>
            <p:ph type="title"/>
          </p:nvPr>
        </p:nvSpPr>
        <p:spPr>
          <a:xfrm>
            <a:off x="25399" y="304800"/>
            <a:ext cx="8813801" cy="649287"/>
          </a:xfrm>
        </p:spPr>
        <p:txBody>
          <a:bodyPr/>
          <a:lstStyle/>
          <a:p>
            <a:r>
              <a:rPr lang="en-US" sz="3200" dirty="0">
                <a:solidFill>
                  <a:srgbClr val="FF0000"/>
                </a:solidFill>
              </a:rPr>
              <a:t>1908| "Suburban Station, Petoskey , </a:t>
            </a:r>
            <a:r>
              <a:rPr lang="en-US" sz="3200" dirty="0" smtClean="0">
                <a:solidFill>
                  <a:srgbClr val="FF0000"/>
                </a:solidFill>
              </a:rPr>
              <a:t>Michigan" </a:t>
            </a:r>
            <a:endParaRPr lang="en-US" sz="3200" dirty="0">
              <a:solidFill>
                <a:srgbClr val="FF0000"/>
              </a:solidFill>
            </a:endParaRPr>
          </a:p>
        </p:txBody>
      </p:sp>
    </p:spTree>
    <p:extLst>
      <p:ext uri="{BB962C8B-B14F-4D97-AF65-F5344CB8AC3E}">
        <p14:creationId xmlns:p14="http://schemas.microsoft.com/office/powerpoint/2010/main" val="3143484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67" y="8466"/>
            <a:ext cx="8535242" cy="6849533"/>
          </a:xfrm>
          <a:prstGeom prst="rect">
            <a:avLst/>
          </a:prstGeom>
        </p:spPr>
      </p:pic>
      <p:sp>
        <p:nvSpPr>
          <p:cNvPr id="2" name="Title 1"/>
          <p:cNvSpPr>
            <a:spLocks noGrp="1"/>
          </p:cNvSpPr>
          <p:nvPr>
            <p:ph type="title"/>
          </p:nvPr>
        </p:nvSpPr>
        <p:spPr>
          <a:xfrm>
            <a:off x="0" y="8466"/>
            <a:ext cx="9144000" cy="801687"/>
          </a:xfrm>
        </p:spPr>
        <p:txBody>
          <a:bodyPr/>
          <a:lstStyle/>
          <a:p>
            <a:r>
              <a:rPr lang="en-US" sz="2800" b="1" dirty="0">
                <a:solidFill>
                  <a:srgbClr val="FFFF00"/>
                </a:solidFill>
              </a:rPr>
              <a:t>1908| New York . " Pompeiian Room — </a:t>
            </a:r>
            <a:r>
              <a:rPr lang="en-US" sz="2800" b="1" dirty="0" err="1">
                <a:solidFill>
                  <a:srgbClr val="FFFF00"/>
                </a:solidFill>
              </a:rPr>
              <a:t>HotelSeneca</a:t>
            </a:r>
            <a:r>
              <a:rPr lang="en-US" sz="2800" b="1" dirty="0">
                <a:solidFill>
                  <a:srgbClr val="FFFF00"/>
                </a:solidFill>
              </a:rPr>
              <a:t>"</a:t>
            </a:r>
          </a:p>
        </p:txBody>
      </p:sp>
    </p:spTree>
    <p:extLst>
      <p:ext uri="{BB962C8B-B14F-4D97-AF65-F5344CB8AC3E}">
        <p14:creationId xmlns:p14="http://schemas.microsoft.com/office/powerpoint/2010/main" val="1477019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9464" y="-25400"/>
            <a:ext cx="8644536" cy="6858000"/>
          </a:xfrm>
          <a:prstGeom prst="rect">
            <a:avLst/>
          </a:prstGeom>
        </p:spPr>
      </p:pic>
      <p:sp>
        <p:nvSpPr>
          <p:cNvPr id="2" name="Title 1"/>
          <p:cNvSpPr>
            <a:spLocks noGrp="1"/>
          </p:cNvSpPr>
          <p:nvPr>
            <p:ph type="title"/>
          </p:nvPr>
        </p:nvSpPr>
        <p:spPr>
          <a:xfrm>
            <a:off x="524864" y="0"/>
            <a:ext cx="8619136" cy="914400"/>
          </a:xfrm>
        </p:spPr>
        <p:txBody>
          <a:bodyPr/>
          <a:lstStyle/>
          <a:p>
            <a:r>
              <a:rPr lang="en-US" sz="3200" dirty="0">
                <a:solidFill>
                  <a:srgbClr val="FF0000"/>
                </a:solidFill>
              </a:rPr>
              <a:t>1900| Buffalo , New York. " Labor Day parade, Main Street "</a:t>
            </a:r>
          </a:p>
        </p:txBody>
      </p:sp>
    </p:spTree>
    <p:extLst>
      <p:ext uri="{BB962C8B-B14F-4D97-AF65-F5344CB8AC3E}">
        <p14:creationId xmlns:p14="http://schemas.microsoft.com/office/powerpoint/2010/main" val="2248037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9067" y="-8467"/>
            <a:ext cx="8608000" cy="6832600"/>
          </a:xfrm>
          <a:prstGeom prst="rect">
            <a:avLst/>
          </a:prstGeom>
        </p:spPr>
      </p:pic>
      <p:sp>
        <p:nvSpPr>
          <p:cNvPr id="2" name="Title 1"/>
          <p:cNvSpPr>
            <a:spLocks noGrp="1"/>
          </p:cNvSpPr>
          <p:nvPr>
            <p:ph type="title"/>
          </p:nvPr>
        </p:nvSpPr>
        <p:spPr>
          <a:xfrm>
            <a:off x="1066800" y="5486400"/>
            <a:ext cx="9144000" cy="762000"/>
          </a:xfrm>
        </p:spPr>
        <p:txBody>
          <a:bodyPr/>
          <a:lstStyle/>
          <a:p>
            <a:r>
              <a:rPr lang="en-US" sz="3200" b="1" dirty="0" smtClean="0">
                <a:solidFill>
                  <a:srgbClr val="FF0000"/>
                </a:solidFill>
              </a:rPr>
              <a:t>1908| St. Louis Avenue, St. Louis, MO</a:t>
            </a:r>
            <a:endParaRPr lang="en-US" sz="3200" b="1" dirty="0">
              <a:solidFill>
                <a:srgbClr val="FF0000"/>
              </a:solidFill>
            </a:endParaRPr>
          </a:p>
        </p:txBody>
      </p:sp>
    </p:spTree>
    <p:extLst>
      <p:ext uri="{BB962C8B-B14F-4D97-AF65-F5344CB8AC3E}">
        <p14:creationId xmlns:p14="http://schemas.microsoft.com/office/powerpoint/2010/main" val="595771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590800"/>
            <a:ext cx="8229600" cy="4038600"/>
          </a:xfrm>
        </p:spPr>
        <p:txBody>
          <a:bodyPr/>
          <a:lstStyle/>
          <a:p>
            <a:pPr marL="0" indent="0">
              <a:buNone/>
            </a:pPr>
            <a:r>
              <a:rPr lang="en-US" dirty="0"/>
              <a:t>the way things use to be</a:t>
            </a:r>
            <a:r>
              <a:rPr lang="en-US" dirty="0" smtClean="0"/>
              <a:t>, and </a:t>
            </a:r>
            <a:r>
              <a:rPr lang="en-US" dirty="0"/>
              <a:t>what they are </a:t>
            </a:r>
            <a:r>
              <a:rPr lang="en-US" dirty="0" smtClean="0"/>
              <a:t>now makes </a:t>
            </a:r>
            <a:r>
              <a:rPr lang="en-US" dirty="0"/>
              <a:t>you wonder</a:t>
            </a:r>
          </a:p>
          <a:p>
            <a:r>
              <a:rPr lang="en-US" dirty="0" smtClean="0"/>
              <a:t>BUT</a:t>
            </a:r>
            <a:endParaRPr lang="en-US" dirty="0"/>
          </a:p>
          <a:p>
            <a:pPr marL="0" indent="0">
              <a:buNone/>
            </a:pPr>
            <a:r>
              <a:rPr lang="en-US" dirty="0" smtClean="0"/>
              <a:t>I </a:t>
            </a:r>
            <a:r>
              <a:rPr lang="en-US" dirty="0"/>
              <a:t>love my Air and dishwasher and washing </a:t>
            </a:r>
            <a:r>
              <a:rPr lang="en-US" dirty="0" smtClean="0"/>
              <a:t>machine I </a:t>
            </a:r>
            <a:r>
              <a:rPr lang="en-US" dirty="0"/>
              <a:t>remember the old wringer that I helped </a:t>
            </a:r>
            <a:r>
              <a:rPr lang="en-US" dirty="0" smtClean="0"/>
              <a:t>Mom wash </a:t>
            </a:r>
            <a:r>
              <a:rPr lang="en-US" dirty="0"/>
              <a:t>and pull clothes </a:t>
            </a:r>
            <a:r>
              <a:rPr lang="en-US" dirty="0" smtClean="0"/>
              <a:t>thru yep </a:t>
            </a:r>
            <a:r>
              <a:rPr lang="en-US" dirty="0"/>
              <a:t>something are better and </a:t>
            </a:r>
            <a:r>
              <a:rPr lang="en-US" dirty="0" smtClean="0"/>
              <a:t>this nice </a:t>
            </a:r>
            <a:r>
              <a:rPr lang="en-US" dirty="0"/>
              <a:t>to look back on, wonder what </a:t>
            </a:r>
            <a:r>
              <a:rPr lang="en-US" dirty="0" smtClean="0"/>
              <a:t>the next </a:t>
            </a:r>
            <a:r>
              <a:rPr lang="en-US" dirty="0"/>
              <a:t>generation will think of us ??? </a:t>
            </a:r>
          </a:p>
        </p:txBody>
      </p:sp>
    </p:spTree>
    <p:extLst>
      <p:ext uri="{BB962C8B-B14F-4D97-AF65-F5344CB8AC3E}">
        <p14:creationId xmlns:p14="http://schemas.microsoft.com/office/powerpoint/2010/main" val="269097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6556" y="33866"/>
            <a:ext cx="8577444" cy="6883400"/>
          </a:xfrm>
          <a:prstGeom prst="rect">
            <a:avLst/>
          </a:prstGeom>
        </p:spPr>
      </p:pic>
      <p:sp>
        <p:nvSpPr>
          <p:cNvPr id="2" name="Title 1"/>
          <p:cNvSpPr>
            <a:spLocks noGrp="1"/>
          </p:cNvSpPr>
          <p:nvPr>
            <p:ph type="title"/>
          </p:nvPr>
        </p:nvSpPr>
        <p:spPr>
          <a:xfrm>
            <a:off x="1219200" y="16933"/>
            <a:ext cx="7643812" cy="668867"/>
          </a:xfrm>
        </p:spPr>
        <p:txBody>
          <a:bodyPr/>
          <a:lstStyle/>
          <a:p>
            <a:r>
              <a:rPr lang="en-US" sz="3200" dirty="0">
                <a:solidFill>
                  <a:srgbClr val="FF0000"/>
                </a:solidFill>
              </a:rPr>
              <a:t>1900| "U.S.S. Oregon </a:t>
            </a:r>
            <a:r>
              <a:rPr lang="en-US" sz="3200" dirty="0" smtClean="0">
                <a:solidFill>
                  <a:srgbClr val="FF0000"/>
                </a:solidFill>
              </a:rPr>
              <a:t>quarterdeck”</a:t>
            </a:r>
            <a:endParaRPr lang="en-US" sz="3200" dirty="0">
              <a:solidFill>
                <a:srgbClr val="FF0000"/>
              </a:solidFill>
            </a:endParaRPr>
          </a:p>
        </p:txBody>
      </p:sp>
    </p:spTree>
    <p:extLst>
      <p:ext uri="{BB962C8B-B14F-4D97-AF65-F5344CB8AC3E}">
        <p14:creationId xmlns:p14="http://schemas.microsoft.com/office/powerpoint/2010/main" val="352688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8466666" cy="6858000"/>
          </a:xfrm>
          <a:prstGeom prst="rect">
            <a:avLst/>
          </a:prstGeom>
        </p:spPr>
      </p:pic>
      <p:sp>
        <p:nvSpPr>
          <p:cNvPr id="2" name="Title 1"/>
          <p:cNvSpPr>
            <a:spLocks noGrp="1"/>
          </p:cNvSpPr>
          <p:nvPr>
            <p:ph type="title"/>
          </p:nvPr>
        </p:nvSpPr>
        <p:spPr>
          <a:xfrm>
            <a:off x="0" y="16933"/>
            <a:ext cx="8466666" cy="649287"/>
          </a:xfrm>
        </p:spPr>
        <p:txBody>
          <a:bodyPr/>
          <a:lstStyle/>
          <a:p>
            <a:r>
              <a:rPr lang="en-US" dirty="0">
                <a:solidFill>
                  <a:srgbClr val="FF0000"/>
                </a:solidFill>
              </a:rPr>
              <a:t> 1900| "U.S.S. </a:t>
            </a:r>
            <a:r>
              <a:rPr lang="en-US" dirty="0" err="1">
                <a:solidFill>
                  <a:srgbClr val="FF0000"/>
                </a:solidFill>
              </a:rPr>
              <a:t>Chicago.One</a:t>
            </a:r>
            <a:r>
              <a:rPr lang="en-US" dirty="0">
                <a:solidFill>
                  <a:srgbClr val="FF0000"/>
                </a:solidFill>
              </a:rPr>
              <a:t> of the crew"</a:t>
            </a:r>
          </a:p>
        </p:txBody>
      </p:sp>
    </p:spTree>
    <p:extLst>
      <p:ext uri="{BB962C8B-B14F-4D97-AF65-F5344CB8AC3E}">
        <p14:creationId xmlns:p14="http://schemas.microsoft.com/office/powerpoint/2010/main" val="16219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67" y="0"/>
            <a:ext cx="7860171" cy="6858000"/>
          </a:xfrm>
          <a:prstGeom prst="rect">
            <a:avLst/>
          </a:prstGeom>
        </p:spPr>
      </p:pic>
      <p:sp>
        <p:nvSpPr>
          <p:cNvPr id="2" name="Title 1"/>
          <p:cNvSpPr>
            <a:spLocks noGrp="1"/>
          </p:cNvSpPr>
          <p:nvPr>
            <p:ph type="title"/>
          </p:nvPr>
        </p:nvSpPr>
        <p:spPr>
          <a:xfrm>
            <a:off x="-42334" y="0"/>
            <a:ext cx="7643812" cy="877887"/>
          </a:xfrm>
        </p:spPr>
        <p:txBody>
          <a:bodyPr/>
          <a:lstStyle/>
          <a:p>
            <a:r>
              <a:rPr lang="en-US" sz="3200" dirty="0">
                <a:solidFill>
                  <a:srgbClr val="FF0000"/>
                </a:solidFill>
              </a:rPr>
              <a:t>1901| Buffalo , New York. "Unloading ore from whaleback carrier" </a:t>
            </a:r>
          </a:p>
        </p:txBody>
      </p:sp>
    </p:spTree>
    <p:extLst>
      <p:ext uri="{BB962C8B-B14F-4D97-AF65-F5344CB8AC3E}">
        <p14:creationId xmlns:p14="http://schemas.microsoft.com/office/powerpoint/2010/main" val="263307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9119" y="0"/>
            <a:ext cx="8626414" cy="6858000"/>
          </a:xfrm>
          <a:prstGeom prst="rect">
            <a:avLst/>
          </a:prstGeom>
        </p:spPr>
      </p:pic>
      <p:sp>
        <p:nvSpPr>
          <p:cNvPr id="2" name="Title 1"/>
          <p:cNvSpPr>
            <a:spLocks noGrp="1"/>
          </p:cNvSpPr>
          <p:nvPr>
            <p:ph type="title"/>
          </p:nvPr>
        </p:nvSpPr>
        <p:spPr>
          <a:xfrm>
            <a:off x="4038600" y="0"/>
            <a:ext cx="5105400" cy="1143000"/>
          </a:xfrm>
        </p:spPr>
        <p:txBody>
          <a:bodyPr/>
          <a:lstStyle/>
          <a:p>
            <a:r>
              <a:rPr lang="en-US" sz="2800" dirty="0">
                <a:solidFill>
                  <a:srgbClr val="FF0000"/>
                </a:solidFill>
              </a:rPr>
              <a:t>1901| "Hanging rock on the Susquehanna near Danville , Pennsylvania " </a:t>
            </a:r>
          </a:p>
        </p:txBody>
      </p:sp>
    </p:spTree>
    <p:extLst>
      <p:ext uri="{BB962C8B-B14F-4D97-AF65-F5344CB8AC3E}">
        <p14:creationId xmlns:p14="http://schemas.microsoft.com/office/powerpoint/2010/main" val="2116401317"/>
      </p:ext>
    </p:extLst>
  </p:cSld>
  <p:clrMapOvr>
    <a:masterClrMapping/>
  </p:clrMapOvr>
</p:sld>
</file>

<file path=ppt/theme/theme1.xml><?xml version="1.0" encoding="utf-8"?>
<a:theme xmlns:a="http://schemas.openxmlformats.org/drawingml/2006/main" name="00001">
  <a:themeElements>
    <a:clrScheme name="00001 1">
      <a:dk1>
        <a:srgbClr val="808080"/>
      </a:dk1>
      <a:lt1>
        <a:srgbClr val="EAEAEA"/>
      </a:lt1>
      <a:dk2>
        <a:srgbClr val="000000"/>
      </a:dk2>
      <a:lt2>
        <a:srgbClr val="FFFFFF"/>
      </a:lt2>
      <a:accent1>
        <a:srgbClr val="CC00FF"/>
      </a:accent1>
      <a:accent2>
        <a:srgbClr val="FF99FF"/>
      </a:accent2>
      <a:accent3>
        <a:srgbClr val="AAAAAA"/>
      </a:accent3>
      <a:accent4>
        <a:srgbClr val="C8C8C8"/>
      </a:accent4>
      <a:accent5>
        <a:srgbClr val="E2AAFF"/>
      </a:accent5>
      <a:accent6>
        <a:srgbClr val="E78AE7"/>
      </a:accent6>
      <a:hlink>
        <a:srgbClr val="3333FF"/>
      </a:hlink>
      <a:folHlink>
        <a:srgbClr val="0066FF"/>
      </a:folHlink>
    </a:clrScheme>
    <a:fontScheme name="00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00001 1">
        <a:dk1>
          <a:srgbClr val="808080"/>
        </a:dk1>
        <a:lt1>
          <a:srgbClr val="EAEAEA"/>
        </a:lt1>
        <a:dk2>
          <a:srgbClr val="000000"/>
        </a:dk2>
        <a:lt2>
          <a:srgbClr val="FFFFFF"/>
        </a:lt2>
        <a:accent1>
          <a:srgbClr val="CC00FF"/>
        </a:accent1>
        <a:accent2>
          <a:srgbClr val="FF99FF"/>
        </a:accent2>
        <a:accent3>
          <a:srgbClr val="AAAAAA"/>
        </a:accent3>
        <a:accent4>
          <a:srgbClr val="C8C8C8"/>
        </a:accent4>
        <a:accent5>
          <a:srgbClr val="E2AAFF"/>
        </a:accent5>
        <a:accent6>
          <a:srgbClr val="E78AE7"/>
        </a:accent6>
        <a:hlink>
          <a:srgbClr val="3333FF"/>
        </a:hlink>
        <a:folHlink>
          <a:srgbClr val="0066FF"/>
        </a:folHlink>
      </a:clrScheme>
      <a:clrMap bg1="dk2" tx1="lt1" bg2="dk1" tx2="lt2" accent1="accent1" accent2="accent2" accent3="accent3" accent4="accent4" accent5="accent5" accent6="accent6" hlink="hlink" folHlink="folHlink"/>
    </a:extraClrScheme>
    <a:extraClrScheme>
      <a:clrScheme name="00001 2">
        <a:dk1>
          <a:srgbClr val="808080"/>
        </a:dk1>
        <a:lt1>
          <a:srgbClr val="99CCFF"/>
        </a:lt1>
        <a:dk2>
          <a:srgbClr val="000000"/>
        </a:dk2>
        <a:lt2>
          <a:srgbClr val="FFCCFF"/>
        </a:lt2>
        <a:accent1>
          <a:srgbClr val="0000FF"/>
        </a:accent1>
        <a:accent2>
          <a:srgbClr val="FF99FF"/>
        </a:accent2>
        <a:accent3>
          <a:srgbClr val="AAAAAA"/>
        </a:accent3>
        <a:accent4>
          <a:srgbClr val="82AEDA"/>
        </a:accent4>
        <a:accent5>
          <a:srgbClr val="AAAAFF"/>
        </a:accent5>
        <a:accent6>
          <a:srgbClr val="E78AE7"/>
        </a:accent6>
        <a:hlink>
          <a:srgbClr val="0099FF"/>
        </a:hlink>
        <a:folHlink>
          <a:srgbClr val="0066FF"/>
        </a:folHlink>
      </a:clrScheme>
      <a:clrMap bg1="dk2" tx1="lt1" bg2="dk1" tx2="lt2" accent1="accent1" accent2="accent2" accent3="accent3" accent4="accent4" accent5="accent5" accent6="accent6" hlink="hlink" folHlink="folHlink"/>
    </a:extraClrScheme>
    <a:extraClrScheme>
      <a:clrScheme name="00001 3">
        <a:dk1>
          <a:srgbClr val="003399"/>
        </a:dk1>
        <a:lt1>
          <a:srgbClr val="99CCFF"/>
        </a:lt1>
        <a:dk2>
          <a:srgbClr val="000000"/>
        </a:dk2>
        <a:lt2>
          <a:srgbClr val="FFCCFF"/>
        </a:lt2>
        <a:accent1>
          <a:srgbClr val="0000FF"/>
        </a:accent1>
        <a:accent2>
          <a:srgbClr val="FF99FF"/>
        </a:accent2>
        <a:accent3>
          <a:srgbClr val="AAAAAA"/>
        </a:accent3>
        <a:accent4>
          <a:srgbClr val="82AEDA"/>
        </a:accent4>
        <a:accent5>
          <a:srgbClr val="AAAAFF"/>
        </a:accent5>
        <a:accent6>
          <a:srgbClr val="E78AE7"/>
        </a:accent6>
        <a:hlink>
          <a:srgbClr val="FF3399"/>
        </a:hlink>
        <a:folHlink>
          <a:srgbClr val="0066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5F70A4BE-A07B-4B95-BE16-CACD75B67EBD}" vid="{7EB2FBA0-3DF9-4436-B2B4-83F20D2EAA0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americanism abstract</Template>
  <TotalTime>81</TotalTime>
  <Words>760</Words>
  <Application>Microsoft Office PowerPoint</Application>
  <PresentationFormat>On-screen Show (4:3)</PresentationFormat>
  <Paragraphs>53</Paragraphs>
  <Slides>51</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51</vt:i4>
      </vt:variant>
    </vt:vector>
  </HeadingPairs>
  <TitlesOfParts>
    <vt:vector size="53" baseType="lpstr">
      <vt:lpstr>Arial</vt:lpstr>
      <vt:lpstr>00001</vt:lpstr>
      <vt:lpstr>U.S.A. in the early 20th Century</vt:lpstr>
      <vt:lpstr>PowerPoint Presentation</vt:lpstr>
      <vt:lpstr> 1900| New Jersey circa. " Bergen Tunnel, east end" </vt:lpstr>
      <vt:lpstr>1900| Chicago . "A walk in Lincoln Park "  </vt:lpstr>
      <vt:lpstr>1900| Buffalo , New York. " Labor Day parade, Main Street "</vt:lpstr>
      <vt:lpstr>1900| "U.S.S. Oregon quarterdeck”</vt:lpstr>
      <vt:lpstr> 1900| "U.S.S. Chicago.One of the crew"</vt:lpstr>
      <vt:lpstr>1901| Buffalo , New York. "Unloading ore from whaleback carrier" </vt:lpstr>
      <vt:lpstr>1901| "Hanging rock on the Susquehanna near Danville , Pennsylvania " </vt:lpstr>
      <vt:lpstr>1901| Petoskey , Michigan. "Grand Rapids &amp; Indiana R.R. Station"</vt:lpstr>
      <vt:lpstr>1901| Detroit . "Excursion steamers Tashmooand Idlewild at wharves"</vt:lpstr>
      <vt:lpstr>1901 | Colorado . "Station and hotel, summit of Pike's Peak " </vt:lpstr>
      <vt:lpstr>1902 | "A happy family?" </vt:lpstr>
      <vt:lpstr>1902| Iowa . " Chicago &amp; North WesternRailway — steel viaduct over Des Moines River" | William Henry Jackson </vt:lpstr>
      <vt:lpstr>1903| New York . " Brooklyn Terminal at Brooklyn Bridge " </vt:lpstr>
      <vt:lpstr>1903| "S.S. Proteus.High water at New Orleans levee" </vt:lpstr>
      <vt:lpstr>1903| "Unloading bananas at New Orleans, Louisiana "</vt:lpstr>
      <vt:lpstr>1904| The Jersey Shore. " Steeplechase Pier and bathers, Atlantic City " </vt:lpstr>
      <vt:lpstr>1904 | " Michigan Central Railroad. Oiling up before the start"</vt:lpstr>
      <vt:lpstr>904| New York . "The Poies, Coney Island "</vt:lpstr>
      <vt:lpstr>1905| St. Clair , Michigan. "Launch of steamer Frank J. Hecker"</vt:lpstr>
      <vt:lpstr>1905| St. Augustine , Florida. "They were on their honeymoon"   </vt:lpstr>
      <vt:lpstr> 1905| Coney Island , New York. "Surf bathing"</vt:lpstr>
      <vt:lpstr>1905 | The New Jersey shore. " Boardwalk and beach, Asbury Park "</vt:lpstr>
      <vt:lpstr>1905| Cleveland , Ohio. " Cuyahoga River from theViaduct" </vt:lpstr>
      <vt:lpstr>1905 | Buffalo , New York. "Jack-Knife Bridge, City Ship Canal , foot of Michigan Street"</vt:lpstr>
      <vt:lpstr> 1905| The Detroit River. "Transfer steamer Detroit in the ice"</vt:lpstr>
      <vt:lpstr>1905| Houghton , Michigan. "Loading copper on steamer Juniata" </vt:lpstr>
      <vt:lpstr>1905 | Buffalo, New York. "Looking up Main Street. Steamer NorthLand at Long Wharf"</vt:lpstr>
      <vt:lpstr>1905 | "A winter morning" </vt:lpstr>
      <vt:lpstr> 1905| Knoxville , Tennessee. " Gay Street looking north from Clinch Avenue" </vt:lpstr>
      <vt:lpstr> 1905 | Hot Springs, Arkansas. "Roadway through the pines" </vt:lpstr>
      <vt:lpstr>1905| Chicago . "The bridge, Lincoln Park " </vt:lpstr>
      <vt:lpstr>1906| " Mississippi River Landing"</vt:lpstr>
      <vt:lpstr>1906| Birmingham, Alabama. " Second Avenue looking east"</vt:lpstr>
      <vt:lpstr>1906| Gulfport, Mississippi. "Steamer loading resin" </vt:lpstr>
      <vt:lpstr>906| Wequetonsing, Michigan. "The birches and the bay" </vt:lpstr>
      <vt:lpstr>1906| Circa. "Banana docks, New York"</vt:lpstr>
      <vt:lpstr>1906| "Railroad station, Magnolia, Massachusetts"</vt:lpstr>
      <vt:lpstr>1907| Detroit . "Band concert on Grand Canal, Belle Isle Park " </vt:lpstr>
      <vt:lpstr>1907| "The Brooklyn Bridge Promenade and ManhattanTerminal"</vt:lpstr>
      <vt:lpstr>1907| Chicago, Illinois.  Jackknife Bridge, Chicago River"  </vt:lpstr>
      <vt:lpstr>1907| Chicago, Illinois. " Jackknife Bridge , Chicago River"</vt:lpstr>
      <vt:lpstr>1907| Savannah, Georgia. "The whole black family at the Hermitage" </vt:lpstr>
      <vt:lpstr>1908| New York . " Times Square " The old New York Times building, now encased in billboards, Hotel Astor and various theaters seen from Broadway</vt:lpstr>
      <vt:lpstr>1908| Detroit . "Waders at Belle Isle Park " </vt:lpstr>
      <vt:lpstr>1908| Pittsburgh, Pennsylvania. " Nixon Theatre, Sixth Avenue &amp; Cherry Alley" </vt:lpstr>
      <vt:lpstr>1908| "Suburban Station, Petoskey , Michigan" </vt:lpstr>
      <vt:lpstr>1908| New York . " Pompeiian Room — HotelSeneca"</vt:lpstr>
      <vt:lpstr>1908| St. Louis Avenue, St. Louis, MO</vt:lpstr>
      <vt:lpstr>PowerPoint Presentation</vt:lpstr>
    </vt:vector>
  </TitlesOfParts>
  <Company>eSB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 in the early 20th Century</dc:title>
  <dc:creator>Joseph Naumann</dc:creator>
  <cp:lastModifiedBy>Joseph Naumann</cp:lastModifiedBy>
  <cp:revision>10</cp:revision>
  <dcterms:created xsi:type="dcterms:W3CDTF">2015-06-08T00:54:24Z</dcterms:created>
  <dcterms:modified xsi:type="dcterms:W3CDTF">2015-06-08T02:15:37Z</dcterms:modified>
</cp:coreProperties>
</file>