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75" r:id="rId9"/>
    <p:sldId id="261" r:id="rId10"/>
    <p:sldId id="276" r:id="rId11"/>
    <p:sldId id="262" r:id="rId12"/>
    <p:sldId id="278" r:id="rId13"/>
    <p:sldId id="263" r:id="rId14"/>
    <p:sldId id="277" r:id="rId15"/>
    <p:sldId id="264" r:id="rId16"/>
    <p:sldId id="279" r:id="rId17"/>
    <p:sldId id="265" r:id="rId18"/>
    <p:sldId id="280" r:id="rId19"/>
    <p:sldId id="266" r:id="rId20"/>
    <p:sldId id="281" r:id="rId21"/>
    <p:sldId id="267" r:id="rId22"/>
    <p:sldId id="282" r:id="rId23"/>
    <p:sldId id="268" r:id="rId24"/>
    <p:sldId id="283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org_parthen_20071109_2_villag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7801-67C7-4949-A81D-CFABF447C1D9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C8DF-D9A8-4348-B737-AE224C65DD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3AA6-305A-4C1A-841F-A2D787E58DFE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BA80-EE80-4409-BD1E-F4C66D98C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BA67-37B3-4557-9FB9-240C25699760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A165-C4DD-45C9-9197-B536CFC92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90DD-C044-4276-8DDC-C8CBC73276B6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E333-19AA-4E6F-A414-B87888450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057E-A6F1-40EA-9E87-F4DDAD7CAE12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DD85-C6C3-4AFE-9CB1-302DF67AC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1434-CFBD-4061-B7D5-49BB75826289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6A51-D0A7-4A2B-88F1-E3B68AE86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9C09-1481-4C13-8EDD-70B60E92E47E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8E4C-5B89-48BB-AFEC-59B9FA5E0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D7BD-8B4A-4B60-AA59-A898446E9046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E741-71B5-43A3-8FCF-E3035EC1C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2F83-1A74-462A-8CE8-E380FE4223C0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C6C1-8DC5-4BD5-BB8B-357FA2E21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2E10-5D24-4547-B2E2-586FA65448B8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C97B-80D5-400F-A79F-4493A8FCE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illagecropped.jpg"/>
          <p:cNvPicPr>
            <a:picLocks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344488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EC91-685C-49C7-BF2A-B85DB392E925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E32A-6293-4FCB-8FB5-8F16E98FE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FA34A-4C43-4BA9-BECB-ABBE066A9C20}" type="datetimeFigureOut">
              <a:rPr lang="en-US"/>
              <a:pPr>
                <a:defRPr/>
              </a:pPr>
              <a:t>7/1/2010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C2B79-1174-44A6-9FBC-F146531A7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World Were a Village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Book, © 2002 – updated 2008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In this world village, what religions do the people follow?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are some type of Christian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are Muslims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are Hindus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practice shamanism, animism, or other folk religions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are Buddhists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belong to other world religions: Baha’i, Confucianism,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Shintoism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Sikhism, Jainism, or Taoism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is Jewish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are non-religious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327" y="1067514"/>
            <a:ext cx="6165073" cy="535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village has many animals that either help produce food or are a source of food. These are: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sheep or goats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cows, bulls, &amp; oxen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pigs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camels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horses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chickens – they produce food and are food and they outnumber the people in the village by more than 2 to one.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3607986"/>
            <a:ext cx="4572000" cy="303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Distribution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There is enough food for everyone if it were divided equally </a:t>
            </a:r>
            <a:r>
              <a:rPr lang="en-US" b="1" dirty="0" smtClean="0"/>
              <a:t>among them; however, it is not equally divided. So everyone is not well fed.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people do not have a reliable food supply and are hungry some or all of the time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other people are seriously undernourished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34 people always have enough to eat.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234854" cy="493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Many breathe fresh air; however, not everyone is so lucky. These people have polluted air to breathe which threatens their health.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68 breathe clean air, while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breathe polluted air that threatens their health.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 dirty="0" smtClean="0"/>
              <a:t>Polluted                    Clear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65" y="533400"/>
            <a:ext cx="40091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239" y="533400"/>
            <a:ext cx="450816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Sanitation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b="1" dirty="0" smtClean="0"/>
              <a:t>As with air, many have access to clean water and adequate sanitation facilities; however, some are not so fortunate.</a:t>
            </a:r>
          </a:p>
          <a:p>
            <a:pPr lvl="1"/>
            <a:r>
              <a:rPr lang="en-US" b="1" dirty="0" smtClean="0"/>
              <a:t>64 have access to adequate sanitation – they have public or household sewage disposal – while 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do not.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b="1" dirty="0" smtClean="0"/>
              <a:t>83 have access to a safe source of water in their houses or within a short distance.  The other 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do not and spend a large part of each day simply getting safe water.  </a:t>
            </a:r>
            <a:r>
              <a:rPr lang="en-US" b="1" dirty="0" smtClean="0"/>
              <a:t>Most of the hard work is done by women and girls.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r>
              <a:rPr lang="en-US" dirty="0" smtClean="0"/>
              <a:t>Demographics uses many large numbers from which forming a “mental picture” is quite difficult.</a:t>
            </a:r>
          </a:p>
          <a:p>
            <a:pPr lvl="1"/>
            <a:r>
              <a:rPr lang="en-US" dirty="0" smtClean="0"/>
              <a:t>World Population (2008) was 6,660,000,000</a:t>
            </a:r>
          </a:p>
          <a:p>
            <a:pPr lvl="1"/>
            <a:r>
              <a:rPr lang="en-US" dirty="0" smtClean="0"/>
              <a:t>Thirty countries have more than 40,000,000 people.</a:t>
            </a:r>
          </a:p>
          <a:p>
            <a:pPr lvl="1"/>
            <a:r>
              <a:rPr lang="en-US" dirty="0" smtClean="0"/>
              <a:t>Eleven countries have more than 100,000,000 people.</a:t>
            </a:r>
          </a:p>
          <a:p>
            <a:pPr lvl="1"/>
            <a:r>
              <a:rPr lang="en-US" dirty="0" smtClean="0"/>
              <a:t>Two countries have more than 1 billion people:</a:t>
            </a:r>
          </a:p>
          <a:p>
            <a:pPr lvl="2"/>
            <a:r>
              <a:rPr lang="en-US" dirty="0" smtClean="0"/>
              <a:t>China has 1,300,000,000</a:t>
            </a:r>
          </a:p>
          <a:p>
            <a:pPr lvl="2"/>
            <a:r>
              <a:rPr lang="en-US" dirty="0" smtClean="0"/>
              <a:t>India has 1,100,000,000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715000" cy="296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Schooling and Literacy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school bell may ring, but only some of the children can go to school.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36 school-age persons in the village, but only 30 go to school.</a:t>
            </a:r>
          </a:p>
          <a:p>
            <a:r>
              <a:rPr lang="en-US" b="1" dirty="0" smtClean="0"/>
              <a:t>There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teacher </a:t>
            </a:r>
            <a:r>
              <a:rPr lang="en-US" b="1" dirty="0" smtClean="0"/>
              <a:t>at the school.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Not everyone is encouraged to learn to read. Of the 72 people over the age of 15, 59 can read at least a little, but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cannot read at all.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More males are taught to read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 of the illiterates are women.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quite a gap!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6757"/>
            <a:ext cx="4038600" cy="30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and Possessions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86400"/>
          </a:xfrm>
        </p:spPr>
        <p:txBody>
          <a:bodyPr/>
          <a:lstStyle/>
          <a:p>
            <a:r>
              <a:rPr lang="en-US" b="1" dirty="0" smtClean="0"/>
              <a:t>How much money do people in the global village have?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all the money in the village were divided equally, each person would have about $9350 (US $) per year, but it isn’t divided equally.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poorest 10 people have about 1$ per day.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486400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richest 10 people have more than  half of the money  More than $25,000 per year.</a:t>
            </a:r>
          </a:p>
          <a:p>
            <a:pPr lvl="1"/>
            <a:r>
              <a:rPr lang="en-US" b="1" dirty="0" smtClean="0"/>
              <a:t>The other 80 people have something in between –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average about $4 a day.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cost of food and shelter and other necessities is about $5000 per year.  Many people cannot pay for these needs.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32" y="1371600"/>
            <a:ext cx="355799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261" y="2286000"/>
            <a:ext cx="48352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562600"/>
          </a:xfrm>
        </p:spPr>
        <p:txBody>
          <a:bodyPr/>
          <a:lstStyle/>
          <a:p>
            <a:r>
              <a:rPr lang="en-US" b="1" dirty="0" smtClean="0"/>
              <a:t>When dusk arrives, bright electric lights go on in some homes, in others dimmer light is provided by candles and oil lamps and lanterns.</a:t>
            </a:r>
          </a:p>
          <a:p>
            <a:r>
              <a:rPr lang="en-US" b="1" dirty="0" smtClean="0"/>
              <a:t>How many have electricity?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have electricity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do not have electricity.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562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most who have electricity, it is only to provide light. </a:t>
            </a:r>
            <a:r>
              <a:rPr lang="en-US" b="1" dirty="0" smtClean="0"/>
              <a:t>Some villagers, however, have luxuries that require electricity. In the village there are:</a:t>
            </a:r>
          </a:p>
          <a:p>
            <a:pPr lvl="1"/>
            <a:r>
              <a:rPr lang="en-US" b="1" dirty="0" smtClean="0"/>
              <a:t>42 radios</a:t>
            </a:r>
          </a:p>
          <a:p>
            <a:pPr lvl="1"/>
            <a:r>
              <a:rPr lang="en-US" b="1" dirty="0" smtClean="0"/>
              <a:t>28 televisions (7 with cable)</a:t>
            </a:r>
          </a:p>
          <a:p>
            <a:pPr lvl="1"/>
            <a:r>
              <a:rPr lang="en-US" b="1" dirty="0" smtClean="0"/>
              <a:t>61 telephones (40 are cell phones)</a:t>
            </a:r>
          </a:p>
          <a:p>
            <a:pPr lvl="1"/>
            <a:r>
              <a:rPr lang="en-US" b="1" dirty="0" smtClean="0"/>
              <a:t>15 computers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Village in the Past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r>
              <a:rPr lang="en-US" b="1" dirty="0" smtClean="0"/>
              <a:t>Over a period of 3000 years, the village’s population doubled 5 times.</a:t>
            </a:r>
          </a:p>
          <a:p>
            <a:pPr lvl="1"/>
            <a:r>
              <a:rPr lang="en-US" b="1" dirty="0" smtClean="0"/>
              <a:t>Around 1000 BCE, only 1 person lived in the village.</a:t>
            </a:r>
          </a:p>
          <a:p>
            <a:pPr lvl="1"/>
            <a:r>
              <a:rPr lang="en-US" b="1" dirty="0" smtClean="0"/>
              <a:t>In 500 BCE, 2 people lived there.</a:t>
            </a:r>
          </a:p>
          <a:p>
            <a:pPr lvl="1"/>
            <a:r>
              <a:rPr lang="en-US" b="1" dirty="0" smtClean="0"/>
              <a:t>In 1 CE, 3 people lived there.</a:t>
            </a:r>
          </a:p>
          <a:p>
            <a:pPr lvl="1"/>
            <a:r>
              <a:rPr lang="en-US" b="1" dirty="0" smtClean="0"/>
              <a:t>In 1000 CE, 5 people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/>
          <a:p>
            <a:pPr lvl="1"/>
            <a:r>
              <a:rPr lang="en-US" b="1" dirty="0" smtClean="0"/>
              <a:t>In 1500 CE, 8 people lived there</a:t>
            </a:r>
          </a:p>
          <a:p>
            <a:pPr lvl="1"/>
            <a:r>
              <a:rPr lang="en-US" b="1" dirty="0" smtClean="0"/>
              <a:t>In 1650 CE, 10 people</a:t>
            </a:r>
          </a:p>
          <a:p>
            <a:pPr lvl="1"/>
            <a:r>
              <a:rPr lang="en-US" b="1" dirty="0" smtClean="0"/>
              <a:t>In 1800 CE, 17 people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1900 C E 32 people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2008, 100 people lived in the village.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village in the future?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r>
              <a:rPr lang="en-US" b="1" dirty="0" smtClean="0"/>
              <a:t>Today,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village is growing at 1.2% per year.</a:t>
            </a:r>
          </a:p>
          <a:p>
            <a:pPr lvl="1"/>
            <a:r>
              <a:rPr lang="en-US" b="1" dirty="0" smtClean="0"/>
              <a:t>In 2009 there will be 101 people</a:t>
            </a:r>
          </a:p>
          <a:p>
            <a:pPr lvl="1"/>
            <a:r>
              <a:rPr lang="en-US" b="1" dirty="0" smtClean="0"/>
              <a:t>In 2100 there will be 200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2150 there will be 250</a:t>
            </a:r>
          </a:p>
          <a:p>
            <a:r>
              <a:rPr lang="en-US" b="1" dirty="0" smtClean="0"/>
              <a:t>Experts think the maximum number of people the village can support is 250.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638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250 people, there will be severe shortages of food, shelter, and other resources.</a:t>
            </a:r>
          </a:p>
          <a:p>
            <a:r>
              <a:rPr lang="en-US" b="1" dirty="0" smtClean="0"/>
              <a:t>The U.N., some governments and private agencies are working to improve the future outlook for the global village.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Will they, or can they, do enough?</a:t>
            </a:r>
            <a:endParaRPr lang="en-US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Every Teacher Should Have This Book!</a:t>
            </a:r>
            <a:endParaRPr lang="en-US" b="1" dirty="0"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What the book does:</a:t>
            </a:r>
          </a:p>
          <a:p>
            <a:pPr lvl="1"/>
            <a:r>
              <a:rPr lang="en-US" b="1" dirty="0" smtClean="0"/>
              <a:t>It presents a lot of information in an easy to understand format.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promotes critical thinking.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What the book doesn’t do:</a:t>
            </a:r>
          </a:p>
          <a:p>
            <a:pPr lvl="1"/>
            <a:r>
              <a:rPr lang="en-US" b="1" dirty="0" smtClean="0"/>
              <a:t>It doesn’t present information about medical care &amp; disease.</a:t>
            </a:r>
          </a:p>
          <a:p>
            <a:pPr lvl="1"/>
            <a:r>
              <a:rPr lang="en-US" b="1" dirty="0" smtClean="0"/>
              <a:t>It doesn’t present information about careers and occupations.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book is still a great resource.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The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dirty="0" smtClean="0"/>
              <a:t>Change the proportions from a world of 6.66 billion people to a village of 100 people.</a:t>
            </a:r>
          </a:p>
          <a:p>
            <a:pPr lvl="1"/>
            <a:r>
              <a:rPr lang="en-US" dirty="0" smtClean="0"/>
              <a:t>Present valid information from which “mental pictures” can be formed.</a:t>
            </a:r>
          </a:p>
          <a:p>
            <a:r>
              <a:rPr lang="en-US" dirty="0" smtClean="0"/>
              <a:t>Recommendation:  Purchase this great book (it’s not just for kids)</a:t>
            </a:r>
          </a:p>
          <a:p>
            <a:pPr lvl="1"/>
            <a:r>
              <a:rPr lang="en-US" b="1" i="1" dirty="0" smtClean="0"/>
              <a:t>If the World Were a Village: A Book about the World’s People</a:t>
            </a:r>
          </a:p>
          <a:p>
            <a:pPr lvl="2"/>
            <a:r>
              <a:rPr lang="en-US" dirty="0" smtClean="0"/>
              <a:t>Written by David J. Smith</a:t>
            </a:r>
          </a:p>
          <a:p>
            <a:pPr lvl="2"/>
            <a:r>
              <a:rPr lang="en-US" dirty="0" smtClean="0"/>
              <a:t>Illustrated by </a:t>
            </a:r>
            <a:r>
              <a:rPr lang="en-US" dirty="0" smtClean="0"/>
              <a:t>Shelagh</a:t>
            </a:r>
            <a:r>
              <a:rPr lang="en-US" dirty="0" smtClean="0"/>
              <a:t> Armstrong</a:t>
            </a:r>
          </a:p>
          <a:p>
            <a:pPr lvl="2"/>
            <a:r>
              <a:rPr lang="en-US" dirty="0" smtClean="0"/>
              <a:t>Kids Can Press</a:t>
            </a:r>
          </a:p>
          <a:p>
            <a:pPr lvl="2"/>
            <a:r>
              <a:rPr lang="en-US" dirty="0" smtClean="0"/>
              <a:t>© 2002 – Updated in 2008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861575" cy="51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r>
              <a:rPr lang="en-US" dirty="0" smtClean="0"/>
              <a:t> – From where did these people come?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/>
          <a:lstStyle/>
          <a:p>
            <a:r>
              <a:rPr lang="en-US" b="1" dirty="0" smtClean="0"/>
              <a:t>61 are from Asia</a:t>
            </a:r>
          </a:p>
          <a:p>
            <a:r>
              <a:rPr lang="en-US" b="1" dirty="0" smtClean="0"/>
              <a:t>14 are from Africa</a:t>
            </a:r>
          </a:p>
          <a:p>
            <a:r>
              <a:rPr lang="en-US" b="1" dirty="0" smtClean="0"/>
              <a:t>11 are from Europe	</a:t>
            </a:r>
          </a:p>
          <a:p>
            <a:r>
              <a:rPr lang="en-US" b="1" dirty="0" smtClean="0"/>
              <a:t>8 are from South America, Middle America, &amp; the Caribbean</a:t>
            </a:r>
          </a:p>
          <a:p>
            <a:r>
              <a:rPr lang="en-US" b="1" dirty="0" smtClean="0"/>
              <a:t>5 are from the US &amp; Canada</a:t>
            </a:r>
          </a:p>
          <a:p>
            <a:r>
              <a:rPr lang="en-US" b="1" dirty="0" smtClean="0"/>
              <a:t>1 is from the rest of the world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More than ½ of the Global Village come from the 6 most populated countries: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are from China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are from India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are from the USA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are from Indonesia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are from Brazil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are from Pakistan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r>
              <a:rPr lang="en-US" b="1" dirty="0" smtClean="0"/>
              <a:t>In the real world, there are more than 6,000 languages spoken</a:t>
            </a:r>
          </a:p>
          <a:p>
            <a:r>
              <a:rPr lang="en-US" b="1" dirty="0" smtClean="0"/>
              <a:t>In our global village, half of the people speak just 8 of these languages: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speak a Chinese dialect (16 speak Mandarin Chinese)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speak English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speak Hindi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speak Spanish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Arabic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Bengali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943600" cy="56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Ages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en-US" b="1" dirty="0" smtClean="0"/>
              <a:t>One-fifth of the village is 9 years old or younger.</a:t>
            </a:r>
          </a:p>
          <a:p>
            <a:r>
              <a:rPr lang="en-US" b="1" dirty="0" smtClean="0"/>
              <a:t>On average, one person dies and two babies are born each year.</a:t>
            </a:r>
          </a:p>
          <a:p>
            <a:r>
              <a:rPr lang="en-US" b="1" dirty="0" smtClean="0"/>
              <a:t>A baby born today can expect to live to age 60.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4864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age structure: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are under the age of 5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are between 5 &amp; 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are between 10 &amp; 19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are between 20 &amp; 29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are between 30 &amp; 39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are between 40 &amp; 49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are between 50 &amp; 59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are between 60 &amp; 69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are between 70 &amp; 79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is over 79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llag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village 2</Template>
  <TotalTime>907</TotalTime>
  <Words>1258</Words>
  <Application>Microsoft Office PowerPoint</Application>
  <PresentationFormat>On-screen Show (4:3)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Arial</vt:lpstr>
      <vt:lpstr>village 2</vt:lpstr>
      <vt:lpstr>If the World Were a Village</vt:lpstr>
      <vt:lpstr>The Problem</vt:lpstr>
      <vt:lpstr>The Solution:</vt:lpstr>
      <vt:lpstr>Slide 4</vt:lpstr>
      <vt:lpstr>Nationalities – From where did these people come?</vt:lpstr>
      <vt:lpstr>Slide 6</vt:lpstr>
      <vt:lpstr>Languages</vt:lpstr>
      <vt:lpstr>Slide 8</vt:lpstr>
      <vt:lpstr>Ages</vt:lpstr>
      <vt:lpstr>Slide 10</vt:lpstr>
      <vt:lpstr>Religions</vt:lpstr>
      <vt:lpstr>Slide 12</vt:lpstr>
      <vt:lpstr>Food</vt:lpstr>
      <vt:lpstr>Slide 14</vt:lpstr>
      <vt:lpstr>Food Distribution</vt:lpstr>
      <vt:lpstr>Slide 16</vt:lpstr>
      <vt:lpstr>Air</vt:lpstr>
      <vt:lpstr>Polluted                    Clear</vt:lpstr>
      <vt:lpstr>Water and Sanitation</vt:lpstr>
      <vt:lpstr>Slide 20</vt:lpstr>
      <vt:lpstr>Schooling and Literacy</vt:lpstr>
      <vt:lpstr>There’s quite a gap!</vt:lpstr>
      <vt:lpstr>Money and Possessions</vt:lpstr>
      <vt:lpstr>Slide 24</vt:lpstr>
      <vt:lpstr>Electricity</vt:lpstr>
      <vt:lpstr>The Village in the Past</vt:lpstr>
      <vt:lpstr>The village in the future?</vt:lpstr>
      <vt:lpstr>Every Teacher Should Have This Book!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the World Were a Village</dc:title>
  <dc:creator>Joe</dc:creator>
  <cp:lastModifiedBy>Joe</cp:lastModifiedBy>
  <cp:revision>7</cp:revision>
  <dcterms:created xsi:type="dcterms:W3CDTF">2010-07-02T04:55:21Z</dcterms:created>
  <dcterms:modified xsi:type="dcterms:W3CDTF">2010-07-02T20:02:32Z</dcterms:modified>
</cp:coreProperties>
</file>