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9"/>
  </p:notesMasterIdLst>
  <p:sldIdLst>
    <p:sldId id="325" r:id="rId2"/>
    <p:sldId id="285" r:id="rId3"/>
    <p:sldId id="344" r:id="rId4"/>
    <p:sldId id="298" r:id="rId5"/>
    <p:sldId id="326" r:id="rId6"/>
    <p:sldId id="300" r:id="rId7"/>
    <p:sldId id="327" r:id="rId8"/>
    <p:sldId id="257" r:id="rId9"/>
    <p:sldId id="328" r:id="rId10"/>
    <p:sldId id="267" r:id="rId11"/>
    <p:sldId id="290" r:id="rId12"/>
    <p:sldId id="317" r:id="rId13"/>
    <p:sldId id="259" r:id="rId14"/>
    <p:sldId id="286" r:id="rId15"/>
    <p:sldId id="265" r:id="rId16"/>
    <p:sldId id="302" r:id="rId17"/>
    <p:sldId id="329" r:id="rId18"/>
    <p:sldId id="345" r:id="rId19"/>
    <p:sldId id="268" r:id="rId20"/>
    <p:sldId id="330" r:id="rId21"/>
    <p:sldId id="346" r:id="rId22"/>
    <p:sldId id="347" r:id="rId23"/>
    <p:sldId id="348" r:id="rId24"/>
    <p:sldId id="260" r:id="rId25"/>
    <p:sldId id="338" r:id="rId26"/>
    <p:sldId id="292" r:id="rId27"/>
    <p:sldId id="269" r:id="rId28"/>
    <p:sldId id="342" r:id="rId29"/>
    <p:sldId id="270" r:id="rId30"/>
    <p:sldId id="331" r:id="rId31"/>
    <p:sldId id="332" r:id="rId32"/>
    <p:sldId id="350" r:id="rId33"/>
    <p:sldId id="335" r:id="rId34"/>
    <p:sldId id="349" r:id="rId35"/>
    <p:sldId id="336" r:id="rId36"/>
    <p:sldId id="337" r:id="rId37"/>
    <p:sldId id="304" r:id="rId38"/>
    <p:sldId id="263" r:id="rId39"/>
    <p:sldId id="297" r:id="rId40"/>
    <p:sldId id="355" r:id="rId41"/>
    <p:sldId id="273" r:id="rId42"/>
    <p:sldId id="274" r:id="rId43"/>
    <p:sldId id="283" r:id="rId44"/>
    <p:sldId id="334" r:id="rId45"/>
    <p:sldId id="354" r:id="rId46"/>
    <p:sldId id="351" r:id="rId47"/>
    <p:sldId id="352" r:id="rId48"/>
    <p:sldId id="360" r:id="rId49"/>
    <p:sldId id="275" r:id="rId50"/>
    <p:sldId id="276" r:id="rId51"/>
    <p:sldId id="308" r:id="rId52"/>
    <p:sldId id="320" r:id="rId53"/>
    <p:sldId id="264" r:id="rId54"/>
    <p:sldId id="309" r:id="rId55"/>
    <p:sldId id="323" r:id="rId56"/>
    <p:sldId id="333" r:id="rId57"/>
    <p:sldId id="353" r:id="rId58"/>
    <p:sldId id="278" r:id="rId59"/>
    <p:sldId id="279" r:id="rId60"/>
    <p:sldId id="324" r:id="rId61"/>
    <p:sldId id="339" r:id="rId62"/>
    <p:sldId id="310" r:id="rId63"/>
    <p:sldId id="361" r:id="rId64"/>
    <p:sldId id="280" r:id="rId65"/>
    <p:sldId id="281" r:id="rId66"/>
    <p:sldId id="313" r:id="rId67"/>
    <p:sldId id="340" r:id="rId68"/>
    <p:sldId id="356" r:id="rId69"/>
    <p:sldId id="341" r:id="rId70"/>
    <p:sldId id="343" r:id="rId71"/>
    <p:sldId id="359" r:id="rId72"/>
    <p:sldId id="357" r:id="rId73"/>
    <p:sldId id="358" r:id="rId74"/>
    <p:sldId id="362" r:id="rId75"/>
    <p:sldId id="363" r:id="rId76"/>
    <p:sldId id="364" r:id="rId77"/>
    <p:sldId id="315" r:id="rId7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00"/>
    <a:srgbClr val="008000"/>
    <a:srgbClr val="008080"/>
    <a:srgbClr val="339966"/>
    <a:srgbClr val="E7F20E"/>
    <a:srgbClr val="FF66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3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4B9E75B-2C48-4871-9A55-E1EE9453844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2E97073-F5B6-46AD-9DA8-68E989F9C3D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7BC9236-3AAA-4E7E-82C2-FBE1B91223E3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2DAE17C-00EE-4889-91A6-8C931F04F09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F688F37F-B37C-425E-AA91-6866E8533C2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32E0EE69-EBF0-4951-AC2F-710191BC95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B04D8E1-5F51-463E-AC7C-9A0A7FF8A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2B62C120-7399-4093-8D7C-3C797682C1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53AC86-F869-4399-B1C5-6F572B899C19}" type="slidenum">
              <a:rPr lang="en-US" altLang="en-US"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48D5BE02-C42C-4115-90FD-9D44FF27119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129BCA9-2257-4036-9BFF-75579560F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04D8E1-5F51-463E-AC7C-9A0A7FF8ACE4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7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478BF2C-CB7B-4606-B787-58B10FF126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57600" y="1752600"/>
            <a:ext cx="73152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3F1C9C6-6365-4313-A2DC-F29451D8A6C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57600" y="2743200"/>
            <a:ext cx="7315200" cy="4572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7DF50F-0B47-46FF-BC66-EACD1136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3336FF-14FA-4A30-97CF-CACD7FB7A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84A644-E6DE-40E0-8844-CD2FFD1E2D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57C572-BB5A-49BA-820F-BF6130C48E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08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A476-54D8-4FF5-8CB4-D4AD497D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B55C7-EB69-4C1E-9D7C-564EAAAA7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480D87-46E8-45CE-B8DD-D38B660380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6A5C0B-26A1-4A2A-8616-8E807E97FF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964438-3E6C-4EE6-BFF5-9A1B8110C5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51561-E868-4254-BD3F-47A36A1483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25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E276DE-92BD-44D0-9080-98D77B12BB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1884" y="762000"/>
            <a:ext cx="1826683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0C7E7B-7E60-438C-8F09-66FDE6E68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55484" y="762000"/>
            <a:ext cx="5283200" cy="4953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049AB5-B799-488E-9B0D-33AA028657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13342C-670F-4F5B-8A09-349BF12EDE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3780CB-7B65-4E2D-AF75-CADE4A7899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7B7C5-A8B4-46F2-A9F5-A6AD83B79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795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E6246A-45FF-43B2-A476-100C9499FD7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655484" y="762000"/>
            <a:ext cx="7313083" cy="495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0A07A8-FD7D-48A3-9281-219C9D0524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8CBE99-4A21-45A4-8794-5AEC341FB3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1AC69A-330A-4C26-B303-6E5C8945B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38A46-64F9-4CE4-99A0-234FCD8A33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20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3A83-ED5B-450D-B3E0-9502503F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CFEA1-5694-410D-9BDD-CAC8D9E18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534911-CD4A-4C37-85E2-6CAE487C7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C0646-6CFE-49D8-9E3D-359FAF075F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8A09F9-B8BC-4DBB-AC8D-82AF0C780B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854D7-095D-4BAF-A3AA-6ABFFD367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48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B86F-F82B-4D86-9425-CC5B6506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4E289-FC57-43F0-AD7E-97D77531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7C2E6B-D0AB-4CD0-973B-1D9AC2433E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3E6012-D838-4351-B5D8-841E27EC2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501438-9695-4DC1-95DF-4A4C4A2D4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868A6-9FA3-4E04-A311-E882BDD93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74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606BC-65E5-4770-AB6F-F5BA805DF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D7120-2929-46B9-A2F3-44535942B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5484" y="1828800"/>
            <a:ext cx="3553883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A38B3D-CAA2-45E3-AD44-3FE33B90B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2567" y="1828800"/>
            <a:ext cx="35560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BFC00E-DA33-4D51-A914-2577BF2429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5DAF79-F096-4E18-BC26-77F4482FCD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0FB7E-6AF4-4AB2-9585-0FEED53B8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E937-0D86-485C-9CFD-493DD43803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811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F9FC-40A3-4C55-B196-85E9119D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9EDA7-7EBA-487A-B2F9-D2A03569D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479A2-56B0-48DB-9A97-5C62C41B8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E74F06-9825-4BC7-8196-CAB2183AA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DEEB73-3C5D-45A0-8BF3-28F24AA673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41E4018-72AD-492B-BA72-85625E0DD1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8AB88A9-EF57-4C4F-9EF8-95A9F8B08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ADD64D9-3753-48C9-9916-714A36CB1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3AB1A-6C74-4F23-9DFA-85E57182E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24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E010B-2BA8-40A6-91D7-DCF7346F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6244A8-BF61-451C-9DC7-ACAD780B83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5D9E85-3284-401C-B733-491AC835DE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DBB787-4296-4A63-9299-2DEF0F700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FE0EA-8519-468C-A9F9-3E7AFDD4F4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33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2F063C-A413-408E-BD7F-49A5BD826D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9CDE01-6EF1-45D3-A1BC-E76F4B4F1A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3E3A9E-1FC5-459E-B4DB-001AD48FF6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EE120-7D66-4679-B5BB-88004D4B75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245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423BC-2C3F-43C0-9247-14930FC5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F8E21-0EA0-4E50-90AA-A6E198A7C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E33A6-ACE3-49DC-BF29-D830DFADA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03EADF-C62A-48B1-9012-FBD133EFD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EA59E0-134D-4269-97B8-2F31FCF688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3847EA-4157-4B67-A167-734259C93F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8C185-AD1A-461F-9F28-8D46F94071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9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2D06-DE88-4184-B42E-F59FED3D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0A72A8-B94C-4DCA-A314-76034C741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AB3FE-ACFE-481B-BDB0-9EB4AB8B3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2A17B3-7AC5-433A-953B-10E631C30A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789EE0-BF42-4E70-BECD-B8B8696D5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0AF05D-4F6E-47DE-B75B-F3FBD41F81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2C96A-6436-488A-99C5-E3C74B741E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1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E8680EA-EFA3-414E-B155-CFC84A3EB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55484" y="762000"/>
            <a:ext cx="731308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8BB739-5D26-4666-AAA5-C83C832099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55484" y="1828800"/>
            <a:ext cx="731308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5DC85A7-5A40-4DB5-8000-0D523F0A08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5886450"/>
            <a:ext cx="233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20B7FAA-316B-4AB5-8887-900247EFCF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5886450"/>
            <a:ext cx="3860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961B002-F0F9-40D6-8AAE-1486B1341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36000" y="5886450"/>
            <a:ext cx="233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79551B"/>
                </a:solidFill>
                <a:latin typeface="+mn-lt"/>
              </a:defRPr>
            </a:lvl1pPr>
          </a:lstStyle>
          <a:p>
            <a:pPr>
              <a:defRPr/>
            </a:pPr>
            <a:fld id="{2493C82F-A4B3-4A66-8231-13138DF941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7955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rgbClr val="79551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rgbClr val="79551B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rgbClr val="79551B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rgbClr val="79551B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rgbClr val="79551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berlin'%20emerging%20role%20in%20europe.mpg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US%20NATO%20&amp;%20Kosovo.m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0129">
            <a:extLst>
              <a:ext uri="{FF2B5EF4-FFF2-40B4-BE49-F238E27FC236}">
                <a16:creationId xmlns:a16="http://schemas.microsoft.com/office/drawing/2014/main" id="{8C4D8D79-DE36-4183-BB90-4AC6B3187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20" y="0"/>
            <a:ext cx="94268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5785BBE7-E87E-4089-A744-6C4F426000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90800" y="685800"/>
            <a:ext cx="73152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>
                <a:solidFill>
                  <a:srgbClr val="E7F20E"/>
                </a:solidFill>
                <a:latin typeface="Arial" panose="020B0604020202020204" pitchFamily="34" charset="0"/>
              </a:rPr>
              <a:t>Europe – Chapter 2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B2A40822-B0CD-4A23-B7EE-C6B7FC9EABE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124200" y="5410200"/>
            <a:ext cx="64008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>
                <a:solidFill>
                  <a:srgbClr val="E7F20E"/>
                </a:solidFill>
                <a:latin typeface="Arial" panose="020B0604020202020204" pitchFamily="34" charset="0"/>
              </a:rPr>
              <a:t>Modified by Joe Naumann, UMSL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>
            <a:extLst>
              <a:ext uri="{FF2B5EF4-FFF2-40B4-BE49-F238E27FC236}">
                <a16:creationId xmlns:a16="http://schemas.microsoft.com/office/drawing/2014/main" id="{842B11CB-2D32-4E58-B5C4-5E7909A55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Europe’s Climates</a:t>
            </a:r>
          </a:p>
        </p:txBody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id="{B18F858D-3329-4967-B45F-7BEA612FE1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914400"/>
            <a:ext cx="8229600" cy="5486400"/>
          </a:xfrm>
        </p:spPr>
        <p:txBody>
          <a:bodyPr/>
          <a:lstStyle/>
          <a:p>
            <a:pPr lvl="1" eaLnBrk="1" hangingPunct="1"/>
            <a:r>
              <a:rPr lang="en-US" altLang="en-US" b="1">
                <a:solidFill>
                  <a:schemeClr val="bg2"/>
                </a:solidFill>
              </a:rPr>
              <a:t>Climates moderated by </a:t>
            </a:r>
            <a:r>
              <a:rPr lang="en-US" altLang="en-US" b="1" i="1">
                <a:solidFill>
                  <a:schemeClr val="bg2"/>
                </a:solidFill>
              </a:rPr>
              <a:t>North Atlantic Current </a:t>
            </a:r>
            <a:r>
              <a:rPr lang="en-US" altLang="en-US" b="1">
                <a:solidFill>
                  <a:schemeClr val="bg2"/>
                </a:solidFill>
              </a:rPr>
              <a:t>(a warm water current from N America’s Gulf Stream)</a:t>
            </a:r>
          </a:p>
          <a:p>
            <a:pPr lvl="1" eaLnBrk="1" hangingPunct="1"/>
            <a:r>
              <a:rPr lang="en-US" altLang="en-US" b="1">
                <a:solidFill>
                  <a:schemeClr val="bg2"/>
                </a:solidFill>
              </a:rPr>
              <a:t>Europe has 3 climate types</a:t>
            </a:r>
            <a:endParaRPr lang="en-US" altLang="en-US" b="1" i="1">
              <a:solidFill>
                <a:schemeClr val="bg2"/>
              </a:solidFill>
            </a:endParaRPr>
          </a:p>
          <a:p>
            <a:pPr lvl="2" eaLnBrk="1" hangingPunct="1"/>
            <a:r>
              <a:rPr lang="en-US" altLang="en-US" sz="2400" b="1">
                <a:solidFill>
                  <a:srgbClr val="FF0000"/>
                </a:solidFill>
              </a:rPr>
              <a:t>Marine west coast climate</a:t>
            </a:r>
            <a:r>
              <a:rPr lang="en-US" altLang="en-US" sz="2400"/>
              <a:t> – no winter months average below freezing, but cold rain, snow are common; summers often cloudy with frequent drizzle and rain (e.g., Ireland)</a:t>
            </a:r>
          </a:p>
          <a:p>
            <a:pPr lvl="2" eaLnBrk="1" hangingPunct="1"/>
            <a:r>
              <a:rPr lang="en-US" altLang="en-US" sz="2400" b="1">
                <a:solidFill>
                  <a:srgbClr val="FF0000"/>
                </a:solidFill>
              </a:rPr>
              <a:t>Continental climates</a:t>
            </a:r>
            <a:r>
              <a:rPr lang="en-US" altLang="en-US" sz="2400"/>
              <a:t> – hotter summers, colder winters, 1-2 months average below freezing; rainfall adequate for farming</a:t>
            </a:r>
          </a:p>
          <a:p>
            <a:pPr lvl="2" eaLnBrk="1" hangingPunct="1"/>
            <a:r>
              <a:rPr lang="en-US" altLang="en-US" sz="2400" b="1">
                <a:solidFill>
                  <a:srgbClr val="FF0000"/>
                </a:solidFill>
              </a:rPr>
              <a:t>Mediterranean climate</a:t>
            </a:r>
            <a:r>
              <a:rPr lang="en-US" altLang="en-US" sz="2400"/>
              <a:t> –dry summer season, drought possible, irrigation is common for farming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1E882E-945A-4880-BB46-8121FAA37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511FED-CAF8-4D70-B082-A2FD73E5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F887C3-A5D1-47EE-8273-D6930ABCB041}" type="slidenum">
              <a:rPr lang="en-US" altLang="en-US"/>
              <a:pPr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>
            <a:extLst>
              <a:ext uri="{FF2B5EF4-FFF2-40B4-BE49-F238E27FC236}">
                <a16:creationId xmlns:a16="http://schemas.microsoft.com/office/drawing/2014/main" id="{605DD24D-053A-4369-AB1A-577D38593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2971800" cy="2819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latin typeface="Arial" panose="020B0604020202020204" pitchFamily="34" charset="0"/>
              </a:rPr>
              <a:t>Europe’s</a:t>
            </a:r>
            <a:br>
              <a:rPr lang="en-US" altLang="en-US" sz="2800" b="1" dirty="0">
                <a:latin typeface="Arial" panose="020B0604020202020204" pitchFamily="34" charset="0"/>
              </a:rPr>
            </a:br>
            <a:r>
              <a:rPr lang="en-US" altLang="en-US" sz="2800" b="1" dirty="0">
                <a:latin typeface="Arial" panose="020B0604020202020204" pitchFamily="34" charset="0"/>
              </a:rPr>
              <a:t>Climate</a:t>
            </a:r>
            <a:br>
              <a:rPr lang="en-US" altLang="en-US" sz="2800" b="1" dirty="0">
                <a:latin typeface="Arial" panose="020B0604020202020204" pitchFamily="34" charset="0"/>
              </a:rPr>
            </a:br>
            <a:r>
              <a:rPr lang="en-US" altLang="en-US" sz="2800" b="1" dirty="0">
                <a:latin typeface="Arial" panose="020B0604020202020204" pitchFamily="34" charset="0"/>
              </a:rPr>
              <a:t>Map</a:t>
            </a:r>
            <a:br>
              <a:rPr lang="en-US" altLang="en-US" sz="2800" b="1" dirty="0">
                <a:latin typeface="Arial" panose="020B0604020202020204" pitchFamily="34" charset="0"/>
              </a:rPr>
            </a:b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BD07A-782B-4EC9-9666-8C705675E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6A09A-5A86-4B74-ACBF-5E7BBF087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5E56A-A234-4C95-BFF1-0EBAA163AA67}" type="slidenum">
              <a:rPr lang="en-US" altLang="en-US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20485" name="Picture 3" descr="FG08_10">
            <a:extLst>
              <a:ext uri="{FF2B5EF4-FFF2-40B4-BE49-F238E27FC236}">
                <a16:creationId xmlns:a16="http://schemas.microsoft.com/office/drawing/2014/main" id="{3FAB1D30-2716-47DA-9D2D-1A7E94C2F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81023"/>
            <a:ext cx="6176486" cy="67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FG08_03">
            <a:extLst>
              <a:ext uri="{FF2B5EF4-FFF2-40B4-BE49-F238E27FC236}">
                <a16:creationId xmlns:a16="http://schemas.microsoft.com/office/drawing/2014/main" id="{E5A9511D-BB22-45DF-BBA3-963C7CBA1D4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0726" y="457201"/>
            <a:ext cx="6555740" cy="60801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9" name="Picture 7" descr="Ship">
            <a:extLst>
              <a:ext uri="{FF2B5EF4-FFF2-40B4-BE49-F238E27FC236}">
                <a16:creationId xmlns:a16="http://schemas.microsoft.com/office/drawing/2014/main" id="{D8D9CD7F-CC2A-4E95-BA36-E8365091606C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75537">
            <a:off x="5433336" y="3843540"/>
            <a:ext cx="2552939" cy="4242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BB0B4D7-74BB-4633-A3CD-53B68571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AC240-87A9-4E70-AB11-477AFCC2D018}" type="slidenum">
              <a:rPr lang="en-US" altLang="en-US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10245" name="Text Box 3">
            <a:extLst>
              <a:ext uri="{FF2B5EF4-FFF2-40B4-BE49-F238E27FC236}">
                <a16:creationId xmlns:a16="http://schemas.microsoft.com/office/drawing/2014/main" id="{AE72F18F-EA81-4985-A14C-5F8231E8C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52" y="457201"/>
            <a:ext cx="1921295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Size and</a:t>
            </a:r>
          </a:p>
          <a:p>
            <a:pPr eaLnBrk="1" hangingPunct="1"/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Northerly</a:t>
            </a:r>
          </a:p>
          <a:p>
            <a:pPr eaLnBrk="1" hangingPunct="1"/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Location </a:t>
            </a:r>
          </a:p>
          <a:p>
            <a:pPr eaLnBrk="1" hangingPunct="1"/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of Europe</a:t>
            </a:r>
          </a:p>
          <a:p>
            <a:pPr eaLnBrk="1" hangingPunct="1"/>
            <a:endParaRPr lang="en-US" altLang="en-US" sz="2400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6" name="Text Box 4">
            <a:extLst>
              <a:ext uri="{FF2B5EF4-FFF2-40B4-BE49-F238E27FC236}">
                <a16:creationId xmlns:a16="http://schemas.microsoft.com/office/drawing/2014/main" id="{7A77AD5C-86E7-458F-AB7D-2732034DB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993" y="1124673"/>
            <a:ext cx="17526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Why did the winter in Plymouth colony almost kill the English settlers – they settled south of where they came from?</a:t>
            </a:r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67A74483-2FBB-4B01-90CA-35AF57E2A68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36116" y="3854368"/>
            <a:ext cx="95250" cy="1157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D4449CDE-6BB1-4D48-B920-8EFF76DB5C8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96514" y="4548851"/>
            <a:ext cx="97420" cy="14697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>
            <a:extLst>
              <a:ext uri="{FF2B5EF4-FFF2-40B4-BE49-F238E27FC236}">
                <a16:creationId xmlns:a16="http://schemas.microsoft.com/office/drawing/2014/main" id="{6DC2AF2E-3F2E-4372-B064-508525D563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457201"/>
            <a:ext cx="8077200" cy="669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>
                <a:latin typeface="Arial" panose="020B0604020202020204" pitchFamily="34" charset="0"/>
              </a:rPr>
              <a:t>Environmental Geography: Human Transformation of a Diverse Landscape</a:t>
            </a:r>
          </a:p>
        </p:txBody>
      </p:sp>
      <p:sp>
        <p:nvSpPr>
          <p:cNvPr id="13317" name="Rectangle 3">
            <a:extLst>
              <a:ext uri="{FF2B5EF4-FFF2-40B4-BE49-F238E27FC236}">
                <a16:creationId xmlns:a16="http://schemas.microsoft.com/office/drawing/2014/main" id="{A130FF88-906B-463C-A92F-43120F0BA0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52600" y="11430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b="1">
                <a:solidFill>
                  <a:schemeClr val="bg2"/>
                </a:solidFill>
              </a:rPr>
              <a:t>Environmental Issues, Local and Global, East and West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bg2"/>
                </a:solidFill>
              </a:rPr>
              <a:t>Agriculture, resource-extraction, industrial manufacturing, urbanization create air and water pollution and acid rain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bg2"/>
                </a:solidFill>
              </a:rPr>
              <a:t>Western Europe is one of the world’s greenest regions because of</a:t>
            </a:r>
            <a:r>
              <a:rPr lang="en-US" altLang="en-US" sz="2400"/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pro-environment policies since 1970s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bg2"/>
                </a:solidFill>
              </a:rPr>
              <a:t>European voters support environment in Europe and globally, including reduction of greenhouse gases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bg2"/>
                </a:solidFill>
              </a:rPr>
              <a:t>Eastern Europe neglected its environment under Soviet-style economics; Soviet-designed nuclear plants may be dangerous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bg2"/>
                </a:solidFill>
              </a:rPr>
              <a:t>Ongoing economic and political evolution make it difficult to solve Eastern Europe’s environmental problems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ACAF83-A9AA-4C98-9B3F-D7A04EDD0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F2F76EE-BFE0-46A6-8D52-AE3E564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A67160-EBA1-46A9-A33D-780A08340FF4}" type="slidenum">
              <a:rPr lang="en-US" altLang="en-US"/>
              <a:pPr>
                <a:defRPr/>
              </a:pPr>
              <a:t>13</a:t>
            </a:fld>
            <a:endParaRPr lang="en-US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B2BC2-FB1D-4965-87D7-275BFD98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F15EE-EE8E-4082-AA2C-45C21956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E90B5-BC63-42BF-BBC5-161B2CDA5D7F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14340" name="Picture 2" descr="FG08_04">
            <a:extLst>
              <a:ext uri="{FF2B5EF4-FFF2-40B4-BE49-F238E27FC236}">
                <a16:creationId xmlns:a16="http://schemas.microsoft.com/office/drawing/2014/main" id="{A620AD21-8648-473F-882A-B62171226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19" y="0"/>
            <a:ext cx="6303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3">
            <a:extLst>
              <a:ext uri="{FF2B5EF4-FFF2-40B4-BE49-F238E27FC236}">
                <a16:creationId xmlns:a16="http://schemas.microsoft.com/office/drawing/2014/main" id="{AC7D4F8A-DF02-4A87-8ECD-4B17D6A9C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762001"/>
            <a:ext cx="2667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</a:rPr>
              <a:t>Environmental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</a:rPr>
              <a:t>Issues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</a:rPr>
              <a:t>in Europe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>
            <a:extLst>
              <a:ext uri="{FF2B5EF4-FFF2-40B4-BE49-F238E27FC236}">
                <a16:creationId xmlns:a16="http://schemas.microsoft.com/office/drawing/2014/main" id="{7AA98A2C-D9F3-460E-BCCD-703833DAF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Landform &amp; Landscape Regions</a:t>
            </a:r>
          </a:p>
        </p:txBody>
      </p:sp>
      <p:sp>
        <p:nvSpPr>
          <p:cNvPr id="15365" name="Rectangle 3">
            <a:extLst>
              <a:ext uri="{FF2B5EF4-FFF2-40B4-BE49-F238E27FC236}">
                <a16:creationId xmlns:a16="http://schemas.microsoft.com/office/drawing/2014/main" id="{451E0D79-6139-4F95-8BBB-615E58636A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914400"/>
            <a:ext cx="8458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chemeClr val="bg2"/>
                </a:solidFill>
              </a:rPr>
              <a:t>European Lowland (a.k.a. North European Plain)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chemeClr val="bg2"/>
                </a:solidFill>
              </a:rPr>
              <a:t>Reaches from SW France to Poland, includes SE England – becomes the Russian Plain in western Russia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chemeClr val="bg2"/>
                </a:solidFill>
              </a:rPr>
              <a:t>Focus of West Europe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chemeClr val="bg2"/>
                </a:solidFill>
              </a:rPr>
              <a:t>Major rivers, high population density, major cities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chemeClr val="bg2"/>
                </a:solidFill>
              </a:rPr>
              <a:t>Agriculture, industries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chemeClr val="bg2"/>
                </a:solidFill>
              </a:rPr>
              <a:t>Alpine Mountain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chemeClr val="bg2"/>
                </a:solidFill>
              </a:rPr>
              <a:t>“Spine of Europe,” east-west mountain ranges, from Atlantic Ocean to the Black Sea, 20 million years old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chemeClr val="bg2"/>
                </a:solidFill>
              </a:rPr>
              <a:t>Alps run 500 miles from France to Austria, tallest peak over 15K feet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chemeClr val="bg2"/>
                </a:solidFill>
              </a:rPr>
              <a:t>Pyrenees (Spain &amp; France); Appenines (Italy); Carpathians (east edge)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0E0D09-BC3B-432E-AD11-C03ACE76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AB2CC5-5E23-4600-84B5-FCFE019B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72121-BE79-453C-85F6-825DCF2888A0}" type="slidenum">
              <a:rPr lang="en-US" altLang="en-US"/>
              <a:pPr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>
            <a:extLst>
              <a:ext uri="{FF2B5EF4-FFF2-40B4-BE49-F238E27FC236}">
                <a16:creationId xmlns:a16="http://schemas.microsoft.com/office/drawing/2014/main" id="{26B702DE-EB6C-4335-AFE3-B2F7D5660B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1" y="533400"/>
            <a:ext cx="7312025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Landform &amp; Landscape Regions</a:t>
            </a:r>
          </a:p>
        </p:txBody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4460ACF6-AA7D-4CC7-95EA-FD51A82E23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3600" y="1524000"/>
            <a:ext cx="8001000" cy="4495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2"/>
                </a:solidFill>
              </a:rPr>
              <a:t>Central Uplands</a:t>
            </a:r>
          </a:p>
          <a:p>
            <a:pPr lvl="1" eaLnBrk="1" hangingPunct="1"/>
            <a:r>
              <a:rPr lang="en-US" altLang="en-US">
                <a:solidFill>
                  <a:schemeClr val="bg2"/>
                </a:solidFill>
              </a:rPr>
              <a:t>Between Alps and Lowland (from France to Czech republic)</a:t>
            </a:r>
          </a:p>
          <a:p>
            <a:pPr lvl="1" eaLnBrk="1" hangingPunct="1"/>
            <a:r>
              <a:rPr lang="en-US" altLang="en-US">
                <a:solidFill>
                  <a:schemeClr val="bg2"/>
                </a:solidFill>
              </a:rPr>
              <a:t>Has iron, coal, other resources for manufacturing</a:t>
            </a:r>
          </a:p>
          <a:p>
            <a:pPr eaLnBrk="1" hangingPunct="1"/>
            <a:r>
              <a:rPr lang="en-US" altLang="en-US">
                <a:solidFill>
                  <a:schemeClr val="bg2"/>
                </a:solidFill>
              </a:rPr>
              <a:t>Western Highlands </a:t>
            </a:r>
          </a:p>
          <a:p>
            <a:pPr lvl="1" eaLnBrk="1" hangingPunct="1"/>
            <a:r>
              <a:rPr lang="en-US" altLang="en-US">
                <a:solidFill>
                  <a:schemeClr val="bg2"/>
                </a:solidFill>
              </a:rPr>
              <a:t>(Portugal to Finland + part of British Isles)</a:t>
            </a:r>
          </a:p>
          <a:p>
            <a:pPr lvl="1" eaLnBrk="1" hangingPunct="1"/>
            <a:r>
              <a:rPr lang="en-US" altLang="en-US">
                <a:solidFill>
                  <a:schemeClr val="bg2"/>
                </a:solidFill>
              </a:rPr>
              <a:t>Contains fjords (flooded valleys carved by glaciers) in the north</a:t>
            </a:r>
          </a:p>
          <a:p>
            <a:pPr lvl="1" eaLnBrk="1" hangingPunct="1"/>
            <a:r>
              <a:rPr lang="en-US" altLang="en-US">
                <a:solidFill>
                  <a:schemeClr val="bg2"/>
                </a:solidFill>
              </a:rPr>
              <a:t>“Shield landscape” contains the world’s oldest rocks (600 million years)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1100E5-0939-4055-A29F-78388C0CC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3B1A62-C2C6-4632-AEFC-EE06EC2E1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584C5-868A-4657-858F-E227ACBCE2D2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74B8E83-6D3D-46A1-92A2-CB87C92A2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9DB18AF-FC44-4C50-9850-4FB7960DF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72EFA-765A-4B04-9A4D-350F7EE4F802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17412" name="Picture 2" descr="p">
            <a:extLst>
              <a:ext uri="{FF2B5EF4-FFF2-40B4-BE49-F238E27FC236}">
                <a16:creationId xmlns:a16="http://schemas.microsoft.com/office/drawing/2014/main" id="{C6B71136-8A93-4FE5-95EF-FBCB67BA9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4" y="0"/>
            <a:ext cx="6313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awiss MurrenFieldsAnim">
            <a:extLst>
              <a:ext uri="{FF2B5EF4-FFF2-40B4-BE49-F238E27FC236}">
                <a16:creationId xmlns:a16="http://schemas.microsoft.com/office/drawing/2014/main" id="{3176116B-D75A-447E-BF11-408919F97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-52650"/>
            <a:ext cx="4038599" cy="302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Swiss Scenery Anim">
            <a:extLst>
              <a:ext uri="{FF2B5EF4-FFF2-40B4-BE49-F238E27FC236}">
                <a16:creationId xmlns:a16="http://schemas.microsoft.com/office/drawing/2014/main" id="{07ADFF79-A5AA-4CDD-B0A0-AD1BA6A246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3752851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WordArt 5">
            <a:extLst>
              <a:ext uri="{FF2B5EF4-FFF2-40B4-BE49-F238E27FC236}">
                <a16:creationId xmlns:a16="http://schemas.microsoft.com/office/drawing/2014/main" id="{4C51BBCD-2EBF-4D43-B84B-4411ADB8B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01001" y="2971800"/>
            <a:ext cx="2028825" cy="6985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Swiss Alps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B7A81B-768C-40A5-8D4F-9D174470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EE120-7D66-4679-B5BB-88004D4B75ED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951BE-5170-40F3-BD67-CBEA31489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407"/>
            <a:ext cx="7627717" cy="6206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E85DB1-73EE-4ECA-9CCE-3EBB89EE8B47}"/>
              </a:ext>
            </a:extLst>
          </p:cNvPr>
          <p:cNvSpPr/>
          <p:nvPr/>
        </p:nvSpPr>
        <p:spPr>
          <a:xfrm>
            <a:off x="7627717" y="921007"/>
            <a:ext cx="3935390" cy="5039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2000"/>
              </a:lnSpc>
              <a:spcBef>
                <a:spcPts val="0"/>
              </a:spcBef>
              <a:spcAft>
                <a:spcPts val="675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High Alps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which range from eastern France to Slovenia, are central to the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Alpine region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Included in the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Alpine Range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are the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Pyrenees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located on the border between France and Spain; the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Apennines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running the length of Italy; the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Carpathians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looping around Romania from Slovakia; and finally, the shorter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Dinaric Alps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 former Yugoslavia. Mountains usually provide minerals and ores that were placed there when the earth’s internal processes created the mountains. Mountains also isolate people by acting as a dividing range that can separate people into cultural groups.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7B9D1B-7367-40DB-9D0C-DBE9F707A288}"/>
              </a:ext>
            </a:extLst>
          </p:cNvPr>
          <p:cNvSpPr txBox="1"/>
          <p:nvPr/>
        </p:nvSpPr>
        <p:spPr>
          <a:xfrm rot="2479719">
            <a:off x="3894702" y="3413148"/>
            <a:ext cx="3947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DIFFICULT BORDER TO DEFEND</a:t>
            </a:r>
          </a:p>
        </p:txBody>
      </p:sp>
    </p:spTree>
    <p:extLst>
      <p:ext uri="{BB962C8B-B14F-4D97-AF65-F5344CB8AC3E}">
        <p14:creationId xmlns:p14="http://schemas.microsoft.com/office/powerpoint/2010/main" val="2602175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>
            <a:extLst>
              <a:ext uri="{FF2B5EF4-FFF2-40B4-BE49-F238E27FC236}">
                <a16:creationId xmlns:a16="http://schemas.microsoft.com/office/drawing/2014/main" id="{3191B6D7-85A9-47AE-89A0-6CEF86ECC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85750"/>
            <a:ext cx="8534400" cy="609600"/>
          </a:xfrm>
        </p:spPr>
        <p:txBody>
          <a:bodyPr/>
          <a:lstStyle/>
          <a:p>
            <a:pPr algn="ctr" eaLnBrk="1" hangingPunct="1"/>
            <a:r>
              <a:rPr lang="en-US" altLang="en-US" sz="2800" dirty="0"/>
              <a:t>Environmental Geography: Human Transformation</a:t>
            </a:r>
          </a:p>
        </p:txBody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D450B8AC-9392-40B2-9A64-D047FC2F43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835" y="895350"/>
            <a:ext cx="10822329" cy="53721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Seas, Rivers, Ports, and Coastline</a:t>
            </a:r>
          </a:p>
          <a:p>
            <a:pPr lvl="1" eaLnBrk="1" hangingPunct="1"/>
            <a:r>
              <a:rPr lang="en-US" altLang="en-US" b="1" dirty="0"/>
              <a:t>Europe’s Ring of Seas</a:t>
            </a:r>
          </a:p>
          <a:p>
            <a:pPr lvl="2" eaLnBrk="1" hangingPunct="1"/>
            <a:r>
              <a:rPr lang="en-US" altLang="en-US" sz="2400" dirty="0"/>
              <a:t>Baltic Sea, North Sea, English Channel, Mediterranean Sea, Black Sea (Black Sea has fisheries, oil, natural gas)</a:t>
            </a:r>
            <a:endParaRPr lang="en-US" altLang="en-US" dirty="0"/>
          </a:p>
          <a:p>
            <a:pPr lvl="1" eaLnBrk="1" hangingPunct="1"/>
            <a:r>
              <a:rPr lang="en-US" altLang="en-US" b="1" dirty="0"/>
              <a:t>Rivers and Ports</a:t>
            </a:r>
          </a:p>
          <a:p>
            <a:pPr lvl="2" eaLnBrk="1" hangingPunct="1"/>
            <a:r>
              <a:rPr lang="en-US" altLang="en-US" sz="2400" dirty="0"/>
              <a:t>Many rivers navigable, connected by canals for barges</a:t>
            </a:r>
          </a:p>
          <a:p>
            <a:pPr lvl="2" eaLnBrk="1" hangingPunct="1"/>
            <a:r>
              <a:rPr lang="en-US" altLang="en-US" sz="2400" dirty="0"/>
              <a:t>Seine, Rhine, Elbe, Danube (the longest)</a:t>
            </a:r>
          </a:p>
          <a:p>
            <a:pPr lvl="2" eaLnBrk="1" hangingPunct="1"/>
            <a:r>
              <a:rPr lang="en-US" altLang="en-US" sz="2400" dirty="0"/>
              <a:t>Rotterdam (Rhine), London (Thames), Gdansk (</a:t>
            </a:r>
            <a:r>
              <a:rPr lang="en-US" altLang="en-US" sz="2400" dirty="0" err="1"/>
              <a:t>Wisla</a:t>
            </a:r>
            <a:r>
              <a:rPr lang="en-US" altLang="en-US" sz="2400" dirty="0"/>
              <a:t>) </a:t>
            </a:r>
          </a:p>
          <a:p>
            <a:pPr lvl="1" eaLnBrk="1" hangingPunct="1"/>
            <a:r>
              <a:rPr lang="en-US" altLang="en-US" b="1" dirty="0"/>
              <a:t>Reclaiming the Dutch Coastline</a:t>
            </a:r>
          </a:p>
          <a:p>
            <a:pPr lvl="2" eaLnBrk="1" hangingPunct="1"/>
            <a:r>
              <a:rPr lang="en-US" altLang="en-US" sz="2400" b="1" i="1" dirty="0">
                <a:solidFill>
                  <a:srgbClr val="FF0000"/>
                </a:solidFill>
              </a:rPr>
              <a:t>Polders</a:t>
            </a:r>
            <a:r>
              <a:rPr lang="en-US" altLang="en-US" sz="2400" i="1" dirty="0"/>
              <a:t> </a:t>
            </a:r>
            <a:r>
              <a:rPr lang="en-US" altLang="en-US" sz="2400" dirty="0"/>
              <a:t>– protected and reclaimed landscapes; dikes and windmills prevent floods </a:t>
            </a:r>
            <a:r>
              <a:rPr lang="en-US" altLang="en-US" sz="2400" dirty="0">
                <a:solidFill>
                  <a:schemeClr val="accent4">
                    <a:lumMod val="10000"/>
                  </a:schemeClr>
                </a:solidFill>
              </a:rPr>
              <a:t>(threatened by rising sea levels)</a:t>
            </a:r>
          </a:p>
          <a:p>
            <a:pPr lvl="2" eaLnBrk="1" hangingPunct="1"/>
            <a:r>
              <a:rPr lang="en-US" altLang="en-US" sz="2400" b="1" i="1" dirty="0">
                <a:solidFill>
                  <a:srgbClr val="FF0000"/>
                </a:solidFill>
              </a:rPr>
              <a:t>Distributaries</a:t>
            </a:r>
            <a:r>
              <a:rPr lang="en-US" altLang="en-US" sz="2400" i="1" dirty="0"/>
              <a:t> </a:t>
            </a:r>
            <a:r>
              <a:rPr lang="en-US" altLang="en-US" sz="2400" dirty="0"/>
              <a:t>– delta channels on the Rhine subject to flooding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B6E173-5373-4100-A5FD-7BBD31394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CD505D-FCE9-47FD-A4B7-646FB7504C5C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FFE88-2D93-47FC-845F-9362097B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8C4CCF-FE18-4738-8A5A-EBECE4B0C829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5124" name="Picture 2" descr="FG08_01">
            <a:extLst>
              <a:ext uri="{FF2B5EF4-FFF2-40B4-BE49-F238E27FC236}">
                <a16:creationId xmlns:a16="http://schemas.microsoft.com/office/drawing/2014/main" id="{E920E62A-CD9F-403A-919D-3C1142FD7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48079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3">
            <a:extLst>
              <a:ext uri="{FF2B5EF4-FFF2-40B4-BE49-F238E27FC236}">
                <a16:creationId xmlns:a16="http://schemas.microsoft.com/office/drawing/2014/main" id="{3F2B94A3-6B4C-44F6-BBE4-278E7BBC5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4861" y="381001"/>
            <a:ext cx="1905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8000"/>
                </a:solidFill>
              </a:rPr>
              <a:t>Chapter 2:</a:t>
            </a:r>
          </a:p>
          <a:p>
            <a:pPr eaLnBrk="1" hangingPunct="1"/>
            <a:r>
              <a:rPr lang="en-US" altLang="en-US" sz="3600" b="1" dirty="0">
                <a:solidFill>
                  <a:srgbClr val="008000"/>
                </a:solidFill>
              </a:rPr>
              <a:t>Europe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45E8E43-2756-4E33-AFC1-80DDF726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74EEC67-C1B4-40B4-8B38-372477BE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7CABAE-A28E-42F7-8EAD-E96460A2FCF8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23556" name="Picture 2" descr="Europe physical">
            <a:extLst>
              <a:ext uri="{FF2B5EF4-FFF2-40B4-BE49-F238E27FC236}">
                <a16:creationId xmlns:a16="http://schemas.microsoft.com/office/drawing/2014/main" id="{4C14A7C8-993B-4406-B956-56282CB22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88392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Line 3">
            <a:extLst>
              <a:ext uri="{FF2B5EF4-FFF2-40B4-BE49-F238E27FC236}">
                <a16:creationId xmlns:a16="http://schemas.microsoft.com/office/drawing/2014/main" id="{D72866B2-4E6A-4E20-97DC-DB88CDEA44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267200"/>
            <a:ext cx="10668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Text Box 4">
            <a:extLst>
              <a:ext uri="{FF2B5EF4-FFF2-40B4-BE49-F238E27FC236}">
                <a16:creationId xmlns:a16="http://schemas.microsoft.com/office/drawing/2014/main" id="{CF4B8927-C0E0-4B53-8B02-C14B8592A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3808413"/>
            <a:ext cx="214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Danube River</a:t>
            </a:r>
          </a:p>
        </p:txBody>
      </p:sp>
      <p:sp>
        <p:nvSpPr>
          <p:cNvPr id="23559" name="Line 5">
            <a:extLst>
              <a:ext uri="{FF2B5EF4-FFF2-40B4-BE49-F238E27FC236}">
                <a16:creationId xmlns:a16="http://schemas.microsoft.com/office/drawing/2014/main" id="{38D0341D-542B-4552-A7B1-90A95233A5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505200"/>
            <a:ext cx="1524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Text Box 6">
            <a:extLst>
              <a:ext uri="{FF2B5EF4-FFF2-40B4-BE49-F238E27FC236}">
                <a16:creationId xmlns:a16="http://schemas.microsoft.com/office/drawing/2014/main" id="{D54CEDBB-30BB-4C58-A4CF-EF628D625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1" y="3122613"/>
            <a:ext cx="187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Rhine River</a:t>
            </a:r>
          </a:p>
        </p:txBody>
      </p:sp>
      <p:sp>
        <p:nvSpPr>
          <p:cNvPr id="23561" name="Text Box 7">
            <a:extLst>
              <a:ext uri="{FF2B5EF4-FFF2-40B4-BE49-F238E27FC236}">
                <a16:creationId xmlns:a16="http://schemas.microsoft.com/office/drawing/2014/main" id="{B858AB87-D18A-421F-8372-8043CF899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1" y="9906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3562" name="Line 8">
            <a:extLst>
              <a:ext uri="{FF2B5EF4-FFF2-40B4-BE49-F238E27FC236}">
                <a16:creationId xmlns:a16="http://schemas.microsoft.com/office/drawing/2014/main" id="{28AB0306-C38D-4108-B106-C3B09A3ED8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6800" y="381000"/>
            <a:ext cx="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Oval 9">
            <a:extLst>
              <a:ext uri="{FF2B5EF4-FFF2-40B4-BE49-F238E27FC236}">
                <a16:creationId xmlns:a16="http://schemas.microsoft.com/office/drawing/2014/main" id="{E60AEC44-7335-4A0C-813A-0625969A6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343400"/>
            <a:ext cx="990600" cy="304800"/>
          </a:xfrm>
          <a:prstGeom prst="ellipse">
            <a:avLst/>
          </a:prstGeom>
          <a:solidFill>
            <a:srgbClr val="FF0000">
              <a:alpha val="3098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64" name="Text Box 10">
            <a:extLst>
              <a:ext uri="{FF2B5EF4-FFF2-40B4-BE49-F238E27FC236}">
                <a16:creationId xmlns:a16="http://schemas.microsoft.com/office/drawing/2014/main" id="{8546E03F-91A1-4DA9-B691-84CCE0925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8327" y="6383336"/>
            <a:ext cx="541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Hub of Radial Stream Pattern</a:t>
            </a:r>
          </a:p>
        </p:txBody>
      </p:sp>
      <p:sp>
        <p:nvSpPr>
          <p:cNvPr id="23565" name="Line 11">
            <a:extLst>
              <a:ext uri="{FF2B5EF4-FFF2-40B4-BE49-F238E27FC236}">
                <a16:creationId xmlns:a16="http://schemas.microsoft.com/office/drawing/2014/main" id="{05DFF485-8667-43FD-8D72-17306A9962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05400" y="4648200"/>
            <a:ext cx="1143000" cy="1905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5CA3-A512-4986-AED5-39DD8E2DF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82" y="1899445"/>
            <a:ext cx="10884061" cy="2852737"/>
          </a:xfrm>
        </p:spPr>
        <p:txBody>
          <a:bodyPr/>
          <a:lstStyle/>
          <a:p>
            <a:pPr algn="ctr"/>
            <a:r>
              <a:rPr lang="en-US" dirty="0" err="1"/>
              <a:t>Setrrlement</a:t>
            </a:r>
            <a:r>
              <a:rPr lang="en-US" dirty="0"/>
              <a:t> And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D9729-F106-4533-8A83-A4B21CC709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F8A23-08D7-44D6-9F93-D32CFDFB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08869-0B5C-49CF-9054-6F32E126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868A6-9FA3-4E04-A311-E882BDD93DA0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303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4F5B17-317D-4F65-9305-7F7CA1D62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3165DB-F84C-4147-878D-4FD7D9E09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820" y="370361"/>
            <a:ext cx="5271269" cy="36141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6C833-60A6-4193-9C8D-DC1833AD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868A6-9FA3-4E04-A311-E882BDD93DA0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5805A6-930C-48EF-A2F7-F61349753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089" y="2313138"/>
            <a:ext cx="5657091" cy="4114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4106A4-5D3D-4E5D-ADB0-0926A08B7453}"/>
              </a:ext>
            </a:extLst>
          </p:cNvPr>
          <p:cNvSpPr txBox="1"/>
          <p:nvPr/>
        </p:nvSpPr>
        <p:spPr>
          <a:xfrm>
            <a:off x="7842491" y="1883373"/>
            <a:ext cx="392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EARLY MIDDLE AGES</a:t>
            </a:r>
          </a:p>
        </p:txBody>
      </p:sp>
    </p:spTree>
    <p:extLst>
      <p:ext uri="{BB962C8B-B14F-4D97-AF65-F5344CB8AC3E}">
        <p14:creationId xmlns:p14="http://schemas.microsoft.com/office/powerpoint/2010/main" val="557941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F42F-FEFE-45ED-A774-7C19FD67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7F08D9-0EEC-4A08-9721-0955EFD39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6461" y="0"/>
            <a:ext cx="535554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AD033-DB5D-4F60-A61A-A729A81E5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F67A45-15BD-4D3D-AA8D-7114A6B53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72" y="1339649"/>
            <a:ext cx="6233423" cy="4178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2A0A26-5F6E-4F53-889D-A23385F42972}"/>
              </a:ext>
            </a:extLst>
          </p:cNvPr>
          <p:cNvSpPr txBox="1"/>
          <p:nvPr/>
        </p:nvSpPr>
        <p:spPr>
          <a:xfrm>
            <a:off x="717631" y="1759352"/>
            <a:ext cx="215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D9248-B919-451B-86E3-7D07B8286353}"/>
              </a:ext>
            </a:extLst>
          </p:cNvPr>
          <p:cNvSpPr txBox="1"/>
          <p:nvPr/>
        </p:nvSpPr>
        <p:spPr>
          <a:xfrm>
            <a:off x="8171727" y="613458"/>
            <a:ext cx="144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652029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>
            <a:extLst>
              <a:ext uri="{FF2B5EF4-FFF2-40B4-BE49-F238E27FC236}">
                <a16:creationId xmlns:a16="http://schemas.microsoft.com/office/drawing/2014/main" id="{D775A2F5-2626-4A8C-BF84-DD9766D50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3911" y="371355"/>
            <a:ext cx="10891778" cy="71666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/>
              <a:t>Settlement and Population: Slow Growth and Rapid Migration</a:t>
            </a:r>
          </a:p>
        </p:txBody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6A916E14-5B21-4E6A-ADDE-77823F6974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2825" y="1402465"/>
            <a:ext cx="10562864" cy="5084180"/>
          </a:xfrm>
        </p:spPr>
        <p:txBody>
          <a:bodyPr/>
          <a:lstStyle/>
          <a:p>
            <a:pPr eaLnBrk="1" hangingPunct="1"/>
            <a:r>
              <a:rPr lang="en-US" altLang="en-US" dirty="0"/>
              <a:t>Population Density in the Core and Periphery</a:t>
            </a:r>
          </a:p>
          <a:p>
            <a:pPr lvl="2" eaLnBrk="1" hangingPunct="1"/>
            <a:r>
              <a:rPr lang="en-US" altLang="en-US" sz="2400" dirty="0"/>
              <a:t>523 million people in Europe (more than half a billion)</a:t>
            </a:r>
          </a:p>
          <a:p>
            <a:pPr lvl="2" eaLnBrk="1" hangingPunct="1"/>
            <a:r>
              <a:rPr lang="en-US" altLang="en-US" sz="2400" dirty="0"/>
              <a:t>Highest densities in historic industrial core (England, Netherlands, N. France, N. Italy, western Germany)</a:t>
            </a:r>
          </a:p>
          <a:p>
            <a:pPr eaLnBrk="1" hangingPunct="1"/>
            <a:r>
              <a:rPr lang="en-US" altLang="en-US" sz="2400" dirty="0"/>
              <a:t>Natural Growth: Beyond the Demographic Transition</a:t>
            </a:r>
          </a:p>
          <a:p>
            <a:pPr lvl="2" eaLnBrk="1" hangingPunct="1"/>
            <a:r>
              <a:rPr lang="en-US" altLang="en-US" sz="2400" dirty="0"/>
              <a:t>Europe continues to experience </a:t>
            </a:r>
            <a:r>
              <a:rPr lang="en-US" altLang="en-US" sz="2400" b="1" dirty="0"/>
              <a:t>slow</a:t>
            </a:r>
            <a:r>
              <a:rPr lang="en-US" altLang="en-US" sz="2400" dirty="0"/>
              <a:t> </a:t>
            </a:r>
            <a:r>
              <a:rPr lang="en-US" altLang="en-US" sz="2400" b="1" dirty="0"/>
              <a:t>natural growth</a:t>
            </a:r>
            <a:r>
              <a:rPr lang="en-US" altLang="en-US" sz="2400" dirty="0"/>
              <a:t> (birth rates lower than death rates; immigration prevents population loss)</a:t>
            </a:r>
          </a:p>
          <a:p>
            <a:pPr lvl="2" eaLnBrk="1" hangingPunct="1"/>
            <a:r>
              <a:rPr lang="en-US" altLang="en-US" sz="2400" dirty="0"/>
              <a:t>In last stage of Demographic Transition (or beyond)</a:t>
            </a:r>
          </a:p>
          <a:p>
            <a:pPr lvl="3" eaLnBrk="1" hangingPunct="1"/>
            <a:r>
              <a:rPr lang="en-US" altLang="en-US" sz="2000" dirty="0"/>
              <a:t>Causes: women in workforce; widespread contraception; shortage of affordable housing</a:t>
            </a:r>
          </a:p>
          <a:p>
            <a:pPr lvl="3" eaLnBrk="1" hangingPunct="1"/>
            <a:r>
              <a:rPr lang="en-US" altLang="en-US" sz="2000" dirty="0"/>
              <a:t>Some countries offer incentives to increase national growth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67311E-1FF7-4FC9-B8AE-4EF09DA9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CE24A1-214C-4AB7-ACEC-0EECAEAE0094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>
            <a:extLst>
              <a:ext uri="{FF2B5EF4-FFF2-40B4-BE49-F238E27FC236}">
                <a16:creationId xmlns:a16="http://schemas.microsoft.com/office/drawing/2014/main" id="{B112EDD6-CA1C-44A9-A148-0DCDFAFBF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1927" y="412830"/>
            <a:ext cx="7540625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latin typeface="Comic Sans MS" panose="030F0702030302020204" pitchFamily="66" charset="0"/>
                <a:cs typeface="Arial" panose="020B0604020202020204" pitchFamily="34" charset="0"/>
              </a:rPr>
              <a:t>Europe’s Population Implosion</a:t>
            </a:r>
          </a:p>
        </p:txBody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C635DDE9-25C5-4BEA-B113-06B5A47665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5975" y="1192192"/>
            <a:ext cx="10324617" cy="513240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Shrinking population rather than a growing population</a:t>
            </a:r>
            <a:r>
              <a:rPr lang="en-US" altLang="en-US" dirty="0"/>
              <a:t> </a:t>
            </a:r>
            <a:r>
              <a:rPr lang="en-US" altLang="en-US" dirty="0">
                <a:latin typeface="Arial" panose="020B0604020202020204" pitchFamily="34" charset="0"/>
              </a:rPr>
              <a:t>– below ZPG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Reaction to urbanization and the expense of raising children in urban/industrial societies – so fertility rates in some countries have dropped below 2.1 (replacement rate)</a:t>
            </a:r>
            <a:r>
              <a:rPr lang="en-US" altLang="en-US" dirty="0"/>
              <a:t>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Industrialization and urbanization usually move a country to the fourth stage of the demographic transition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BB3E698-58B4-45CD-A2D3-E653E9AB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FA9B76-89CF-47A9-80D6-35F9B1FE4404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938E4-C731-498A-A47F-548AB181C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70DB4-D13A-48F8-8752-376B1274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37DEF-F1DF-49FE-AB24-941E020FBD1A}" type="slidenum">
              <a:rPr lang="en-US" altLang="en-US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26628" name="Picture 2" descr="FG08_13">
            <a:extLst>
              <a:ext uri="{FF2B5EF4-FFF2-40B4-BE49-F238E27FC236}">
                <a16:creationId xmlns:a16="http://schemas.microsoft.com/office/drawing/2014/main" id="{C1A52FFB-E328-4455-AAAB-32ADA8000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1"/>
            <a:ext cx="69342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3">
            <a:extLst>
              <a:ext uri="{FF2B5EF4-FFF2-40B4-BE49-F238E27FC236}">
                <a16:creationId xmlns:a16="http://schemas.microsoft.com/office/drawing/2014/main" id="{6AB9E6BD-A8E8-4EFB-8520-DA4DC226B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6244" y="2796250"/>
            <a:ext cx="209704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Europe’s</a:t>
            </a:r>
          </a:p>
          <a:p>
            <a:pPr eaLnBrk="1" hangingPunct="1"/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Population</a:t>
            </a:r>
          </a:p>
          <a:p>
            <a:pPr eaLnBrk="1" hangingPunct="1"/>
            <a:endParaRPr lang="en-US" altLang="en-US" sz="24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>
            <a:extLst>
              <a:ext uri="{FF2B5EF4-FFF2-40B4-BE49-F238E27FC236}">
                <a16:creationId xmlns:a16="http://schemas.microsoft.com/office/drawing/2014/main" id="{E3CC897C-D14F-46B2-B275-E65C69B40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en-US"/>
            </a:br>
            <a:r>
              <a:rPr lang="en-US" altLang="en-US" sz="2800"/>
              <a:t>Slow Growth and Rapid Migration (cont.)</a:t>
            </a:r>
          </a:p>
        </p:txBody>
      </p:sp>
      <p:sp>
        <p:nvSpPr>
          <p:cNvPr id="27653" name="Rectangle 3">
            <a:extLst>
              <a:ext uri="{FF2B5EF4-FFF2-40B4-BE49-F238E27FC236}">
                <a16:creationId xmlns:a16="http://schemas.microsoft.com/office/drawing/2014/main" id="{BAC6B373-CC07-4179-B7FD-E08BDBDBF0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838200"/>
            <a:ext cx="8458200" cy="5715000"/>
          </a:xfrm>
        </p:spPr>
        <p:txBody>
          <a:bodyPr/>
          <a:lstStyle/>
          <a:p>
            <a:pPr eaLnBrk="1" hangingPunct="1"/>
            <a:r>
              <a:rPr lang="en-US" altLang="en-US" b="1"/>
              <a:t>Migration to and Within Europe</a:t>
            </a:r>
          </a:p>
          <a:p>
            <a:pPr lvl="1" eaLnBrk="1" hangingPunct="1"/>
            <a:r>
              <a:rPr lang="en-US" altLang="en-US" b="1"/>
              <a:t>Growing resistance to unlimited migration </a:t>
            </a:r>
          </a:p>
          <a:p>
            <a:pPr lvl="2" eaLnBrk="1" hangingPunct="1"/>
            <a:r>
              <a:rPr lang="en-US" altLang="en-US"/>
              <a:t>Scarce jobs should go to Europeans first</a:t>
            </a:r>
          </a:p>
          <a:p>
            <a:pPr lvl="2" eaLnBrk="1" hangingPunct="1"/>
            <a:r>
              <a:rPr lang="en-US" altLang="en-US" b="1">
                <a:solidFill>
                  <a:srgbClr val="FF0000"/>
                </a:solidFill>
              </a:rPr>
              <a:t>Concerns about international terrorism</a:t>
            </a:r>
          </a:p>
          <a:p>
            <a:pPr lvl="2" eaLnBrk="1" hangingPunct="1"/>
            <a:r>
              <a:rPr lang="en-US" altLang="en-US"/>
              <a:t>Concern about dilution of national culture</a:t>
            </a:r>
          </a:p>
          <a:p>
            <a:pPr lvl="1" eaLnBrk="1" hangingPunct="1"/>
            <a:r>
              <a:rPr lang="en-US" altLang="en-US" b="1"/>
              <a:t>Immigration may be only way to solve labor shortage</a:t>
            </a:r>
          </a:p>
          <a:p>
            <a:pPr lvl="2" eaLnBrk="1" hangingPunct="1"/>
            <a:r>
              <a:rPr lang="en-US" altLang="en-US"/>
              <a:t>Workers needed to keep up tax revenues, support retirees</a:t>
            </a:r>
          </a:p>
          <a:p>
            <a:pPr lvl="1" eaLnBrk="1" hangingPunct="1"/>
            <a:r>
              <a:rPr lang="en-US" altLang="en-US" b="1"/>
              <a:t>EU working to establish common immigration policy</a:t>
            </a:r>
          </a:p>
          <a:p>
            <a:pPr lvl="2" eaLnBrk="1" hangingPunct="1"/>
            <a:r>
              <a:rPr lang="en-US" altLang="en-US" b="1">
                <a:solidFill>
                  <a:srgbClr val="FF0000"/>
                </a:solidFill>
              </a:rPr>
              <a:t>Guest workers</a:t>
            </a:r>
            <a:r>
              <a:rPr lang="en-US" altLang="en-US"/>
              <a:t> – migrant workers from other countries, usually doing low-wage work</a:t>
            </a:r>
          </a:p>
          <a:p>
            <a:pPr lvl="2" eaLnBrk="1" hangingPunct="1"/>
            <a:r>
              <a:rPr lang="en-US" altLang="en-US"/>
              <a:t>Called </a:t>
            </a:r>
            <a:r>
              <a:rPr lang="en-US" altLang="en-US" i="1"/>
              <a:t>Gastarbeiter</a:t>
            </a:r>
            <a:r>
              <a:rPr lang="en-US" altLang="en-US"/>
              <a:t> in Germany (mostly Turks); other European countries have migrants from their former colonies </a:t>
            </a:r>
          </a:p>
          <a:p>
            <a:pPr lvl="2" eaLnBrk="1" hangingPunct="1"/>
            <a:r>
              <a:rPr lang="en-US" altLang="en-US"/>
              <a:t>Additional migration from Eastern to Western Europe</a:t>
            </a:r>
          </a:p>
          <a:p>
            <a:pPr lvl="2" eaLnBrk="1" hangingPunct="1"/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6257EF-D9F8-4EC6-ABC8-294F0BF71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B962B4-431F-4EC7-90A5-82F64F97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2EC03-5B01-4CB4-A9E8-E787F3465746}" type="slidenum">
              <a:rPr lang="en-US" altLang="en-US"/>
              <a:pPr>
                <a:defRPr/>
              </a:pPr>
              <a:t>27</a:t>
            </a:fld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>
            <a:extLst>
              <a:ext uri="{FF2B5EF4-FFF2-40B4-BE49-F238E27FC236}">
                <a16:creationId xmlns:a16="http://schemas.microsoft.com/office/drawing/2014/main" id="{48FD48F8-F607-46EA-88F6-543EC0BFC6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3058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</a:rPr>
              <a:t>EU facilitates movement of workers to developed</a:t>
            </a:r>
            <a:br>
              <a:rPr lang="en-US" altLang="en-US" sz="2800" b="1" dirty="0">
                <a:solidFill>
                  <a:schemeClr val="bg2"/>
                </a:solidFill>
              </a:rPr>
            </a:br>
            <a:r>
              <a:rPr lang="en-US" altLang="en-US" sz="2800" b="1" dirty="0">
                <a:solidFill>
                  <a:schemeClr val="bg2"/>
                </a:solidFill>
              </a:rPr>
              <a:t>Areas – problem in economic downturn</a:t>
            </a:r>
          </a:p>
        </p:txBody>
      </p:sp>
      <p:pic>
        <p:nvPicPr>
          <p:cNvPr id="28677" name="Picture 3" descr="Europe map sources of guest workers">
            <a:extLst>
              <a:ext uri="{FF2B5EF4-FFF2-40B4-BE49-F238E27FC236}">
                <a16:creationId xmlns:a16="http://schemas.microsoft.com/office/drawing/2014/main" id="{041EE1B8-4F76-4A1E-94B4-DBED66D139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447800"/>
            <a:ext cx="6019800" cy="505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73A1E7E-CF2B-4D74-AF32-260582B44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F2005BD-402E-4FFE-A8A7-E6F2C599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C48ED-E86C-4A5A-AD0D-09E57E9EFCFC}" type="slidenum">
              <a:rPr lang="en-US" altLang="en-US"/>
              <a:pPr>
                <a:defRPr/>
              </a:pPr>
              <a:t>28</a:t>
            </a:fld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>
            <a:extLst>
              <a:ext uri="{FF2B5EF4-FFF2-40B4-BE49-F238E27FC236}">
                <a16:creationId xmlns:a16="http://schemas.microsoft.com/office/drawing/2014/main" id="{BC402387-2E6E-4D4C-9C7E-E374865BD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1" y="457201"/>
            <a:ext cx="5484813" cy="669925"/>
          </a:xfrm>
        </p:spPr>
        <p:txBody>
          <a:bodyPr/>
          <a:lstStyle/>
          <a:p>
            <a:pPr algn="ctr" eaLnBrk="1" hangingPunct="1"/>
            <a:r>
              <a:rPr lang="en-US" altLang="en-US" sz="2800" b="1"/>
              <a:t>Settlement and Population </a:t>
            </a:r>
            <a:endParaRPr lang="en-US" altLang="en-US" sz="2400" b="1"/>
          </a:p>
        </p:txBody>
      </p:sp>
      <p:sp>
        <p:nvSpPr>
          <p:cNvPr id="29701" name="Rectangle 3">
            <a:extLst>
              <a:ext uri="{FF2B5EF4-FFF2-40B4-BE49-F238E27FC236}">
                <a16:creationId xmlns:a16="http://schemas.microsoft.com/office/drawing/2014/main" id="{16995428-87B8-45DB-881F-036B716E4A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143000"/>
            <a:ext cx="8001000" cy="5029200"/>
          </a:xfrm>
        </p:spPr>
        <p:txBody>
          <a:bodyPr/>
          <a:lstStyle/>
          <a:p>
            <a:pPr eaLnBrk="1" hangingPunct="1"/>
            <a:r>
              <a:rPr lang="en-US" altLang="en-US" b="1"/>
              <a:t>The Landscapes of Urban Europe</a:t>
            </a:r>
          </a:p>
          <a:p>
            <a:pPr lvl="1" eaLnBrk="1" hangingPunct="1"/>
            <a:r>
              <a:rPr lang="en-US" altLang="en-US" sz="2800" b="1"/>
              <a:t>Europe highly urbanized</a:t>
            </a:r>
            <a:r>
              <a:rPr lang="en-US" altLang="en-US" b="1"/>
              <a:t> </a:t>
            </a:r>
          </a:p>
          <a:p>
            <a:pPr lvl="2" eaLnBrk="1" hangingPunct="1"/>
            <a:r>
              <a:rPr lang="en-US" altLang="en-US"/>
              <a:t>Over 50% most countries; 90% in UK and Belgium</a:t>
            </a:r>
          </a:p>
          <a:p>
            <a:pPr lvl="1" eaLnBrk="1" hangingPunct="1"/>
            <a:r>
              <a:rPr lang="en-US" altLang="en-US" sz="2800" b="1"/>
              <a:t>The Past in the Present </a:t>
            </a:r>
            <a:r>
              <a:rPr lang="en-US" altLang="en-US" sz="2800" b="1">
                <a:solidFill>
                  <a:srgbClr val="009900"/>
                </a:solidFill>
              </a:rPr>
              <a:t>(3 landscape types)</a:t>
            </a:r>
          </a:p>
          <a:p>
            <a:pPr lvl="2" eaLnBrk="1" hangingPunct="1"/>
            <a:r>
              <a:rPr lang="en-US" altLang="en-US"/>
              <a:t>Medieval landscape (900-1500 A.D.) – densely settled, buildings next to streets; green space only near churches and public squares</a:t>
            </a:r>
          </a:p>
          <a:p>
            <a:pPr lvl="2" eaLnBrk="1" hangingPunct="1"/>
            <a:r>
              <a:rPr lang="en-US" altLang="en-US"/>
              <a:t>Renaissance-Baroque (1500-1800) – wider streets, large gardens, monuments, more open space; ornate architecture</a:t>
            </a:r>
          </a:p>
          <a:p>
            <a:pPr lvl="2" eaLnBrk="1" hangingPunct="1"/>
            <a:r>
              <a:rPr lang="en-US" altLang="en-US"/>
              <a:t>Industrial (1800-present) – walls and fortifications removed; factories and industrial areas build on edge of cities; urban sprawl developed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89A524-2237-4DBA-B443-59DF615D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B841BA1-3511-443C-9D4A-CA63F47A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24B3EA-865D-4CC5-9DE3-0E592F4E580C}" type="slidenum">
              <a:rPr lang="en-US" altLang="en-US"/>
              <a:pPr>
                <a:defRPr/>
              </a:pPr>
              <a:t>29</a:t>
            </a:fld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55AF8-018F-444A-AB1D-B0C107CD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F55F5-A9C4-49DF-B536-1F093319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FE0EA-8519-468C-A9F9-3E7AFDD4F48B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118E01-2AE1-4688-8C0D-449277991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22" y="0"/>
            <a:ext cx="5380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65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>
            <a:extLst>
              <a:ext uri="{FF2B5EF4-FFF2-40B4-BE49-F238E27FC236}">
                <a16:creationId xmlns:a16="http://schemas.microsoft.com/office/drawing/2014/main" id="{EE0C3703-1714-4DF1-9F7B-8BA2BFCEB9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1" y="609601"/>
            <a:ext cx="7540625" cy="6699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/>
              <a:t>Key Elements of Western Civivilization</a:t>
            </a:r>
          </a:p>
        </p:txBody>
      </p:sp>
      <p:sp>
        <p:nvSpPr>
          <p:cNvPr id="30725" name="Rectangle 3">
            <a:extLst>
              <a:ext uri="{FF2B5EF4-FFF2-40B4-BE49-F238E27FC236}">
                <a16:creationId xmlns:a16="http://schemas.microsoft.com/office/drawing/2014/main" id="{4D2D50B8-8665-4D60-84AF-64AA6B0FF5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57400" y="1371600"/>
            <a:ext cx="8153400" cy="495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Greece – Philosophy, democracy, roots of science, art &amp; architecture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Rome – Law, engineering, infrastructure (city structure, roads &amp; aqueducts), establishment &amp; spread of Christianity, and areal functional specialization 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Coming out of the Middle Ages</a:t>
            </a:r>
          </a:p>
          <a:p>
            <a:pPr lvl="1" eaLnBrk="1" hangingPunct="1"/>
            <a:r>
              <a:rPr lang="en-US" altLang="en-US" b="1">
                <a:latin typeface="Arial" panose="020B0604020202020204" pitchFamily="34" charset="0"/>
              </a:rPr>
              <a:t>Renaissance &amp; Reformation</a:t>
            </a:r>
          </a:p>
          <a:p>
            <a:pPr lvl="1" eaLnBrk="1" hangingPunct="1"/>
            <a:r>
              <a:rPr lang="en-US" altLang="en-US" b="1">
                <a:latin typeface="Arial" panose="020B0604020202020204" pitchFamily="34" charset="0"/>
              </a:rPr>
              <a:t>Rise of the nation state</a:t>
            </a:r>
          </a:p>
          <a:p>
            <a:pPr lvl="1" eaLnBrk="1" hangingPunct="1"/>
            <a:r>
              <a:rPr lang="en-US" altLang="en-US" b="1">
                <a:latin typeface="Arial" panose="020B0604020202020204" pitchFamily="34" charset="0"/>
              </a:rPr>
              <a:t>Enlightenment &amp; scientific revolutions</a:t>
            </a:r>
            <a:endParaRPr lang="en-US" altLang="en-US" b="1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512FA16-1EF0-4AD7-A213-4134794D8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39F5B5-B93B-418B-B675-2B356DF6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1789B-D52A-44D7-8228-6D456C70E5BA}" type="slidenum">
              <a:rPr lang="en-US" altLang="en-US"/>
              <a:pPr>
                <a:defRPr/>
              </a:pPr>
              <a:t>30</a:t>
            </a:fld>
            <a:endParaRPr lang="en-US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>
            <a:extLst>
              <a:ext uri="{FF2B5EF4-FFF2-40B4-BE49-F238E27FC236}">
                <a16:creationId xmlns:a16="http://schemas.microsoft.com/office/drawing/2014/main" id="{A20CD2FF-03DE-47CA-993E-191ED0D6CD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1" y="609600"/>
            <a:ext cx="7235825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Revolutions modernizing Europe</a:t>
            </a:r>
          </a:p>
        </p:txBody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D739CC2A-A169-4280-97B5-3D887B0F70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90801" y="1676400"/>
            <a:ext cx="5484813" cy="3886200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Agrarian Revolution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Industrial Revolution &amp; colonial empires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Political Revolutions</a:t>
            </a:r>
          </a:p>
          <a:p>
            <a:pPr lvl="1" eaLnBrk="1" hangingPunct="1"/>
            <a:r>
              <a:rPr lang="en-US" altLang="en-US" b="1">
                <a:latin typeface="Arial" panose="020B0604020202020204" pitchFamily="34" charset="0"/>
              </a:rPr>
              <a:t>French Revolution</a:t>
            </a:r>
          </a:p>
          <a:p>
            <a:pPr lvl="1" eaLnBrk="1" hangingPunct="1"/>
            <a:r>
              <a:rPr lang="en-US" altLang="en-US" b="1">
                <a:latin typeface="Arial" panose="020B0604020202020204" pitchFamily="34" charset="0"/>
              </a:rPr>
              <a:t>Revolutions of 1848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Rise of socialist thinking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A1F77-F616-4E76-80F3-DE07FCB07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A69C4-3DED-4B68-98A8-5BD8734AF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9CCBE-F182-4784-AF4A-A72F4501E538}" type="slidenum">
              <a:rPr lang="en-US" altLang="en-US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31750" name="Picture 4" descr="marx">
            <a:extLst>
              <a:ext uri="{FF2B5EF4-FFF2-40B4-BE49-F238E27FC236}">
                <a16:creationId xmlns:a16="http://schemas.microsoft.com/office/drawing/2014/main" id="{7BCE2E82-50A3-40C6-8D79-913785D5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352800"/>
            <a:ext cx="21113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AC88-D533-4398-BF06-9179740D3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06CE4B-797D-41B0-B516-C24853898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797" y="373112"/>
            <a:ext cx="7564635" cy="61550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C2AB4-75E5-463C-8C2A-8C31B25E1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879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5B3F179-252F-4747-8B0A-4F0EB813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89B967-7DCE-41CB-8CF1-7364CDBC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2670E-0B66-4918-884C-4E5F7E2D11AA}" type="slidenum">
              <a:rPr lang="en-US" altLang="en-US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BE2846FA-97F1-4D51-8EBB-74F9028BF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275" y="0"/>
            <a:ext cx="291927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79551B"/>
                </a:solidFill>
                <a:latin typeface="Comic Sans MS" panose="030F0702030302020204" pitchFamily="66" charset="0"/>
              </a:rPr>
              <a:t>Much Ethnic Mixing in the Making of Europe as a Culture Region</a:t>
            </a:r>
          </a:p>
        </p:txBody>
      </p:sp>
      <p:pic>
        <p:nvPicPr>
          <p:cNvPr id="32773" name="Picture 3" descr="europe movements &amp; migrations map">
            <a:extLst>
              <a:ext uri="{FF2B5EF4-FFF2-40B4-BE49-F238E27FC236}">
                <a16:creationId xmlns:a16="http://schemas.microsoft.com/office/drawing/2014/main" id="{BCDB66B2-02A1-4023-BFC2-FE95B218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664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9D532-FA28-4DA1-B56B-95BF4578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5422" y="381000"/>
            <a:ext cx="3077155" cy="6054524"/>
          </a:xfrm>
        </p:spPr>
        <p:txBody>
          <a:bodyPr/>
          <a:lstStyle/>
          <a:p>
            <a:r>
              <a:rPr lang="en-US" dirty="0"/>
              <a:t>Language differences are good indicators of cultural differences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065413-2059-4AC4-8E47-845D94238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435423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452BE-FB8E-4006-9B88-B6122324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960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>
            <a:extLst>
              <a:ext uri="{FF2B5EF4-FFF2-40B4-BE49-F238E27FC236}">
                <a16:creationId xmlns:a16="http://schemas.microsoft.com/office/drawing/2014/main" id="{98C7B19D-C077-4E00-A777-3CF6B9EF7E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1" y="533401"/>
            <a:ext cx="7083425" cy="5492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Key European Cultural Traits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A8DF7E44-060E-4B10-8F82-A6C20B8D79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57400" y="1219200"/>
            <a:ext cx="8153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Political system – parliamentary democratic republic ideal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Legal system – Napoleonic Code derived from Roman Law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Economic system – capitalism or market economy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Industrialization &amp; urbanization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Government services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Education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Medical &amp; health care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Retirement</a:t>
            </a:r>
            <a:endParaRPr lang="en-US" altLang="en-US" b="1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F09B8CE-A2DF-4B94-B940-84BEE6BEB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FE8358-A8EA-4783-B006-67D3FA611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95BD9D-53E6-478F-894F-C0A3B1C7A3EA}" type="slidenum">
              <a:rPr lang="en-US" altLang="en-US"/>
              <a:pPr>
                <a:defRPr/>
              </a:pPr>
              <a:t>35</a:t>
            </a:fld>
            <a:endParaRPr lang="en-US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>
            <a:extLst>
              <a:ext uri="{FF2B5EF4-FFF2-40B4-BE49-F238E27FC236}">
                <a16:creationId xmlns:a16="http://schemas.microsoft.com/office/drawing/2014/main" id="{83D6FEA9-11BF-4C05-88AB-A2E8FE43C8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8182" y="382930"/>
            <a:ext cx="11065397" cy="8540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 dirty="0">
                <a:latin typeface="Arial" panose="020B0604020202020204" pitchFamily="34" charset="0"/>
              </a:rPr>
              <a:t>Influences on European Culture After the Fall of the Western Roman Empire</a:t>
            </a:r>
          </a:p>
        </p:txBody>
      </p:sp>
      <p:pic>
        <p:nvPicPr>
          <p:cNvPr id="34821" name="Picture 3" descr="feudalism-renaissance-21st">
            <a:extLst>
              <a:ext uri="{FF2B5EF4-FFF2-40B4-BE49-F238E27FC236}">
                <a16:creationId xmlns:a16="http://schemas.microsoft.com/office/drawing/2014/main" id="{B8E282FD-8505-4B70-AEB6-712F76ABCB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4466" y="809967"/>
            <a:ext cx="7614248" cy="56651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4915B9-6B12-420F-A06C-1B504DA5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415E9-3A85-42C7-8E1C-E532AE3C7189}" type="slidenum">
              <a:rPr lang="en-US" altLang="en-US"/>
              <a:pPr>
                <a:defRPr/>
              </a:pPr>
              <a:t>36</a:t>
            </a:fld>
            <a:endParaRPr lang="en-US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>
            <a:extLst>
              <a:ext uri="{FF2B5EF4-FFF2-40B4-BE49-F238E27FC236}">
                <a16:creationId xmlns:a16="http://schemas.microsoft.com/office/drawing/2014/main" id="{339EE097-DD2A-4513-8CFF-87CF97115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731838"/>
          </a:xfrm>
        </p:spPr>
        <p:txBody>
          <a:bodyPr/>
          <a:lstStyle/>
          <a:p>
            <a:pPr eaLnBrk="1" hangingPunct="1"/>
            <a:r>
              <a:rPr lang="en-US" altLang="en-US" sz="2800" b="1">
                <a:latin typeface="Arial" panose="020B0604020202020204" pitchFamily="34" charset="0"/>
              </a:rPr>
              <a:t>Cultural Diversity: A Mosaic of Differences</a:t>
            </a:r>
          </a:p>
        </p:txBody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D57C3CF1-26F3-4B42-B397-03F5A8951A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1066800"/>
            <a:ext cx="83058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/>
              <a:t>Geography of Languages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/>
              <a:t>Germanic Languages (200 million speakers)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German, English, Dutch, Norwegian, Swedish, Danish, Icelandic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In British Isles, Scandinavia, and Central Europe (north)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/>
              <a:t>Romance Languages (200 million speakers)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Italian, French, Spanish, Portuguese, Catalan, Romanian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Spoken throughout Southern Europe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/>
              <a:t>Slavic Languages (80 million speakers)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Largest family of European languages (including Russian)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Polish, Czech, Slovakian, Serbo-Croatian, Bulgarian, Slovenian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Roman Catholic countries use Latin alphabet; Eastern Orthodox countries use Cyrillic (Greek) alphabet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1D18C4-BCCE-4630-8305-946D7A89C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12610-055B-452F-B6CA-07EE9050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FF1B2-317E-4F05-A669-DFDBAAEF0690}" type="slidenum">
              <a:rPr lang="en-US" altLang="en-US"/>
              <a:pPr>
                <a:defRPr/>
              </a:pPr>
              <a:t>37</a:t>
            </a:fld>
            <a:endParaRPr lang="en-US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>
            <a:extLst>
              <a:ext uri="{FF2B5EF4-FFF2-40B4-BE49-F238E27FC236}">
                <a16:creationId xmlns:a16="http://schemas.microsoft.com/office/drawing/2014/main" id="{95863AC6-B4E9-4AC3-9245-A8D6C73A33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1" y="533401"/>
            <a:ext cx="7616825" cy="669925"/>
          </a:xfrm>
        </p:spPr>
        <p:txBody>
          <a:bodyPr/>
          <a:lstStyle/>
          <a:p>
            <a:pPr algn="ctr" eaLnBrk="1" hangingPunct="1"/>
            <a:r>
              <a:rPr lang="en-US" altLang="en-US" sz="2800" b="1"/>
              <a:t>Geographies of Religion, Past and Present</a:t>
            </a:r>
          </a:p>
        </p:txBody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C9719F0D-B3FE-4CA3-BAD4-FB44321D61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3457" y="1143000"/>
            <a:ext cx="10718157" cy="5181600"/>
          </a:xfrm>
        </p:spPr>
        <p:txBody>
          <a:bodyPr/>
          <a:lstStyle/>
          <a:p>
            <a:pPr eaLnBrk="1" hangingPunct="1"/>
            <a:endParaRPr lang="en-US" altLang="en-US" sz="2400" b="1" dirty="0"/>
          </a:p>
          <a:p>
            <a:pPr lvl="1" eaLnBrk="1" hangingPunct="1"/>
            <a:r>
              <a:rPr lang="en-US" altLang="en-US" b="1" dirty="0"/>
              <a:t>The Schism Between Western and Eastern Christianity</a:t>
            </a:r>
          </a:p>
          <a:p>
            <a:pPr lvl="2" eaLnBrk="1" hangingPunct="1"/>
            <a:r>
              <a:rPr lang="en-US" altLang="en-US" dirty="0"/>
              <a:t>Division in 1054 A.D. of Roman Catholic and Eastern Orthodox Churches</a:t>
            </a:r>
          </a:p>
          <a:p>
            <a:pPr lvl="2" eaLnBrk="1" hangingPunct="1"/>
            <a:r>
              <a:rPr lang="en-US" altLang="en-US" dirty="0"/>
              <a:t>Greek missionaries refused to accept Roman Catholic hierarchy and rule by Roman bishops</a:t>
            </a:r>
          </a:p>
          <a:p>
            <a:pPr lvl="2" eaLnBrk="1" hangingPunct="1"/>
            <a:r>
              <a:rPr lang="en-US" altLang="en-US" dirty="0"/>
              <a:t>Roman Catholics - Latin alphabet; Eastern Orthodox – Cyrillic</a:t>
            </a:r>
          </a:p>
          <a:p>
            <a:pPr lvl="2" eaLnBrk="1" hangingPunct="1"/>
            <a:endParaRPr lang="en-US" altLang="en-US" dirty="0"/>
          </a:p>
          <a:p>
            <a:pPr lvl="1" eaLnBrk="1" hangingPunct="1"/>
            <a:r>
              <a:rPr lang="en-US" altLang="en-US" b="1" dirty="0"/>
              <a:t>Conflicts with Islam</a:t>
            </a:r>
          </a:p>
          <a:p>
            <a:pPr lvl="2" eaLnBrk="1" hangingPunct="1"/>
            <a:r>
              <a:rPr lang="en-US" altLang="en-US" dirty="0"/>
              <a:t>East Europe: Ottoman Turks brought Islam to Balkans (almost to Vienna, Austria)</a:t>
            </a:r>
          </a:p>
          <a:p>
            <a:pPr lvl="2" eaLnBrk="1" hangingPunct="1"/>
            <a:r>
              <a:rPr lang="en-US" altLang="en-US" dirty="0"/>
              <a:t>Western Europe: Moors (Moroccans) brought Islam to Spain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46C1F4-0B72-4A33-99E1-F741182F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5FDC2-D095-4C71-8194-0F0CDC6CA670}" type="slidenum">
              <a:rPr lang="en-US" altLang="en-US"/>
              <a:pPr>
                <a:defRPr/>
              </a:pPr>
              <a:t>38</a:t>
            </a:fld>
            <a:endParaRPr lang="en-US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34335-401A-4F9C-BFCE-61AAEDB4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51709-7F43-4838-AE87-161059E6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3A83BA-5C69-4BD8-83AB-20EF0896BE11}" type="slidenum">
              <a:rPr lang="en-US" altLang="en-US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38916" name="Picture 2" descr="FG08_23">
            <a:extLst>
              <a:ext uri="{FF2B5EF4-FFF2-40B4-BE49-F238E27FC236}">
                <a16:creationId xmlns:a16="http://schemas.microsoft.com/office/drawing/2014/main" id="{3B7F97D9-09F2-44C4-8336-CEAD0FD9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473868"/>
            <a:ext cx="691515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3">
            <a:extLst>
              <a:ext uri="{FF2B5EF4-FFF2-40B4-BE49-F238E27FC236}">
                <a16:creationId xmlns:a16="http://schemas.microsoft.com/office/drawing/2014/main" id="{16E9D5F0-0011-42A6-AC53-67C04F585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75" y="533401"/>
            <a:ext cx="38415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8000"/>
                </a:solidFill>
                <a:latin typeface="Times New Roman" panose="02020603050405020304" pitchFamily="18" charset="0"/>
              </a:rPr>
              <a:t>Religions of Europe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4111B1-0E6D-4005-89AB-B080ECFC3196}"/>
              </a:ext>
            </a:extLst>
          </p:cNvPr>
          <p:cNvSpPr txBox="1"/>
          <p:nvPr/>
        </p:nvSpPr>
        <p:spPr>
          <a:xfrm>
            <a:off x="727275" y="1423686"/>
            <a:ext cx="38415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Probable change in the future resulting from simple mathematics:</a:t>
            </a:r>
          </a:p>
          <a:p>
            <a:endParaRPr lang="en-US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Sizable Muslim minorities exist in several traditionally “Christian” countries.</a:t>
            </a:r>
          </a:p>
          <a:p>
            <a:endParaRPr lang="en-US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Non-Muslim population is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declining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– TFR well below 2.1. Christian influence may be declining as the percentage of “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</a:rPr>
              <a:t>Nones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” (no religious affiliation) increases.</a:t>
            </a:r>
          </a:p>
          <a:p>
            <a:endParaRPr lang="en-US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Muslim population is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increasing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 - TFR is above 2.1 plus possibility of more refugee immigrants.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>
            <a:extLst>
              <a:ext uri="{FF2B5EF4-FFF2-40B4-BE49-F238E27FC236}">
                <a16:creationId xmlns:a16="http://schemas.microsoft.com/office/drawing/2014/main" id="{2A873A97-A91A-4C7E-A8AD-03CD959DE7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 sz="2800"/>
              <a:t>Learning Objectives</a:t>
            </a:r>
          </a:p>
        </p:txBody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109AEFC0-1659-48CA-84C0-D9C74EA4A5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18571" y="838200"/>
            <a:ext cx="9861631" cy="5029200"/>
          </a:xfrm>
        </p:spPr>
        <p:txBody>
          <a:bodyPr/>
          <a:lstStyle/>
          <a:p>
            <a:pPr eaLnBrk="1" hangingPunct="1"/>
            <a:r>
              <a:rPr lang="en-US" altLang="en-US" sz="2400"/>
              <a:t>Learn about </a:t>
            </a:r>
            <a:r>
              <a:rPr lang="en-US" altLang="en-US" sz="2400" b="1">
                <a:solidFill>
                  <a:srgbClr val="FF0000"/>
                </a:solidFill>
              </a:rPr>
              <a:t>supranationalism</a:t>
            </a:r>
            <a:r>
              <a:rPr lang="en-US" altLang="en-US" sz="2400"/>
              <a:t> in Europe</a:t>
            </a:r>
          </a:p>
          <a:p>
            <a:pPr eaLnBrk="1" hangingPunct="1"/>
            <a:r>
              <a:rPr lang="en-US" altLang="en-US" sz="2400"/>
              <a:t>Understand the nationalism that has thrown the region into armed conflict many times </a:t>
            </a:r>
          </a:p>
          <a:p>
            <a:pPr eaLnBrk="1" hangingPunct="1"/>
            <a:r>
              <a:rPr lang="en-US" altLang="en-US" sz="2400"/>
              <a:t>Understand the formation of the European Union, and the evolution of a common currency, the </a:t>
            </a:r>
            <a:r>
              <a:rPr lang="en-US" altLang="en-US" sz="2400" b="1" i="1"/>
              <a:t>euro</a:t>
            </a:r>
          </a:p>
          <a:p>
            <a:pPr eaLnBrk="1" hangingPunct="1"/>
            <a:r>
              <a:rPr lang="en-US" altLang="en-US" sz="2400"/>
              <a:t>Become familiar with the locational, physical, demographic, cultural, political, and economic characteristics of Europe</a:t>
            </a:r>
          </a:p>
          <a:p>
            <a:pPr eaLnBrk="1" hangingPunct="1"/>
            <a:r>
              <a:rPr lang="en-US" altLang="en-US" sz="2400"/>
              <a:t>Understand these concepts and models: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9AD9C4-E290-4E30-8019-98F1836F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EA0CF5-E0CF-4F39-A72C-D3709B07C59C}" type="slidenum">
              <a:rPr lang="en-US" altLang="en-US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150" name="Rectangle 4">
            <a:extLst>
              <a:ext uri="{FF2B5EF4-FFF2-40B4-BE49-F238E27FC236}">
                <a16:creationId xmlns:a16="http://schemas.microsoft.com/office/drawing/2014/main" id="{F18550D7-CD61-44F8-AF56-2E65537B3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495800"/>
            <a:ext cx="2971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333399"/>
                </a:solidFill>
                <a:latin typeface="Times New Roman" panose="02020603050405020304" pitchFamily="18" charset="0"/>
              </a:rPr>
              <a:t>Balkanization</a:t>
            </a:r>
          </a:p>
          <a:p>
            <a:pPr eaLnBrk="1" hangingPunct="1"/>
            <a:r>
              <a:rPr lang="en-US" altLang="en-US" sz="2400" b="1">
                <a:solidFill>
                  <a:srgbClr val="333399"/>
                </a:solidFill>
                <a:latin typeface="Times New Roman" panose="02020603050405020304" pitchFamily="18" charset="0"/>
              </a:rPr>
              <a:t>Cold War</a:t>
            </a:r>
          </a:p>
          <a:p>
            <a:pPr eaLnBrk="1" hangingPunct="1"/>
            <a:r>
              <a:rPr lang="en-US" altLang="en-US" sz="2400" b="1">
                <a:solidFill>
                  <a:srgbClr val="333399"/>
                </a:solidFill>
                <a:latin typeface="Times New Roman" panose="02020603050405020304" pitchFamily="18" charset="0"/>
              </a:rPr>
              <a:t>Command Economy</a:t>
            </a:r>
          </a:p>
          <a:p>
            <a:pPr eaLnBrk="1" hangingPunct="1"/>
            <a:r>
              <a:rPr lang="en-US" altLang="en-US" sz="2400" b="1">
                <a:solidFill>
                  <a:srgbClr val="333399"/>
                </a:solidFill>
                <a:latin typeface="Times New Roman" panose="02020603050405020304" pitchFamily="18" charset="0"/>
              </a:rPr>
              <a:t>European Union</a:t>
            </a:r>
          </a:p>
        </p:txBody>
      </p:sp>
      <p:sp>
        <p:nvSpPr>
          <p:cNvPr id="6151" name="Rectangle 5">
            <a:extLst>
              <a:ext uri="{FF2B5EF4-FFF2-40B4-BE49-F238E27FC236}">
                <a16:creationId xmlns:a16="http://schemas.microsoft.com/office/drawing/2014/main" id="{2EF243CC-AB7C-4B31-8D13-621513264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419600"/>
            <a:ext cx="3048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333399"/>
                </a:solidFill>
                <a:latin typeface="Times New Roman" panose="02020603050405020304" pitchFamily="18" charset="0"/>
              </a:rPr>
              <a:t>Feudalism</a:t>
            </a:r>
          </a:p>
          <a:p>
            <a:pPr eaLnBrk="1" hangingPunct="1"/>
            <a:r>
              <a:rPr lang="en-US" altLang="en-US" sz="2400" b="1">
                <a:solidFill>
                  <a:srgbClr val="333399"/>
                </a:solidFill>
                <a:latin typeface="Times New Roman" panose="02020603050405020304" pitchFamily="18" charset="0"/>
              </a:rPr>
              <a:t>Hierarchical Diffusion</a:t>
            </a:r>
          </a:p>
          <a:p>
            <a:pPr eaLnBrk="1" hangingPunct="1"/>
            <a:r>
              <a:rPr lang="en-US" altLang="en-US" sz="2400" b="1">
                <a:solidFill>
                  <a:srgbClr val="333399"/>
                </a:solidFill>
                <a:latin typeface="Times New Roman" panose="02020603050405020304" pitchFamily="18" charset="0"/>
              </a:rPr>
              <a:t>Privatization</a:t>
            </a:r>
          </a:p>
          <a:p>
            <a:pPr eaLnBrk="1" hangingPunct="1"/>
            <a:r>
              <a:rPr lang="en-US" altLang="en-US" sz="2400" b="1">
                <a:solidFill>
                  <a:srgbClr val="333399"/>
                </a:solidFill>
                <a:latin typeface="Times New Roman" panose="02020603050405020304" pitchFamily="18" charset="0"/>
              </a:rPr>
              <a:t>Secularization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17E1D-4272-4ECC-A7C8-541B7125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101" y="761999"/>
            <a:ext cx="4214374" cy="3000531"/>
          </a:xfrm>
        </p:spPr>
        <p:txBody>
          <a:bodyPr/>
          <a:lstStyle/>
          <a:p>
            <a:r>
              <a:rPr lang="en-US" dirty="0"/>
              <a:t>Map from the current textbook adds language families.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EBA3B-9ED7-4C9F-A18F-FF109C731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FE0EA-8519-468C-A9F9-3E7AFDD4F48B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90F13-09D2-48B4-95D1-6C4F61CEC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82" y="389925"/>
            <a:ext cx="6672819" cy="605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59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>
            <a:extLst>
              <a:ext uri="{FF2B5EF4-FFF2-40B4-BE49-F238E27FC236}">
                <a16:creationId xmlns:a16="http://schemas.microsoft.com/office/drawing/2014/main" id="{CD5B1091-1B86-4064-81C7-E424547E2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1" y="609600"/>
            <a:ext cx="7616825" cy="731838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</a:rPr>
              <a:t> </a:t>
            </a:r>
            <a:r>
              <a:rPr lang="en-US" altLang="en-US" sz="2400" b="1">
                <a:latin typeface="Arial" panose="020B0604020202020204" pitchFamily="34" charset="0"/>
              </a:rPr>
              <a:t>Geographies of Religion, Past and Present (cont.)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75C13567-13A2-4BE2-B144-D3B925CF53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5585" y="1276349"/>
            <a:ext cx="11065397" cy="5205473"/>
          </a:xfrm>
        </p:spPr>
        <p:txBody>
          <a:bodyPr/>
          <a:lstStyle/>
          <a:p>
            <a:pPr lvl="1" eaLnBrk="1" hangingPunct="1"/>
            <a:r>
              <a:rPr lang="en-US" altLang="en-US" b="1" dirty="0"/>
              <a:t>The Protestant Revolt</a:t>
            </a:r>
          </a:p>
          <a:p>
            <a:pPr lvl="2" eaLnBrk="1" hangingPunct="1"/>
            <a:r>
              <a:rPr lang="en-US" altLang="en-US" sz="2400" dirty="0"/>
              <a:t>Began in 16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century with split in Catholic Church’s teachings &amp; Papacy</a:t>
            </a:r>
          </a:p>
          <a:p>
            <a:pPr lvl="2" eaLnBrk="1" hangingPunct="1"/>
            <a:endParaRPr lang="en-US" altLang="en-US" dirty="0"/>
          </a:p>
          <a:p>
            <a:pPr lvl="1" eaLnBrk="1" hangingPunct="1"/>
            <a:r>
              <a:rPr lang="en-US" altLang="en-US" b="1" dirty="0"/>
              <a:t>A Geography of Judaism</a:t>
            </a:r>
          </a:p>
          <a:p>
            <a:pPr lvl="2" eaLnBrk="1" hangingPunct="1"/>
            <a:r>
              <a:rPr lang="en-US" altLang="en-US" sz="2400" dirty="0"/>
              <a:t>Jews expelled from Palestine during Roman Empire, settled in Moorish (Islamic) Spain (</a:t>
            </a:r>
            <a:r>
              <a:rPr lang="en-US" altLang="en-US" sz="2400" b="1" dirty="0">
                <a:solidFill>
                  <a:schemeClr val="accent4">
                    <a:lumMod val="10000"/>
                  </a:schemeClr>
                </a:solidFill>
              </a:rPr>
              <a:t>There was a time when Muslims &amp; Jews coexisted</a:t>
            </a:r>
            <a:r>
              <a:rPr lang="en-US" altLang="en-US" sz="2400" dirty="0"/>
              <a:t>)</a:t>
            </a:r>
          </a:p>
          <a:p>
            <a:pPr lvl="2" eaLnBrk="1" hangingPunct="1"/>
            <a:r>
              <a:rPr lang="en-US" altLang="en-US" sz="2400" dirty="0"/>
              <a:t>When Christians conquered this region, they expelled Jews</a:t>
            </a:r>
          </a:p>
          <a:p>
            <a:pPr lvl="2" eaLnBrk="1" hangingPunct="1"/>
            <a:r>
              <a:rPr lang="en-US" altLang="en-US" sz="2400" dirty="0"/>
              <a:t>Many Jews settled in “the Pale” of eastern Europe (east Poland and further east) </a:t>
            </a:r>
            <a:r>
              <a:rPr lang="en-US" altLang="en-US" sz="2400" b="1" dirty="0">
                <a:solidFill>
                  <a:schemeClr val="accent4">
                    <a:lumMod val="10000"/>
                  </a:schemeClr>
                </a:solidFill>
              </a:rPr>
              <a:t>– faced persecution in “Christian” countries</a:t>
            </a:r>
          </a:p>
          <a:p>
            <a:pPr lvl="2" eaLnBrk="1" hangingPunct="1"/>
            <a:r>
              <a:rPr lang="en-US" altLang="en-US" sz="2400" dirty="0"/>
              <a:t>Murder of 6 million Jews during Nazi occupation in 1940s,  others suffered in concentration camps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A3AE3C-E7A2-474D-B207-12338DA51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CC696B-00A4-48DC-9BB4-6DA430D7C44E}" type="slidenum">
              <a:rPr lang="en-US" altLang="en-US"/>
              <a:pPr>
                <a:defRPr/>
              </a:pPr>
              <a:t>41</a:t>
            </a:fld>
            <a:endParaRPr lang="en-US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>
            <a:extLst>
              <a:ext uri="{FF2B5EF4-FFF2-40B4-BE49-F238E27FC236}">
                <a16:creationId xmlns:a16="http://schemas.microsoft.com/office/drawing/2014/main" id="{8C870A3D-81FD-4066-B39F-F1D315A0EC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9987" y="435980"/>
            <a:ext cx="7312025" cy="609600"/>
          </a:xfrm>
        </p:spPr>
        <p:txBody>
          <a:bodyPr/>
          <a:lstStyle/>
          <a:p>
            <a:pPr algn="ctr" eaLnBrk="1" hangingPunct="1"/>
            <a:r>
              <a:rPr lang="en-US" altLang="en-US" sz="2800" b="1" dirty="0">
                <a:latin typeface="Arial" panose="020B0604020202020204" pitchFamily="34" charset="0"/>
              </a:rPr>
              <a:t>The Patterns of Contemporary Religion</a:t>
            </a:r>
          </a:p>
        </p:txBody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3F0DA072-E4F1-46E9-A5B8-87DF5909F5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5585" y="1219200"/>
            <a:ext cx="10833904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Europe becoming a </a:t>
            </a:r>
            <a:r>
              <a:rPr lang="en-US" altLang="en-US" sz="2400" i="1" dirty="0"/>
              <a:t>secularized</a:t>
            </a:r>
            <a:r>
              <a:rPr lang="en-US" altLang="en-US" sz="2400" dirty="0"/>
              <a:t> society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i="1" dirty="0">
                <a:solidFill>
                  <a:srgbClr val="FF0000"/>
                </a:solidFill>
              </a:rPr>
              <a:t>Secularization:</a:t>
            </a:r>
            <a:r>
              <a:rPr lang="en-US" altLang="en-US" dirty="0"/>
              <a:t> movement away from traditional organized religions -  the rise of the “</a:t>
            </a:r>
            <a:r>
              <a:rPr lang="en-US" altLang="en-US" dirty="0" err="1"/>
              <a:t>Nones</a:t>
            </a:r>
            <a:r>
              <a:rPr lang="en-US" altLang="en-US" dirty="0"/>
              <a:t>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Roman Catholicism (250 million Roman Catholics)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Italy, Spain, Ireland, France, Austria, southern Germany, Poland, Croatia, Czech Republic, Hungary (south)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Conflict in Northern Ireland has had a religious component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Protestantism (fewer than 100 million Protestants)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Northern Germany, Scandinavia, England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Eastern Orthodox Christianity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Yugoslavia, Romania, and Bulgaria</a:t>
            </a:r>
          </a:p>
          <a:p>
            <a:pPr marL="57150" indent="0" eaLnBrk="1" hangingPunct="1">
              <a:lnSpc>
                <a:spcPct val="90000"/>
              </a:lnSpc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Islam growing in numerous countries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F4DD06-73A5-4DAE-9B7C-7FDD8757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C7F1B8-8867-4B01-B846-4C169E9A4E9F}" type="slidenum">
              <a:rPr lang="en-US" altLang="en-US"/>
              <a:pPr>
                <a:defRPr/>
              </a:pPr>
              <a:t>42</a:t>
            </a:fld>
            <a:endParaRPr lang="en-US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2">
            <a:extLst>
              <a:ext uri="{FF2B5EF4-FFF2-40B4-BE49-F238E27FC236}">
                <a16:creationId xmlns:a16="http://schemas.microsoft.com/office/drawing/2014/main" id="{FBF9970E-B24F-4B46-93BC-A2F25A37D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1" y="381000"/>
            <a:ext cx="7540625" cy="731838"/>
          </a:xfrm>
        </p:spPr>
        <p:txBody>
          <a:bodyPr/>
          <a:lstStyle/>
          <a:p>
            <a:pPr algn="ctr" eaLnBrk="1" hangingPunct="1"/>
            <a:r>
              <a:rPr lang="en-US" altLang="en-US" sz="2800" b="1"/>
              <a:t>European Culture in Global Context</a:t>
            </a:r>
          </a:p>
        </p:txBody>
      </p:sp>
      <p:sp>
        <p:nvSpPr>
          <p:cNvPr id="41989" name="Rectangle 3">
            <a:extLst>
              <a:ext uri="{FF2B5EF4-FFF2-40B4-BE49-F238E27FC236}">
                <a16:creationId xmlns:a16="http://schemas.microsoft.com/office/drawing/2014/main" id="{53CAB11C-8DB7-457E-B1F7-E22CD41309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2979" y="746918"/>
            <a:ext cx="10838084" cy="5520531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b="1" dirty="0"/>
          </a:p>
          <a:p>
            <a:pPr eaLnBrk="1" hangingPunct="1"/>
            <a:r>
              <a:rPr lang="en-US" altLang="en-US" b="1" dirty="0"/>
              <a:t>Globalization and Cultural Nationalism </a:t>
            </a:r>
            <a:r>
              <a:rPr lang="en-US" altLang="en-US" dirty="0"/>
              <a:t>Since World War II, Europe has been inundated with North American culture (music, TV, consumer goods)</a:t>
            </a:r>
          </a:p>
          <a:p>
            <a:pPr lvl="2" eaLnBrk="1" hangingPunct="1"/>
            <a:r>
              <a:rPr lang="en-US" altLang="en-US" dirty="0"/>
              <a:t>UK, Italy, Hungary accept it</a:t>
            </a:r>
          </a:p>
          <a:p>
            <a:pPr lvl="2" eaLnBrk="1" hangingPunct="1"/>
            <a:r>
              <a:rPr lang="en-US" altLang="en-US" dirty="0"/>
              <a:t>France, Germany resist, subsidize indigenous films and create “academies” to keep English out of the language (officially, e-mail in France is “</a:t>
            </a:r>
            <a:r>
              <a:rPr lang="en-US" altLang="en-US" dirty="0" err="1"/>
              <a:t>courriel</a:t>
            </a:r>
            <a:r>
              <a:rPr lang="en-US" altLang="en-US" dirty="0"/>
              <a:t>”)</a:t>
            </a:r>
          </a:p>
          <a:p>
            <a:pPr eaLnBrk="1" hangingPunct="1"/>
            <a:r>
              <a:rPr lang="en-US" altLang="en-US" b="1" dirty="0"/>
              <a:t>Migrants and Culture</a:t>
            </a:r>
          </a:p>
          <a:p>
            <a:pPr lvl="1" eaLnBrk="1" hangingPunct="1"/>
            <a:r>
              <a:rPr lang="en-US" altLang="en-US" dirty="0"/>
              <a:t>Many Muslim migrants to Europe (4.5 million in France; 2.5 million Muslim Turks in Germany)</a:t>
            </a:r>
          </a:p>
          <a:p>
            <a:pPr lvl="2" eaLnBrk="1" hangingPunct="1"/>
            <a:r>
              <a:rPr lang="en-US" altLang="en-US" dirty="0"/>
              <a:t>Ethnic clustering and </a:t>
            </a:r>
            <a:r>
              <a:rPr lang="en-US" altLang="en-US" i="1" dirty="0"/>
              <a:t>ghettoization</a:t>
            </a:r>
            <a:r>
              <a:rPr lang="en-US" altLang="en-US" dirty="0"/>
              <a:t> are common</a:t>
            </a:r>
            <a:endParaRPr lang="en-US" altLang="en-US" i="1" dirty="0"/>
          </a:p>
          <a:p>
            <a:pPr lvl="2" eaLnBrk="1" hangingPunct="1"/>
            <a:r>
              <a:rPr lang="en-US" altLang="en-US" dirty="0"/>
              <a:t>Far right-wing nationalists (e.g., skinheads, neo-Nazis) – radical reaction to change</a:t>
            </a:r>
          </a:p>
          <a:p>
            <a:pPr marL="914400" lvl="2" indent="0" eaLnBrk="1" hangingPunct="1">
              <a:buNone/>
            </a:pPr>
            <a:r>
              <a:rPr lang="en-US" altLang="en-US" b="1" dirty="0"/>
              <a:t>(You can see this in the U.S.A. in 2016-19 – the White Supremacists, etc. became visible)</a:t>
            </a:r>
          </a:p>
          <a:p>
            <a:pPr lvl="4" eaLnBrk="1" hangingPunct="1"/>
            <a:endParaRPr lang="en-US" altLang="en-US" sz="14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3BF0CC-37D7-4925-AD65-BB59CD52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16A71-7A4D-4A46-A6C1-9C9C0E8158D6}" type="slidenum">
              <a:rPr lang="en-US" altLang="en-US"/>
              <a:pPr>
                <a:defRPr/>
              </a:pPr>
              <a:t>43</a:t>
            </a:fld>
            <a:endParaRPr lang="en-US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>
            <a:extLst>
              <a:ext uri="{FF2B5EF4-FFF2-40B4-BE49-F238E27FC236}">
                <a16:creationId xmlns:a16="http://schemas.microsoft.com/office/drawing/2014/main" id="{77BB925F-C5FB-48C6-B61C-387E8F3F5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1" y="457201"/>
            <a:ext cx="7083425" cy="5492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>
                <a:latin typeface="Comic Sans MS" panose="030F0702030302020204" pitchFamily="66" charset="0"/>
              </a:rPr>
              <a:t>Birthplace of the Nation-State</a:t>
            </a:r>
          </a:p>
        </p:txBody>
      </p:sp>
      <p:sp>
        <p:nvSpPr>
          <p:cNvPr id="43013" name="Rectangle 3">
            <a:extLst>
              <a:ext uri="{FF2B5EF4-FFF2-40B4-BE49-F238E27FC236}">
                <a16:creationId xmlns:a16="http://schemas.microsoft.com/office/drawing/2014/main" id="{F8D1F893-DD93-4756-8B44-8511FEDF9F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9146" y="1006476"/>
            <a:ext cx="7522581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</a:rPr>
              <a:t>Centripetal Forces promote unity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Relatively mobile available labor force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Common history -- heritage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Common cause – external threat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Common religion &amp; language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Centrifugal Forces promote division and fragmentation (devolution)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More than one ethnic group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More than one religion and/or language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State not “organic”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Physical barriers separating groups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Regional economic/development disparities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E5B5DB6-F2F1-41F6-917F-D9E4BCE2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6000" y="5782278"/>
            <a:ext cx="2336800" cy="381000"/>
          </a:xfrm>
        </p:spPr>
        <p:txBody>
          <a:bodyPr/>
          <a:lstStyle/>
          <a:p>
            <a:pPr>
              <a:defRPr/>
            </a:pPr>
            <a:fld id="{981561FE-D81D-42C7-AFCF-F6C5939B9314}" type="slidenum">
              <a:rPr lang="en-US" altLang="en-US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84E6A2-3DA0-4604-8A7B-01BB8A99A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63"/>
          <a:stretch/>
        </p:blipFill>
        <p:spPr>
          <a:xfrm>
            <a:off x="8785184" y="1006476"/>
            <a:ext cx="2636161" cy="2076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6C520D-AA6D-4483-A972-20430DECE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84"/>
          <a:stretch/>
        </p:blipFill>
        <p:spPr>
          <a:xfrm>
            <a:off x="9009423" y="3774734"/>
            <a:ext cx="2219255" cy="200754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4ABC78-345F-44C2-9E49-5B387BAA4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68" r="40956"/>
          <a:stretch/>
        </p:blipFill>
        <p:spPr>
          <a:xfrm>
            <a:off x="657815" y="329489"/>
            <a:ext cx="9674412" cy="604816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B9B5AA-9B08-4436-A937-472F4FE5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C083E7-F484-4BAD-8C0C-1C4E10DFD2AE}"/>
              </a:ext>
            </a:extLst>
          </p:cNvPr>
          <p:cNvCxnSpPr/>
          <p:nvPr/>
        </p:nvCxnSpPr>
        <p:spPr>
          <a:xfrm flipV="1">
            <a:off x="3761772" y="3565003"/>
            <a:ext cx="2222339" cy="254643"/>
          </a:xfrm>
          <a:prstGeom prst="straightConnector1">
            <a:avLst/>
          </a:prstGeom>
          <a:ln w="952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9F92D32-CBEB-43D4-8183-97F7F0143DDD}"/>
              </a:ext>
            </a:extLst>
          </p:cNvPr>
          <p:cNvSpPr txBox="1"/>
          <p:nvPr/>
        </p:nvSpPr>
        <p:spPr>
          <a:xfrm>
            <a:off x="854439" y="5111646"/>
            <a:ext cx="1067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Nationalism in a minority can be centrifugal, whereas nationalism in the majority is centripetal</a:t>
            </a:r>
          </a:p>
        </p:txBody>
      </p:sp>
    </p:spTree>
    <p:extLst>
      <p:ext uri="{BB962C8B-B14F-4D97-AF65-F5344CB8AC3E}">
        <p14:creationId xmlns:p14="http://schemas.microsoft.com/office/powerpoint/2010/main" val="19282282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2FC2-B01B-40D7-8BC1-F185B546F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2DFD6F-6F2F-436E-9826-85AA7EBA1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9680" y="381964"/>
            <a:ext cx="8210309" cy="61577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ACECD-654F-45B6-8FCC-C9E61D9C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6439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75AAC-ADBD-433F-8883-A521E048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10" y="526895"/>
            <a:ext cx="10627676" cy="9144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Yugoslavia where centrifugal forces greatly outweighed centripetal forces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7B98E4-E46A-4857-BC03-DD9B26FAF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34177" y="2339822"/>
            <a:ext cx="4361726" cy="41379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AE52A-D7EA-47AE-97F5-9165B2FC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E8B055-AC6E-41C2-9B6C-679EF182B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97" y="2348078"/>
            <a:ext cx="5260694" cy="4129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266579-9DAC-404F-A933-04747BC89272}"/>
              </a:ext>
            </a:extLst>
          </p:cNvPr>
          <p:cNvSpPr txBox="1"/>
          <p:nvPr/>
        </p:nvSpPr>
        <p:spPr>
          <a:xfrm>
            <a:off x="596097" y="1676401"/>
            <a:ext cx="5260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Created at Versailles 1918 – Dictatorship of Tito after WWII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4FFBCB-B858-4F4B-9EDA-3F6B90F8CE3A}"/>
              </a:ext>
            </a:extLst>
          </p:cNvPr>
          <p:cNvSpPr txBox="1"/>
          <p:nvPr/>
        </p:nvSpPr>
        <p:spPr>
          <a:xfrm>
            <a:off x="7234177" y="168494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F22F1-3F03-47FB-AFFA-D6573741D046}"/>
              </a:ext>
            </a:extLst>
          </p:cNvPr>
          <p:cNvSpPr txBox="1"/>
          <p:nvPr/>
        </p:nvSpPr>
        <p:spPr>
          <a:xfrm>
            <a:off x="7072131" y="1643052"/>
            <a:ext cx="452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2019 there are 7 or 8 ethnic-based countries – Status of Vojvodina?</a:t>
            </a:r>
          </a:p>
        </p:txBody>
      </p:sp>
    </p:spTree>
    <p:extLst>
      <p:ext uri="{BB962C8B-B14F-4D97-AF65-F5344CB8AC3E}">
        <p14:creationId xmlns:p14="http://schemas.microsoft.com/office/powerpoint/2010/main" val="42651773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6E4D-0825-43FF-B4A5-D73ECEFD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457" y="424974"/>
            <a:ext cx="7313083" cy="549721"/>
          </a:xfrm>
        </p:spPr>
        <p:txBody>
          <a:bodyPr/>
          <a:lstStyle/>
          <a:p>
            <a:pPr algn="ctr"/>
            <a:r>
              <a:rPr lang="en-US" dirty="0"/>
              <a:t>Status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243B3C-5429-49DF-AAC6-5AB6A28D8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741" y="1140271"/>
            <a:ext cx="9951277" cy="52927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34FE9-50CF-49E7-B6F0-4241A67B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019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>
            <a:extLst>
              <a:ext uri="{FF2B5EF4-FFF2-40B4-BE49-F238E27FC236}">
                <a16:creationId xmlns:a16="http://schemas.microsoft.com/office/drawing/2014/main" id="{96F2049A-61E3-4F77-A870-EA34483280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1" y="457201"/>
            <a:ext cx="7542213" cy="549275"/>
          </a:xfrm>
        </p:spPr>
        <p:txBody>
          <a:bodyPr/>
          <a:lstStyle/>
          <a:p>
            <a:pPr algn="ctr" eaLnBrk="1" hangingPunct="1"/>
            <a:r>
              <a:rPr lang="en-US" altLang="en-US" sz="2800" b="1"/>
              <a:t>Geopolitical Framework: A Dynamic Map</a:t>
            </a:r>
          </a:p>
        </p:txBody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D50E6CD8-9762-48D3-AC46-E8C914579E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6055" y="1066800"/>
            <a:ext cx="10857053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b="1" dirty="0"/>
              <a:t>Europe has 37 independent states (countries) more or less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Europe invented the </a:t>
            </a:r>
            <a:r>
              <a:rPr lang="en-US" altLang="en-US" sz="2000" b="1" i="1" dirty="0">
                <a:solidFill>
                  <a:schemeClr val="bg2"/>
                </a:solidFill>
              </a:rPr>
              <a:t>nation-state</a:t>
            </a:r>
            <a:r>
              <a:rPr lang="en-US" altLang="en-US" sz="2000" dirty="0">
                <a:solidFill>
                  <a:schemeClr val="bg2"/>
                </a:solidFill>
              </a:rPr>
              <a:t> (a relatively homogenous cultural group (nation) with its own political territory (state); fostered by ethnic and cultural nationalism)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1" dirty="0"/>
              <a:t>Redrawing the Map of Europe Through War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/>
              <a:t>World War I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France, UK, Russia vs. Germany, Italy, Austria-Hungary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Outcome encouraged </a:t>
            </a:r>
            <a:r>
              <a:rPr lang="en-US" altLang="en-US" b="1" i="1" dirty="0">
                <a:solidFill>
                  <a:srgbClr val="FF0000"/>
                </a:solidFill>
              </a:rPr>
              <a:t>irredentism</a:t>
            </a:r>
            <a:r>
              <a:rPr lang="en-US" altLang="en-US" i="1" dirty="0"/>
              <a:t>:</a:t>
            </a:r>
            <a:r>
              <a:rPr lang="en-US" altLang="en-US" dirty="0"/>
              <a:t>  state policies designed to reclaim lost territory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/>
              <a:t>1930s (Depression Era): 3 ideologies emerged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Western democracy and capitalism, Soviet-style communism, Fascist totalitarianism in Germany and Italy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/>
              <a:t>World War II era (1939-45)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Germany occupied neighboring countries, beginning with Austria &amp; Czechoslovakia but war was declared when they attacked Poland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Axis (Germany, Italy, Japan) vs. Allies (Britain, France, U.S.S.R., U.S.)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Axis surrendered in 1945, Allies divided Europe &amp; U.S. occupied Japan - Cold War began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01857D-C92A-4B22-9D49-62EDEDC22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DB002-4422-468E-A3F1-8B12EAD139BF}" type="slidenum">
              <a:rPr lang="en-US" altLang="en-US"/>
              <a:pPr>
                <a:defRPr/>
              </a:pPr>
              <a:t>49</a:t>
            </a:fld>
            <a:endParaRPr lang="en-US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2" descr="p">
            <a:extLst>
              <a:ext uri="{FF2B5EF4-FFF2-40B4-BE49-F238E27FC236}">
                <a16:creationId xmlns:a16="http://schemas.microsoft.com/office/drawing/2014/main" id="{9122E95D-E11A-4DBA-ACFF-6F82F135A8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271" y="-46298"/>
            <a:ext cx="707212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65B729-0BE0-4332-A4F0-AC87E4CEB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37655-2986-4D41-A0FC-EAAA1FABCAC3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7173" name="Text Box 3">
            <a:extLst>
              <a:ext uri="{FF2B5EF4-FFF2-40B4-BE49-F238E27FC236}">
                <a16:creationId xmlns:a16="http://schemas.microsoft.com/office/drawing/2014/main" id="{DC0F6F1F-C737-4DD9-B115-94068E4D8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9360" y="501547"/>
            <a:ext cx="389397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Centrality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E44F9-85E1-4A4B-A539-245D1ABF7CFC}"/>
              </a:ext>
            </a:extLst>
          </p:cNvPr>
          <p:cNvSpPr txBox="1"/>
          <p:nvPr/>
        </p:nvSpPr>
        <p:spPr>
          <a:xfrm>
            <a:off x="7506186" y="1505635"/>
            <a:ext cx="41071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Many advantages to a central location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Helps: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Panama Canal -H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Suez Canal -H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Strait of Malacca -N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Arctic Ocean - GWH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H – human construction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N – condition of nature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GWH – Climate change accelerated by humans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56E4141-6852-455B-969F-563E4164B2FF}"/>
              </a:ext>
            </a:extLst>
          </p:cNvPr>
          <p:cNvCxnSpPr/>
          <p:nvPr/>
        </p:nvCxnSpPr>
        <p:spPr>
          <a:xfrm flipH="1" flipV="1">
            <a:off x="2361235" y="2706096"/>
            <a:ext cx="1006998" cy="59268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B2AAD8-4170-40CD-8FF1-6EEF3D7A7390}"/>
              </a:ext>
            </a:extLst>
          </p:cNvPr>
          <p:cNvCxnSpPr/>
          <p:nvPr/>
        </p:nvCxnSpPr>
        <p:spPr>
          <a:xfrm flipH="1" flipV="1">
            <a:off x="1212452" y="2902865"/>
            <a:ext cx="1979271" cy="42826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4FCB8D-F432-4534-BE00-1309E759B5AA}"/>
              </a:ext>
            </a:extLst>
          </p:cNvPr>
          <p:cNvCxnSpPr/>
          <p:nvPr/>
        </p:nvCxnSpPr>
        <p:spPr>
          <a:xfrm flipH="1">
            <a:off x="810228" y="2870522"/>
            <a:ext cx="497711" cy="42826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00B2D5-9C43-4611-9162-1E8A3A5A8FAA}"/>
              </a:ext>
            </a:extLst>
          </p:cNvPr>
          <p:cNvCxnSpPr>
            <a:cxnSpLocks/>
          </p:cNvCxnSpPr>
          <p:nvPr/>
        </p:nvCxnSpPr>
        <p:spPr>
          <a:xfrm>
            <a:off x="810228" y="3298785"/>
            <a:ext cx="0" cy="97227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C1E5C5-BF1B-48F4-B984-6D4F7306F817}"/>
              </a:ext>
            </a:extLst>
          </p:cNvPr>
          <p:cNvCxnSpPr/>
          <p:nvPr/>
        </p:nvCxnSpPr>
        <p:spPr>
          <a:xfrm flipV="1">
            <a:off x="1099595" y="1875099"/>
            <a:ext cx="289367" cy="11227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F7F370-7553-4F96-B5A0-1075785262D6}"/>
              </a:ext>
            </a:extLst>
          </p:cNvPr>
          <p:cNvCxnSpPr>
            <a:cxnSpLocks/>
          </p:cNvCxnSpPr>
          <p:nvPr/>
        </p:nvCxnSpPr>
        <p:spPr>
          <a:xfrm flipH="1">
            <a:off x="2361236" y="3463211"/>
            <a:ext cx="850742" cy="108564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A2AE645-CF98-4E76-9090-EC2C91137237}"/>
              </a:ext>
            </a:extLst>
          </p:cNvPr>
          <p:cNvCxnSpPr/>
          <p:nvPr/>
        </p:nvCxnSpPr>
        <p:spPr>
          <a:xfrm flipH="1">
            <a:off x="1880882" y="4548851"/>
            <a:ext cx="480353" cy="57873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143E2EE-30F3-4A17-9216-761BA0EFF05D}"/>
              </a:ext>
            </a:extLst>
          </p:cNvPr>
          <p:cNvCxnSpPr>
            <a:cxnSpLocks/>
          </p:cNvCxnSpPr>
          <p:nvPr/>
        </p:nvCxnSpPr>
        <p:spPr>
          <a:xfrm flipH="1" flipV="1">
            <a:off x="2731625" y="4004841"/>
            <a:ext cx="347241" cy="74077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14DC95C-941C-4041-AF0B-1DED48B378DA}"/>
              </a:ext>
            </a:extLst>
          </p:cNvPr>
          <p:cNvCxnSpPr>
            <a:cxnSpLocks/>
          </p:cNvCxnSpPr>
          <p:nvPr/>
        </p:nvCxnSpPr>
        <p:spPr>
          <a:xfrm>
            <a:off x="3078866" y="4710897"/>
            <a:ext cx="833375" cy="101857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1966783-0937-4F35-84C2-A32F82FE7AAD}"/>
              </a:ext>
            </a:extLst>
          </p:cNvPr>
          <p:cNvCxnSpPr>
            <a:cxnSpLocks/>
          </p:cNvCxnSpPr>
          <p:nvPr/>
        </p:nvCxnSpPr>
        <p:spPr>
          <a:xfrm>
            <a:off x="4337611" y="3709686"/>
            <a:ext cx="766827" cy="58690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3C9FDBC-C3FB-44EE-927C-4A24183F08D5}"/>
              </a:ext>
            </a:extLst>
          </p:cNvPr>
          <p:cNvCxnSpPr/>
          <p:nvPr/>
        </p:nvCxnSpPr>
        <p:spPr>
          <a:xfrm flipH="1">
            <a:off x="4942390" y="4203990"/>
            <a:ext cx="162048" cy="92359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2ECECAD-2B96-4E10-AF57-2819AD1B492F}"/>
              </a:ext>
            </a:extLst>
          </p:cNvPr>
          <p:cNvCxnSpPr/>
          <p:nvPr/>
        </p:nvCxnSpPr>
        <p:spPr>
          <a:xfrm flipV="1">
            <a:off x="5104438" y="3709686"/>
            <a:ext cx="850743" cy="49430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8C78E3A-4FFF-43A7-9EA6-75FC3D601A1E}"/>
              </a:ext>
            </a:extLst>
          </p:cNvPr>
          <p:cNvCxnSpPr/>
          <p:nvPr/>
        </p:nvCxnSpPr>
        <p:spPr>
          <a:xfrm flipV="1">
            <a:off x="5955180" y="3148314"/>
            <a:ext cx="190976" cy="56137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8B668CF-0256-469C-8C86-FCC5220AF981}"/>
              </a:ext>
            </a:extLst>
          </p:cNvPr>
          <p:cNvCxnSpPr>
            <a:cxnSpLocks/>
          </p:cNvCxnSpPr>
          <p:nvPr/>
        </p:nvCxnSpPr>
        <p:spPr>
          <a:xfrm flipV="1">
            <a:off x="6146156" y="3044141"/>
            <a:ext cx="494818" cy="20204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41B83B0-0A71-48F6-8D24-F5481428F23D}"/>
              </a:ext>
            </a:extLst>
          </p:cNvPr>
          <p:cNvCxnSpPr/>
          <p:nvPr/>
        </p:nvCxnSpPr>
        <p:spPr>
          <a:xfrm flipH="1" flipV="1">
            <a:off x="5998584" y="2002420"/>
            <a:ext cx="642390" cy="99542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A5A12AF-EC1F-4CED-8B99-6AF0426D2BEC}"/>
              </a:ext>
            </a:extLst>
          </p:cNvPr>
          <p:cNvCxnSpPr/>
          <p:nvPr/>
        </p:nvCxnSpPr>
        <p:spPr>
          <a:xfrm flipH="1" flipV="1">
            <a:off x="5820127" y="1508116"/>
            <a:ext cx="178457" cy="49430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1D280E9-83F1-4C34-8D1D-1C316228BC17}"/>
              </a:ext>
            </a:extLst>
          </p:cNvPr>
          <p:cNvCxnSpPr/>
          <p:nvPr/>
        </p:nvCxnSpPr>
        <p:spPr>
          <a:xfrm flipV="1">
            <a:off x="5955180" y="3463211"/>
            <a:ext cx="1151676" cy="24647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3619AC5-6E11-4211-98E9-A0FEB5BAA588}"/>
              </a:ext>
            </a:extLst>
          </p:cNvPr>
          <p:cNvCxnSpPr/>
          <p:nvPr/>
        </p:nvCxnSpPr>
        <p:spPr>
          <a:xfrm flipV="1">
            <a:off x="3452413" y="2309476"/>
            <a:ext cx="521808" cy="62027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C95C821-8D15-4323-BB9D-76B44A4C2FE3}"/>
              </a:ext>
            </a:extLst>
          </p:cNvPr>
          <p:cNvCxnSpPr>
            <a:cxnSpLocks/>
          </p:cNvCxnSpPr>
          <p:nvPr/>
        </p:nvCxnSpPr>
        <p:spPr>
          <a:xfrm flipV="1">
            <a:off x="3912241" y="1875100"/>
            <a:ext cx="206402" cy="56137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535FAF-4FB1-466F-B9B7-5023095E1639}"/>
              </a:ext>
            </a:extLst>
          </p:cNvPr>
          <p:cNvCxnSpPr>
            <a:cxnSpLocks/>
          </p:cNvCxnSpPr>
          <p:nvPr/>
        </p:nvCxnSpPr>
        <p:spPr>
          <a:xfrm flipH="1" flipV="1">
            <a:off x="3782026" y="1004105"/>
            <a:ext cx="336617" cy="87099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C945151-11A6-43A6-ACC4-677F11A33195}"/>
              </a:ext>
            </a:extLst>
          </p:cNvPr>
          <p:cNvCxnSpPr>
            <a:cxnSpLocks/>
          </p:cNvCxnSpPr>
          <p:nvPr/>
        </p:nvCxnSpPr>
        <p:spPr>
          <a:xfrm>
            <a:off x="3782026" y="1021466"/>
            <a:ext cx="1111170" cy="10706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E5CB5B6-D437-4C9A-8CE2-A68DB5CB0D0E}"/>
              </a:ext>
            </a:extLst>
          </p:cNvPr>
          <p:cNvCxnSpPr>
            <a:cxnSpLocks/>
          </p:cNvCxnSpPr>
          <p:nvPr/>
        </p:nvCxnSpPr>
        <p:spPr>
          <a:xfrm flipH="1">
            <a:off x="2254169" y="1004105"/>
            <a:ext cx="1487823" cy="12442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>
            <a:extLst>
              <a:ext uri="{FF2B5EF4-FFF2-40B4-BE49-F238E27FC236}">
                <a16:creationId xmlns:a16="http://schemas.microsoft.com/office/drawing/2014/main" id="{81C5350D-A69F-4C83-950A-4536E4A0AB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6187" y="434292"/>
            <a:ext cx="7159625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/>
              <a:t>A Divided Europe, East and West</a:t>
            </a:r>
          </a:p>
        </p:txBody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09E64C9E-DEBC-4EB3-8FAE-FD109C20B3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7793" y="1219200"/>
            <a:ext cx="11412638" cy="51816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Cold War Geography (1946-1991)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/>
              <a:t>USSR (Russia) occupied countries of E Europe to create a </a:t>
            </a:r>
            <a:r>
              <a:rPr lang="en-US" altLang="en-US" sz="2400" i="1" dirty="0"/>
              <a:t>buffer zone</a:t>
            </a:r>
            <a:r>
              <a:rPr lang="en-US" altLang="en-US" sz="2400" dirty="0"/>
              <a:t> (region to protect Russia from further European invasion)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/>
              <a:t>Western Allies occupied Western Europe; the 2 groups divided Berlin, Germany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/>
              <a:t>The Iron Curtain was a </a:t>
            </a:r>
            <a:r>
              <a:rPr lang="en-US" altLang="en-US" sz="2400" i="1" dirty="0"/>
              <a:t>symbolic</a:t>
            </a:r>
            <a:r>
              <a:rPr lang="en-US" altLang="en-US" sz="2400" dirty="0"/>
              <a:t> separation between East and West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/>
              <a:t>Berlin Wall an actual physical structure separating E and W Berlin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Cold War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/>
              <a:t>NATO (North Atlantic Treaty Organization) in W Europe (U.S.), and Warsaw Pact in E Europe (U.S.S.R.)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/>
              <a:t>Both sides stockpiled weapons, waged propaganda war, raised fears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/>
              <a:t>“Peace” maintained by MAD (Mutually Assured Destruction) –will hypersonic missiles cancel out MAD? </a:t>
            </a:r>
            <a:r>
              <a:rPr lang="en-US" altLang="en-US" sz="2400" b="1" dirty="0">
                <a:solidFill>
                  <a:srgbClr val="FF0000"/>
                </a:solidFill>
              </a:rPr>
              <a:t>2019 Russia says they have them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717A2C-38D6-4CF0-B68F-E9E4F76A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13DBA-4584-45CC-A19A-3701C889A07F}" type="slidenum">
              <a:rPr lang="en-US" altLang="en-US"/>
              <a:pPr>
                <a:defRPr/>
              </a:pPr>
              <a:t>50</a:t>
            </a:fld>
            <a:endParaRPr lang="en-US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>
            <a:extLst>
              <a:ext uri="{FF2B5EF4-FFF2-40B4-BE49-F238E27FC236}">
                <a16:creationId xmlns:a16="http://schemas.microsoft.com/office/drawing/2014/main" id="{3763C866-90CC-46C3-9969-CDA74DB4C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83717" y="445404"/>
            <a:ext cx="7616825" cy="427038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Geopolitical Framework: A Dynamic Map (cont.)</a:t>
            </a:r>
          </a:p>
        </p:txBody>
      </p:sp>
      <p:sp>
        <p:nvSpPr>
          <p:cNvPr id="46085" name="Rectangle 3">
            <a:extLst>
              <a:ext uri="{FF2B5EF4-FFF2-40B4-BE49-F238E27FC236}">
                <a16:creationId xmlns:a16="http://schemas.microsoft.com/office/drawing/2014/main" id="{DE381072-1FFA-4EF6-B8B2-599F52741C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7158" y="1066800"/>
            <a:ext cx="11042249" cy="5029200"/>
          </a:xfrm>
        </p:spPr>
        <p:txBody>
          <a:bodyPr/>
          <a:lstStyle/>
          <a:p>
            <a:pPr lvl="1" eaLnBrk="1" hangingPunct="1"/>
            <a:r>
              <a:rPr lang="en-US" altLang="en-US" b="1" dirty="0">
                <a:solidFill>
                  <a:srgbClr val="FF0000"/>
                </a:solidFill>
              </a:rPr>
              <a:t>Cold War Thaw - - - Is it warming up again in 2019?</a:t>
            </a:r>
          </a:p>
          <a:p>
            <a:pPr lvl="2" eaLnBrk="1" hangingPunct="1"/>
            <a:r>
              <a:rPr lang="en-US" altLang="en-US" sz="2400" dirty="0"/>
              <a:t>Began in 1989 when Poland elected a non-communist leader </a:t>
            </a:r>
          </a:p>
          <a:p>
            <a:pPr lvl="2" eaLnBrk="1" hangingPunct="1"/>
            <a:r>
              <a:rPr lang="en-US" altLang="en-US" sz="2400" dirty="0"/>
              <a:t>Causes: political instability in U.S.S.R.; desire for economic and political change in Eastern European countries</a:t>
            </a:r>
          </a:p>
          <a:p>
            <a:pPr lvl="2" eaLnBrk="1" hangingPunct="1"/>
            <a:r>
              <a:rPr lang="en-US" altLang="en-US" sz="2400" dirty="0"/>
              <a:t>Revolutions in most Warsaw Pact countries were non-violent, except in Romania</a:t>
            </a:r>
          </a:p>
          <a:p>
            <a:pPr lvl="2" eaLnBrk="1" hangingPunct="1"/>
            <a:r>
              <a:rPr lang="en-US" altLang="en-US" sz="2400" dirty="0"/>
              <a:t>Outcome:  revival of </a:t>
            </a:r>
            <a:r>
              <a:rPr lang="en-US" altLang="en-US" sz="2400" i="1" dirty="0"/>
              <a:t>national</a:t>
            </a:r>
            <a:r>
              <a:rPr lang="en-US" altLang="en-US" sz="2400" dirty="0"/>
              <a:t> feelings (</a:t>
            </a:r>
            <a:r>
              <a:rPr lang="en-US" altLang="en-US" sz="2400" dirty="0" err="1"/>
              <a:t>Natiomalism</a:t>
            </a:r>
            <a:r>
              <a:rPr lang="en-US" altLang="en-US" sz="2400" dirty="0"/>
              <a:t>)</a:t>
            </a:r>
          </a:p>
          <a:p>
            <a:pPr lvl="3" eaLnBrk="1" hangingPunct="1"/>
            <a:r>
              <a:rPr lang="en-US" altLang="en-US" sz="2400" dirty="0"/>
              <a:t>Czechoslovakia divided peacefully (Czech Republic and Slovakia)</a:t>
            </a:r>
          </a:p>
          <a:p>
            <a:pPr lvl="3" eaLnBrk="1" hangingPunct="1"/>
            <a:r>
              <a:rPr lang="en-US" altLang="en-US" sz="2400" dirty="0"/>
              <a:t>Yugoslavia divided through armed conflicts, “ethnic cleansing”</a:t>
            </a:r>
          </a:p>
          <a:p>
            <a:pPr lvl="3" eaLnBrk="1" hangingPunct="1"/>
            <a:r>
              <a:rPr lang="en-US" altLang="en-US" sz="2400" dirty="0"/>
              <a:t>Germany reunited</a:t>
            </a:r>
          </a:p>
          <a:p>
            <a:pPr lvl="3" eaLnBrk="1" hangingPunct="1"/>
            <a:r>
              <a:rPr lang="en-US" altLang="en-US" sz="2400" dirty="0"/>
              <a:t>Soviet Union dissolved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494691-EAEB-4305-B66D-A005F5BA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2B5F9-F0DE-425E-8D4C-76A7BCDB43CF}" type="slidenum">
              <a:rPr lang="en-US" altLang="en-US"/>
              <a:pPr>
                <a:defRPr/>
              </a:pPr>
              <a:t>51</a:t>
            </a:fld>
            <a:endParaRPr lang="en-US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2" descr="FG08_28">
            <a:extLst>
              <a:ext uri="{FF2B5EF4-FFF2-40B4-BE49-F238E27FC236}">
                <a16:creationId xmlns:a16="http://schemas.microsoft.com/office/drawing/2014/main" id="{81DFF43E-FF50-402E-8F05-DCA52DA3D74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7439" y="333375"/>
            <a:ext cx="7467600" cy="6253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24523-DC2F-43F4-B259-0772915FC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FCA219-E146-4DCB-A1BB-954696B206FD}" type="slidenum">
              <a:rPr lang="en-US" altLang="en-US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47109" name="Text Box 3">
            <a:extLst>
              <a:ext uri="{FF2B5EF4-FFF2-40B4-BE49-F238E27FC236}">
                <a16:creationId xmlns:a16="http://schemas.microsoft.com/office/drawing/2014/main" id="{2191D4AD-7B23-44D3-A27A-C5496D7F6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37" y="703163"/>
            <a:ext cx="348880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Geopolitical Issues in Europe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>
            <a:extLst>
              <a:ext uri="{FF2B5EF4-FFF2-40B4-BE49-F238E27FC236}">
                <a16:creationId xmlns:a16="http://schemas.microsoft.com/office/drawing/2014/main" id="{A7766D55-D590-43F3-88AB-A2BAEB377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563" y="609601"/>
            <a:ext cx="11134846" cy="7921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2800" b="1" dirty="0"/>
              <a:t>Economic and Social Development: Integration and Transition</a:t>
            </a:r>
          </a:p>
        </p:txBody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3CBA9359-165A-41D8-8327-C21437EC7D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6056" y="1600200"/>
            <a:ext cx="10741306" cy="472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2"/>
                </a:solidFill>
              </a:rPr>
              <a:t>Europe’s Industrial Revolution (1730-1850)</a:t>
            </a:r>
          </a:p>
          <a:p>
            <a:pPr lvl="1" eaLnBrk="1" hangingPunct="1"/>
            <a:r>
              <a:rPr lang="en-US" altLang="en-US" b="1" dirty="0">
                <a:solidFill>
                  <a:srgbClr val="FF0000"/>
                </a:solidFill>
              </a:rPr>
              <a:t>Machines</a:t>
            </a:r>
            <a:r>
              <a:rPr lang="en-US" altLang="en-US" dirty="0">
                <a:solidFill>
                  <a:schemeClr val="bg2"/>
                </a:solidFill>
              </a:rPr>
              <a:t> replaced people in manufacturing </a:t>
            </a:r>
          </a:p>
          <a:p>
            <a:pPr lvl="1" eaLnBrk="1" hangingPunct="1"/>
            <a:r>
              <a:rPr lang="en-US" altLang="en-US" dirty="0">
                <a:solidFill>
                  <a:schemeClr val="bg2"/>
                </a:solidFill>
              </a:rPr>
              <a:t>Inanimate energy sources (water, steam, fossil fuels) powered machines</a:t>
            </a:r>
          </a:p>
          <a:p>
            <a:pPr eaLnBrk="1" hangingPunct="1"/>
            <a:r>
              <a:rPr lang="en-US" altLang="en-US" b="1" dirty="0">
                <a:solidFill>
                  <a:schemeClr val="bg2"/>
                </a:solidFill>
              </a:rPr>
              <a:t>Centers of change</a:t>
            </a:r>
          </a:p>
          <a:p>
            <a:pPr lvl="1" eaLnBrk="1" hangingPunct="1"/>
            <a:r>
              <a:rPr lang="en-US" altLang="en-US" b="1" dirty="0">
                <a:solidFill>
                  <a:srgbClr val="FF0000"/>
                </a:solidFill>
              </a:rPr>
              <a:t>England’s textile industry </a:t>
            </a:r>
            <a:r>
              <a:rPr lang="en-US" altLang="en-US" dirty="0">
                <a:solidFill>
                  <a:schemeClr val="bg2"/>
                </a:solidFill>
              </a:rPr>
              <a:t>the center of industrial innovation</a:t>
            </a:r>
          </a:p>
          <a:p>
            <a:pPr lvl="3" eaLnBrk="1" hangingPunct="1">
              <a:buFontTx/>
              <a:buNone/>
            </a:pPr>
            <a:r>
              <a:rPr lang="en-US" altLang="en-US" sz="2000" dirty="0">
                <a:solidFill>
                  <a:schemeClr val="bg2"/>
                </a:solidFill>
              </a:rPr>
              <a:t>Water sources (power waterwheels, clean wool)</a:t>
            </a:r>
          </a:p>
          <a:p>
            <a:pPr lvl="3" eaLnBrk="1" hangingPunct="1">
              <a:buFontTx/>
              <a:buNone/>
            </a:pPr>
            <a:r>
              <a:rPr lang="en-US" altLang="en-US" sz="2000" dirty="0">
                <a:solidFill>
                  <a:schemeClr val="bg2"/>
                </a:solidFill>
              </a:rPr>
              <a:t>Weak </a:t>
            </a:r>
            <a:r>
              <a:rPr lang="en-US" altLang="en-US" sz="2000" i="1" dirty="0">
                <a:solidFill>
                  <a:schemeClr val="bg2"/>
                </a:solidFill>
              </a:rPr>
              <a:t>guilds</a:t>
            </a:r>
          </a:p>
          <a:p>
            <a:pPr lvl="3" eaLnBrk="1" hangingPunct="1">
              <a:buFontTx/>
              <a:buNone/>
            </a:pPr>
            <a:r>
              <a:rPr lang="en-US" altLang="en-US" sz="2000" dirty="0">
                <a:solidFill>
                  <a:schemeClr val="bg2"/>
                </a:solidFill>
              </a:rPr>
              <a:t>Ample raw materials (wool and cotton)</a:t>
            </a:r>
          </a:p>
          <a:p>
            <a:pPr lvl="3" eaLnBrk="1" hangingPunct="1">
              <a:buFontTx/>
              <a:buNone/>
            </a:pPr>
            <a:r>
              <a:rPr lang="en-US" altLang="en-US" sz="2000" dirty="0">
                <a:solidFill>
                  <a:schemeClr val="bg2"/>
                </a:solidFill>
              </a:rPr>
              <a:t>Favorable government policies</a:t>
            </a:r>
          </a:p>
          <a:p>
            <a:pPr lvl="3" eaLnBrk="1" hangingPunct="1">
              <a:buFontTx/>
              <a:buNone/>
            </a:pPr>
            <a:r>
              <a:rPr lang="en-US" altLang="en-US" sz="2000" dirty="0">
                <a:solidFill>
                  <a:schemeClr val="bg2"/>
                </a:solidFill>
              </a:rPr>
              <a:t>Changes in agriculture produced an available labor force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04297E-E184-4EBF-87FA-3AF8754ED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95921-277E-4C1B-8D9E-A180F3A3E748}" type="slidenum">
              <a:rPr lang="en-US" altLang="en-US"/>
              <a:pPr>
                <a:defRPr/>
              </a:pPr>
              <a:t>53</a:t>
            </a:fld>
            <a:endParaRPr lang="en-US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>
            <a:extLst>
              <a:ext uri="{FF2B5EF4-FFF2-40B4-BE49-F238E27FC236}">
                <a16:creationId xmlns:a16="http://schemas.microsoft.com/office/drawing/2014/main" id="{41C50DF1-C41B-4E07-8FAA-03C0C6615A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1" y="533400"/>
            <a:ext cx="7388225" cy="914400"/>
          </a:xfrm>
        </p:spPr>
        <p:txBody>
          <a:bodyPr/>
          <a:lstStyle/>
          <a:p>
            <a:pPr algn="ctr" eaLnBrk="1" hangingPunct="1"/>
            <a:r>
              <a:rPr lang="en-US" altLang="en-US" sz="2800"/>
              <a:t>Economic and Social Development: Integration and Transition</a:t>
            </a:r>
          </a:p>
        </p:txBody>
      </p:sp>
      <p:sp>
        <p:nvSpPr>
          <p:cNvPr id="49157" name="Rectangle 3">
            <a:extLst>
              <a:ext uri="{FF2B5EF4-FFF2-40B4-BE49-F238E27FC236}">
                <a16:creationId xmlns:a16="http://schemas.microsoft.com/office/drawing/2014/main" id="{0AEE3697-7B0C-422E-A0DC-1C14292853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4572000"/>
          </a:xfrm>
        </p:spPr>
        <p:txBody>
          <a:bodyPr/>
          <a:lstStyle/>
          <a:p>
            <a:pPr lvl="1" eaLnBrk="1" hangingPunct="1"/>
            <a:r>
              <a:rPr lang="en-US" altLang="en-US" b="1">
                <a:solidFill>
                  <a:schemeClr val="bg2"/>
                </a:solidFill>
              </a:rPr>
              <a:t>Locational Factors of Early Industrial Areas</a:t>
            </a:r>
          </a:p>
          <a:p>
            <a:pPr lvl="2" eaLnBrk="1" hangingPunct="1"/>
            <a:r>
              <a:rPr lang="en-US" altLang="en-US"/>
              <a:t>Steam engine improvements made water power obsolete</a:t>
            </a:r>
          </a:p>
          <a:p>
            <a:pPr lvl="2" eaLnBrk="1" hangingPunct="1"/>
            <a:r>
              <a:rPr lang="en-US" altLang="en-US"/>
              <a:t>Coal a cheap fuel source, factories built near coal mines </a:t>
            </a:r>
          </a:p>
          <a:p>
            <a:pPr lvl="2" eaLnBrk="1" hangingPunct="1"/>
            <a:r>
              <a:rPr lang="en-US" altLang="en-US"/>
              <a:t>Iron and steel manufacturing became important</a:t>
            </a:r>
          </a:p>
          <a:p>
            <a:pPr lvl="2" eaLnBrk="1" hangingPunct="1"/>
            <a:r>
              <a:rPr lang="en-US" altLang="en-US"/>
              <a:t>London became an important port and financial center</a:t>
            </a:r>
          </a:p>
          <a:p>
            <a:pPr lvl="1" eaLnBrk="1" hangingPunct="1"/>
            <a:r>
              <a:rPr lang="en-US" altLang="en-US" b="1">
                <a:solidFill>
                  <a:schemeClr val="bg2"/>
                </a:solidFill>
              </a:rPr>
              <a:t>Development of Industrial Regions-Continental Europe</a:t>
            </a:r>
          </a:p>
          <a:p>
            <a:pPr lvl="2" eaLnBrk="1" hangingPunct="1"/>
            <a:r>
              <a:rPr lang="en-US" altLang="en-US"/>
              <a:t>First industrial regions established about 1820 on French-Belgian border</a:t>
            </a:r>
          </a:p>
          <a:p>
            <a:pPr lvl="2" eaLnBrk="1" hangingPunct="1"/>
            <a:r>
              <a:rPr lang="en-US" altLang="en-US"/>
              <a:t>Near coal fields of Sambre-Meuse Rivers</a:t>
            </a:r>
          </a:p>
          <a:p>
            <a:pPr lvl="2" eaLnBrk="1" hangingPunct="1"/>
            <a:r>
              <a:rPr lang="en-US" altLang="en-US"/>
              <a:t>Remain important today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507E286-AEEA-4329-B2AB-EF6FE288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D87476-3B46-4D8A-9836-6A985ADE8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1F5E5-AD04-4D5E-997A-3DCD787025AD}" type="slidenum">
              <a:rPr lang="en-US" altLang="en-US"/>
              <a:pPr>
                <a:defRPr/>
              </a:pPr>
              <a:t>54</a:t>
            </a:fld>
            <a:endParaRPr lang="en-US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2" descr="FG08_36">
            <a:extLst>
              <a:ext uri="{FF2B5EF4-FFF2-40B4-BE49-F238E27FC236}">
                <a16:creationId xmlns:a16="http://schemas.microsoft.com/office/drawing/2014/main" id="{54438BE2-5F79-43BB-9658-E5FFD32D9C5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457201"/>
            <a:ext cx="7086600" cy="5986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31C50C-16F5-4014-8CAB-1386649EB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3D343-39CA-4692-A163-4B1456C1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9C8B3-1E0D-49CD-8845-8E5809B61937}" type="slidenum">
              <a:rPr lang="en-US" altLang="en-US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50181" name="Text Box 3">
            <a:extLst>
              <a:ext uri="{FF2B5EF4-FFF2-40B4-BE49-F238E27FC236}">
                <a16:creationId xmlns:a16="http://schemas.microsoft.com/office/drawing/2014/main" id="{F8412075-CA43-4638-9F4C-990925737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667000"/>
            <a:ext cx="1905000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</a:rPr>
              <a:t>Industrial Regions of Europe</a:t>
            </a: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8000"/>
                </a:solidFill>
                <a:latin typeface="Times New Roman" panose="02020603050405020304" pitchFamily="18" charset="0"/>
              </a:rPr>
              <a:t>(Fig. 8.28)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DC98102-DAEC-4648-8374-83869A0C2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2412D14-BD1F-4473-BD43-D5989EB54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7A6AE-E5A3-4FA7-AB75-4AA71F485178}" type="slidenum">
              <a:rPr lang="en-US" altLang="en-US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137DFE6F-F735-475C-BDD6-E66FE264F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09600"/>
            <a:ext cx="21336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79551B"/>
                </a:solidFill>
                <a:latin typeface="Comic Sans MS" panose="030F0702030302020204" pitchFamily="66" charset="0"/>
              </a:rPr>
              <a:t>Regional Industrial Contrasts</a:t>
            </a:r>
          </a:p>
        </p:txBody>
      </p:sp>
      <p:pic>
        <p:nvPicPr>
          <p:cNvPr id="51205" name="Picture 3" descr="w europe map regional industrial contrasts">
            <a:extLst>
              <a:ext uri="{FF2B5EF4-FFF2-40B4-BE49-F238E27FC236}">
                <a16:creationId xmlns:a16="http://schemas.microsoft.com/office/drawing/2014/main" id="{622A357D-00BC-44B4-9057-911C86D41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67818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Line 4">
            <a:extLst>
              <a:ext uri="{FF2B5EF4-FFF2-40B4-BE49-F238E27FC236}">
                <a16:creationId xmlns:a16="http://schemas.microsoft.com/office/drawing/2014/main" id="{65EB3A12-143B-4C3A-8974-2873B5110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276600"/>
            <a:ext cx="220980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Text Box 5">
            <a:extLst>
              <a:ext uri="{FF2B5EF4-FFF2-40B4-BE49-F238E27FC236}">
                <a16:creationId xmlns:a16="http://schemas.microsoft.com/office/drawing/2014/main" id="{8C32C488-9BE4-4301-8B68-6573F805C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495800"/>
            <a:ext cx="188595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Primary </a:t>
            </a:r>
          </a:p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Industrial </a:t>
            </a:r>
          </a:p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Core Area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E3ADBC-288E-47D7-8444-F0982F12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EE120-7D66-4679-B5BB-88004D4B75ED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53BDD-DFC8-43FC-8629-33C3A7570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6" y="0"/>
            <a:ext cx="8428625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53C73F-825F-41A1-9ADB-6C6C0927B947}"/>
              </a:ext>
            </a:extLst>
          </p:cNvPr>
          <p:cNvSpPr txBox="1"/>
          <p:nvPr/>
        </p:nvSpPr>
        <p:spPr>
          <a:xfrm>
            <a:off x="8636000" y="1192193"/>
            <a:ext cx="28576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Previous, older map indicates a Manchester England) Milan (Italy) axis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Barcelona had a lesser status then. </a:t>
            </a:r>
          </a:p>
        </p:txBody>
      </p:sp>
    </p:spTree>
    <p:extLst>
      <p:ext uri="{BB962C8B-B14F-4D97-AF65-F5344CB8AC3E}">
        <p14:creationId xmlns:p14="http://schemas.microsoft.com/office/powerpoint/2010/main" val="6027810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>
            <a:extLst>
              <a:ext uri="{FF2B5EF4-FFF2-40B4-BE49-F238E27FC236}">
                <a16:creationId xmlns:a16="http://schemas.microsoft.com/office/drawing/2014/main" id="{4BBBD5F1-1C8A-417D-99DB-29F09E04A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381000"/>
            <a:ext cx="7845425" cy="838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2800" b="1"/>
              <a:t>Economic and Social Development: Integration and Transition (cont.)</a:t>
            </a:r>
          </a:p>
        </p:txBody>
      </p:sp>
      <p:sp>
        <p:nvSpPr>
          <p:cNvPr id="52229" name="Rectangle 3">
            <a:extLst>
              <a:ext uri="{FF2B5EF4-FFF2-40B4-BE49-F238E27FC236}">
                <a16:creationId xmlns:a16="http://schemas.microsoft.com/office/drawing/2014/main" id="{3F1C4797-1D4E-4379-A1D2-DDDFA10089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1143000"/>
            <a:ext cx="8382000" cy="5257800"/>
          </a:xfrm>
        </p:spPr>
        <p:txBody>
          <a:bodyPr/>
          <a:lstStyle/>
          <a:p>
            <a:pPr eaLnBrk="1" hangingPunct="1"/>
            <a:r>
              <a:rPr lang="en-US" altLang="en-US" b="1"/>
              <a:t>Rebuilding Postwar Europe: Economic Integration in the West</a:t>
            </a:r>
          </a:p>
          <a:p>
            <a:pPr lvl="2" eaLnBrk="1" hangingPunct="1"/>
            <a:r>
              <a:rPr lang="en-US" altLang="en-US"/>
              <a:t>The Marshall Plan helped rebuild Western Europe after WWII</a:t>
            </a:r>
          </a:p>
          <a:p>
            <a:pPr lvl="2" eaLnBrk="1" hangingPunct="1"/>
            <a:r>
              <a:rPr lang="en-US" altLang="en-US"/>
              <a:t>Council for Mutual Economic Assistance (CMEA) – linked eastern European aid and recovery to the centralized command economies of communism</a:t>
            </a:r>
          </a:p>
          <a:p>
            <a:pPr lvl="1" eaLnBrk="1" hangingPunct="1"/>
            <a:r>
              <a:rPr lang="en-US" altLang="en-US" b="1"/>
              <a:t>ECSC and EEC</a:t>
            </a:r>
          </a:p>
          <a:p>
            <a:pPr lvl="2" eaLnBrk="1" hangingPunct="1"/>
            <a:r>
              <a:rPr lang="en-US" altLang="en-US"/>
              <a:t>European Coal and Steel Community (ECSC) and European Economic Community (EEC)</a:t>
            </a:r>
          </a:p>
          <a:p>
            <a:pPr lvl="3" eaLnBrk="1" hangingPunct="1"/>
            <a:r>
              <a:rPr lang="en-US" altLang="en-US"/>
              <a:t>Ancestors of today’s European Union</a:t>
            </a:r>
          </a:p>
          <a:p>
            <a:pPr lvl="3" eaLnBrk="1" hangingPunct="1"/>
            <a:r>
              <a:rPr lang="en-US" altLang="en-US"/>
              <a:t>Started as coordinated effort to drop coal and steel tariffs</a:t>
            </a:r>
          </a:p>
          <a:p>
            <a:pPr lvl="3" eaLnBrk="1" hangingPunct="1"/>
            <a:r>
              <a:rPr lang="en-US" altLang="en-US"/>
              <a:t>Grew to create a common market for France, Germany, Italy, Netherlands, Belgium, Luxembourg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BA2ACF2-58AC-4114-8BD7-510D2EA4A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A7ADD4-CACD-45F4-BB71-BB60BDA1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9373E-52DF-4DAB-8906-78247BF597F2}" type="slidenum">
              <a:rPr lang="en-US" altLang="en-US"/>
              <a:pPr>
                <a:defRPr/>
              </a:pPr>
              <a:t>58</a:t>
            </a:fld>
            <a:endParaRPr lang="en-US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2">
            <a:extLst>
              <a:ext uri="{FF2B5EF4-FFF2-40B4-BE49-F238E27FC236}">
                <a16:creationId xmlns:a16="http://schemas.microsoft.com/office/drawing/2014/main" id="{1AADDC59-EE0A-4DD9-9B6A-8C7DAC3109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6962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/>
              <a:t>Economic and Social Development: Integration and Transition (cont.)</a:t>
            </a:r>
          </a:p>
        </p:txBody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3371143D-ABA9-4D0A-BCC5-C0CB83C0F6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447800"/>
            <a:ext cx="8153400" cy="4572000"/>
          </a:xfrm>
        </p:spPr>
        <p:txBody>
          <a:bodyPr/>
          <a:lstStyle/>
          <a:p>
            <a:pPr lvl="1" eaLnBrk="1" hangingPunct="1"/>
            <a:r>
              <a:rPr lang="en-US" altLang="en-US" sz="3200" b="1">
                <a:solidFill>
                  <a:schemeClr val="bg2"/>
                </a:solidFill>
              </a:rPr>
              <a:t>European Community and Union</a:t>
            </a:r>
          </a:p>
          <a:p>
            <a:pPr lvl="2" eaLnBrk="1" hangingPunct="1"/>
            <a:r>
              <a:rPr lang="en-US" altLang="en-US" sz="2400"/>
              <a:t>In 1965 the EEC created a council, court, parliament and commission and changed its name to European Community</a:t>
            </a:r>
          </a:p>
          <a:p>
            <a:pPr lvl="2" eaLnBrk="1" hangingPunct="1"/>
            <a:r>
              <a:rPr lang="en-US" altLang="en-US" sz="2400"/>
              <a:t>In 1991, EC became European Union (EU), more members joined</a:t>
            </a:r>
          </a:p>
          <a:p>
            <a:pPr lvl="2" eaLnBrk="1" hangingPunct="1"/>
            <a:r>
              <a:rPr lang="en-US" altLang="en-US" sz="2400"/>
              <a:t>EU has wider mission, established by Maastricht Treaty: common foreign policies and mutual security agreements, greater economic integration and common currency 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AF291D2-0496-49E5-B5D3-8CAEA025C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B9C93C-7EE1-497F-A1C0-84B7D812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977A3-D3E7-4ABB-82E3-F180EAACD442}" type="slidenum">
              <a:rPr lang="en-US" altLang="en-US"/>
              <a:pPr>
                <a:defRPr/>
              </a:pPr>
              <a:t>59</a:t>
            </a:fld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>
            <a:extLst>
              <a:ext uri="{FF2B5EF4-FFF2-40B4-BE49-F238E27FC236}">
                <a16:creationId xmlns:a16="http://schemas.microsoft.com/office/drawing/2014/main" id="{438F8186-BB9E-42CC-9877-126DCBC527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381001"/>
            <a:ext cx="5484813" cy="487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Introduction</a:t>
            </a:r>
          </a:p>
        </p:txBody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B5D2E264-1226-4134-B345-8867B3FD7B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3600" y="914400"/>
            <a:ext cx="8077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Europe is diverse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Different climates, landforms, agricultural output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37 different countries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Many different languages and cultures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Long history of warfare, mostly along national lines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Europe is globalizing, was a major colonial power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European Union, a supranational organization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Yugoslavia, Czechoslovakia broke up; Germanies reunited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Cradle of the Industrial Revolution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Center of 19</a:t>
            </a:r>
            <a:r>
              <a:rPr lang="en-US" altLang="en-US" b="1" baseline="30000">
                <a:latin typeface="Arial" panose="020B0604020202020204" pitchFamily="34" charset="0"/>
              </a:rPr>
              <a:t>th</a:t>
            </a:r>
            <a:r>
              <a:rPr lang="en-US" altLang="en-US" b="1">
                <a:latin typeface="Arial" panose="020B0604020202020204" pitchFamily="34" charset="0"/>
              </a:rPr>
              <a:t> century imperialism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D9E9F0-1962-48CD-93D0-7F7C48C9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F6B49F-5745-4B21-BD7B-618CBD8B9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60857B-8210-423A-9238-5B25F5691445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2" descr="FG08_38">
            <a:extLst>
              <a:ext uri="{FF2B5EF4-FFF2-40B4-BE49-F238E27FC236}">
                <a16:creationId xmlns:a16="http://schemas.microsoft.com/office/drawing/2014/main" id="{5EDAAD42-3A4D-43A7-A875-9BBB016D02D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457200"/>
            <a:ext cx="6927850" cy="593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7A7A2B-E68A-4C3A-8181-D7877E0B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ED248-44B2-4F88-9B0C-777C7877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C36263-13C4-4E0F-AFF1-CBE5640A887C}" type="slidenum">
              <a:rPr lang="en-US" altLang="en-US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54277" name="Text Box 3">
            <a:extLst>
              <a:ext uri="{FF2B5EF4-FFF2-40B4-BE49-F238E27FC236}">
                <a16:creationId xmlns:a16="http://schemas.microsoft.com/office/drawing/2014/main" id="{5A956A68-FC88-4CC3-B5CE-551456EEA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0"/>
            <a:ext cx="1905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</a:rPr>
              <a:t>The European Union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</a:rPr>
              <a:t>(Fig. 8.38)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2">
            <a:extLst>
              <a:ext uri="{FF2B5EF4-FFF2-40B4-BE49-F238E27FC236}">
                <a16:creationId xmlns:a16="http://schemas.microsoft.com/office/drawing/2014/main" id="{069DB37A-CBCA-45E8-B200-A16E25763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Comic Sans MS" panose="030F0702030302020204" pitchFamily="66" charset="0"/>
              </a:rPr>
              <a:t>Berlin</a:t>
            </a:r>
            <a:r>
              <a:rPr lang="en-US" altLang="en-US" sz="2800">
                <a:latin typeface="Comic Sans MS" panose="030F0702030302020204" pitchFamily="66" charset="0"/>
              </a:rPr>
              <a:t> – Expanding EU offers the chance of a greatly enhanced relative location in Europe!</a:t>
            </a:r>
          </a:p>
        </p:txBody>
      </p:sp>
      <p:sp>
        <p:nvSpPr>
          <p:cNvPr id="55301" name="Rectangle 3">
            <a:extLst>
              <a:ext uri="{FF2B5EF4-FFF2-40B4-BE49-F238E27FC236}">
                <a16:creationId xmlns:a16="http://schemas.microsoft.com/office/drawing/2014/main" id="{7E511C6C-68C1-4E65-800C-EF0C879C02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1752600"/>
            <a:ext cx="7772400" cy="457200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solidFill>
                  <a:srgbClr val="FF0000"/>
                </a:solidFill>
              </a:rPr>
              <a:t>Click on the picture to see the video (may work on an UMSL computer but not elsewhere)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C7416-C9D1-4CD8-A14B-A9BF502A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E645C-A3F0-40EE-818B-7EF16B0A2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BC22D-0B3C-4E3F-A562-BDEF0D64AC3B}" type="slidenum">
              <a:rPr lang="en-US" altLang="en-US"/>
              <a:pPr>
                <a:defRPr/>
              </a:pPr>
              <a:t>61</a:t>
            </a:fld>
            <a:endParaRPr lang="en-US" altLang="en-US"/>
          </a:p>
        </p:txBody>
      </p:sp>
      <p:pic>
        <p:nvPicPr>
          <p:cNvPr id="55302" name="Picture 4" descr="brandenberg-gate250x210">
            <a:hlinkClick r:id="rId2" action="ppaction://hlinkfile"/>
            <a:extLst>
              <a:ext uri="{FF2B5EF4-FFF2-40B4-BE49-F238E27FC236}">
                <a16:creationId xmlns:a16="http://schemas.microsoft.com/office/drawing/2014/main" id="{18B74971-6521-4AFF-B7B4-126870925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67000"/>
            <a:ext cx="23812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2">
            <a:extLst>
              <a:ext uri="{FF2B5EF4-FFF2-40B4-BE49-F238E27FC236}">
                <a16:creationId xmlns:a16="http://schemas.microsoft.com/office/drawing/2014/main" id="{F5105531-258E-4D8B-A9A3-3F69DCF4C1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4655" y="457201"/>
            <a:ext cx="11062741" cy="7921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2800" b="1" dirty="0"/>
              <a:t>Economic and Social Development: Integration and Transition (cont.)</a:t>
            </a:r>
          </a:p>
        </p:txBody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2E134C4D-27E5-4489-827A-B70308EB90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4578" y="1383154"/>
            <a:ext cx="7869836" cy="4884295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altLang="en-US" sz="3600" dirty="0">
                <a:solidFill>
                  <a:schemeClr val="bg2"/>
                </a:solidFill>
              </a:rPr>
              <a:t>Euroland: The European Monetary Union</a:t>
            </a:r>
          </a:p>
          <a:p>
            <a:pPr lvl="2" eaLnBrk="1" hangingPunct="1"/>
            <a:r>
              <a:rPr lang="en-US" altLang="en-US" sz="2800" dirty="0"/>
              <a:t>January 1, 1999: Eleven of the 15 EU member nations joined the European Monetary Union and adopted the </a:t>
            </a:r>
            <a:r>
              <a:rPr lang="en-US" altLang="en-US" sz="2800" i="1" dirty="0"/>
              <a:t>euro</a:t>
            </a:r>
            <a:endParaRPr lang="en-US" altLang="en-US" sz="2800" dirty="0"/>
          </a:p>
          <a:p>
            <a:pPr lvl="3" eaLnBrk="1" hangingPunct="1"/>
            <a:r>
              <a:rPr lang="en-US" altLang="en-US" sz="2400" dirty="0"/>
              <a:t>The euro was a common currency for business and trade transactions</a:t>
            </a:r>
          </a:p>
          <a:p>
            <a:pPr lvl="3" eaLnBrk="1" hangingPunct="1"/>
            <a:r>
              <a:rPr lang="en-US" altLang="en-US" sz="2400" dirty="0"/>
              <a:t>On January 1, 2002, citizens in the “Euroland” countries began using the </a:t>
            </a:r>
            <a:r>
              <a:rPr lang="en-US" altLang="en-US" sz="2400" i="1" dirty="0"/>
              <a:t>euro</a:t>
            </a:r>
            <a:r>
              <a:rPr lang="en-US" altLang="en-US" sz="2400" dirty="0"/>
              <a:t> in their everyday lives</a:t>
            </a:r>
          </a:p>
          <a:p>
            <a:pPr eaLnBrk="1" hangingPunct="1"/>
            <a:endParaRPr lang="en-US" altLang="en-US" sz="24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3E95D9-7B42-476C-BE24-638888F2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E0910E-DA1D-4028-AA49-31F675AA17D6}" type="slidenum">
              <a:rPr lang="en-US" altLang="en-US"/>
              <a:pPr>
                <a:defRPr/>
              </a:pPr>
              <a:t>62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28EC1-9263-4148-B1A1-D2F3BE646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34710" y="2377002"/>
            <a:ext cx="4884294" cy="260228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33406-82E3-46D7-B7C1-777C560E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9F680F-CDEE-44F3-8808-C821E8DE3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1097" y="81854"/>
            <a:ext cx="8783893" cy="677614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740DF-DBBD-4488-8D64-79C000020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5063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">
            <a:extLst>
              <a:ext uri="{FF2B5EF4-FFF2-40B4-BE49-F238E27FC236}">
                <a16:creationId xmlns:a16="http://schemas.microsoft.com/office/drawing/2014/main" id="{D0113E3A-DEC1-4BF5-91E8-76DC7B9C6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3427" y="256654"/>
            <a:ext cx="9305144" cy="8223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/>
              <a:t> </a:t>
            </a:r>
            <a:r>
              <a:rPr lang="en-US" altLang="en-US" sz="2400" b="1" dirty="0"/>
              <a:t>Economic and Social Development: Integration and Transition (cont.)</a:t>
            </a:r>
          </a:p>
        </p:txBody>
      </p:sp>
      <p:sp>
        <p:nvSpPr>
          <p:cNvPr id="57349" name="Rectangle 3">
            <a:extLst>
              <a:ext uri="{FF2B5EF4-FFF2-40B4-BE49-F238E27FC236}">
                <a16:creationId xmlns:a16="http://schemas.microsoft.com/office/drawing/2014/main" id="{D2C0B72F-0186-4FFE-ADC3-DEB8AFD787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6916" y="929148"/>
            <a:ext cx="10574594" cy="5672198"/>
          </a:xfrm>
        </p:spPr>
        <p:txBody>
          <a:bodyPr/>
          <a:lstStyle/>
          <a:p>
            <a:pPr eaLnBrk="1" hangingPunct="1"/>
            <a:r>
              <a:rPr lang="en-US" altLang="en-US" b="1" dirty="0"/>
              <a:t>Economic Integration, Disintegration, and Transition in Eastern Europe</a:t>
            </a:r>
          </a:p>
          <a:p>
            <a:pPr lvl="1" eaLnBrk="1" hangingPunct="1"/>
            <a:r>
              <a:rPr lang="en-US" altLang="en-US" b="1" dirty="0"/>
              <a:t>Historically, Eastern Europe has been less well developed than Western Europe</a:t>
            </a:r>
          </a:p>
          <a:p>
            <a:pPr lvl="2" eaLnBrk="1" hangingPunct="1"/>
            <a:r>
              <a:rPr lang="en-US" altLang="en-US" sz="2400" dirty="0"/>
              <a:t>Has been under control of outsiders (Ottoman Turks, Hapsburgs, Germans, Soviet Russians)</a:t>
            </a:r>
          </a:p>
          <a:p>
            <a:pPr lvl="1" eaLnBrk="1" hangingPunct="1"/>
            <a:r>
              <a:rPr lang="en-US" altLang="en-US" b="1" dirty="0"/>
              <a:t>The Soviet Plan</a:t>
            </a:r>
          </a:p>
          <a:p>
            <a:pPr lvl="2" eaLnBrk="1" hangingPunct="1"/>
            <a:r>
              <a:rPr lang="en-US" altLang="en-US" sz="2400" dirty="0"/>
              <a:t>Soviet Russians (communists) redeveloped Eastern Europe after WWII as a </a:t>
            </a:r>
            <a:r>
              <a:rPr lang="en-US" altLang="en-US" sz="2400" i="1" dirty="0"/>
              <a:t>command economy</a:t>
            </a:r>
            <a:r>
              <a:rPr lang="en-US" altLang="en-US" sz="2400" dirty="0"/>
              <a:t> (centrally planned and controlled economy, generally associated with socialist or communist countries, in which all goods, services, agricultural and industrial products are strictly regulated)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5E81B25-6EF8-4D17-9DEE-EFF16E83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06193-0DF5-48E9-AB5D-5FA981C9CEA3}" type="slidenum">
              <a:rPr lang="en-US" altLang="en-US"/>
              <a:pPr>
                <a:defRPr/>
              </a:pPr>
              <a:t>64</a:t>
            </a:fld>
            <a:endParaRPr lang="en-US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2">
            <a:extLst>
              <a:ext uri="{FF2B5EF4-FFF2-40B4-BE49-F238E27FC236}">
                <a16:creationId xmlns:a16="http://schemas.microsoft.com/office/drawing/2014/main" id="{0FCCE14C-CC81-45C2-9C9A-7E8D0BE543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0155" y="357085"/>
            <a:ext cx="9340645" cy="7318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2400" b="1" dirty="0"/>
              <a:t>Economic and Social Development: Integration and Transition (cont.)</a:t>
            </a:r>
          </a:p>
        </p:txBody>
      </p:sp>
      <p:sp>
        <p:nvSpPr>
          <p:cNvPr id="58373" name="Rectangle 3">
            <a:extLst>
              <a:ext uri="{FF2B5EF4-FFF2-40B4-BE49-F238E27FC236}">
                <a16:creationId xmlns:a16="http://schemas.microsoft.com/office/drawing/2014/main" id="{2A74F83F-8EF4-45F0-8566-DDD2BD4A1A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4968" y="973394"/>
            <a:ext cx="11459497" cy="5351206"/>
          </a:xfrm>
        </p:spPr>
        <p:txBody>
          <a:bodyPr/>
          <a:lstStyle/>
          <a:p>
            <a:pPr lvl="1" eaLnBrk="1" hangingPunct="1"/>
            <a:r>
              <a:rPr lang="en-US" altLang="en-US" b="1" dirty="0"/>
              <a:t>Results of Soviet Plan</a:t>
            </a:r>
          </a:p>
          <a:p>
            <a:pPr lvl="2" eaLnBrk="1" hangingPunct="1"/>
            <a:r>
              <a:rPr lang="en-US" altLang="en-US" sz="2400" dirty="0"/>
              <a:t>Poland and Yugoslavia resisted collectivization</a:t>
            </a:r>
          </a:p>
          <a:p>
            <a:pPr lvl="2" eaLnBrk="1" hangingPunct="1"/>
            <a:r>
              <a:rPr lang="en-US" altLang="en-US" sz="2400" dirty="0"/>
              <a:t>Collectivization did not improve food production</a:t>
            </a:r>
          </a:p>
          <a:p>
            <a:pPr lvl="2" eaLnBrk="1" hangingPunct="1"/>
            <a:r>
              <a:rPr lang="en-US" altLang="en-US" sz="2400" dirty="0"/>
              <a:t>Focus on heavy industry that was reliant on cheap fuel and raw materials from U.S.S.R.</a:t>
            </a:r>
            <a:endParaRPr lang="en-US" altLang="en-US" dirty="0"/>
          </a:p>
          <a:p>
            <a:pPr lvl="1" eaLnBrk="1" hangingPunct="1"/>
            <a:r>
              <a:rPr lang="en-US" altLang="en-US" b="1" dirty="0"/>
              <a:t>Transition and Changes Since 1991</a:t>
            </a:r>
          </a:p>
          <a:p>
            <a:pPr lvl="2" eaLnBrk="1" hangingPunct="1"/>
            <a:r>
              <a:rPr lang="en-US" altLang="en-US" sz="2400" dirty="0"/>
              <a:t>After U.S.S.R. disintegrated, Eastern European countries went through major change</a:t>
            </a:r>
          </a:p>
          <a:p>
            <a:pPr lvl="2" eaLnBrk="1" hangingPunct="1"/>
            <a:r>
              <a:rPr lang="en-US" altLang="en-US" sz="2400" dirty="0"/>
              <a:t>Many E Europe countries introduced </a:t>
            </a:r>
            <a:r>
              <a:rPr lang="en-US" altLang="en-US" sz="2400" b="1" i="1" dirty="0">
                <a:solidFill>
                  <a:srgbClr val="FF0000"/>
                </a:solidFill>
              </a:rPr>
              <a:t>privatization</a:t>
            </a:r>
            <a:r>
              <a:rPr lang="en-US" altLang="en-US" sz="2400" dirty="0"/>
              <a:t> – the transfer to private ownership of those firms and industries previously owned and run by state governments</a:t>
            </a:r>
          </a:p>
          <a:p>
            <a:pPr lvl="2" eaLnBrk="1" hangingPunct="1"/>
            <a:r>
              <a:rPr lang="en-US" altLang="en-US" sz="2400" dirty="0"/>
              <a:t>Loss of cheap raw materials and fuel from U.S.S.R. resulted in a drop in industrial output; unemployment and inflation rose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AE19D7-6C0D-4D2B-8F87-1F0CE5AC6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80D0E-8A8E-4927-A7D4-E062FAA40927}" type="slidenum">
              <a:rPr lang="en-US" altLang="en-US"/>
              <a:pPr>
                <a:defRPr/>
              </a:pPr>
              <a:t>65</a:t>
            </a:fld>
            <a:endParaRPr lang="en-US" alt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2">
            <a:extLst>
              <a:ext uri="{FF2B5EF4-FFF2-40B4-BE49-F238E27FC236}">
                <a16:creationId xmlns:a16="http://schemas.microsoft.com/office/drawing/2014/main" id="{DA1EC012-D76B-4199-8C1F-E7CC4D9BBB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8426" y="381001"/>
            <a:ext cx="9227574" cy="6699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2400" b="1" dirty="0"/>
              <a:t>Economic and Social Development: Integration and Transition (cont.)</a:t>
            </a:r>
          </a:p>
        </p:txBody>
      </p:sp>
      <p:sp>
        <p:nvSpPr>
          <p:cNvPr id="59397" name="Rectangle 3">
            <a:extLst>
              <a:ext uri="{FF2B5EF4-FFF2-40B4-BE49-F238E27FC236}">
                <a16:creationId xmlns:a16="http://schemas.microsoft.com/office/drawing/2014/main" id="{24036291-7996-46E3-A73D-AADA6A58E9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7484" y="1066800"/>
            <a:ext cx="11371006" cy="52578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bg2"/>
                </a:solidFill>
              </a:rPr>
              <a:t>Regional Disparities Within Eastern Europe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/>
              <a:t>Successful transitions in Czech Republic, Slovenia, Hungary, Poland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Never adopted centralized communism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Had good transportation links to the West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Developed strong manufacturing centers with skilled workforce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/>
              <a:t>Unsuccessful transitions in Macedonia, Moldova, and Albania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Adopted centralized communism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Had few links to the West (no market for goods)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Were dependent on Soviet Russia for raw materials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Had agriculture-based economies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Had internal political conflict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/>
              <a:t>Other countries in the middle, with a combination of good and bad outcomes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b="1" dirty="0">
                <a:solidFill>
                  <a:srgbClr val="FF0000"/>
                </a:solidFill>
              </a:rPr>
              <a:t>Democratic ideals not as deeply rooted as in Western Europe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endParaRPr lang="en-US" alt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627772-688B-46FB-91F3-FE5F8D7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9EBCE-E631-4F13-9EB1-1D35D28A7F65}" type="slidenum">
              <a:rPr lang="en-US" altLang="en-US"/>
              <a:pPr>
                <a:defRPr/>
              </a:pPr>
              <a:t>66</a:t>
            </a:fld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2">
            <a:extLst>
              <a:ext uri="{FF2B5EF4-FFF2-40B4-BE49-F238E27FC236}">
                <a16:creationId xmlns:a16="http://schemas.microsoft.com/office/drawing/2014/main" id="{177F43A5-AF83-4E4B-BDE0-C9A044718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89553" y="486696"/>
            <a:ext cx="4935415" cy="6032091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Comic Sans MS" panose="030F0702030302020204" pitchFamily="66" charset="0"/>
              </a:rPr>
              <a:t>Foci of Devolution</a:t>
            </a:r>
            <a:br>
              <a:rPr lang="en-US" altLang="en-US" sz="2800" dirty="0">
                <a:latin typeface="Comic Sans MS" panose="030F0702030302020204" pitchFamily="66" charset="0"/>
              </a:rPr>
            </a:br>
            <a:br>
              <a:rPr lang="en-US" altLang="en-US" sz="2800" dirty="0">
                <a:latin typeface="Comic Sans MS" panose="030F0702030302020204" pitchFamily="66" charset="0"/>
              </a:rPr>
            </a:br>
            <a:r>
              <a:rPr lang="en-US" altLang="en-US" sz="2800" dirty="0">
                <a:latin typeface="Comic Sans MS" panose="030F0702030302020204" pitchFamily="66" charset="0"/>
              </a:rPr>
              <a:t>* Scottish referendum failed</a:t>
            </a:r>
            <a:br>
              <a:rPr lang="en-US" altLang="en-US" sz="2800" dirty="0">
                <a:latin typeface="Comic Sans MS" panose="030F0702030302020204" pitchFamily="66" charset="0"/>
              </a:rPr>
            </a:br>
            <a:r>
              <a:rPr lang="en-US" altLang="en-US" sz="2800" dirty="0">
                <a:latin typeface="Comic Sans MS" panose="030F0702030302020204" pitchFamily="66" charset="0"/>
              </a:rPr>
              <a:t>* Catalonian referendum passed but govt. intervened</a:t>
            </a:r>
            <a:br>
              <a:rPr lang="en-US" altLang="en-US" sz="2800" dirty="0">
                <a:latin typeface="Comic Sans MS" panose="030F0702030302020204" pitchFamily="66" charset="0"/>
              </a:rPr>
            </a:br>
            <a:r>
              <a:rPr lang="en-US" altLang="en-US" sz="2800" dirty="0">
                <a:latin typeface="Comic Sans MS" panose="030F0702030302020204" pitchFamily="66" charset="0"/>
              </a:rPr>
              <a:t>* N. Ireland and the Basques have been relatively quiet</a:t>
            </a:r>
            <a:br>
              <a:rPr lang="en-US" altLang="en-US" sz="2800" dirty="0">
                <a:latin typeface="Comic Sans MS" panose="030F0702030302020204" pitchFamily="66" charset="0"/>
              </a:rPr>
            </a:br>
            <a:r>
              <a:rPr lang="en-US" altLang="en-US" sz="2800" dirty="0">
                <a:latin typeface="Comic Sans MS" panose="030F0702030302020204" pitchFamily="66" charset="0"/>
              </a:rPr>
              <a:t>* Yugoslavia split into 7 or 8 countries</a:t>
            </a:r>
            <a:br>
              <a:rPr lang="en-US" altLang="en-US" sz="2800" dirty="0">
                <a:latin typeface="Comic Sans MS" panose="030F0702030302020204" pitchFamily="66" charset="0"/>
              </a:rPr>
            </a:br>
            <a:r>
              <a:rPr lang="en-US" altLang="en-US" sz="2800" dirty="0">
                <a:latin typeface="Comic Sans MS" panose="030F0702030302020204" pitchFamily="66" charset="0"/>
              </a:rPr>
              <a:t>* Crimea taken by Russia</a:t>
            </a:r>
            <a:br>
              <a:rPr lang="en-US" altLang="en-US" sz="2800" dirty="0">
                <a:latin typeface="Comic Sans MS" panose="030F0702030302020204" pitchFamily="66" charset="0"/>
              </a:rPr>
            </a:br>
            <a:r>
              <a:rPr lang="en-US" altLang="en-US" sz="2800" dirty="0">
                <a:latin typeface="Comic Sans MS" panose="030F0702030302020204" pitchFamily="66" charset="0"/>
              </a:rPr>
              <a:t>*East Ukraine separating with Russian help</a:t>
            </a:r>
          </a:p>
        </p:txBody>
      </p:sp>
      <p:pic>
        <p:nvPicPr>
          <p:cNvPr id="60421" name="Picture 3" descr="p">
            <a:extLst>
              <a:ext uri="{FF2B5EF4-FFF2-40B4-BE49-F238E27FC236}">
                <a16:creationId xmlns:a16="http://schemas.microsoft.com/office/drawing/2014/main" id="{7408F54B-BA70-4126-9289-191BC3DB3B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7150"/>
            <a:ext cx="6789554" cy="6915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C20832-1F26-43B4-B22F-E7BD9B6A1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E1AD4-8CEF-439A-96AF-E19E8CBCCAF7}" type="slidenum">
              <a:rPr lang="en-US" altLang="en-US"/>
              <a:pPr>
                <a:defRPr/>
              </a:pPr>
              <a:t>67</a:t>
            </a:fld>
            <a:endParaRPr lang="en-US" alt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6DAE2-EC6A-46EC-9835-4C410C9BC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62" y="762000"/>
            <a:ext cx="10157406" cy="9144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Will Brexit go through? (UK leave the EU)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120B9-63EE-47E6-9443-BEB5EB2A5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394" y="1548581"/>
            <a:ext cx="9995173" cy="4852219"/>
          </a:xfrm>
        </p:spPr>
        <p:txBody>
          <a:bodyPr/>
          <a:lstStyle/>
          <a:p>
            <a:r>
              <a:rPr lang="en-US" dirty="0"/>
              <a:t>Scotland, Northern Ireland, and Gibraltar voted to remain in the EU.</a:t>
            </a:r>
          </a:p>
          <a:p>
            <a:r>
              <a:rPr lang="en-US" dirty="0"/>
              <a:t>If the UK does leave the EU, Will one or all of these vote to separate from the UK and remain in the EU?</a:t>
            </a:r>
          </a:p>
          <a:p>
            <a:r>
              <a:rPr lang="en-US" dirty="0"/>
              <a:t>Would the UK hold a new referendum? (not too likely)</a:t>
            </a:r>
          </a:p>
          <a:p>
            <a:pPr lvl="1"/>
            <a:r>
              <a:rPr lang="en-US" dirty="0"/>
              <a:t>Did the Russians influence the election as they may have in the USA?</a:t>
            </a:r>
          </a:p>
          <a:p>
            <a:pPr lvl="1"/>
            <a:r>
              <a:rPr lang="en-US" dirty="0"/>
              <a:t>Many feel they were misled and would have voted </a:t>
            </a:r>
            <a:r>
              <a:rPr lang="en-US" dirty="0" err="1"/>
              <a:t>differenty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B8AE2-9C92-43F2-9C09-4D323B9D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5627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2">
            <a:extLst>
              <a:ext uri="{FF2B5EF4-FFF2-40B4-BE49-F238E27FC236}">
                <a16:creationId xmlns:a16="http://schemas.microsoft.com/office/drawing/2014/main" id="{55254201-7B24-42FB-BE9B-F61A75A12C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65614" y="762000"/>
            <a:ext cx="3582987" cy="914400"/>
          </a:xfrm>
        </p:spPr>
        <p:txBody>
          <a:bodyPr/>
          <a:lstStyle/>
          <a:p>
            <a:pPr algn="ctr" eaLnBrk="1" hangingPunct="1"/>
            <a:r>
              <a:rPr lang="en-US" altLang="en-US" b="1"/>
              <a:t>Kosovo</a:t>
            </a:r>
          </a:p>
        </p:txBody>
      </p:sp>
      <p:sp>
        <p:nvSpPr>
          <p:cNvPr id="61445" name="Rectangle 3">
            <a:extLst>
              <a:ext uri="{FF2B5EF4-FFF2-40B4-BE49-F238E27FC236}">
                <a16:creationId xmlns:a16="http://schemas.microsoft.com/office/drawing/2014/main" id="{BF06BF18-1067-4647-8CC0-0783447655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38400" y="1676400"/>
            <a:ext cx="7467600" cy="609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Click on the map to see the video (same as previous video)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F36ED-F432-42D9-84B5-52058AD93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7603B-1228-4AFF-8B56-3F6C7F7E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EB65F2-68AA-4E13-B6E7-0C81CB48A37C}" type="slidenum">
              <a:rPr lang="en-US" altLang="en-US"/>
              <a:pPr>
                <a:defRPr/>
              </a:pPr>
              <a:t>69</a:t>
            </a:fld>
            <a:endParaRPr lang="en-US" altLang="en-US"/>
          </a:p>
        </p:txBody>
      </p:sp>
      <p:pic>
        <p:nvPicPr>
          <p:cNvPr id="61446" name="Picture 4" descr="map">
            <a:hlinkClick r:id="rId2" action="ppaction://hlinkfile"/>
            <a:extLst>
              <a:ext uri="{FF2B5EF4-FFF2-40B4-BE49-F238E27FC236}">
                <a16:creationId xmlns:a16="http://schemas.microsoft.com/office/drawing/2014/main" id="{D510EB34-A31C-4C67-B409-FEEFA3F8A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07" y="3038169"/>
            <a:ext cx="33274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>
            <a:extLst>
              <a:ext uri="{FF2B5EF4-FFF2-40B4-BE49-F238E27FC236}">
                <a16:creationId xmlns:a16="http://schemas.microsoft.com/office/drawing/2014/main" id="{ACF31339-9DC9-4E2E-B3BF-E00F02E0E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09601"/>
            <a:ext cx="8229600" cy="487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b="1">
                <a:latin typeface="Arial" panose="020B0604020202020204" pitchFamily="34" charset="0"/>
              </a:rPr>
              <a:t>The European Realm (culture region)</a:t>
            </a: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6A2435DF-1128-4354-B192-A60C8F24CB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3600" y="1143000"/>
            <a:ext cx="7848600" cy="5715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Defining the Realm</a:t>
            </a:r>
            <a:r>
              <a:rPr lang="en-US" altLang="en-US">
                <a:latin typeface="Arial" panose="020B0604020202020204" pitchFamily="34" charset="0"/>
                <a:cs typeface="Times New Roman" panose="02020603050405020304" pitchFamily="18" charset="0"/>
              </a:rPr>
              <a:t> largely a realm which has been highly influenced by “Western Culture” </a:t>
            </a: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(the result of classical civilizations, Christianity, the Renaissance &amp; Reformation, the Enlightenment, and the Industrial and Scientific Revolutions)</a:t>
            </a:r>
            <a:r>
              <a:rPr lang="en-US" altLang="en-US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US">
                <a:latin typeface="Arial" panose="020B0604020202020204" pitchFamily="34" charset="0"/>
                <a:cs typeface="Times New Roman" panose="02020603050405020304" pitchFamily="18" charset="0"/>
              </a:rPr>
              <a:t>  It was the first to enter the industrial revolution which has greatly altered many kinds of relationships in the world.  The various countries within the realm have a  history of interaction among themselves.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3358D0F-7112-4066-B427-C7A1DFAD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7CFFFA-6319-4EEC-AEDB-97F3895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3BEAE7-CBD0-4DBA-8A3C-A85D511484E5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2">
            <a:extLst>
              <a:ext uri="{FF2B5EF4-FFF2-40B4-BE49-F238E27FC236}">
                <a16:creationId xmlns:a16="http://schemas.microsoft.com/office/drawing/2014/main" id="{50501245-FDD1-4C4C-B570-5A89B64A1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0" y="457200"/>
            <a:ext cx="2667000" cy="4495800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Subregions of the European Region</a:t>
            </a:r>
          </a:p>
        </p:txBody>
      </p:sp>
      <p:pic>
        <p:nvPicPr>
          <p:cNvPr id="62469" name="Picture 3" descr="p">
            <a:extLst>
              <a:ext uri="{FF2B5EF4-FFF2-40B4-BE49-F238E27FC236}">
                <a16:creationId xmlns:a16="http://schemas.microsoft.com/office/drawing/2014/main" id="{3381E2A3-E034-45EC-A8E9-DE108E882E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/>
          <a:stretch/>
        </p:blipFill>
        <p:spPr>
          <a:xfrm>
            <a:off x="-8808" y="148972"/>
            <a:ext cx="5834421" cy="64583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4C493F-1AC4-4B11-9031-410440CA1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C96203-FB56-47B8-891D-00D3BD45E6BD}" type="slidenum">
              <a:rPr lang="en-US" altLang="en-US"/>
              <a:pPr>
                <a:defRPr/>
              </a:pPr>
              <a:t>70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07322-E6E6-4E3D-A805-D07CD1D161C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25613" y="0"/>
            <a:ext cx="6136763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A5285-3582-4864-9858-5F7F6E5FF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311" y="879986"/>
            <a:ext cx="5639708" cy="3146323"/>
          </a:xfrm>
        </p:spPr>
        <p:txBody>
          <a:bodyPr/>
          <a:lstStyle/>
          <a:p>
            <a:r>
              <a:rPr lang="en-US" dirty="0"/>
              <a:t>Most of these countries have joined the EU and NATO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Not popular with Russia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Great challenges exist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52FAC-0E81-4FA8-9C61-B0E84DC8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5DA8E2-3551-49C4-8D28-AB793376156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8285" y="309715"/>
            <a:ext cx="5639708" cy="6651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604C5-1182-4E83-80DE-1FB55CC62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6" t="4522" r="2760" b="3347"/>
          <a:stretch/>
        </p:blipFill>
        <p:spPr>
          <a:xfrm>
            <a:off x="545690" y="4144297"/>
            <a:ext cx="6002595" cy="24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078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925AD-F16C-4499-8D35-18F03359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194" y="133350"/>
            <a:ext cx="7313083" cy="914400"/>
          </a:xfrm>
        </p:spPr>
        <p:txBody>
          <a:bodyPr/>
          <a:lstStyle/>
          <a:p>
            <a:r>
              <a:rPr lang="en-US" dirty="0"/>
              <a:t>Urban Italy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48564D-00E7-42C6-B6A3-BD4BD27E5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6310" b="70398"/>
          <a:stretch/>
        </p:blipFill>
        <p:spPr>
          <a:xfrm>
            <a:off x="1414081" y="1010922"/>
            <a:ext cx="6612319" cy="491235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B88AD-4BBF-4991-BE83-18059AB0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0833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A9B09-FB1C-494A-81B7-4D5C9000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58" y="396056"/>
            <a:ext cx="11038929" cy="914400"/>
          </a:xfrm>
        </p:spPr>
        <p:txBody>
          <a:bodyPr/>
          <a:lstStyle/>
          <a:p>
            <a:r>
              <a:rPr lang="en-US" dirty="0"/>
              <a:t>European Public 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80BBA-D5D7-4EAC-BD55-B3CC5DCED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943" y="1362075"/>
            <a:ext cx="10350089" cy="2457758"/>
          </a:xfrm>
        </p:spPr>
        <p:txBody>
          <a:bodyPr/>
          <a:lstStyle/>
          <a:p>
            <a:r>
              <a:rPr lang="en-US" dirty="0"/>
              <a:t>Euro-rail goes practically everywhere (gauges standardized inn the EU)</a:t>
            </a:r>
          </a:p>
          <a:p>
            <a:r>
              <a:rPr lang="en-US" dirty="0"/>
              <a:t>Many main lines have “bullet” trains (100 MPH plus)</a:t>
            </a:r>
          </a:p>
          <a:p>
            <a:r>
              <a:rPr lang="en-US" dirty="0"/>
              <a:t>Many modern divided highways built after WWII, particularly in Western Europe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5B417-F1EC-4D86-A67D-6DA752B7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426AF-4D75-401C-8663-22AD553CE2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961546" y="3425344"/>
            <a:ext cx="4286250" cy="285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539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1ED4-8232-442B-9D6F-E833C5BE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265" y="776748"/>
            <a:ext cx="3010788" cy="3323303"/>
          </a:xfrm>
        </p:spPr>
        <p:txBody>
          <a:bodyPr/>
          <a:lstStyle/>
          <a:p>
            <a:r>
              <a:rPr lang="en-US" dirty="0"/>
              <a:t>EU showing the UK out of it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1EF7DE-032C-4EE5-9EBE-BFA6A712C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5953" y="388374"/>
            <a:ext cx="7132370" cy="60271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21E11-1CC0-4E54-BC36-75E20F06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1106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B207-2CC9-4301-9C70-9B9DB5860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B24B70-AC8C-4128-BD94-9718701BE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12192000" cy="580075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75FF0E-9573-4120-8403-A6D0904B8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9BFAA-FB23-49AF-AD68-4A0CB87BB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12F87-1723-4D36-90E2-0711A37106A6}"/>
              </a:ext>
            </a:extLst>
          </p:cNvPr>
          <p:cNvSpPr txBox="1"/>
          <p:nvPr/>
        </p:nvSpPr>
        <p:spPr>
          <a:xfrm>
            <a:off x="5279922" y="3657600"/>
            <a:ext cx="2109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NATO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115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2A63-20BA-4CB4-A02A-0A670CE4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A838A8-1DB1-4FF8-94FE-D7A3923A0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761" y="-33749"/>
            <a:ext cx="10847451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3D3BF-E64D-420E-AE1D-BEAF108FD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CC615-EDAE-4B63-9693-AFE4C071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854D7-095D-4BAF-A3AA-6ABFFD367E9A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24EE5-1127-48C7-8E83-3522573626EE}"/>
              </a:ext>
            </a:extLst>
          </p:cNvPr>
          <p:cNvSpPr txBox="1"/>
          <p:nvPr/>
        </p:nvSpPr>
        <p:spPr>
          <a:xfrm>
            <a:off x="5899355" y="2115234"/>
            <a:ext cx="1917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Russia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27E35D-98FD-40D4-9843-DC10FEEC689F}"/>
              </a:ext>
            </a:extLst>
          </p:cNvPr>
          <p:cNvSpPr/>
          <p:nvPr/>
        </p:nvSpPr>
        <p:spPr>
          <a:xfrm>
            <a:off x="8026400" y="0"/>
            <a:ext cx="3433097" cy="380508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23A638-315A-49B9-9FCB-004CE4E1B3D8}"/>
              </a:ext>
            </a:extLst>
          </p:cNvPr>
          <p:cNvSpPr txBox="1"/>
          <p:nvPr/>
        </p:nvSpPr>
        <p:spPr>
          <a:xfrm>
            <a:off x="5728039" y="2883656"/>
            <a:ext cx="943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2"/>
                </a:solidFill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1B52AC-354D-4BBE-A10F-FD902254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548" y="3393502"/>
            <a:ext cx="2024047" cy="234716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87A0AC9-5994-41AD-A68B-4213E09B9CC3}"/>
              </a:ext>
            </a:extLst>
          </p:cNvPr>
          <p:cNvSpPr/>
          <p:nvPr/>
        </p:nvSpPr>
        <p:spPr>
          <a:xfrm>
            <a:off x="6371303" y="4369698"/>
            <a:ext cx="619432" cy="421014"/>
          </a:xfrm>
          <a:prstGeom prst="ellipse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650BBE9-C505-40CF-948D-C0C2015220EC}"/>
              </a:ext>
            </a:extLst>
          </p:cNvPr>
          <p:cNvSpPr/>
          <p:nvPr/>
        </p:nvSpPr>
        <p:spPr>
          <a:xfrm>
            <a:off x="6801688" y="3331616"/>
            <a:ext cx="510337" cy="937228"/>
          </a:xfrm>
          <a:prstGeom prst="ellipse">
            <a:avLst/>
          </a:prstGeom>
          <a:noFill/>
          <a:ln w="73025">
            <a:solidFill>
              <a:schemeClr val="accent1">
                <a:shade val="50000"/>
                <a:alpha val="9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B6E61-46F1-4DC7-A0B0-63DD470079C9}"/>
              </a:ext>
            </a:extLst>
          </p:cNvPr>
          <p:cNvSpPr txBox="1"/>
          <p:nvPr/>
        </p:nvSpPr>
        <p:spPr>
          <a:xfrm>
            <a:off x="2979174" y="3838833"/>
            <a:ext cx="1394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NATO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1859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2">
            <a:extLst>
              <a:ext uri="{FF2B5EF4-FFF2-40B4-BE49-F238E27FC236}">
                <a16:creationId xmlns:a16="http://schemas.microsoft.com/office/drawing/2014/main" id="{31DDAB66-7A63-4CC6-A1EA-7F0DCEC27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1" y="457201"/>
            <a:ext cx="5484813" cy="487363"/>
          </a:xfrm>
        </p:spPr>
        <p:txBody>
          <a:bodyPr/>
          <a:lstStyle/>
          <a:p>
            <a:pPr algn="ctr" eaLnBrk="1" hangingPunct="1"/>
            <a:r>
              <a:rPr lang="en-US" altLang="en-US" sz="2800" b="1">
                <a:solidFill>
                  <a:schemeClr val="bg2"/>
                </a:solidFill>
              </a:rPr>
              <a:t>Conclusions</a:t>
            </a:r>
          </a:p>
        </p:txBody>
      </p:sp>
      <p:sp>
        <p:nvSpPr>
          <p:cNvPr id="63493" name="Rectangle 3">
            <a:extLst>
              <a:ext uri="{FF2B5EF4-FFF2-40B4-BE49-F238E27FC236}">
                <a16:creationId xmlns:a16="http://schemas.microsoft.com/office/drawing/2014/main" id="{CC083F76-6807-42BE-B5B1-D342B2CBCF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6916" y="990600"/>
            <a:ext cx="9215284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dirty="0"/>
              <a:t>Europe’s challenges vary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Western Europe is one of the wealthiest areas on earth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Progressive approach to environment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Ideas of nationalism seem to be giving way to pan-European identity and a region-wide currency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Europe must deal with immigrants and resulting political tension, and address political problems in other regions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</a:rPr>
              <a:t>If Brexit goes through, how will the European Union react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Eastern Europe faces very different challenges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dirty="0"/>
              <a:t>Political strife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dirty="0"/>
              <a:t>Economic stagnation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dirty="0"/>
              <a:t>Environmental degradation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dirty="0"/>
              <a:t>Eastern Europe wishes to join the west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sz="1600" dirty="0"/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endParaRPr lang="en-US" altLang="en-US" sz="2400" dirty="0">
              <a:solidFill>
                <a:srgbClr val="FF6600"/>
              </a:solidFill>
            </a:endParaRPr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>
                <a:solidFill>
                  <a:srgbClr val="FF6600"/>
                </a:solidFill>
              </a:rPr>
              <a:t>End of Chapter 2: Europe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D51AC6-28F2-4AF0-91BD-629DA9649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991D8-000B-4D55-B47B-B7A51A4D2A11}" type="slidenum">
              <a:rPr lang="en-US" altLang="en-US"/>
              <a:pPr>
                <a:defRPr/>
              </a:pPr>
              <a:t>77</a:t>
            </a:fld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>
            <a:extLst>
              <a:ext uri="{FF2B5EF4-FFF2-40B4-BE49-F238E27FC236}">
                <a16:creationId xmlns:a16="http://schemas.microsoft.com/office/drawing/2014/main" id="{5DAD8404-CC20-4E0D-A476-5CC5DAB8F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Arial" panose="020B0604020202020204" pitchFamily="34" charset="0"/>
              </a:rPr>
              <a:t>Environmental Geography:</a:t>
            </a:r>
            <a:br>
              <a:rPr lang="en-US" altLang="en-US" sz="2800">
                <a:latin typeface="Arial" panose="020B0604020202020204" pitchFamily="34" charset="0"/>
              </a:rPr>
            </a:br>
            <a:r>
              <a:rPr lang="en-US" altLang="en-US" sz="2800">
                <a:latin typeface="Arial" panose="020B0604020202020204" pitchFamily="34" charset="0"/>
              </a:rPr>
              <a:t>Human Transformation of a Diverse Landscape</a:t>
            </a:r>
          </a:p>
        </p:txBody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id="{DEFB9154-A33A-4B1E-B909-3B6D9AA8CF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57400" y="1371600"/>
            <a:ext cx="8077200" cy="495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bg2"/>
                </a:solidFill>
              </a:rPr>
              <a:t>explain Four factors Europe’s diversity</a:t>
            </a:r>
          </a:p>
          <a:p>
            <a:pPr lvl="1" eaLnBrk="1" hangingPunct="1"/>
            <a:r>
              <a:rPr lang="en-US" altLang="en-US">
                <a:solidFill>
                  <a:schemeClr val="bg2"/>
                </a:solidFill>
              </a:rPr>
              <a:t>Complex geology with newest and oldest formations (Physical Place)</a:t>
            </a:r>
          </a:p>
          <a:p>
            <a:pPr lvl="1" eaLnBrk="1" hangingPunct="1"/>
            <a:r>
              <a:rPr lang="en-US" altLang="en-US">
                <a:solidFill>
                  <a:schemeClr val="bg2"/>
                </a:solidFill>
              </a:rPr>
              <a:t>Latitudinal extent (from Arctic to Mediterranean Subtropics) (Relative and Absolute Location)</a:t>
            </a:r>
          </a:p>
          <a:p>
            <a:pPr lvl="1" eaLnBrk="1" hangingPunct="1"/>
            <a:r>
              <a:rPr lang="en-US" altLang="en-US">
                <a:solidFill>
                  <a:schemeClr val="bg2"/>
                </a:solidFill>
              </a:rPr>
              <a:t>Modification of latitudinal controls by land and water interaction (Physical Place)</a:t>
            </a:r>
          </a:p>
          <a:p>
            <a:pPr lvl="2" eaLnBrk="1" hangingPunct="1"/>
            <a:r>
              <a:rPr lang="en-US" altLang="en-US">
                <a:solidFill>
                  <a:schemeClr val="bg2"/>
                </a:solidFill>
              </a:rPr>
              <a:t>Marine (maritime) influence</a:t>
            </a:r>
          </a:p>
          <a:p>
            <a:pPr lvl="2" eaLnBrk="1" hangingPunct="1"/>
            <a:r>
              <a:rPr lang="en-US" altLang="en-US">
                <a:solidFill>
                  <a:schemeClr val="bg2"/>
                </a:solidFill>
              </a:rPr>
              <a:t>Continental influence (Continentality)</a:t>
            </a:r>
          </a:p>
          <a:p>
            <a:pPr lvl="1" eaLnBrk="1" hangingPunct="1"/>
            <a:r>
              <a:rPr lang="en-US" altLang="en-US">
                <a:solidFill>
                  <a:schemeClr val="bg2"/>
                </a:solidFill>
              </a:rPr>
              <a:t>Thousands of years of humans living there caused changes (Human-Environment Interaction)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FBFB300-67F3-4778-A8C0-23AFF8CC5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12BC42A-2F70-4CFE-91C6-0FD79A42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0E6386-E1F2-4B0D-9E36-968D510AD7EA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5BF9289-5DEB-41EE-AEA4-045B1389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63445-E1F8-46DD-8DB4-ECCCC30619FB}" type="slidenum">
              <a:rPr lang="en-US" altLang="en-US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2293" name="Picture 3" descr="Europe physical">
            <a:extLst>
              <a:ext uri="{FF2B5EF4-FFF2-40B4-BE49-F238E27FC236}">
                <a16:creationId xmlns:a16="http://schemas.microsoft.com/office/drawing/2014/main" id="{F4CC2C25-1547-4678-BCA7-40606D86F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990601"/>
            <a:ext cx="4596874" cy="329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Line 4">
            <a:extLst>
              <a:ext uri="{FF2B5EF4-FFF2-40B4-BE49-F238E27FC236}">
                <a16:creationId xmlns:a16="http://schemas.microsoft.com/office/drawing/2014/main" id="{67A3B635-8656-410C-BFB2-D6538ED692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2286000"/>
            <a:ext cx="6096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Line 5">
            <a:extLst>
              <a:ext uri="{FF2B5EF4-FFF2-40B4-BE49-F238E27FC236}">
                <a16:creationId xmlns:a16="http://schemas.microsoft.com/office/drawing/2014/main" id="{5B78A437-7030-40A8-995B-92F8BAF546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6600" y="1143000"/>
            <a:ext cx="14478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Text Box 6">
            <a:extLst>
              <a:ext uri="{FF2B5EF4-FFF2-40B4-BE49-F238E27FC236}">
                <a16:creationId xmlns:a16="http://schemas.microsoft.com/office/drawing/2014/main" id="{28E9EE8E-AE53-4BA2-9639-D0264943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4435032"/>
            <a:ext cx="459687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0000"/>
                </a:solidFill>
              </a:rPr>
              <a:t>The red arrows show the North Atlantic Drift </a:t>
            </a:r>
            <a:r>
              <a:rPr lang="en-US" altLang="en-US" sz="2400" b="1" dirty="0">
                <a:solidFill>
                  <a:srgbClr val="7030A0"/>
                </a:solidFill>
              </a:rPr>
              <a:t>(strong, warm ocean current)</a:t>
            </a:r>
            <a:r>
              <a:rPr lang="en-US" altLang="en-US" sz="2400" b="1" dirty="0">
                <a:solidFill>
                  <a:srgbClr val="FF0000"/>
                </a:solidFill>
              </a:rPr>
              <a:t> which moderates the climates of western Europe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660709-DF87-40B2-8BB3-DB0F8EB9E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41" y="398299"/>
            <a:ext cx="5561400" cy="60835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rinthian columns design template">
  <a:themeElements>
    <a:clrScheme name="Corinthian columns design template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Corinthian columns design template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orinthian column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1023</TotalTime>
  <Words>4120</Words>
  <Application>Microsoft Office PowerPoint</Application>
  <PresentationFormat>Widescreen</PresentationFormat>
  <Paragraphs>518</Paragraphs>
  <Slides>77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2" baseType="lpstr">
      <vt:lpstr>Arial</vt:lpstr>
      <vt:lpstr>Palatino Linotype</vt:lpstr>
      <vt:lpstr>Times New Roman</vt:lpstr>
      <vt:lpstr>Comic Sans MS</vt:lpstr>
      <vt:lpstr>Corinthian columns design template</vt:lpstr>
      <vt:lpstr>Europe – Chapter 2</vt:lpstr>
      <vt:lpstr>PowerPoint Presentation</vt:lpstr>
      <vt:lpstr>PowerPoint Presentation</vt:lpstr>
      <vt:lpstr>Learning Objectives</vt:lpstr>
      <vt:lpstr>PowerPoint Presentation</vt:lpstr>
      <vt:lpstr>Introduction</vt:lpstr>
      <vt:lpstr>The European Realm (culture region)</vt:lpstr>
      <vt:lpstr>Environmental Geography: Human Transformation of a Diverse Landscape</vt:lpstr>
      <vt:lpstr>PowerPoint Presentation</vt:lpstr>
      <vt:lpstr>Europe’s Climates</vt:lpstr>
      <vt:lpstr>Europe’s Climate Map </vt:lpstr>
      <vt:lpstr>PowerPoint Presentation</vt:lpstr>
      <vt:lpstr>Environmental Geography: Human Transformation of a Diverse Landscape</vt:lpstr>
      <vt:lpstr>PowerPoint Presentation</vt:lpstr>
      <vt:lpstr>Landform &amp; Landscape Regions</vt:lpstr>
      <vt:lpstr>Landform &amp; Landscape Regions</vt:lpstr>
      <vt:lpstr>PowerPoint Presentation</vt:lpstr>
      <vt:lpstr>PowerPoint Presentation</vt:lpstr>
      <vt:lpstr>Environmental Geography: Human Transformation</vt:lpstr>
      <vt:lpstr>PowerPoint Presentation</vt:lpstr>
      <vt:lpstr>Setrrlement And Development</vt:lpstr>
      <vt:lpstr>PowerPoint Presentation</vt:lpstr>
      <vt:lpstr>PowerPoint Presentation</vt:lpstr>
      <vt:lpstr>Settlement and Population: Slow Growth and Rapid Migration</vt:lpstr>
      <vt:lpstr>Europe’s Population Implosion</vt:lpstr>
      <vt:lpstr>PowerPoint Presentation</vt:lpstr>
      <vt:lpstr> Slow Growth and Rapid Migration (cont.)</vt:lpstr>
      <vt:lpstr>EU facilitates movement of workers to developed Areas – problem in economic downturn</vt:lpstr>
      <vt:lpstr>Settlement and Population </vt:lpstr>
      <vt:lpstr>Key Elements of Western Civivilization</vt:lpstr>
      <vt:lpstr>Revolutions modernizing Europe</vt:lpstr>
      <vt:lpstr>PowerPoint Presentation</vt:lpstr>
      <vt:lpstr>PowerPoint Presentation</vt:lpstr>
      <vt:lpstr>Language differences are good indicators of cultural differences</vt:lpstr>
      <vt:lpstr>Key European Cultural Traits</vt:lpstr>
      <vt:lpstr>Influences on European Culture After the Fall of the Western Roman Empire</vt:lpstr>
      <vt:lpstr>Cultural Diversity: A Mosaic of Differences</vt:lpstr>
      <vt:lpstr>Geographies of Religion, Past and Present</vt:lpstr>
      <vt:lpstr>PowerPoint Presentation</vt:lpstr>
      <vt:lpstr>Map from the current textbook adds language families.</vt:lpstr>
      <vt:lpstr> Geographies of Religion, Past and Present (cont.)</vt:lpstr>
      <vt:lpstr>The Patterns of Contemporary Religion</vt:lpstr>
      <vt:lpstr>European Culture in Global Context</vt:lpstr>
      <vt:lpstr>Birthplace of the Nation-State</vt:lpstr>
      <vt:lpstr>PowerPoint Presentation</vt:lpstr>
      <vt:lpstr>PowerPoint Presentation</vt:lpstr>
      <vt:lpstr>Yugoslavia where centrifugal forces greatly outweighed centripetal forces</vt:lpstr>
      <vt:lpstr>Status</vt:lpstr>
      <vt:lpstr>Geopolitical Framework: A Dynamic Map</vt:lpstr>
      <vt:lpstr>A Divided Europe, East and West</vt:lpstr>
      <vt:lpstr>Geopolitical Framework: A Dynamic Map (cont.)</vt:lpstr>
      <vt:lpstr>PowerPoint Presentation</vt:lpstr>
      <vt:lpstr>Economic and Social Development: Integration and Transition</vt:lpstr>
      <vt:lpstr>Economic and Social Development: Integration and Transition</vt:lpstr>
      <vt:lpstr>PowerPoint Presentation</vt:lpstr>
      <vt:lpstr>PowerPoint Presentation</vt:lpstr>
      <vt:lpstr>PowerPoint Presentation</vt:lpstr>
      <vt:lpstr>Economic and Social Development: Integration and Transition (cont.)</vt:lpstr>
      <vt:lpstr>Economic and Social Development: Integration and Transition (cont.)</vt:lpstr>
      <vt:lpstr>PowerPoint Presentation</vt:lpstr>
      <vt:lpstr>Berlin – Expanding EU offers the chance of a greatly enhanced relative location in Europe!</vt:lpstr>
      <vt:lpstr>Economic and Social Development: Integration and Transition (cont.)</vt:lpstr>
      <vt:lpstr>PowerPoint Presentation</vt:lpstr>
      <vt:lpstr> Economic and Social Development: Integration and Transition (cont.)</vt:lpstr>
      <vt:lpstr>Economic and Social Development: Integration and Transition (cont.)</vt:lpstr>
      <vt:lpstr>Economic and Social Development: Integration and Transition (cont.)</vt:lpstr>
      <vt:lpstr>Foci of Devolution  * Scottish referendum failed * Catalonian referendum passed but govt. intervened * N. Ireland and the Basques have been relatively quiet * Yugoslavia split into 7 or 8 countries * Crimea taken by Russia *East Ukraine separating with Russian help</vt:lpstr>
      <vt:lpstr>Will Brexit go through? (UK leave the EU)</vt:lpstr>
      <vt:lpstr>Kosovo</vt:lpstr>
      <vt:lpstr>Subregions of the European Region</vt:lpstr>
      <vt:lpstr>Most of these countries have joined the EU and NATO  Not popular with Russia  Great challenges exist here</vt:lpstr>
      <vt:lpstr>Urban Italy</vt:lpstr>
      <vt:lpstr>European Public Transportation</vt:lpstr>
      <vt:lpstr>EU showing the UK out of it</vt:lpstr>
      <vt:lpstr>PowerPoint Presentation</vt:lpstr>
      <vt:lpstr>PowerPoint Presentation</vt:lpstr>
      <vt:lpstr>Conclusions</vt:lpstr>
    </vt:vector>
  </TitlesOfParts>
  <Company>UW Sheboygan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Network Administrator</dc:creator>
  <cp:lastModifiedBy>Joseph Naumann</cp:lastModifiedBy>
  <cp:revision>171</cp:revision>
  <dcterms:created xsi:type="dcterms:W3CDTF">2005-12-01T01:39:38Z</dcterms:created>
  <dcterms:modified xsi:type="dcterms:W3CDTF">2019-03-11T17:38:33Z</dcterms:modified>
</cp:coreProperties>
</file>