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4"/>
  </p:notesMasterIdLst>
  <p:sldIdLst>
    <p:sldId id="256" r:id="rId2"/>
    <p:sldId id="257" r:id="rId3"/>
    <p:sldId id="259" r:id="rId4"/>
    <p:sldId id="260" r:id="rId5"/>
    <p:sldId id="357" r:id="rId6"/>
    <p:sldId id="296" r:id="rId7"/>
    <p:sldId id="286" r:id="rId8"/>
    <p:sldId id="329" r:id="rId9"/>
    <p:sldId id="330" r:id="rId10"/>
    <p:sldId id="331" r:id="rId11"/>
    <p:sldId id="332" r:id="rId12"/>
    <p:sldId id="265" r:id="rId13"/>
    <p:sldId id="333" r:id="rId14"/>
    <p:sldId id="358" r:id="rId15"/>
    <p:sldId id="334" r:id="rId16"/>
    <p:sldId id="361" r:id="rId17"/>
    <p:sldId id="362" r:id="rId18"/>
    <p:sldId id="295" r:id="rId19"/>
    <p:sldId id="258" r:id="rId20"/>
    <p:sldId id="262" r:id="rId21"/>
    <p:sldId id="287" r:id="rId22"/>
    <p:sldId id="261" r:id="rId23"/>
    <p:sldId id="324" r:id="rId24"/>
    <p:sldId id="270" r:id="rId25"/>
    <p:sldId id="354" r:id="rId26"/>
    <p:sldId id="355" r:id="rId27"/>
    <p:sldId id="271" r:id="rId28"/>
    <p:sldId id="274" r:id="rId29"/>
    <p:sldId id="275" r:id="rId30"/>
    <p:sldId id="350" r:id="rId31"/>
    <p:sldId id="344" r:id="rId32"/>
    <p:sldId id="359" r:id="rId33"/>
    <p:sldId id="360" r:id="rId34"/>
    <p:sldId id="363" r:id="rId35"/>
    <p:sldId id="367" r:id="rId36"/>
    <p:sldId id="294" r:id="rId37"/>
    <p:sldId id="266" r:id="rId38"/>
    <p:sldId id="325" r:id="rId39"/>
    <p:sldId id="327" r:id="rId40"/>
    <p:sldId id="328" r:id="rId41"/>
    <p:sldId id="279" r:id="rId42"/>
    <p:sldId id="336" r:id="rId43"/>
    <p:sldId id="281" r:id="rId44"/>
    <p:sldId id="272" r:id="rId45"/>
    <p:sldId id="284" r:id="rId46"/>
    <p:sldId id="264" r:id="rId47"/>
    <p:sldId id="351" r:id="rId48"/>
    <p:sldId id="293" r:id="rId49"/>
    <p:sldId id="323" r:id="rId50"/>
    <p:sldId id="343" r:id="rId51"/>
    <p:sldId id="339" r:id="rId52"/>
    <p:sldId id="340" r:id="rId53"/>
    <p:sldId id="326" r:id="rId54"/>
    <p:sldId id="335" r:id="rId55"/>
    <p:sldId id="342" r:id="rId56"/>
    <p:sldId id="319" r:id="rId57"/>
    <p:sldId id="263" r:id="rId58"/>
    <p:sldId id="320" r:id="rId59"/>
    <p:sldId id="321" r:id="rId60"/>
    <p:sldId id="318" r:id="rId61"/>
    <p:sldId id="315" r:id="rId62"/>
    <p:sldId id="277" r:id="rId63"/>
    <p:sldId id="316" r:id="rId64"/>
    <p:sldId id="317" r:id="rId65"/>
    <p:sldId id="288" r:id="rId66"/>
    <p:sldId id="311" r:id="rId67"/>
    <p:sldId id="308" r:id="rId68"/>
    <p:sldId id="309" r:id="rId69"/>
    <p:sldId id="312" r:id="rId70"/>
    <p:sldId id="313" r:id="rId71"/>
    <p:sldId id="314" r:id="rId72"/>
    <p:sldId id="310" r:id="rId73"/>
    <p:sldId id="267" r:id="rId74"/>
    <p:sldId id="282" r:id="rId75"/>
    <p:sldId id="283" r:id="rId76"/>
    <p:sldId id="278" r:id="rId77"/>
    <p:sldId id="303" r:id="rId78"/>
    <p:sldId id="289" r:id="rId79"/>
    <p:sldId id="290" r:id="rId80"/>
    <p:sldId id="291" r:id="rId81"/>
    <p:sldId id="299" r:id="rId82"/>
    <p:sldId id="300" r:id="rId83"/>
    <p:sldId id="301" r:id="rId84"/>
    <p:sldId id="302" r:id="rId85"/>
    <p:sldId id="304" r:id="rId86"/>
    <p:sldId id="305" r:id="rId87"/>
    <p:sldId id="306" r:id="rId88"/>
    <p:sldId id="341" r:id="rId89"/>
    <p:sldId id="297" r:id="rId90"/>
    <p:sldId id="366" r:id="rId91"/>
    <p:sldId id="307" r:id="rId92"/>
    <p:sldId id="298" r:id="rId93"/>
    <p:sldId id="353" r:id="rId94"/>
    <p:sldId id="352" r:id="rId95"/>
    <p:sldId id="356" r:id="rId96"/>
    <p:sldId id="347" r:id="rId97"/>
    <p:sldId id="349" r:id="rId98"/>
    <p:sldId id="348" r:id="rId99"/>
    <p:sldId id="292" r:id="rId100"/>
    <p:sldId id="268" r:id="rId101"/>
    <p:sldId id="337" r:id="rId102"/>
    <p:sldId id="338" r:id="rId103"/>
    <p:sldId id="273" r:id="rId104"/>
    <p:sldId id="345" r:id="rId105"/>
    <p:sldId id="346" r:id="rId106"/>
    <p:sldId id="322" r:id="rId107"/>
    <p:sldId id="280" r:id="rId108"/>
    <p:sldId id="285" r:id="rId109"/>
    <p:sldId id="269" r:id="rId110"/>
    <p:sldId id="276" r:id="rId111"/>
    <p:sldId id="364" r:id="rId112"/>
    <p:sldId id="365" r:id="rId1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-9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956A9B4-B9B2-4D6D-845B-D54C2AA5D84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6EF8A87-EF7B-4814-8933-3F3BC529B1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59895-3ABB-411E-8F1B-E9B5A3CF69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321E0-85CA-466C-9A13-EDDEDB8514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07B90C-2D5A-4A4B-8B9D-06BD5757B0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2E3C1-45BF-4CE7-9D06-896F6163FB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EB8BE-EEA6-4F5C-B68F-A919599FDC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292FE-B186-4286-A49B-BB916A5C5B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4C8789-AA5F-465D-86E8-454D5A5E19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8E297-94B5-4EF1-9BCE-0001769FD6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7C366-A86A-40B5-A0EF-F089BD62C0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B06F91-F15E-4E47-89D2-E982DD9545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0AC9541-C80B-45B4-B543-E4982EB3FAA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rgbClr val="000000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rgbClr val="000000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142" y="471746"/>
            <a:ext cx="5102373" cy="1470025"/>
          </a:xfrm>
        </p:spPr>
        <p:txBody>
          <a:bodyPr/>
          <a:lstStyle/>
          <a:p>
            <a:r>
              <a:rPr lang="en-US" b="1" dirty="0" smtClean="0"/>
              <a:t>China: Yunnan Province</a:t>
            </a:r>
            <a:endParaRPr lang="en-US" b="1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60204" y="1568302"/>
            <a:ext cx="4114800" cy="1752600"/>
          </a:xfrm>
        </p:spPr>
        <p:txBody>
          <a:bodyPr/>
          <a:lstStyle/>
          <a:p>
            <a:r>
              <a:rPr lang="en-US" dirty="0" smtClean="0"/>
              <a:t>A variety of scenes</a:t>
            </a:r>
            <a:endParaRPr lang="en-US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2177" y="2192078"/>
            <a:ext cx="5702727" cy="4421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Yangzi river near the Tiger Leaping gorge</a:t>
            </a:r>
            <a:endParaRPr lang="en-US" dirty="0"/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817" y="1512480"/>
            <a:ext cx="6563833" cy="492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2" y="305797"/>
            <a:ext cx="6265124" cy="626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52500"/>
            <a:ext cx="7620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52500"/>
            <a:ext cx="7620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1561" y="316430"/>
            <a:ext cx="6126900" cy="612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99" y="1523999"/>
            <a:ext cx="6836735" cy="4557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Tibetan cowboy</a:t>
            </a:r>
            <a:endParaRPr lang="en-US" dirty="0"/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99" y="1523999"/>
            <a:ext cx="6948377" cy="463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5824" y="263267"/>
            <a:ext cx="4229654" cy="6279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6670" y="433388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Soup for lunch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6467" y="1326523"/>
            <a:ext cx="6772275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Tiger Leaping Gorge</a:t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070345" y="1280337"/>
            <a:ext cx="7620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7935" y="465285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7507" y="4406900"/>
            <a:ext cx="5847206" cy="1362075"/>
          </a:xfrm>
        </p:spPr>
        <p:txBody>
          <a:bodyPr/>
          <a:lstStyle/>
          <a:p>
            <a:r>
              <a:rPr lang="en-US" dirty="0" smtClean="0"/>
              <a:t>Environmental Problems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Deforestation</a:t>
            </a:r>
            <a:endParaRPr lang="en-US" dirty="0"/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5124" y="1733107"/>
            <a:ext cx="5843301" cy="4741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3271" y="295903"/>
            <a:ext cx="6316662" cy="1143000"/>
          </a:xfrm>
        </p:spPr>
        <p:txBody>
          <a:bodyPr/>
          <a:lstStyle/>
          <a:p>
            <a:r>
              <a:rPr lang="en-US" b="1" dirty="0" err="1" smtClean="0"/>
              <a:t>Baishuitai</a:t>
            </a:r>
            <a:r>
              <a:rPr lang="en-US" b="1" dirty="0" smtClean="0"/>
              <a:t>, Yunnan: Limestone terraces north of </a:t>
            </a:r>
            <a:r>
              <a:rPr lang="en-US" b="1" dirty="0" err="1" smtClean="0"/>
              <a:t>Lijiang</a:t>
            </a:r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2995" y="1437609"/>
            <a:ext cx="76200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5007" y="244550"/>
            <a:ext cx="5641789" cy="633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223" y="0"/>
            <a:ext cx="2615610" cy="1617959"/>
          </a:xfrm>
        </p:spPr>
        <p:txBody>
          <a:bodyPr/>
          <a:lstStyle/>
          <a:p>
            <a:r>
              <a:rPr lang="en-US" dirty="0" smtClean="0"/>
              <a:t>The Stone Forest</a:t>
            </a:r>
            <a:endParaRPr lang="en-US" dirty="0"/>
          </a:p>
        </p:txBody>
      </p:sp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34240"/>
            <a:ext cx="31337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121" y="0"/>
            <a:ext cx="8973879" cy="1222744"/>
          </a:xfrm>
        </p:spPr>
        <p:txBody>
          <a:bodyPr/>
          <a:lstStyle/>
          <a:p>
            <a:r>
              <a:rPr lang="en-US" sz="2400" dirty="0" err="1" smtClean="0"/>
              <a:t>Lugu</a:t>
            </a:r>
            <a:r>
              <a:rPr lang="en-US" sz="2400" dirty="0" smtClean="0"/>
              <a:t> Lake, Yunnan, China. In the background on top of the right hand side of the lake you can see the holy mountain </a:t>
            </a:r>
            <a:r>
              <a:rPr lang="en-US" sz="2400" dirty="0" err="1" smtClean="0"/>
              <a:t>Ganmu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6037" y="1311903"/>
            <a:ext cx="762000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935" y="4406900"/>
            <a:ext cx="5772778" cy="1362075"/>
          </a:xfrm>
        </p:spPr>
        <p:txBody>
          <a:bodyPr/>
          <a:lstStyle/>
          <a:p>
            <a:r>
              <a:rPr lang="en-US" dirty="0" smtClean="0"/>
              <a:t>Mineral Resources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1692" y="1226769"/>
            <a:ext cx="6017327" cy="1500187"/>
          </a:xfrm>
        </p:spPr>
        <p:txBody>
          <a:bodyPr/>
          <a:lstStyle/>
          <a:p>
            <a:r>
              <a:rPr lang="en-US" dirty="0" smtClean="0"/>
              <a:t>Zinc, Germanium, Coal, Arsenic 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Yunnan tin</a:t>
            </a:r>
            <a:endParaRPr lang="en-US" dirty="0"/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5124" y="2176463"/>
            <a:ext cx="5409535" cy="406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199" y="4406900"/>
            <a:ext cx="5751513" cy="1362075"/>
          </a:xfrm>
        </p:spPr>
        <p:txBody>
          <a:bodyPr/>
          <a:lstStyle/>
          <a:p>
            <a:r>
              <a:rPr lang="en-US" dirty="0" smtClean="0"/>
              <a:t>Agriculture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1367" y="1554569"/>
            <a:ext cx="76200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Rice Paddies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YUNNAN</a:t>
            </a:r>
            <a:endParaRPr lang="en-US" b="1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Yunnan is a province of the People's Republic of China, located in the far southwest of the country spanning approximately 394,000 square kilometers (152,000 square miles). </a:t>
            </a:r>
          </a:p>
          <a:p>
            <a:r>
              <a:rPr lang="en-US" b="1" dirty="0" smtClean="0"/>
              <a:t>The capital of the province is Kunming. </a:t>
            </a:r>
          </a:p>
          <a:p>
            <a:r>
              <a:rPr lang="en-US" b="1" dirty="0" smtClean="0"/>
              <a:t>The province borders Myanmar (Burma), Laos, and  Vietnam.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816" y="721242"/>
            <a:ext cx="8024924" cy="5349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1609" y="494192"/>
            <a:ext cx="76200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7338" y="0"/>
            <a:ext cx="6316662" cy="786809"/>
          </a:xfrm>
        </p:spPr>
        <p:txBody>
          <a:bodyPr/>
          <a:lstStyle/>
          <a:p>
            <a:r>
              <a:rPr lang="en-US" dirty="0" smtClean="0"/>
              <a:t>Agriculture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2363" y="858579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Yuanyang</a:t>
            </a:r>
            <a:r>
              <a:rPr lang="en-US" b="1" dirty="0" smtClean="0"/>
              <a:t> Hani farmer</a:t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9712" y="1195276"/>
            <a:ext cx="7620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6037" y="384988"/>
            <a:ext cx="76200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Tibetans plowing a field in NW Yunnan </a:t>
            </a:r>
            <a:endParaRPr lang="en-US" dirty="0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8054" y="1651590"/>
            <a:ext cx="7091916" cy="4727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279" y="877187"/>
            <a:ext cx="8109983" cy="540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3507" y="395620"/>
            <a:ext cx="76200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6670" y="453545"/>
            <a:ext cx="762000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6549" y="465286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241" y="0"/>
            <a:ext cx="8431619" cy="6814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Tibetans harvesting grain in field near Shangri-la </a:t>
            </a:r>
            <a:endParaRPr lang="en-US" dirty="0"/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99" y="1462088"/>
            <a:ext cx="6850501" cy="471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Rice fields in Tibetan Yunnan</a:t>
            </a:r>
            <a:endParaRPr lang="en-US" dirty="0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9702" y="1617921"/>
            <a:ext cx="7089258" cy="472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0343" y="274638"/>
            <a:ext cx="4139831" cy="1143000"/>
          </a:xfrm>
        </p:spPr>
        <p:txBody>
          <a:bodyPr/>
          <a:lstStyle/>
          <a:p>
            <a:r>
              <a:rPr lang="en-US" dirty="0" smtClean="0"/>
              <a:t>Yunnan coffee</a:t>
            </a:r>
            <a:endParaRPr lang="en-US" dirty="0"/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2134" y="2785730"/>
            <a:ext cx="4364112" cy="374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725" y="196702"/>
            <a:ext cx="3976577" cy="2982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261" y="3354128"/>
            <a:ext cx="3945686" cy="2398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Yunnan </a:t>
            </a:r>
            <a:r>
              <a:rPr lang="en-US" dirty="0" err="1" smtClean="0"/>
              <a:t>Chillis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1873" y="1807313"/>
            <a:ext cx="6486525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6316662" cy="1143000"/>
          </a:xfrm>
        </p:spPr>
        <p:txBody>
          <a:bodyPr/>
          <a:lstStyle/>
          <a:p>
            <a:r>
              <a:rPr lang="en-US" dirty="0" smtClean="0"/>
              <a:t>Yunnan Gold Tea</a:t>
            </a:r>
            <a:endParaRPr lang="en-US" dirty="0"/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Ginsing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4004" y="1004776"/>
            <a:ext cx="5283939" cy="5283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8139" y="4406900"/>
            <a:ext cx="5836573" cy="1362075"/>
          </a:xfrm>
        </p:spPr>
        <p:txBody>
          <a:bodyPr/>
          <a:lstStyle/>
          <a:p>
            <a:r>
              <a:rPr lang="en-US" dirty="0" smtClean="0"/>
              <a:t>Religion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Buddhist temple</a:t>
            </a:r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2995" y="1539174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862" y="349066"/>
            <a:ext cx="4686115" cy="1862506"/>
          </a:xfrm>
        </p:spPr>
        <p:txBody>
          <a:bodyPr/>
          <a:lstStyle/>
          <a:p>
            <a:r>
              <a:rPr lang="en-US" b="1" dirty="0" err="1" smtClean="0"/>
              <a:t>Zhongdian</a:t>
            </a:r>
            <a:r>
              <a:rPr lang="en-US" b="1" dirty="0" smtClean="0"/>
              <a:t> Prayer Wheel up close</a:t>
            </a:r>
            <a:endParaRPr lang="en-US" dirty="0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7302" y="219517"/>
            <a:ext cx="3938145" cy="641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881" y="0"/>
            <a:ext cx="6316662" cy="1143000"/>
          </a:xfrm>
        </p:spPr>
        <p:txBody>
          <a:bodyPr/>
          <a:lstStyle/>
          <a:p>
            <a:r>
              <a:rPr lang="en-US" dirty="0" err="1" smtClean="0"/>
              <a:t>Zhongdian</a:t>
            </a:r>
            <a:r>
              <a:rPr lang="en-US" dirty="0" smtClean="0"/>
              <a:t>: Monastery</a:t>
            </a:r>
            <a:endParaRPr lang="en-US" dirty="0"/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4651" y="1384780"/>
            <a:ext cx="7620000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248" y="0"/>
            <a:ext cx="6316662" cy="808074"/>
          </a:xfrm>
        </p:spPr>
        <p:txBody>
          <a:bodyPr/>
          <a:lstStyle/>
          <a:p>
            <a:r>
              <a:rPr lang="en-US" dirty="0" smtClean="0"/>
              <a:t>Ethnic Groups in Yunnan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6294" y="1112019"/>
            <a:ext cx="5927706" cy="574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64" y="338433"/>
            <a:ext cx="4345873" cy="2426031"/>
          </a:xfrm>
        </p:spPr>
        <p:txBody>
          <a:bodyPr/>
          <a:lstStyle/>
          <a:p>
            <a:r>
              <a:rPr lang="en-US" dirty="0" smtClean="0"/>
              <a:t>Inside the Monastery Complex</a:t>
            </a:r>
            <a:endParaRPr lang="en-US" dirty="0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1489" y="236021"/>
            <a:ext cx="4087666" cy="635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7338" y="0"/>
            <a:ext cx="6316662" cy="1143000"/>
          </a:xfrm>
        </p:spPr>
        <p:txBody>
          <a:bodyPr/>
          <a:lstStyle/>
          <a:p>
            <a:r>
              <a:rPr lang="en-US" dirty="0" smtClean="0"/>
              <a:t>Buddhist Monastery </a:t>
            </a:r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2241" y="1369053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7338" y="168313"/>
            <a:ext cx="6316662" cy="1143000"/>
          </a:xfrm>
        </p:spPr>
        <p:txBody>
          <a:bodyPr/>
          <a:lstStyle/>
          <a:p>
            <a:r>
              <a:rPr lang="en-US" b="1" dirty="0" err="1" smtClean="0"/>
              <a:t>Gandan</a:t>
            </a:r>
            <a:r>
              <a:rPr lang="en-US" b="1" dirty="0" smtClean="0"/>
              <a:t> </a:t>
            </a:r>
            <a:r>
              <a:rPr lang="en-US" b="1" dirty="0" err="1" smtClean="0"/>
              <a:t>Sumtseling</a:t>
            </a:r>
            <a:r>
              <a:rPr lang="en-US" b="1" dirty="0" smtClean="0"/>
              <a:t> Monastery</a:t>
            </a:r>
            <a:br>
              <a:rPr lang="en-US" b="1" dirty="0" smtClean="0"/>
            </a:br>
            <a:r>
              <a:rPr lang="en-US" b="1" dirty="0" smtClean="0"/>
              <a:t>in </a:t>
            </a:r>
            <a:r>
              <a:rPr lang="en-US" b="1" dirty="0" err="1" smtClean="0"/>
              <a:t>Zhongdian</a:t>
            </a:r>
            <a:endParaRPr lang="en-US" dirty="0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7935" y="1475379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Young monk and Buddhist prayer wheels</a:t>
            </a:r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0" y="1422216"/>
            <a:ext cx="75819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4005"/>
            <a:ext cx="4486940" cy="2309073"/>
          </a:xfrm>
        </p:spPr>
        <p:txBody>
          <a:bodyPr/>
          <a:lstStyle/>
          <a:p>
            <a:r>
              <a:rPr lang="en-US" dirty="0" smtClean="0"/>
              <a:t>This Monastery Entrance is Locked.</a:t>
            </a:r>
            <a:endParaRPr lang="en-US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2634" y="210104"/>
            <a:ext cx="4263766" cy="640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1615" y="0"/>
            <a:ext cx="6316662" cy="1143000"/>
          </a:xfrm>
        </p:spPr>
        <p:txBody>
          <a:bodyPr/>
          <a:lstStyle/>
          <a:p>
            <a:r>
              <a:rPr lang="en-US" dirty="0" smtClean="0"/>
              <a:t>Buddhist prayers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3304" y="1315890"/>
            <a:ext cx="6772275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Monks waiting for a bus</a:t>
            </a:r>
            <a:endParaRPr lang="en-US" dirty="0"/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452563"/>
            <a:ext cx="6846630" cy="473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6873" y="4406900"/>
            <a:ext cx="5857839" cy="1362075"/>
          </a:xfrm>
        </p:spPr>
        <p:txBody>
          <a:bodyPr/>
          <a:lstStyle/>
          <a:p>
            <a:r>
              <a:rPr lang="en-US" dirty="0" smtClean="0"/>
              <a:t>Towns and settlements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Manpo</a:t>
            </a:r>
            <a:r>
              <a:rPr lang="en-US" dirty="0" smtClean="0"/>
              <a:t> Village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903" y="1307806"/>
            <a:ext cx="7995381" cy="502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6705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 Village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4516" y="1443702"/>
            <a:ext cx="7330552" cy="478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833" y="274638"/>
            <a:ext cx="8552342" cy="1143000"/>
          </a:xfrm>
        </p:spPr>
        <p:txBody>
          <a:bodyPr/>
          <a:lstStyle/>
          <a:p>
            <a:r>
              <a:rPr lang="en-US" b="1" dirty="0" err="1" smtClean="0"/>
              <a:t>Yuanyang</a:t>
            </a:r>
            <a:r>
              <a:rPr lang="en-US" b="1" dirty="0" smtClean="0"/>
              <a:t>: water buffalo dung patties drying on side of house used for fuel </a:t>
            </a:r>
            <a:endParaRPr lang="en-US" dirty="0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9833" y="1531088"/>
            <a:ext cx="7620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3513" y="274638"/>
            <a:ext cx="6316662" cy="767353"/>
          </a:xfrm>
        </p:spPr>
        <p:txBody>
          <a:bodyPr/>
          <a:lstStyle/>
          <a:p>
            <a:r>
              <a:rPr lang="en-US" dirty="0" smtClean="0"/>
              <a:t>Old </a:t>
            </a:r>
            <a:r>
              <a:rPr lang="en-US" dirty="0" err="1" smtClean="0"/>
              <a:t>Yuanyang</a:t>
            </a:r>
            <a:endParaRPr lang="en-US" dirty="0"/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49" y="1390650"/>
            <a:ext cx="8808295" cy="471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Zhongdian</a:t>
            </a:r>
            <a:r>
              <a:rPr lang="en-US" dirty="0" smtClean="0"/>
              <a:t>: Tibetan-style wooden house</a:t>
            </a:r>
            <a:endParaRPr lang="en-US" dirty="0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814" y="1452563"/>
            <a:ext cx="7620000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Outskirts of </a:t>
            </a:r>
            <a:r>
              <a:rPr lang="en-US" b="1" dirty="0" err="1" smtClean="0"/>
              <a:t>Zhongdian</a:t>
            </a:r>
            <a:r>
              <a:rPr lang="en-US" b="1" dirty="0" smtClean="0"/>
              <a:t>: Tibetan-style Houses</a:t>
            </a:r>
            <a:endParaRPr lang="en-US" dirty="0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6670" y="1402391"/>
            <a:ext cx="76200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880" y="10633"/>
            <a:ext cx="6316662" cy="1143000"/>
          </a:xfrm>
        </p:spPr>
        <p:txBody>
          <a:bodyPr/>
          <a:lstStyle/>
          <a:p>
            <a:r>
              <a:rPr lang="en-US" dirty="0" err="1" smtClean="0"/>
              <a:t>Zhongdian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6103" y="635738"/>
            <a:ext cx="7100001" cy="568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Kunming – canal in the city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9390" y="887487"/>
            <a:ext cx="74295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4691" y="316430"/>
            <a:ext cx="6772275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3513" y="274638"/>
            <a:ext cx="6316662" cy="735455"/>
          </a:xfrm>
        </p:spPr>
        <p:txBody>
          <a:bodyPr/>
          <a:lstStyle/>
          <a:p>
            <a:r>
              <a:rPr lang="en-US" dirty="0" smtClean="0"/>
              <a:t>Kunming Skyline</a:t>
            </a:r>
            <a:endParaRPr lang="en-US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6548" y="1262728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Temple in Kunming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849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4376" y="1127053"/>
            <a:ext cx="7116726" cy="533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94343" y="4406900"/>
            <a:ext cx="5900369" cy="1362075"/>
          </a:xfrm>
        </p:spPr>
        <p:txBody>
          <a:bodyPr/>
          <a:lstStyle/>
          <a:p>
            <a:r>
              <a:rPr lang="en-US" dirty="0" smtClean="0"/>
              <a:t>Physical place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Dali vista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3385" y="1238471"/>
            <a:ext cx="76200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Dali and the Three Pagodas</a:t>
            </a:r>
            <a:endParaRPr lang="en-US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3386" y="1499855"/>
            <a:ext cx="7620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2028" y="242002"/>
            <a:ext cx="4722628" cy="6292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7684" y="1375301"/>
            <a:ext cx="7315199" cy="4857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Dali: temple – </a:t>
            </a:r>
            <a:r>
              <a:rPr lang="en-US" b="1" dirty="0" err="1" smtClean="0"/>
              <a:t>Zhonghe</a:t>
            </a:r>
            <a:r>
              <a:rPr lang="en-US" b="1" dirty="0"/>
              <a:t> </a:t>
            </a:r>
            <a:r>
              <a:rPr lang="en-US" b="1" dirty="0" smtClean="0"/>
              <a:t>Shan</a:t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2121" y="1375587"/>
            <a:ext cx="76200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Dali: South Gate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8167" y="1244008"/>
            <a:ext cx="6932429" cy="519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City Gate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796" y="1084521"/>
            <a:ext cx="7971258" cy="5306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3513" y="274638"/>
            <a:ext cx="6316662" cy="873678"/>
          </a:xfrm>
        </p:spPr>
        <p:txBody>
          <a:bodyPr/>
          <a:lstStyle/>
          <a:p>
            <a:r>
              <a:rPr lang="en-US" dirty="0" smtClean="0"/>
              <a:t>Front gate at old city Dali</a:t>
            </a:r>
            <a:endParaRPr lang="en-US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447" y="1237807"/>
            <a:ext cx="7620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Streets of Dali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9079" y="1359084"/>
            <a:ext cx="7620000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Pagoda in Dali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526" y="1223704"/>
            <a:ext cx="7977962" cy="5075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0350" y="0"/>
            <a:ext cx="6316662" cy="1143000"/>
          </a:xfrm>
        </p:spPr>
        <p:txBody>
          <a:bodyPr/>
          <a:lstStyle/>
          <a:p>
            <a:r>
              <a:rPr lang="en-US" dirty="0" smtClean="0"/>
              <a:t>Yunnan is in a mountainous region of China</a:t>
            </a:r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3507" y="1273360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Dali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2113" y="1400222"/>
            <a:ext cx="7418898" cy="4926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248" y="136414"/>
            <a:ext cx="6316662" cy="1143000"/>
          </a:xfrm>
        </p:spPr>
        <p:txBody>
          <a:bodyPr/>
          <a:lstStyle/>
          <a:p>
            <a:r>
              <a:rPr lang="en-US" b="1" dirty="0" smtClean="0"/>
              <a:t>Temple Chong </a:t>
            </a:r>
            <a:r>
              <a:rPr lang="en-US" b="1" dirty="0" err="1" smtClean="0"/>
              <a:t>Sheng</a:t>
            </a:r>
            <a:r>
              <a:rPr lang="en-US" b="1" dirty="0" smtClean="0"/>
              <a:t> </a:t>
            </a:r>
            <a:r>
              <a:rPr lang="en-US" b="1" i="1" dirty="0" smtClean="0"/>
              <a:t>of</a:t>
            </a:r>
            <a:r>
              <a:rPr lang="en-US" b="1" dirty="0" smtClean="0"/>
              <a:t> Dali</a:t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4772" y="773519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Dali at night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4763" y="999459"/>
            <a:ext cx="7276214" cy="5457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880" y="5569652"/>
            <a:ext cx="6316662" cy="1143000"/>
          </a:xfrm>
        </p:spPr>
        <p:txBody>
          <a:bodyPr/>
          <a:lstStyle/>
          <a:p>
            <a:r>
              <a:rPr lang="en-US" dirty="0" smtClean="0"/>
              <a:t>Chinese Lanterns Light the Way in </a:t>
            </a:r>
            <a:r>
              <a:rPr lang="en-US" dirty="0" err="1" smtClean="0"/>
              <a:t>Lijiang</a:t>
            </a:r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8761" y="390858"/>
            <a:ext cx="75819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3386" y="497183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7330" y="305798"/>
            <a:ext cx="4541210" cy="633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0654" y="529081"/>
            <a:ext cx="6772275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Lijiang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8679" y="1111102"/>
            <a:ext cx="6938630" cy="5203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Lijiang</a:t>
            </a:r>
            <a:r>
              <a:rPr lang="en-US" b="1" dirty="0" smtClean="0"/>
              <a:t>, Yunnan, China</a:t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1963" y="1270590"/>
            <a:ext cx="6787116" cy="509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0350" y="0"/>
            <a:ext cx="6316662" cy="754912"/>
          </a:xfrm>
        </p:spPr>
        <p:txBody>
          <a:bodyPr/>
          <a:lstStyle/>
          <a:p>
            <a:r>
              <a:rPr lang="en-US" dirty="0" err="1" smtClean="0"/>
              <a:t>Lijiang</a:t>
            </a:r>
            <a:endParaRPr lang="en-US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2242" y="752254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880" y="0"/>
            <a:ext cx="6316662" cy="1143000"/>
          </a:xfrm>
        </p:spPr>
        <p:txBody>
          <a:bodyPr/>
          <a:lstStyle/>
          <a:p>
            <a:r>
              <a:rPr lang="en-US" dirty="0" err="1" smtClean="0"/>
              <a:t>Kawagebo</a:t>
            </a:r>
            <a:r>
              <a:rPr lang="en-US" dirty="0" smtClean="0"/>
              <a:t>: Highest mountain in Yunnan</a:t>
            </a:r>
            <a:endParaRPr lang="en-US" dirty="0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814" y="1289862"/>
            <a:ext cx="76200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922" y="232107"/>
            <a:ext cx="3665390" cy="2138953"/>
          </a:xfrm>
        </p:spPr>
        <p:txBody>
          <a:bodyPr/>
          <a:lstStyle/>
          <a:p>
            <a:r>
              <a:rPr lang="en-US" b="1" dirty="0" err="1" smtClean="0"/>
              <a:t>Dongba</a:t>
            </a:r>
            <a:r>
              <a:rPr lang="en-US" b="1" dirty="0" smtClean="0"/>
              <a:t> aspiration </a:t>
            </a:r>
            <a:r>
              <a:rPr lang="en-US" b="1" dirty="0" err="1" smtClean="0"/>
              <a:t>windbells</a:t>
            </a:r>
            <a:r>
              <a:rPr lang="en-US" b="1" dirty="0" smtClean="0"/>
              <a:t> in </a:t>
            </a:r>
            <a:r>
              <a:rPr lang="en-US" b="1" dirty="0" err="1" smtClean="0"/>
              <a:t>Yuhe</a:t>
            </a:r>
            <a:r>
              <a:rPr lang="en-US" b="1" dirty="0" smtClean="0"/>
              <a:t> Square in </a:t>
            </a:r>
            <a:r>
              <a:rPr lang="en-US" b="1" dirty="0" err="1" smtClean="0"/>
              <a:t>Lijiang</a:t>
            </a:r>
            <a:endParaRPr lang="en-US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2902" y="188726"/>
            <a:ext cx="4907591" cy="6543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Kegong</a:t>
            </a:r>
            <a:r>
              <a:rPr lang="en-US" b="1" dirty="0" smtClean="0"/>
              <a:t> Square canal</a:t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1329" y="1297172"/>
            <a:ext cx="6652435" cy="498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 Jiang Guest House</a:t>
            </a:r>
            <a:endParaRPr lang="en-US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5246" y="1578934"/>
            <a:ext cx="6276753" cy="470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house in </a:t>
            </a:r>
            <a:r>
              <a:rPr lang="en-US" dirty="0" err="1" smtClean="0"/>
              <a:t>Lijiang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4883" y="1041992"/>
            <a:ext cx="6992677" cy="5244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Ethnic dance in </a:t>
            </a:r>
            <a:r>
              <a:rPr lang="en-US" dirty="0" err="1" smtClean="0"/>
              <a:t>Lijiang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3507" y="1282552"/>
            <a:ext cx="7620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555" y="242740"/>
            <a:ext cx="3559064" cy="2617418"/>
          </a:xfrm>
        </p:spPr>
        <p:txBody>
          <a:bodyPr/>
          <a:lstStyle/>
          <a:p>
            <a:r>
              <a:rPr lang="en-US" dirty="0" smtClean="0"/>
              <a:t>Old Town: UNESCO heritage site – Decorated city wall</a:t>
            </a:r>
            <a:endParaRPr lang="en-US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7209" y="-1"/>
            <a:ext cx="5156791" cy="687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Town, </a:t>
            </a:r>
            <a:r>
              <a:rPr lang="en-US" dirty="0" err="1" smtClean="0"/>
              <a:t>Lijiang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9070" y="996802"/>
            <a:ext cx="7052930" cy="5289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Town cobblestone street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4372" y="1172239"/>
            <a:ext cx="6861544" cy="5146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</a:t>
            </a:r>
            <a:r>
              <a:rPr lang="en-US" dirty="0" err="1" smtClean="0"/>
              <a:t>Lijiang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9586" y="1418782"/>
            <a:ext cx="6162785" cy="498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0549" y="4406900"/>
            <a:ext cx="5964164" cy="1362075"/>
          </a:xfrm>
        </p:spPr>
        <p:txBody>
          <a:bodyPr/>
          <a:lstStyle/>
          <a:p>
            <a:r>
              <a:rPr lang="en-US" dirty="0" smtClean="0"/>
              <a:t>Commercial Ventures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Lincang</a:t>
            </a:r>
            <a:r>
              <a:rPr lang="en-US" dirty="0" smtClean="0"/>
              <a:t> Mountains: cultivated slopes</a:t>
            </a:r>
            <a:endParaRPr lang="en-US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2242" y="1433956"/>
            <a:ext cx="762000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Yunnan Coal &amp; Chemical Co.</a:t>
            </a:r>
            <a:endParaRPr lang="en-US" dirty="0"/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163" y="1754373"/>
            <a:ext cx="6081823" cy="456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153" y="0"/>
            <a:ext cx="8048847" cy="691116"/>
          </a:xfrm>
        </p:spPr>
        <p:txBody>
          <a:bodyPr/>
          <a:lstStyle/>
          <a:p>
            <a:r>
              <a:rPr lang="it-IT" dirty="0" smtClean="0"/>
              <a:t>A Dongba paper mill in Lijiang</a:t>
            </a:r>
            <a:endParaRPr lang="en-US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2242" y="688458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Dried Meat Yak store,</a:t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7022" y="1031357"/>
            <a:ext cx="6723321" cy="5042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Butchers among pig heads </a:t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395413"/>
            <a:ext cx="7093092" cy="504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64" y="317168"/>
            <a:ext cx="4473464" cy="2160217"/>
          </a:xfrm>
        </p:spPr>
        <p:txBody>
          <a:bodyPr/>
          <a:lstStyle/>
          <a:p>
            <a:r>
              <a:rPr lang="en-US" b="1" dirty="0" smtClean="0"/>
              <a:t>Meat (poultry) seller in </a:t>
            </a:r>
            <a:r>
              <a:rPr lang="en-US" b="1" dirty="0" err="1" smtClean="0"/>
              <a:t>Deqin</a:t>
            </a:r>
            <a:r>
              <a:rPr lang="en-US" b="1" dirty="0" smtClean="0"/>
              <a:t> </a:t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0223" y="284420"/>
            <a:ext cx="4110370" cy="6291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Poultry section of the </a:t>
            </a:r>
            <a:r>
              <a:rPr lang="en-US" b="1" dirty="0" err="1" smtClean="0"/>
              <a:t>Dechen</a:t>
            </a:r>
            <a:r>
              <a:rPr lang="en-US" b="1" dirty="0" smtClean="0"/>
              <a:t> meat market </a:t>
            </a:r>
            <a:endParaRPr lang="en-US" dirty="0"/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011" y="1704753"/>
            <a:ext cx="7078626" cy="471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Vegetables at the market in </a:t>
            </a:r>
            <a:r>
              <a:rPr lang="en-US" b="1" dirty="0" err="1" smtClean="0"/>
              <a:t>Deqin</a:t>
            </a:r>
            <a:endParaRPr lang="en-US" dirty="0"/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99" y="1523999"/>
            <a:ext cx="7060019" cy="4706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332" y="221475"/>
            <a:ext cx="4505361" cy="1936934"/>
          </a:xfrm>
        </p:spPr>
        <p:txBody>
          <a:bodyPr/>
          <a:lstStyle/>
          <a:p>
            <a:r>
              <a:rPr lang="en-US" b="1" dirty="0" smtClean="0"/>
              <a:t>Sellers at the meat market in </a:t>
            </a:r>
            <a:r>
              <a:rPr lang="en-US" b="1" dirty="0" err="1" smtClean="0"/>
              <a:t>Dechen</a:t>
            </a:r>
            <a:r>
              <a:rPr lang="en-US" b="1" dirty="0" smtClean="0"/>
              <a:t> </a:t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5916" y="263156"/>
            <a:ext cx="4116572" cy="6174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Dinner at a Tibetan restaurant</a:t>
            </a:r>
            <a:endParaRPr lang="en-US" dirty="0"/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99" y="1524000"/>
            <a:ext cx="6804837" cy="4536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8019" y="4406900"/>
            <a:ext cx="6006694" cy="1362075"/>
          </a:xfrm>
        </p:spPr>
        <p:txBody>
          <a:bodyPr/>
          <a:lstStyle/>
          <a:p>
            <a:r>
              <a:rPr lang="en-US" dirty="0" smtClean="0"/>
              <a:t>Ethnic Dress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heme/theme1.xml><?xml version="1.0" encoding="utf-8"?>
<a:theme xmlns:a="http://schemas.openxmlformats.org/drawingml/2006/main" name="ind_2603_slide">
  <a:themeElements>
    <a:clrScheme name="Office Theme 2">
      <a:dk1>
        <a:srgbClr val="000000"/>
      </a:dk1>
      <a:lt1>
        <a:srgbClr val="BDEFA5"/>
      </a:lt1>
      <a:dk2>
        <a:srgbClr val="000000"/>
      </a:dk2>
      <a:lt2>
        <a:srgbClr val="B2B2B2"/>
      </a:lt2>
      <a:accent1>
        <a:srgbClr val="CEFF05"/>
      </a:accent1>
      <a:accent2>
        <a:srgbClr val="05AEFF"/>
      </a:accent2>
      <a:accent3>
        <a:srgbClr val="DBF6CF"/>
      </a:accent3>
      <a:accent4>
        <a:srgbClr val="000000"/>
      </a:accent4>
      <a:accent5>
        <a:srgbClr val="E3FFAA"/>
      </a:accent5>
      <a:accent6>
        <a:srgbClr val="049DE7"/>
      </a:accent6>
      <a:hlink>
        <a:srgbClr val="5C7500"/>
      </a:hlink>
      <a:folHlink>
        <a:srgbClr val="005775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BDEFA5"/>
        </a:lt1>
        <a:dk2>
          <a:srgbClr val="000000"/>
        </a:dk2>
        <a:lt2>
          <a:srgbClr val="B2B2B2"/>
        </a:lt2>
        <a:accent1>
          <a:srgbClr val="D3FFBD"/>
        </a:accent1>
        <a:accent2>
          <a:srgbClr val="52FF05"/>
        </a:accent2>
        <a:accent3>
          <a:srgbClr val="DBF6CF"/>
        </a:accent3>
        <a:accent4>
          <a:srgbClr val="000000"/>
        </a:accent4>
        <a:accent5>
          <a:srgbClr val="E6FFDB"/>
        </a:accent5>
        <a:accent6>
          <a:srgbClr val="49E704"/>
        </a:accent6>
        <a:hlink>
          <a:srgbClr val="329900"/>
        </a:hlink>
        <a:folHlink>
          <a:srgbClr val="33561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BDEFA5"/>
        </a:lt1>
        <a:dk2>
          <a:srgbClr val="000000"/>
        </a:dk2>
        <a:lt2>
          <a:srgbClr val="B2B2B2"/>
        </a:lt2>
        <a:accent1>
          <a:srgbClr val="CEFF05"/>
        </a:accent1>
        <a:accent2>
          <a:srgbClr val="05AEFF"/>
        </a:accent2>
        <a:accent3>
          <a:srgbClr val="DBF6CF"/>
        </a:accent3>
        <a:accent4>
          <a:srgbClr val="000000"/>
        </a:accent4>
        <a:accent5>
          <a:srgbClr val="E3FFAA"/>
        </a:accent5>
        <a:accent6>
          <a:srgbClr val="049DE7"/>
        </a:accent6>
        <a:hlink>
          <a:srgbClr val="5C7500"/>
        </a:hlink>
        <a:folHlink>
          <a:srgbClr val="0057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BDEFA5"/>
        </a:lt1>
        <a:dk2>
          <a:srgbClr val="000000"/>
        </a:dk2>
        <a:lt2>
          <a:srgbClr val="B2B2B2"/>
        </a:lt2>
        <a:accent1>
          <a:srgbClr val="59FF04"/>
        </a:accent1>
        <a:accent2>
          <a:srgbClr val="F26211"/>
        </a:accent2>
        <a:accent3>
          <a:srgbClr val="DBF6CF"/>
        </a:accent3>
        <a:accent4>
          <a:srgbClr val="000000"/>
        </a:accent4>
        <a:accent5>
          <a:srgbClr val="B5FFAA"/>
        </a:accent5>
        <a:accent6>
          <a:srgbClr val="DB580E"/>
        </a:accent6>
        <a:hlink>
          <a:srgbClr val="853100"/>
        </a:hlink>
        <a:folHlink>
          <a:srgbClr val="7500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BDEFA5"/>
        </a:lt1>
        <a:dk2>
          <a:srgbClr val="000000"/>
        </a:dk2>
        <a:lt2>
          <a:srgbClr val="B2B2B2"/>
        </a:lt2>
        <a:accent1>
          <a:srgbClr val="FFD305"/>
        </a:accent1>
        <a:accent2>
          <a:srgbClr val="2405FF"/>
        </a:accent2>
        <a:accent3>
          <a:srgbClr val="DBF6CF"/>
        </a:accent3>
        <a:accent4>
          <a:srgbClr val="000000"/>
        </a:accent4>
        <a:accent5>
          <a:srgbClr val="FFE6AA"/>
        </a:accent5>
        <a:accent6>
          <a:srgbClr val="2004E7"/>
        </a:accent6>
        <a:hlink>
          <a:srgbClr val="9E0400"/>
        </a:hlink>
        <a:folHlink>
          <a:srgbClr val="247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D3FFBD"/>
        </a:accent1>
        <a:accent2>
          <a:srgbClr val="52FF05"/>
        </a:accent2>
        <a:accent3>
          <a:srgbClr val="FFFFFF"/>
        </a:accent3>
        <a:accent4>
          <a:srgbClr val="000000"/>
        </a:accent4>
        <a:accent5>
          <a:srgbClr val="E6FFDB"/>
        </a:accent5>
        <a:accent6>
          <a:srgbClr val="49E704"/>
        </a:accent6>
        <a:hlink>
          <a:srgbClr val="329900"/>
        </a:hlink>
        <a:folHlink>
          <a:srgbClr val="33561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EFF05"/>
        </a:accent1>
        <a:accent2>
          <a:srgbClr val="05AEFF"/>
        </a:accent2>
        <a:accent3>
          <a:srgbClr val="FFFFFF"/>
        </a:accent3>
        <a:accent4>
          <a:srgbClr val="000000"/>
        </a:accent4>
        <a:accent5>
          <a:srgbClr val="E3FFAA"/>
        </a:accent5>
        <a:accent6>
          <a:srgbClr val="049DE7"/>
        </a:accent6>
        <a:hlink>
          <a:srgbClr val="5C7500"/>
        </a:hlink>
        <a:folHlink>
          <a:srgbClr val="0057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59FF04"/>
        </a:accent1>
        <a:accent2>
          <a:srgbClr val="F26211"/>
        </a:accent2>
        <a:accent3>
          <a:srgbClr val="FFFFFF"/>
        </a:accent3>
        <a:accent4>
          <a:srgbClr val="000000"/>
        </a:accent4>
        <a:accent5>
          <a:srgbClr val="B5FFAA"/>
        </a:accent5>
        <a:accent6>
          <a:srgbClr val="DB580E"/>
        </a:accent6>
        <a:hlink>
          <a:srgbClr val="853100"/>
        </a:hlink>
        <a:folHlink>
          <a:srgbClr val="7500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D305"/>
        </a:accent1>
        <a:accent2>
          <a:srgbClr val="2405FF"/>
        </a:accent2>
        <a:accent3>
          <a:srgbClr val="FFFFFF"/>
        </a:accent3>
        <a:accent4>
          <a:srgbClr val="000000"/>
        </a:accent4>
        <a:accent5>
          <a:srgbClr val="FFE6AA"/>
        </a:accent5>
        <a:accent6>
          <a:srgbClr val="2004E7"/>
        </a:accent6>
        <a:hlink>
          <a:srgbClr val="9E0400"/>
        </a:hlink>
        <a:folHlink>
          <a:srgbClr val="2475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ind_2603_slide</Template>
  <TotalTime>177</TotalTime>
  <Words>425</Words>
  <Application>Microsoft Office PowerPoint</Application>
  <PresentationFormat>On-screen Show (4:3)</PresentationFormat>
  <Paragraphs>91</Paragraphs>
  <Slides>112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4" baseType="lpstr">
      <vt:lpstr>Arial</vt:lpstr>
      <vt:lpstr>ind_2603_slide</vt:lpstr>
      <vt:lpstr>China: Yunnan Province</vt:lpstr>
      <vt:lpstr>YUNNAN</vt:lpstr>
      <vt:lpstr>Slide 3</vt:lpstr>
      <vt:lpstr>Ethnic Groups in Yunnan</vt:lpstr>
      <vt:lpstr>Slide 5</vt:lpstr>
      <vt:lpstr>Physical place</vt:lpstr>
      <vt:lpstr>Yunnan is in a mountainous region of China</vt:lpstr>
      <vt:lpstr>Kawagebo: Highest mountain in Yunnan</vt:lpstr>
      <vt:lpstr>Lincang Mountains: cultivated slopes</vt:lpstr>
      <vt:lpstr>The Yangzi river near the Tiger Leaping gorge</vt:lpstr>
      <vt:lpstr>Tiger Leaping Gorge </vt:lpstr>
      <vt:lpstr>Baishuitai, Yunnan: Limestone terraces north of Lijiang</vt:lpstr>
      <vt:lpstr>Slide 13</vt:lpstr>
      <vt:lpstr>The Stone Forest</vt:lpstr>
      <vt:lpstr>Lugu Lake, Yunnan, China. In the background on top of the right hand side of the lake you can see the holy mountain Ganmu.</vt:lpstr>
      <vt:lpstr>Mineral Resources</vt:lpstr>
      <vt:lpstr>Yunnan tin</vt:lpstr>
      <vt:lpstr>Agriculture</vt:lpstr>
      <vt:lpstr>Rice Paddies</vt:lpstr>
      <vt:lpstr>Slide 20</vt:lpstr>
      <vt:lpstr>Slide 21</vt:lpstr>
      <vt:lpstr>Agriculture</vt:lpstr>
      <vt:lpstr>Yuanyang Hani farmer </vt:lpstr>
      <vt:lpstr>Slide 24</vt:lpstr>
      <vt:lpstr>Tibetans plowing a field in NW Yunnan </vt:lpstr>
      <vt:lpstr>Slide 26</vt:lpstr>
      <vt:lpstr>Slide 27</vt:lpstr>
      <vt:lpstr>Slide 28</vt:lpstr>
      <vt:lpstr>Slide 29</vt:lpstr>
      <vt:lpstr>Tibetans harvesting grain in field near Shangri-la </vt:lpstr>
      <vt:lpstr>Rice fields in Tibetan Yunnan</vt:lpstr>
      <vt:lpstr>Yunnan coffee</vt:lpstr>
      <vt:lpstr>Yunnan Chillis </vt:lpstr>
      <vt:lpstr>Yunnan Gold Tea</vt:lpstr>
      <vt:lpstr>Ginsing </vt:lpstr>
      <vt:lpstr>Religion</vt:lpstr>
      <vt:lpstr>Buddhist temple</vt:lpstr>
      <vt:lpstr>Zhongdian Prayer Wheel up close</vt:lpstr>
      <vt:lpstr>Zhongdian: Monastery</vt:lpstr>
      <vt:lpstr>Inside the Monastery Complex</vt:lpstr>
      <vt:lpstr>Buddhist Monastery </vt:lpstr>
      <vt:lpstr>Gandan Sumtseling Monastery in Zhongdian</vt:lpstr>
      <vt:lpstr>Slide 43</vt:lpstr>
      <vt:lpstr>Young monk and Buddhist prayer wheels</vt:lpstr>
      <vt:lpstr>This Monastery Entrance is Locked.</vt:lpstr>
      <vt:lpstr>Buddhist prayers</vt:lpstr>
      <vt:lpstr>Monks waiting for a bus</vt:lpstr>
      <vt:lpstr>Towns and settlements</vt:lpstr>
      <vt:lpstr>Manpo Village </vt:lpstr>
      <vt:lpstr>Dai Village </vt:lpstr>
      <vt:lpstr>Yuanyang: water buffalo dung patties drying on side of house used for fuel </vt:lpstr>
      <vt:lpstr>Old Yuanyang</vt:lpstr>
      <vt:lpstr>Zhongdian: Tibetan-style wooden house</vt:lpstr>
      <vt:lpstr>Outskirts of Zhongdian: Tibetan-style Houses</vt:lpstr>
      <vt:lpstr>Zhongdian </vt:lpstr>
      <vt:lpstr>Kunming – canal in the city </vt:lpstr>
      <vt:lpstr>Slide 57</vt:lpstr>
      <vt:lpstr>Kunming Skyline</vt:lpstr>
      <vt:lpstr>Temple in Kunming </vt:lpstr>
      <vt:lpstr>Dali vista </vt:lpstr>
      <vt:lpstr>Dali and the Three Pagodas</vt:lpstr>
      <vt:lpstr>Slide 62</vt:lpstr>
      <vt:lpstr>Slide 63</vt:lpstr>
      <vt:lpstr>Dali: temple – Zhonghe Shan </vt:lpstr>
      <vt:lpstr>Dali: South Gate </vt:lpstr>
      <vt:lpstr>Old City Gate </vt:lpstr>
      <vt:lpstr>Front gate at old city Dali</vt:lpstr>
      <vt:lpstr>Streets of Dali </vt:lpstr>
      <vt:lpstr>Pagoda in Dali </vt:lpstr>
      <vt:lpstr>Dali </vt:lpstr>
      <vt:lpstr>Temple Chong Sheng of Dali </vt:lpstr>
      <vt:lpstr>Dali at night </vt:lpstr>
      <vt:lpstr>Chinese Lanterns Light the Way in Lijiang</vt:lpstr>
      <vt:lpstr>Slide 74</vt:lpstr>
      <vt:lpstr>Slide 75</vt:lpstr>
      <vt:lpstr>Slide 76</vt:lpstr>
      <vt:lpstr>Lijiang </vt:lpstr>
      <vt:lpstr>Lijiang, Yunnan, China </vt:lpstr>
      <vt:lpstr>Lijiang</vt:lpstr>
      <vt:lpstr>Dongba aspiration windbells in Yuhe Square in Lijiang</vt:lpstr>
      <vt:lpstr>Kegong Square canal </vt:lpstr>
      <vt:lpstr>Li Jiang Guest House</vt:lpstr>
      <vt:lpstr>Big house in Lijiang </vt:lpstr>
      <vt:lpstr>Ethnic dance in Lijiang </vt:lpstr>
      <vt:lpstr>Old Town: UNESCO heritage site – Decorated city wall</vt:lpstr>
      <vt:lpstr>Old Town, Lijiang </vt:lpstr>
      <vt:lpstr>Old Town cobblestone street </vt:lpstr>
      <vt:lpstr>Old Lijiang </vt:lpstr>
      <vt:lpstr>Commercial Ventures</vt:lpstr>
      <vt:lpstr>Yunnan Coal &amp; Chemical Co.</vt:lpstr>
      <vt:lpstr>A Dongba paper mill in Lijiang</vt:lpstr>
      <vt:lpstr>Dried Meat Yak store, </vt:lpstr>
      <vt:lpstr>Butchers among pig heads  </vt:lpstr>
      <vt:lpstr>Meat (poultry) seller in Deqin  </vt:lpstr>
      <vt:lpstr>Poultry section of the Dechen meat market </vt:lpstr>
      <vt:lpstr>Vegetables at the market in Deqin</vt:lpstr>
      <vt:lpstr>Sellers at the meat market in Dechen  </vt:lpstr>
      <vt:lpstr>Dinner at a Tibetan restaurant</vt:lpstr>
      <vt:lpstr>Ethnic Dress</vt:lpstr>
      <vt:lpstr>Slide 100</vt:lpstr>
      <vt:lpstr>Slide 101</vt:lpstr>
      <vt:lpstr>Slide 102</vt:lpstr>
      <vt:lpstr>Slide 103</vt:lpstr>
      <vt:lpstr>Slide 104</vt:lpstr>
      <vt:lpstr>Tibetan cowboy</vt:lpstr>
      <vt:lpstr>Slide 106</vt:lpstr>
      <vt:lpstr>Slide 107</vt:lpstr>
      <vt:lpstr>Slide 108</vt:lpstr>
      <vt:lpstr>Soup for lunch </vt:lpstr>
      <vt:lpstr>Slide 110</vt:lpstr>
      <vt:lpstr>Environmental Problems</vt:lpstr>
      <vt:lpstr>Deforestation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China: Yunnan Province</dc:title>
  <dc:creator>Joe</dc:creator>
  <cp:lastModifiedBy>Joe</cp:lastModifiedBy>
  <cp:revision>5</cp:revision>
  <dcterms:created xsi:type="dcterms:W3CDTF">2010-02-18T02:17:12Z</dcterms:created>
  <dcterms:modified xsi:type="dcterms:W3CDTF">2010-02-18T05:14:14Z</dcterms:modified>
</cp:coreProperties>
</file>