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48"/>
  </p:notesMasterIdLst>
  <p:sldIdLst>
    <p:sldId id="256" r:id="rId3"/>
    <p:sldId id="259" r:id="rId4"/>
    <p:sldId id="258" r:id="rId5"/>
    <p:sldId id="284" r:id="rId6"/>
    <p:sldId id="272" r:id="rId7"/>
    <p:sldId id="271" r:id="rId8"/>
    <p:sldId id="260" r:id="rId9"/>
    <p:sldId id="266" r:id="rId10"/>
    <p:sldId id="267" r:id="rId11"/>
    <p:sldId id="281" r:id="rId12"/>
    <p:sldId id="261" r:id="rId13"/>
    <p:sldId id="280" r:id="rId14"/>
    <p:sldId id="277" r:id="rId15"/>
    <p:sldId id="262" r:id="rId16"/>
    <p:sldId id="278" r:id="rId17"/>
    <p:sldId id="274" r:id="rId18"/>
    <p:sldId id="270" r:id="rId19"/>
    <p:sldId id="275" r:id="rId20"/>
    <p:sldId id="285" r:id="rId21"/>
    <p:sldId id="286" r:id="rId22"/>
    <p:sldId id="287" r:id="rId23"/>
    <p:sldId id="288" r:id="rId24"/>
    <p:sldId id="291" r:id="rId25"/>
    <p:sldId id="292" r:id="rId26"/>
    <p:sldId id="290" r:id="rId27"/>
    <p:sldId id="283" r:id="rId28"/>
    <p:sldId id="282" r:id="rId29"/>
    <p:sldId id="289" r:id="rId30"/>
    <p:sldId id="279" r:id="rId31"/>
    <p:sldId id="293" r:id="rId32"/>
    <p:sldId id="263" r:id="rId33"/>
    <p:sldId id="269" r:id="rId34"/>
    <p:sldId id="296" r:id="rId35"/>
    <p:sldId id="297" r:id="rId36"/>
    <p:sldId id="298" r:id="rId37"/>
    <p:sldId id="300" r:id="rId38"/>
    <p:sldId id="299" r:id="rId39"/>
    <p:sldId id="301" r:id="rId40"/>
    <p:sldId id="294" r:id="rId41"/>
    <p:sldId id="264" r:id="rId42"/>
    <p:sldId id="295" r:id="rId43"/>
    <p:sldId id="265" r:id="rId44"/>
    <p:sldId id="273" r:id="rId45"/>
    <p:sldId id="276" r:id="rId46"/>
    <p:sldId id="268" r:id="rId4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94600"/>
  </p:normalViewPr>
  <p:slideViewPr>
    <p:cSldViewPr snapToGrid="0">
      <p:cViewPr varScale="1">
        <p:scale>
          <a:sx n="67" d="100"/>
          <a:sy n="67" d="100"/>
        </p:scale>
        <p:origin x="-528" y="-2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B3A0D5D-A2EE-48A7-95D1-8149DC540F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22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8587F2B-251B-4743-96F2-593F67488F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195E2A-796A-40AB-86E9-41997D5F7E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46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A88385-BFB0-4D35-91B7-43B5518642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622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48868C5-BE1B-4059-A6B9-677F09D78A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90C23A-FDA4-49C3-BD85-9D05B4BCB7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29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9D667D-026F-419C-AAC1-1C1F6B182F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426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EC5EC8-284A-4356-8564-12D3ECD824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438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5163D8-9B49-4F3F-A4F7-5FEAE3E1F6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681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70F48D-CC4D-4BB7-BD78-970AD3593B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684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372F86-F459-4D47-B8B6-D19E0580B4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2383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7926C8-1925-4089-952D-54B3433506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65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92F207-026A-495D-AF85-6E4A58AFE0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712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4B86D3-AFDC-4159-9EF8-01BE2D328AD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520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C868C4-4F89-4779-A220-B2DFB93845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4367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D1A9F8-F9E7-4D0C-B47C-48E14D5567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147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7A63A4-8100-4E10-A51E-1EBBD88C52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9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460307-DDD0-4781-9681-A448183F76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217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853C4C-08F3-4B9A-A06D-04D7087D58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536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7D2088-7FDE-493F-AF99-94098F09A4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71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F1D893-EF2C-4A36-9D37-895217355F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4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D3B4CB-EA97-4F97-941A-E5FF1A7E6A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38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0B8CD-A822-4B2A-8673-125E14DECB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29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A753D60-03C4-4DE3-8177-877A57CB5959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372E82F-79E3-4F45-A46C-94E21D17B7FB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b="1" dirty="0" smtClean="0"/>
              <a:t>Monaco</a:t>
            </a:r>
            <a:endParaRPr lang="en-US" sz="5400" b="1" dirty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5-Point Star 1"/>
          <p:cNvSpPr/>
          <p:nvPr/>
        </p:nvSpPr>
        <p:spPr>
          <a:xfrm>
            <a:off x="842963" y="5786438"/>
            <a:ext cx="157162" cy="18573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6" y="209550"/>
            <a:ext cx="1938338" cy="1550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6" y="4729163"/>
            <a:ext cx="1977259" cy="189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743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43" y="400050"/>
            <a:ext cx="9152643" cy="605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palace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16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9"/>
            <a:ext cx="9144000" cy="657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668337"/>
          </a:xfrm>
        </p:spPr>
        <p:txBody>
          <a:bodyPr/>
          <a:lstStyle/>
          <a:p>
            <a:r>
              <a:rPr lang="en-US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Palace in 1890</a:t>
            </a:r>
            <a:endParaRPr lang="en-US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511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" y="385763"/>
            <a:ext cx="9139711" cy="608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95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-45720"/>
            <a:ext cx="8226425" cy="1143000"/>
          </a:xfrm>
        </p:spPr>
        <p:txBody>
          <a:bodyPr/>
          <a:lstStyle/>
          <a:p>
            <a:r>
              <a:rPr lang="en-US" dirty="0" smtClean="0"/>
              <a:t>Palace in the Foreground </a:t>
            </a:r>
            <a:endParaRPr lang="en-US" dirty="0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7280"/>
            <a:ext cx="9144000" cy="576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582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86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296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3276" y="274638"/>
            <a:ext cx="3257550" cy="611187"/>
          </a:xfrm>
        </p:spPr>
        <p:txBody>
          <a:bodyPr/>
          <a:lstStyle/>
          <a:p>
            <a:r>
              <a:rPr lang="en-US" dirty="0" smtClean="0"/>
              <a:t>Palace Guard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34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837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73953"/>
          </a:xfrm>
        </p:spPr>
        <p:txBody>
          <a:bodyPr/>
          <a:lstStyle/>
          <a:p>
            <a:r>
              <a:rPr lang="en-US" dirty="0" smtClean="0"/>
              <a:t>Throne Room</a:t>
            </a:r>
            <a:endParaRPr lang="en-US" dirty="0"/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3953"/>
            <a:ext cx="9144000" cy="6084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7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74638"/>
            <a:ext cx="8226425" cy="639762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Monaco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42976"/>
            <a:ext cx="9143999" cy="5915024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Its area is 1.98 km2 (0.76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mi) with a population of 35,986 as of 2011. Monaco boasts the world's highest GDP nominal per capita at $215,163 and is the most densely populated country in the world. Monaco also has the world's highest life expectancy at almost 90 years, and the lowest unemployment rate. After a recent expansion of Port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Hercule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Monaco's total area is 2.05 km2 (0.79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mi), with new plans to extend the district of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Fontvieille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with land reclaimed from the Mediterranean Sea. Monaco is a principality governed under a form of constitutional monarchy, with Prince Albert II as head of state. The House of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Grimaldi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has ruled Monaco since 1297, and the state's sovereignty was officially recognized by the Franco-Monegasque Treaty of 1861. Despite Monaco being independent and pursuing its own foreign policy course, its national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defence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the responsibility of France.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5720"/>
            <a:ext cx="8515350" cy="681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16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Blue Dr</a:t>
            </a:r>
            <a:r>
              <a:rPr lang="en-US" dirty="0" smtClean="0"/>
              <a:t>a</a:t>
            </a:r>
            <a:r>
              <a:rPr lang="en-US" dirty="0" smtClean="0"/>
              <a:t>wing room</a:t>
            </a:r>
            <a:endParaRPr lang="en-US" dirty="0"/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757821"/>
            <a:ext cx="6043612" cy="4738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20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54"/>
            <a:ext cx="9143999" cy="6879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485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3998" cy="766762"/>
          </a:xfrm>
        </p:spPr>
        <p:txBody>
          <a:bodyPr/>
          <a:lstStyle/>
          <a:p>
            <a:pPr algn="ctr"/>
            <a:r>
              <a:rPr lang="en-US" sz="2800" dirty="0" smtClean="0"/>
              <a:t>Throne Room prepared for the civil wedding ceremony</a:t>
            </a:r>
            <a:endParaRPr lang="en-US" sz="2800" dirty="0"/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" y="766762"/>
            <a:ext cx="9136857" cy="609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73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94" y="0"/>
            <a:ext cx="8226425" cy="755197"/>
          </a:xfrm>
        </p:spPr>
        <p:txBody>
          <a:bodyPr/>
          <a:lstStyle/>
          <a:p>
            <a:r>
              <a:rPr lang="en-US" dirty="0" smtClean="0"/>
              <a:t>The civil ceremony</a:t>
            </a:r>
            <a:endParaRPr lang="en-US" dirty="0"/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85" y="755197"/>
            <a:ext cx="9162385" cy="610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966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1143000"/>
          </a:xfrm>
        </p:spPr>
        <p:txBody>
          <a:bodyPr/>
          <a:lstStyle/>
          <a:p>
            <a:r>
              <a:rPr lang="en-US" dirty="0" smtClean="0"/>
              <a:t>Inner-Palace Courtyard</a:t>
            </a:r>
            <a:endParaRPr lang="en-US" dirty="0"/>
          </a:p>
        </p:txBody>
      </p:sp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6619"/>
            <a:ext cx="9144000" cy="5611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608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930" y="0"/>
            <a:ext cx="8226425" cy="782056"/>
          </a:xfrm>
        </p:spPr>
        <p:txBody>
          <a:bodyPr/>
          <a:lstStyle/>
          <a:p>
            <a:r>
              <a:rPr lang="en-US" dirty="0" smtClean="0"/>
              <a:t>Prince Albert’s Palace Wedding 7/4/2011</a:t>
            </a:r>
            <a:endParaRPr lang="en-US" dirty="0"/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6" y="782056"/>
            <a:ext cx="9129714" cy="607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407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17859"/>
            <a:ext cx="8226425" cy="896541"/>
          </a:xfrm>
        </p:spPr>
        <p:txBody>
          <a:bodyPr/>
          <a:lstStyle/>
          <a:p>
            <a:r>
              <a:rPr lang="en-US" dirty="0" smtClean="0"/>
              <a:t>Prince Albert’s wedding July 4, 2011</a:t>
            </a:r>
            <a:endParaRPr lang="en-US" dirty="0"/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0859"/>
            <a:ext cx="9144000" cy="5697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94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763" y="0"/>
            <a:ext cx="8226425" cy="782955"/>
          </a:xfrm>
        </p:spPr>
        <p:txBody>
          <a:bodyPr/>
          <a:lstStyle/>
          <a:p>
            <a:r>
              <a:rPr lang="en-US" dirty="0" smtClean="0"/>
              <a:t>The Palace at Night</a:t>
            </a:r>
            <a:endParaRPr lang="en-US" dirty="0"/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2960"/>
            <a:ext cx="9144000" cy="603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27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3275" y="274638"/>
            <a:ext cx="5338763" cy="1143000"/>
          </a:xfrm>
        </p:spPr>
        <p:txBody>
          <a:bodyPr/>
          <a:lstStyle/>
          <a:p>
            <a:r>
              <a:rPr lang="en-US" b="1" dirty="0" smtClean="0"/>
              <a:t>The Palace</a:t>
            </a:r>
            <a:endParaRPr lang="en-US" b="1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572000" y="1428750"/>
            <a:ext cx="0" cy="154305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643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421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42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26" y="0"/>
            <a:ext cx="7608323" cy="6903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Outside the palace Grounds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84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842963"/>
          </a:xfrm>
        </p:spPr>
        <p:txBody>
          <a:bodyPr/>
          <a:lstStyle/>
          <a:p>
            <a:pPr algn="r"/>
            <a:r>
              <a:rPr lang="en-US" dirty="0" smtClean="0"/>
              <a:t>The Cathedral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49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1" y="0"/>
            <a:ext cx="68008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93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56459"/>
          </a:xfrm>
        </p:spPr>
        <p:txBody>
          <a:bodyPr/>
          <a:lstStyle/>
          <a:p>
            <a:r>
              <a:rPr lang="en-US" dirty="0" smtClean="0"/>
              <a:t>Cathedral Interior</a:t>
            </a:r>
            <a:endParaRPr lang="en-US" dirty="0"/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6459"/>
            <a:ext cx="9144000" cy="610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4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3673475" cy="1143000"/>
          </a:xfrm>
        </p:spPr>
        <p:txBody>
          <a:bodyPr/>
          <a:lstStyle/>
          <a:p>
            <a:r>
              <a:rPr lang="en-US" dirty="0" smtClean="0"/>
              <a:t>The Cathedral Sanctuary</a:t>
            </a:r>
            <a:endParaRPr lang="en-US" dirty="0"/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409" y="-1"/>
            <a:ext cx="483959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697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3235325" cy="1479550"/>
          </a:xfrm>
        </p:spPr>
        <p:txBody>
          <a:bodyPr/>
          <a:lstStyle/>
          <a:p>
            <a:r>
              <a:rPr lang="en-US" dirty="0" smtClean="0"/>
              <a:t>Old town  scenes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7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455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 Town in the Foreground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95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1"/>
            <a:ext cx="9145903" cy="6858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583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275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74638"/>
            <a:ext cx="1801387" cy="1968500"/>
          </a:xfrm>
        </p:spPr>
        <p:txBody>
          <a:bodyPr/>
          <a:lstStyle/>
          <a:p>
            <a:pPr algn="ctr"/>
            <a:r>
              <a:rPr lang="en-US" dirty="0" smtClean="0"/>
              <a:t>Palace of Justice</a:t>
            </a:r>
            <a:endParaRPr lang="en-US" dirty="0"/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388" y="0"/>
            <a:ext cx="73426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441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923"/>
            <a:ext cx="9144000" cy="6682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900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639762"/>
          </a:xfrm>
        </p:spPr>
        <p:txBody>
          <a:bodyPr/>
          <a:lstStyle/>
          <a:p>
            <a:r>
              <a:rPr lang="en-US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Fontvieille</a:t>
            </a:r>
            <a:r>
              <a:rPr lang="en-US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its new </a:t>
            </a:r>
            <a:r>
              <a:rPr lang="en-US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harbour</a:t>
            </a:r>
            <a:endParaRPr lang="en-US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186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6425" cy="835890"/>
          </a:xfrm>
        </p:spPr>
        <p:txBody>
          <a:bodyPr/>
          <a:lstStyle/>
          <a:p>
            <a:r>
              <a:rPr lang="en-US" dirty="0" smtClean="0"/>
              <a:t>Street scenes</a:t>
            </a:r>
            <a:endParaRPr lang="en-US" dirty="0"/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582" y="0"/>
            <a:ext cx="46274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5890"/>
            <a:ext cx="4516582" cy="6022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591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825" y="5715000"/>
            <a:ext cx="2409825" cy="1143000"/>
          </a:xfrm>
        </p:spPr>
        <p:txBody>
          <a:bodyPr/>
          <a:lstStyle/>
          <a:p>
            <a:r>
              <a:rPr lang="en-US" dirty="0" smtClean="0"/>
              <a:t>Monte Carlo Casino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32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509" y="0"/>
            <a:ext cx="8226425" cy="773435"/>
          </a:xfrm>
        </p:spPr>
        <p:txBody>
          <a:bodyPr/>
          <a:lstStyle/>
          <a:p>
            <a:r>
              <a:rPr lang="en-US" dirty="0" smtClean="0"/>
              <a:t>Monte Carlo Front View</a:t>
            </a:r>
            <a:endParaRPr lang="en-US" dirty="0"/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" y="773435"/>
            <a:ext cx="9132555" cy="6084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67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33" y="0"/>
            <a:ext cx="915926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6425" cy="742950"/>
          </a:xfrm>
        </p:spPr>
        <p:txBody>
          <a:bodyPr/>
          <a:lstStyle/>
          <a:p>
            <a:r>
              <a:rPr lang="en-US" dirty="0" smtClean="0"/>
              <a:t>Monaco Oceanographic Institute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36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Sunset in Monaco</a:t>
            </a:r>
            <a:endParaRPr lang="en-US" dirty="0"/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817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958" y="1"/>
            <a:ext cx="6375042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5-Point Star 3"/>
          <p:cNvSpPr/>
          <p:nvPr/>
        </p:nvSpPr>
        <p:spPr>
          <a:xfrm>
            <a:off x="857250" y="5829300"/>
            <a:ext cx="157163" cy="17145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0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6034"/>
            <a:ext cx="9144000" cy="2905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43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96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33" y="1"/>
            <a:ext cx="9151633" cy="6852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 of the Port of Hercules, La </a:t>
            </a:r>
            <a:r>
              <a:rPr lang="en-US" dirty="0" err="1" smtClean="0"/>
              <a:t>Condamine</a:t>
            </a:r>
            <a:r>
              <a:rPr lang="en-US" dirty="0" smtClean="0"/>
              <a:t>, Monaco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32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05815"/>
            <a:ext cx="9178863" cy="5266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531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ind_3477_slide">
  <a:themeElements>
    <a:clrScheme name="Office Theme 2">
      <a:dk1>
        <a:srgbClr val="B2B2B2"/>
      </a:dk1>
      <a:lt1>
        <a:srgbClr val="FFFFFF"/>
      </a:lt1>
      <a:dk2>
        <a:srgbClr val="CC66FF"/>
      </a:dk2>
      <a:lt2>
        <a:srgbClr val="FFFFFF"/>
      </a:lt2>
      <a:accent1>
        <a:srgbClr val="8C195C"/>
      </a:accent1>
      <a:accent2>
        <a:srgbClr val="402E99"/>
      </a:accent2>
      <a:accent3>
        <a:srgbClr val="E2B8FF"/>
      </a:accent3>
      <a:accent4>
        <a:srgbClr val="DADADA"/>
      </a:accent4>
      <a:accent5>
        <a:srgbClr val="C5ABB5"/>
      </a:accent5>
      <a:accent6>
        <a:srgbClr val="39298A"/>
      </a:accent6>
      <a:hlink>
        <a:srgbClr val="52007A"/>
      </a:hlink>
      <a:folHlink>
        <a:srgbClr val="802222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B2B2B2"/>
        </a:dk1>
        <a:lt1>
          <a:srgbClr val="FFFFFF"/>
        </a:lt1>
        <a:dk2>
          <a:srgbClr val="CC66FF"/>
        </a:dk2>
        <a:lt2>
          <a:srgbClr val="FFFFFF"/>
        </a:lt2>
        <a:accent1>
          <a:srgbClr val="660099"/>
        </a:accent1>
        <a:accent2>
          <a:srgbClr val="70008C"/>
        </a:accent2>
        <a:accent3>
          <a:srgbClr val="E2B8FF"/>
        </a:accent3>
        <a:accent4>
          <a:srgbClr val="DADADA"/>
        </a:accent4>
        <a:accent5>
          <a:srgbClr val="B8AACA"/>
        </a:accent5>
        <a:accent6>
          <a:srgbClr val="65007E"/>
        </a:accent6>
        <a:hlink>
          <a:srgbClr val="550080"/>
        </a:hlink>
        <a:folHlink>
          <a:srgbClr val="62007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B2B2B2"/>
        </a:dk1>
        <a:lt1>
          <a:srgbClr val="FFFFFF"/>
        </a:lt1>
        <a:dk2>
          <a:srgbClr val="CC66FF"/>
        </a:dk2>
        <a:lt2>
          <a:srgbClr val="FFFFFF"/>
        </a:lt2>
        <a:accent1>
          <a:srgbClr val="8C195C"/>
        </a:accent1>
        <a:accent2>
          <a:srgbClr val="402E99"/>
        </a:accent2>
        <a:accent3>
          <a:srgbClr val="E2B8FF"/>
        </a:accent3>
        <a:accent4>
          <a:srgbClr val="DADADA"/>
        </a:accent4>
        <a:accent5>
          <a:srgbClr val="C5ABB5"/>
        </a:accent5>
        <a:accent6>
          <a:srgbClr val="39298A"/>
        </a:accent6>
        <a:hlink>
          <a:srgbClr val="52007A"/>
        </a:hlink>
        <a:folHlink>
          <a:srgbClr val="80222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B2B2B2"/>
        </a:dk1>
        <a:lt1>
          <a:srgbClr val="FFFFFF"/>
        </a:lt1>
        <a:dk2>
          <a:srgbClr val="CC66FF"/>
        </a:dk2>
        <a:lt2>
          <a:srgbClr val="FFFFFF"/>
        </a:lt2>
        <a:accent1>
          <a:srgbClr val="665200"/>
        </a:accent1>
        <a:accent2>
          <a:srgbClr val="5E008C"/>
        </a:accent2>
        <a:accent3>
          <a:srgbClr val="E2B8FF"/>
        </a:accent3>
        <a:accent4>
          <a:srgbClr val="DADADA"/>
        </a:accent4>
        <a:accent5>
          <a:srgbClr val="B8B3AA"/>
        </a:accent5>
        <a:accent6>
          <a:srgbClr val="54007E"/>
        </a:accent6>
        <a:hlink>
          <a:srgbClr val="663514"/>
        </a:hlink>
        <a:folHlink>
          <a:srgbClr val="39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B2B2B2"/>
        </a:dk1>
        <a:lt1>
          <a:srgbClr val="FFFFFF"/>
        </a:lt1>
        <a:dk2>
          <a:srgbClr val="CC66FF"/>
        </a:dk2>
        <a:lt2>
          <a:srgbClr val="FFFFFF"/>
        </a:lt2>
        <a:accent1>
          <a:srgbClr val="734322"/>
        </a:accent1>
        <a:accent2>
          <a:srgbClr val="005673"/>
        </a:accent2>
        <a:accent3>
          <a:srgbClr val="E2B8FF"/>
        </a:accent3>
        <a:accent4>
          <a:srgbClr val="DADADA"/>
        </a:accent4>
        <a:accent5>
          <a:srgbClr val="BCB0AB"/>
        </a:accent5>
        <a:accent6>
          <a:srgbClr val="004D68"/>
        </a:accent6>
        <a:hlink>
          <a:srgbClr val="4C4C17"/>
        </a:hlink>
        <a:folHlink>
          <a:srgbClr val="52007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60099"/>
        </a:accent1>
        <a:accent2>
          <a:srgbClr val="70008C"/>
        </a:accent2>
        <a:accent3>
          <a:srgbClr val="FFFFFF"/>
        </a:accent3>
        <a:accent4>
          <a:srgbClr val="000000"/>
        </a:accent4>
        <a:accent5>
          <a:srgbClr val="B8AACA"/>
        </a:accent5>
        <a:accent6>
          <a:srgbClr val="65007E"/>
        </a:accent6>
        <a:hlink>
          <a:srgbClr val="550080"/>
        </a:hlink>
        <a:folHlink>
          <a:srgbClr val="6200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C195C"/>
        </a:accent1>
        <a:accent2>
          <a:srgbClr val="402E99"/>
        </a:accent2>
        <a:accent3>
          <a:srgbClr val="FFFFFF"/>
        </a:accent3>
        <a:accent4>
          <a:srgbClr val="000000"/>
        </a:accent4>
        <a:accent5>
          <a:srgbClr val="C5ABB5"/>
        </a:accent5>
        <a:accent6>
          <a:srgbClr val="39298A"/>
        </a:accent6>
        <a:hlink>
          <a:srgbClr val="52007A"/>
        </a:hlink>
        <a:folHlink>
          <a:srgbClr val="8022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65200"/>
        </a:accent1>
        <a:accent2>
          <a:srgbClr val="5E008C"/>
        </a:accent2>
        <a:accent3>
          <a:srgbClr val="FFFFFF"/>
        </a:accent3>
        <a:accent4>
          <a:srgbClr val="000000"/>
        </a:accent4>
        <a:accent5>
          <a:srgbClr val="B8B3AA"/>
        </a:accent5>
        <a:accent6>
          <a:srgbClr val="54007E"/>
        </a:accent6>
        <a:hlink>
          <a:srgbClr val="663514"/>
        </a:hlink>
        <a:folHlink>
          <a:srgbClr val="394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734322"/>
        </a:accent1>
        <a:accent2>
          <a:srgbClr val="005673"/>
        </a:accent2>
        <a:accent3>
          <a:srgbClr val="FFFFFF"/>
        </a:accent3>
        <a:accent4>
          <a:srgbClr val="000000"/>
        </a:accent4>
        <a:accent5>
          <a:srgbClr val="BCB0AB"/>
        </a:accent5>
        <a:accent6>
          <a:srgbClr val="004D68"/>
        </a:accent6>
        <a:hlink>
          <a:srgbClr val="4C4C17"/>
        </a:hlink>
        <a:folHlink>
          <a:srgbClr val="52007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B2B2B2"/>
      </a:dk1>
      <a:lt1>
        <a:srgbClr val="FFFFFF"/>
      </a:lt1>
      <a:dk2>
        <a:srgbClr val="CC66FF"/>
      </a:dk2>
      <a:lt2>
        <a:srgbClr val="FFFFFF"/>
      </a:lt2>
      <a:accent1>
        <a:srgbClr val="8C195C"/>
      </a:accent1>
      <a:accent2>
        <a:srgbClr val="402E99"/>
      </a:accent2>
      <a:accent3>
        <a:srgbClr val="E2B8FF"/>
      </a:accent3>
      <a:accent4>
        <a:srgbClr val="DADADA"/>
      </a:accent4>
      <a:accent5>
        <a:srgbClr val="C5ABB5"/>
      </a:accent5>
      <a:accent6>
        <a:srgbClr val="39298A"/>
      </a:accent6>
      <a:hlink>
        <a:srgbClr val="52007A"/>
      </a:hlink>
      <a:folHlink>
        <a:srgbClr val="80222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B2B2B2"/>
        </a:dk1>
        <a:lt1>
          <a:srgbClr val="FFFFFF"/>
        </a:lt1>
        <a:dk2>
          <a:srgbClr val="CC66FF"/>
        </a:dk2>
        <a:lt2>
          <a:srgbClr val="FFFFFF"/>
        </a:lt2>
        <a:accent1>
          <a:srgbClr val="660099"/>
        </a:accent1>
        <a:accent2>
          <a:srgbClr val="70008C"/>
        </a:accent2>
        <a:accent3>
          <a:srgbClr val="E2B8FF"/>
        </a:accent3>
        <a:accent4>
          <a:srgbClr val="DADADA"/>
        </a:accent4>
        <a:accent5>
          <a:srgbClr val="B8AACA"/>
        </a:accent5>
        <a:accent6>
          <a:srgbClr val="65007E"/>
        </a:accent6>
        <a:hlink>
          <a:srgbClr val="550080"/>
        </a:hlink>
        <a:folHlink>
          <a:srgbClr val="62007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B2B2B2"/>
        </a:dk1>
        <a:lt1>
          <a:srgbClr val="FFFFFF"/>
        </a:lt1>
        <a:dk2>
          <a:srgbClr val="CC66FF"/>
        </a:dk2>
        <a:lt2>
          <a:srgbClr val="FFFFFF"/>
        </a:lt2>
        <a:accent1>
          <a:srgbClr val="8C195C"/>
        </a:accent1>
        <a:accent2>
          <a:srgbClr val="402E99"/>
        </a:accent2>
        <a:accent3>
          <a:srgbClr val="E2B8FF"/>
        </a:accent3>
        <a:accent4>
          <a:srgbClr val="DADADA"/>
        </a:accent4>
        <a:accent5>
          <a:srgbClr val="C5ABB5"/>
        </a:accent5>
        <a:accent6>
          <a:srgbClr val="39298A"/>
        </a:accent6>
        <a:hlink>
          <a:srgbClr val="52007A"/>
        </a:hlink>
        <a:folHlink>
          <a:srgbClr val="80222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B2B2B2"/>
        </a:dk1>
        <a:lt1>
          <a:srgbClr val="FFFFFF"/>
        </a:lt1>
        <a:dk2>
          <a:srgbClr val="CC66FF"/>
        </a:dk2>
        <a:lt2>
          <a:srgbClr val="FFFFFF"/>
        </a:lt2>
        <a:accent1>
          <a:srgbClr val="665200"/>
        </a:accent1>
        <a:accent2>
          <a:srgbClr val="5E008C"/>
        </a:accent2>
        <a:accent3>
          <a:srgbClr val="E2B8FF"/>
        </a:accent3>
        <a:accent4>
          <a:srgbClr val="DADADA"/>
        </a:accent4>
        <a:accent5>
          <a:srgbClr val="B8B3AA"/>
        </a:accent5>
        <a:accent6>
          <a:srgbClr val="54007E"/>
        </a:accent6>
        <a:hlink>
          <a:srgbClr val="663514"/>
        </a:hlink>
        <a:folHlink>
          <a:srgbClr val="39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B2B2B2"/>
        </a:dk1>
        <a:lt1>
          <a:srgbClr val="FFFFFF"/>
        </a:lt1>
        <a:dk2>
          <a:srgbClr val="CC66FF"/>
        </a:dk2>
        <a:lt2>
          <a:srgbClr val="FFFFFF"/>
        </a:lt2>
        <a:accent1>
          <a:srgbClr val="734322"/>
        </a:accent1>
        <a:accent2>
          <a:srgbClr val="005673"/>
        </a:accent2>
        <a:accent3>
          <a:srgbClr val="E2B8FF"/>
        </a:accent3>
        <a:accent4>
          <a:srgbClr val="DADADA"/>
        </a:accent4>
        <a:accent5>
          <a:srgbClr val="BCB0AB"/>
        </a:accent5>
        <a:accent6>
          <a:srgbClr val="004D68"/>
        </a:accent6>
        <a:hlink>
          <a:srgbClr val="4C4C17"/>
        </a:hlink>
        <a:folHlink>
          <a:srgbClr val="52007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60099"/>
        </a:accent1>
        <a:accent2>
          <a:srgbClr val="70008C"/>
        </a:accent2>
        <a:accent3>
          <a:srgbClr val="FFFFFF"/>
        </a:accent3>
        <a:accent4>
          <a:srgbClr val="000000"/>
        </a:accent4>
        <a:accent5>
          <a:srgbClr val="B8AACA"/>
        </a:accent5>
        <a:accent6>
          <a:srgbClr val="65007E"/>
        </a:accent6>
        <a:hlink>
          <a:srgbClr val="550080"/>
        </a:hlink>
        <a:folHlink>
          <a:srgbClr val="6200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C195C"/>
        </a:accent1>
        <a:accent2>
          <a:srgbClr val="402E99"/>
        </a:accent2>
        <a:accent3>
          <a:srgbClr val="FFFFFF"/>
        </a:accent3>
        <a:accent4>
          <a:srgbClr val="000000"/>
        </a:accent4>
        <a:accent5>
          <a:srgbClr val="C5ABB5"/>
        </a:accent5>
        <a:accent6>
          <a:srgbClr val="39298A"/>
        </a:accent6>
        <a:hlink>
          <a:srgbClr val="52007A"/>
        </a:hlink>
        <a:folHlink>
          <a:srgbClr val="8022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65200"/>
        </a:accent1>
        <a:accent2>
          <a:srgbClr val="5E008C"/>
        </a:accent2>
        <a:accent3>
          <a:srgbClr val="FFFFFF"/>
        </a:accent3>
        <a:accent4>
          <a:srgbClr val="000000"/>
        </a:accent4>
        <a:accent5>
          <a:srgbClr val="B8B3AA"/>
        </a:accent5>
        <a:accent6>
          <a:srgbClr val="54007E"/>
        </a:accent6>
        <a:hlink>
          <a:srgbClr val="663514"/>
        </a:hlink>
        <a:folHlink>
          <a:srgbClr val="394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734322"/>
        </a:accent1>
        <a:accent2>
          <a:srgbClr val="005673"/>
        </a:accent2>
        <a:accent3>
          <a:srgbClr val="FFFFFF"/>
        </a:accent3>
        <a:accent4>
          <a:srgbClr val="000000"/>
        </a:accent4>
        <a:accent5>
          <a:srgbClr val="BCB0AB"/>
        </a:accent5>
        <a:accent6>
          <a:srgbClr val="004D68"/>
        </a:accent6>
        <a:hlink>
          <a:srgbClr val="4C4C17"/>
        </a:hlink>
        <a:folHlink>
          <a:srgbClr val="52007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</TotalTime>
  <Words>267</Words>
  <Application>Microsoft Office PowerPoint</Application>
  <PresentationFormat>On-screen Show (4:3)</PresentationFormat>
  <Paragraphs>30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Arial</vt:lpstr>
      <vt:lpstr>ind_3477_slide</vt:lpstr>
      <vt:lpstr>1_Default Design</vt:lpstr>
      <vt:lpstr>Monaco</vt:lpstr>
      <vt:lpstr>Monaco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View of the Port of Hercules, La Condamine, Monaco</vt:lpstr>
      <vt:lpstr>PowerPoint Presentation</vt:lpstr>
      <vt:lpstr>PowerPoint Presentation</vt:lpstr>
      <vt:lpstr>The palace</vt:lpstr>
      <vt:lpstr>The Palace in 1890</vt:lpstr>
      <vt:lpstr>PowerPoint Presentation</vt:lpstr>
      <vt:lpstr>Palace in the Foreground </vt:lpstr>
      <vt:lpstr>PowerPoint Presentation</vt:lpstr>
      <vt:lpstr>PowerPoint Presentation</vt:lpstr>
      <vt:lpstr>Palace Guard</vt:lpstr>
      <vt:lpstr>PowerPoint Presentation</vt:lpstr>
      <vt:lpstr>Throne Room</vt:lpstr>
      <vt:lpstr>PowerPoint Presentation</vt:lpstr>
      <vt:lpstr>The Blue Drawing room</vt:lpstr>
      <vt:lpstr>PowerPoint Presentation</vt:lpstr>
      <vt:lpstr>Throne Room prepared for the civil wedding ceremony</vt:lpstr>
      <vt:lpstr>The civil ceremony</vt:lpstr>
      <vt:lpstr>Inner-Palace Courtyard</vt:lpstr>
      <vt:lpstr>Prince Albert’s Palace Wedding 7/4/2011</vt:lpstr>
      <vt:lpstr>Prince Albert’s wedding July 4, 2011</vt:lpstr>
      <vt:lpstr>The Palace at Night</vt:lpstr>
      <vt:lpstr>The Palace</vt:lpstr>
      <vt:lpstr>Outside the palace Grounds</vt:lpstr>
      <vt:lpstr>The Cathedral</vt:lpstr>
      <vt:lpstr>PowerPoint Presentation</vt:lpstr>
      <vt:lpstr>Cathedral Interior</vt:lpstr>
      <vt:lpstr>The Cathedral Sanctuary</vt:lpstr>
      <vt:lpstr>Old town  scenes</vt:lpstr>
      <vt:lpstr>Old Town in the Foreground</vt:lpstr>
      <vt:lpstr>PowerPoint Presentation</vt:lpstr>
      <vt:lpstr>PowerPoint Presentation</vt:lpstr>
      <vt:lpstr>Palace of Justice</vt:lpstr>
      <vt:lpstr>Fontvieille and its new harbour</vt:lpstr>
      <vt:lpstr>Street scenes</vt:lpstr>
      <vt:lpstr>Monte Carlo Casino</vt:lpstr>
      <vt:lpstr>Monte Carlo Front View</vt:lpstr>
      <vt:lpstr>Monaco Oceanographic Institute</vt:lpstr>
      <vt:lpstr>Sunset in Monaco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</dc:creator>
  <cp:lastModifiedBy>Joe</cp:lastModifiedBy>
  <cp:revision>11</cp:revision>
  <dcterms:created xsi:type="dcterms:W3CDTF">2011-07-24T20:23:14Z</dcterms:created>
  <dcterms:modified xsi:type="dcterms:W3CDTF">2011-07-24T22:05:34Z</dcterms:modified>
</cp:coreProperties>
</file>