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0" r:id="rId2"/>
  </p:sldMasterIdLst>
  <p:notesMasterIdLst>
    <p:notesMasterId r:id="rId17"/>
  </p:notesMasterIdLst>
  <p:sldIdLst>
    <p:sldId id="256" r:id="rId3"/>
    <p:sldId id="259" r:id="rId4"/>
    <p:sldId id="260" r:id="rId5"/>
    <p:sldId id="261" r:id="rId6"/>
    <p:sldId id="267" r:id="rId7"/>
    <p:sldId id="263" r:id="rId8"/>
    <p:sldId id="269" r:id="rId9"/>
    <p:sldId id="262" r:id="rId10"/>
    <p:sldId id="264" r:id="rId11"/>
    <p:sldId id="266" r:id="rId12"/>
    <p:sldId id="270" r:id="rId13"/>
    <p:sldId id="268" r:id="rId14"/>
    <p:sldId id="265" r:id="rId15"/>
    <p:sldId id="271" r:id="rId1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0"/>
    <p:restoredTop sz="94600"/>
  </p:normalViewPr>
  <p:slideViewPr>
    <p:cSldViewPr>
      <p:cViewPr varScale="1">
        <p:scale>
          <a:sx n="53" d="100"/>
          <a:sy n="53" d="100"/>
        </p:scale>
        <p:origin x="-141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368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68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68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7C0991A-10B1-4287-BCDB-9B9E489A556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37850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4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4" Type="http://schemas.openxmlformats.org/officeDocument/2006/relationships/image" Target="../media/image2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2701925" y="2130425"/>
            <a:ext cx="4800600" cy="1470025"/>
          </a:xfrm>
        </p:spPr>
        <p:txBody>
          <a:bodyPr/>
          <a:lstStyle>
            <a:lvl1pPr>
              <a:buClr>
                <a:srgbClr val="FFFFFF"/>
              </a:buCl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US" noProof="0" smtClean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2701925" y="3886200"/>
            <a:ext cx="4114800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US" noProof="0" smtClean="0"/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33E6BA8C-6167-4489-997F-920E94679F8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FFBFC9-8E84-45DD-82E3-B07D51BE3BD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5101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39025" y="274638"/>
            <a:ext cx="158115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93988" y="274638"/>
            <a:ext cx="4592637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C62D06-9207-4B52-900D-1A408D9DBE2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5444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455613" y="2130425"/>
            <a:ext cx="7313612" cy="14700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455613" y="3886200"/>
            <a:ext cx="7313612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7655" name="Rectangle 7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D603F9FD-43BE-4AAE-A2DE-1046E00F47D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51B168-2610-491E-8016-F895A07BBA9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558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D40447-2D03-4D0F-8127-DFA4E6DFA7C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7610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5613" y="1600200"/>
            <a:ext cx="403701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1600200"/>
            <a:ext cx="403701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EE1200-EE02-4E60-8952-E6A3D217126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025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8468DA-E9E4-4F20-B47B-F7117107E16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2687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089652-1566-44FF-83F6-95B5F2EC61F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464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A0B104-5A24-46F2-8BA9-D064F7D097B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7500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6083EF-E124-47DE-B714-2F9B6B7362D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8628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793BC2-10AF-48CC-B604-28B5869055D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64801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F666F2-7016-4BB7-8E98-9332C328090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94134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803D0F-6FB8-4678-ADC6-31F447EA026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9142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6225" y="274638"/>
            <a:ext cx="2055813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5613" y="274638"/>
            <a:ext cx="6018212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5E43F2-F1AE-4D61-B2F8-63AEA7DAD92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3374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1B82A0-0CC1-42C5-9307-95DC6631BCB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5454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93988" y="1600200"/>
            <a:ext cx="30861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32488" y="1600200"/>
            <a:ext cx="308768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ED92DA-CFDE-4AD6-BE1C-325B1456D17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4683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84B5D9-5AC5-4C3D-BC4A-609782E9357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9240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618F7A-EFB3-4AD6-9D02-4CA1B230DC3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3848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507716-7F5B-4BB8-9D41-0B50B21B3A7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7768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8D5EBC-D3FB-46A2-955B-290BCC7B559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4551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09A5CB-38F4-4442-9A0C-F9DF7370D5D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5720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ags" Target="../tags/tag5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ags" Target="../tags/tag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2703513" y="274638"/>
            <a:ext cx="6316662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AA1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2693988" y="1600200"/>
            <a:ext cx="6326187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AA1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C500EC27-7CBA-4C0D-B72C-2A8B415A4E16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455613" y="274638"/>
            <a:ext cx="8226425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AA1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455613" y="1600200"/>
            <a:ext cx="8226425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AA1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662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266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3E282D9-1F1B-49C1-B3EA-7C289D94FB3A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itchFamily="34" charset="0"/>
        </a:defRPr>
      </a:lvl2pPr>
      <a:lvl3pPr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itchFamily="34" charset="0"/>
        </a:defRPr>
      </a:lvl3pPr>
      <a:lvl4pPr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itchFamily="34" charset="0"/>
        </a:defRPr>
      </a:lvl4pPr>
      <a:lvl5pPr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urvivalinternational.org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95400" y="2130425"/>
            <a:ext cx="6207125" cy="1470025"/>
          </a:xfrm>
        </p:spPr>
        <p:txBody>
          <a:bodyPr/>
          <a:lstStyle/>
          <a:p>
            <a:r>
              <a:rPr lang="en-US" b="1" dirty="0" smtClean="0"/>
              <a:t>BRAZIL:</a:t>
            </a:r>
            <a:r>
              <a:rPr lang="en-US" dirty="0" smtClean="0"/>
              <a:t> </a:t>
            </a:r>
            <a:r>
              <a:rPr lang="en-US" b="1" dirty="0"/>
              <a:t>The lost tribe staring extinction in the </a:t>
            </a:r>
            <a:r>
              <a:rPr lang="en-US" b="1" dirty="0" smtClean="0"/>
              <a:t>face</a:t>
            </a:r>
            <a:endParaRPr lang="en-US" dirty="0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/>
              <a:t>Extraordinary new pictures of life in the depths of the Amazon </a:t>
            </a:r>
            <a:r>
              <a:rPr lang="en-US" b="1" dirty="0" smtClean="0"/>
              <a:t>jungle</a:t>
            </a:r>
            <a:endParaRPr lang="en-US" b="1" dirty="0"/>
          </a:p>
        </p:txBody>
      </p:sp>
      <p:sp>
        <p:nvSpPr>
          <p:cNvPr id="2" name="Rectangle 1"/>
          <p:cNvSpPr/>
          <p:nvPr/>
        </p:nvSpPr>
        <p:spPr>
          <a:xfrm>
            <a:off x="2819400" y="5410200"/>
            <a:ext cx="18774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By Oliver Pickup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16" t="11569" r="13616" b="27466"/>
          <a:stretch/>
        </p:blipFill>
        <p:spPr bwMode="auto">
          <a:xfrm>
            <a:off x="6723528" y="0"/>
            <a:ext cx="2420472" cy="2456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8625"/>
            <a:ext cx="9182100" cy="6000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09567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9221"/>
            <a:ext cx="9144000" cy="51395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52289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5354"/>
            <a:ext cx="9144000" cy="60872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70026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98" y="0"/>
            <a:ext cx="7619999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72067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 more on the subject of endangered peoples . . .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057400"/>
            <a:ext cx="8181975" cy="4068763"/>
          </a:xfrm>
        </p:spPr>
        <p:txBody>
          <a:bodyPr/>
          <a:lstStyle/>
          <a:p>
            <a:r>
              <a:rPr lang="en-US" sz="3200" b="1" dirty="0">
                <a:hlinkClick r:id="rId2"/>
              </a:rPr>
              <a:t>http://www.survivalinternational.org</a:t>
            </a:r>
            <a:r>
              <a:rPr lang="en-US" sz="3200" b="1" dirty="0" smtClean="0">
                <a:hlinkClick r:id="rId2"/>
              </a:rPr>
              <a:t>/</a:t>
            </a:r>
            <a:r>
              <a:rPr lang="en-US" sz="3200" b="1" dirty="0" smtClean="0"/>
              <a:t> 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557953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5613" y="381000"/>
            <a:ext cx="8226425" cy="6019800"/>
          </a:xfrm>
        </p:spPr>
        <p:txBody>
          <a:bodyPr/>
          <a:lstStyle/>
          <a:p>
            <a:r>
              <a:rPr lang="en-US" sz="2800" b="1" dirty="0"/>
              <a:t>These incredibly detailed photographs offer a unique insight into the lives of one of the world's last </a:t>
            </a:r>
            <a:r>
              <a:rPr lang="en-US" sz="2800" b="1" dirty="0" err="1"/>
              <a:t>uncontacted</a:t>
            </a:r>
            <a:r>
              <a:rPr lang="en-US" sz="2800" b="1" dirty="0"/>
              <a:t> tribes</a:t>
            </a:r>
            <a:r>
              <a:rPr lang="en-US" sz="2800" b="1" dirty="0" smtClean="0"/>
              <a:t>.</a:t>
            </a:r>
          </a:p>
          <a:p>
            <a:endParaRPr lang="en-US" sz="2800" b="1" dirty="0"/>
          </a:p>
          <a:p>
            <a:r>
              <a:rPr lang="en-US" sz="2800" b="1" dirty="0" smtClean="0"/>
              <a:t>Spears </a:t>
            </a:r>
            <a:r>
              <a:rPr lang="en-US" sz="2800" b="1" dirty="0"/>
              <a:t>aloft, faces daubed with vivid red paint these bewildered villagers stare up at the helicopter high above them</a:t>
            </a:r>
            <a:r>
              <a:rPr lang="en-US" sz="2800" b="1" dirty="0" smtClean="0"/>
              <a:t>.</a:t>
            </a:r>
          </a:p>
          <a:p>
            <a:endParaRPr lang="en-US" sz="2800" b="1" dirty="0"/>
          </a:p>
          <a:p>
            <a:r>
              <a:rPr lang="en-US" sz="2800" b="1" dirty="0" smtClean="0"/>
              <a:t>For </a:t>
            </a:r>
            <a:r>
              <a:rPr lang="en-US" sz="2800" b="1" dirty="0"/>
              <a:t>them, as for those who saw them, it was a remarkable moment as the group live in total isolation in the dense Amazon rainforest along the Brazilian-Peruvian border</a:t>
            </a:r>
            <a:r>
              <a:rPr lang="en-US" sz="2800" b="1" dirty="0" smtClean="0"/>
              <a:t>.</a:t>
            </a:r>
            <a:endParaRPr 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-17930"/>
            <a:ext cx="8540628" cy="68759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47063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1" y="152400"/>
            <a:ext cx="8915400" cy="6553200"/>
          </a:xfrm>
        </p:spPr>
        <p:txBody>
          <a:bodyPr/>
          <a:lstStyle/>
          <a:p>
            <a:r>
              <a:rPr lang="en-US" b="1" dirty="0"/>
              <a:t>Fears are growing that an influx of illegal loggers from Peru could threaten their survival, by pushing back other tribes in the River </a:t>
            </a:r>
            <a:r>
              <a:rPr lang="en-US" b="1" dirty="0" err="1"/>
              <a:t>Envira</a:t>
            </a:r>
            <a:r>
              <a:rPr lang="en-US" b="1" dirty="0"/>
              <a:t> area and creating bloody conflict over raw materials and land.</a:t>
            </a:r>
          </a:p>
          <a:p>
            <a:r>
              <a:rPr lang="en-US" b="1" dirty="0"/>
              <a:t>But while the Brazilian government </a:t>
            </a:r>
            <a:r>
              <a:rPr lang="en-US" b="1" dirty="0" smtClean="0"/>
              <a:t>has </a:t>
            </a:r>
            <a:r>
              <a:rPr lang="en-US" b="1" dirty="0"/>
              <a:t>marked out three continuous areas of territory on their side of the border, where four or more tribes live in peace, their Peruvian </a:t>
            </a:r>
            <a:r>
              <a:rPr lang="en-US" b="1" dirty="0" smtClean="0"/>
              <a:t>neighbors </a:t>
            </a:r>
            <a:r>
              <a:rPr lang="en-US" b="1" dirty="0"/>
              <a:t>continue to adopt a more uncaring attitude</a:t>
            </a:r>
            <a:r>
              <a:rPr lang="en-US" b="1" dirty="0" smtClean="0"/>
              <a:t>.</a:t>
            </a:r>
          </a:p>
          <a:p>
            <a:r>
              <a:rPr lang="en-US" b="1" dirty="0"/>
              <a:t>The community, which is estimated to contain about 150 people, also </a:t>
            </a:r>
            <a:r>
              <a:rPr lang="en-US" b="1" dirty="0" smtClean="0"/>
              <a:t>has </a:t>
            </a:r>
            <a:r>
              <a:rPr lang="en-US" b="1" dirty="0"/>
              <a:t>metal goods such as a machete knife and a pan - believed to have been acquired through inter-tribal trading</a:t>
            </a:r>
            <a:r>
              <a:rPr lang="en-US" b="1" dirty="0" smtClean="0"/>
              <a:t>.</a:t>
            </a:r>
          </a:p>
          <a:p>
            <a:r>
              <a:rPr lang="en-US" b="1" dirty="0" smtClean="0"/>
              <a:t>Fiona </a:t>
            </a:r>
            <a:r>
              <a:rPr lang="en-US" b="1" dirty="0"/>
              <a:t>Watson of Survival International and a researcher working in the area </a:t>
            </a:r>
            <a:r>
              <a:rPr lang="en-US" b="1" dirty="0" smtClean="0"/>
              <a:t>fear </a:t>
            </a:r>
            <a:r>
              <a:rPr lang="en-US" b="1" dirty="0"/>
              <a:t>that if the Peruvian government persists with its current attitude and does nothing to halt the impact of the loggers </a:t>
            </a:r>
            <a:r>
              <a:rPr lang="en-US" b="1" dirty="0" smtClean="0"/>
              <a:t>the </a:t>
            </a:r>
            <a:r>
              <a:rPr lang="en-US" b="1" dirty="0"/>
              <a:t>future of the tribe is in doubt.</a:t>
            </a:r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039942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14" y="0"/>
            <a:ext cx="911837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07915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6425" cy="1143000"/>
          </a:xfrm>
        </p:spPr>
        <p:txBody>
          <a:bodyPr/>
          <a:lstStyle/>
          <a:p>
            <a:r>
              <a:rPr lang="en-US" dirty="0" smtClean="0"/>
              <a:t>Mere Contact Poses Dangers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5613" y="1447800"/>
            <a:ext cx="8226425" cy="5029200"/>
          </a:xfrm>
        </p:spPr>
        <p:txBody>
          <a:bodyPr/>
          <a:lstStyle/>
          <a:p>
            <a:r>
              <a:rPr lang="en-US" b="1" dirty="0"/>
              <a:t>Back in 1987 the Brazilian government </a:t>
            </a:r>
            <a:r>
              <a:rPr lang="en-US" b="1" dirty="0" smtClean="0"/>
              <a:t>realized </a:t>
            </a:r>
            <a:r>
              <a:rPr lang="en-US" b="1" dirty="0"/>
              <a:t>the disastrous impact it was having on the tribes by continually trying to make contact. Statistics showed that 50 per cent of those it had met died within a year due to their lack of immunity to diseases which they were unfamiliar with.</a:t>
            </a:r>
          </a:p>
          <a:p>
            <a:endParaRPr lang="en-US" b="1" dirty="0"/>
          </a:p>
          <a:p>
            <a:r>
              <a:rPr lang="en-US" b="1" dirty="0" smtClean="0"/>
              <a:t>Mrs. </a:t>
            </a:r>
            <a:r>
              <a:rPr lang="en-US" b="1" dirty="0"/>
              <a:t>Watson, who has worked for Survival for 20 years, is fearful that if pressure is not put on the Peruvian government to expel the loggers, then this small cluster of tribes - and their fascinating way of life - will be lost for ever.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670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5763"/>
            <a:ext cx="9144000" cy="608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55856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4775"/>
            <a:ext cx="9182100" cy="664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3441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541" y="381000"/>
            <a:ext cx="9150541" cy="60916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73090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itl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ext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_Titl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_Text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itl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ext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2_Titl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2_Text"/>
</p:tagLst>
</file>

<file path=ppt/theme/theme1.xml><?xml version="1.0" encoding="utf-8"?>
<a:theme xmlns:a="http://schemas.openxmlformats.org/drawingml/2006/main" name="brazil map">
  <a:themeElements>
    <a:clrScheme name="Office Theme 2">
      <a:dk1>
        <a:srgbClr val="000000"/>
      </a:dk1>
      <a:lt1>
        <a:srgbClr val="99CC33"/>
      </a:lt1>
      <a:dk2>
        <a:srgbClr val="000000"/>
      </a:dk2>
      <a:lt2>
        <a:srgbClr val="CCCCCC"/>
      </a:lt2>
      <a:accent1>
        <a:srgbClr val="646600"/>
      </a:accent1>
      <a:accent2>
        <a:srgbClr val="00660C"/>
      </a:accent2>
      <a:accent3>
        <a:srgbClr val="CAE2AD"/>
      </a:accent3>
      <a:accent4>
        <a:srgbClr val="000000"/>
      </a:accent4>
      <a:accent5>
        <a:srgbClr val="B8B8AA"/>
      </a:accent5>
      <a:accent6>
        <a:srgbClr val="005C0A"/>
      </a:accent6>
      <a:hlink>
        <a:srgbClr val="365200"/>
      </a:hlink>
      <a:folHlink>
        <a:srgbClr val="104052"/>
      </a:folHlink>
    </a:clrScheme>
    <a:fontScheme name="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99CC33"/>
        </a:lt1>
        <a:dk2>
          <a:srgbClr val="000000"/>
        </a:dk2>
        <a:lt2>
          <a:srgbClr val="CCCCCC"/>
        </a:lt2>
        <a:accent1>
          <a:srgbClr val="558000"/>
        </a:accent1>
        <a:accent2>
          <a:srgbClr val="4B6614"/>
        </a:accent2>
        <a:accent3>
          <a:srgbClr val="CAE2AD"/>
        </a:accent3>
        <a:accent4>
          <a:srgbClr val="000000"/>
        </a:accent4>
        <a:accent5>
          <a:srgbClr val="B4C0AA"/>
        </a:accent5>
        <a:accent6>
          <a:srgbClr val="435C11"/>
        </a:accent6>
        <a:hlink>
          <a:srgbClr val="3C5900"/>
        </a:hlink>
        <a:folHlink>
          <a:srgbClr val="384C0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99CC33"/>
        </a:lt1>
        <a:dk2>
          <a:srgbClr val="000000"/>
        </a:dk2>
        <a:lt2>
          <a:srgbClr val="CCCCCC"/>
        </a:lt2>
        <a:accent1>
          <a:srgbClr val="646600"/>
        </a:accent1>
        <a:accent2>
          <a:srgbClr val="00660C"/>
        </a:accent2>
        <a:accent3>
          <a:srgbClr val="CAE2AD"/>
        </a:accent3>
        <a:accent4>
          <a:srgbClr val="000000"/>
        </a:accent4>
        <a:accent5>
          <a:srgbClr val="B8B8AA"/>
        </a:accent5>
        <a:accent6>
          <a:srgbClr val="005C0A"/>
        </a:accent6>
        <a:hlink>
          <a:srgbClr val="365200"/>
        </a:hlink>
        <a:folHlink>
          <a:srgbClr val="10405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99CC33"/>
        </a:lt1>
        <a:dk2>
          <a:srgbClr val="000000"/>
        </a:dk2>
        <a:lt2>
          <a:srgbClr val="CCCCCC"/>
        </a:lt2>
        <a:accent1>
          <a:srgbClr val="803D39"/>
        </a:accent1>
        <a:accent2>
          <a:srgbClr val="3C5210"/>
        </a:accent2>
        <a:accent3>
          <a:srgbClr val="CAE2AD"/>
        </a:accent3>
        <a:accent4>
          <a:srgbClr val="000000"/>
        </a:accent4>
        <a:accent5>
          <a:srgbClr val="C0AFAE"/>
        </a:accent5>
        <a:accent6>
          <a:srgbClr val="35490D"/>
        </a:accent6>
        <a:hlink>
          <a:srgbClr val="5E265C"/>
        </a:hlink>
        <a:folHlink>
          <a:srgbClr val="362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99CC33"/>
        </a:lt1>
        <a:dk2>
          <a:srgbClr val="000000"/>
        </a:dk2>
        <a:lt2>
          <a:srgbClr val="CCCCCC"/>
        </a:lt2>
        <a:accent1>
          <a:srgbClr val="664B1F"/>
        </a:accent1>
        <a:accent2>
          <a:srgbClr val="66334D"/>
        </a:accent2>
        <a:accent3>
          <a:srgbClr val="CAE2AD"/>
        </a:accent3>
        <a:accent4>
          <a:srgbClr val="000000"/>
        </a:accent4>
        <a:accent5>
          <a:srgbClr val="B8B1AB"/>
        </a:accent5>
        <a:accent6>
          <a:srgbClr val="5C2D45"/>
        </a:accent6>
        <a:hlink>
          <a:srgbClr val="2B3B57"/>
        </a:hlink>
        <a:folHlink>
          <a:srgbClr val="2F4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558000"/>
        </a:accent1>
        <a:accent2>
          <a:srgbClr val="4B6614"/>
        </a:accent2>
        <a:accent3>
          <a:srgbClr val="FFFFFF"/>
        </a:accent3>
        <a:accent4>
          <a:srgbClr val="000000"/>
        </a:accent4>
        <a:accent5>
          <a:srgbClr val="B4C0AA"/>
        </a:accent5>
        <a:accent6>
          <a:srgbClr val="435C11"/>
        </a:accent6>
        <a:hlink>
          <a:srgbClr val="3C5900"/>
        </a:hlink>
        <a:folHlink>
          <a:srgbClr val="384C0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646600"/>
        </a:accent1>
        <a:accent2>
          <a:srgbClr val="00660C"/>
        </a:accent2>
        <a:accent3>
          <a:srgbClr val="FFFFFF"/>
        </a:accent3>
        <a:accent4>
          <a:srgbClr val="000000"/>
        </a:accent4>
        <a:accent5>
          <a:srgbClr val="B8B8AA"/>
        </a:accent5>
        <a:accent6>
          <a:srgbClr val="005C0A"/>
        </a:accent6>
        <a:hlink>
          <a:srgbClr val="365200"/>
        </a:hlink>
        <a:folHlink>
          <a:srgbClr val="10405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803D39"/>
        </a:accent1>
        <a:accent2>
          <a:srgbClr val="3C5210"/>
        </a:accent2>
        <a:accent3>
          <a:srgbClr val="FFFFFF"/>
        </a:accent3>
        <a:accent4>
          <a:srgbClr val="000000"/>
        </a:accent4>
        <a:accent5>
          <a:srgbClr val="C0AFAE"/>
        </a:accent5>
        <a:accent6>
          <a:srgbClr val="35490D"/>
        </a:accent6>
        <a:hlink>
          <a:srgbClr val="5E265C"/>
        </a:hlink>
        <a:folHlink>
          <a:srgbClr val="362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664B1F"/>
        </a:accent1>
        <a:accent2>
          <a:srgbClr val="66334D"/>
        </a:accent2>
        <a:accent3>
          <a:srgbClr val="FFFFFF"/>
        </a:accent3>
        <a:accent4>
          <a:srgbClr val="000000"/>
        </a:accent4>
        <a:accent5>
          <a:srgbClr val="B8B1AB"/>
        </a:accent5>
        <a:accent6>
          <a:srgbClr val="5C2D45"/>
        </a:accent6>
        <a:hlink>
          <a:srgbClr val="2B3B57"/>
        </a:hlink>
        <a:folHlink>
          <a:srgbClr val="2F45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1_Default Design 2">
      <a:dk1>
        <a:srgbClr val="000000"/>
      </a:dk1>
      <a:lt1>
        <a:srgbClr val="99CC33"/>
      </a:lt1>
      <a:dk2>
        <a:srgbClr val="000000"/>
      </a:dk2>
      <a:lt2>
        <a:srgbClr val="CCCCCC"/>
      </a:lt2>
      <a:accent1>
        <a:srgbClr val="646600"/>
      </a:accent1>
      <a:accent2>
        <a:srgbClr val="00660C"/>
      </a:accent2>
      <a:accent3>
        <a:srgbClr val="CAE2AD"/>
      </a:accent3>
      <a:accent4>
        <a:srgbClr val="000000"/>
      </a:accent4>
      <a:accent5>
        <a:srgbClr val="B8B8AA"/>
      </a:accent5>
      <a:accent6>
        <a:srgbClr val="005C0A"/>
      </a:accent6>
      <a:hlink>
        <a:srgbClr val="365200"/>
      </a:hlink>
      <a:folHlink>
        <a:srgbClr val="104052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99CC33"/>
        </a:lt1>
        <a:dk2>
          <a:srgbClr val="000000"/>
        </a:dk2>
        <a:lt2>
          <a:srgbClr val="CCCCCC"/>
        </a:lt2>
        <a:accent1>
          <a:srgbClr val="558000"/>
        </a:accent1>
        <a:accent2>
          <a:srgbClr val="4B6614"/>
        </a:accent2>
        <a:accent3>
          <a:srgbClr val="CAE2AD"/>
        </a:accent3>
        <a:accent4>
          <a:srgbClr val="000000"/>
        </a:accent4>
        <a:accent5>
          <a:srgbClr val="B4C0AA"/>
        </a:accent5>
        <a:accent6>
          <a:srgbClr val="435C11"/>
        </a:accent6>
        <a:hlink>
          <a:srgbClr val="3C5900"/>
        </a:hlink>
        <a:folHlink>
          <a:srgbClr val="384C0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99CC33"/>
        </a:lt1>
        <a:dk2>
          <a:srgbClr val="000000"/>
        </a:dk2>
        <a:lt2>
          <a:srgbClr val="CCCCCC"/>
        </a:lt2>
        <a:accent1>
          <a:srgbClr val="646600"/>
        </a:accent1>
        <a:accent2>
          <a:srgbClr val="00660C"/>
        </a:accent2>
        <a:accent3>
          <a:srgbClr val="CAE2AD"/>
        </a:accent3>
        <a:accent4>
          <a:srgbClr val="000000"/>
        </a:accent4>
        <a:accent5>
          <a:srgbClr val="B8B8AA"/>
        </a:accent5>
        <a:accent6>
          <a:srgbClr val="005C0A"/>
        </a:accent6>
        <a:hlink>
          <a:srgbClr val="365200"/>
        </a:hlink>
        <a:folHlink>
          <a:srgbClr val="10405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99CC33"/>
        </a:lt1>
        <a:dk2>
          <a:srgbClr val="000000"/>
        </a:dk2>
        <a:lt2>
          <a:srgbClr val="CCCCCC"/>
        </a:lt2>
        <a:accent1>
          <a:srgbClr val="803D39"/>
        </a:accent1>
        <a:accent2>
          <a:srgbClr val="3C5210"/>
        </a:accent2>
        <a:accent3>
          <a:srgbClr val="CAE2AD"/>
        </a:accent3>
        <a:accent4>
          <a:srgbClr val="000000"/>
        </a:accent4>
        <a:accent5>
          <a:srgbClr val="C0AFAE"/>
        </a:accent5>
        <a:accent6>
          <a:srgbClr val="35490D"/>
        </a:accent6>
        <a:hlink>
          <a:srgbClr val="5E265C"/>
        </a:hlink>
        <a:folHlink>
          <a:srgbClr val="362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99CC33"/>
        </a:lt1>
        <a:dk2>
          <a:srgbClr val="000000"/>
        </a:dk2>
        <a:lt2>
          <a:srgbClr val="CCCCCC"/>
        </a:lt2>
        <a:accent1>
          <a:srgbClr val="664B1F"/>
        </a:accent1>
        <a:accent2>
          <a:srgbClr val="66334D"/>
        </a:accent2>
        <a:accent3>
          <a:srgbClr val="CAE2AD"/>
        </a:accent3>
        <a:accent4>
          <a:srgbClr val="000000"/>
        </a:accent4>
        <a:accent5>
          <a:srgbClr val="B8B1AB"/>
        </a:accent5>
        <a:accent6>
          <a:srgbClr val="5C2D45"/>
        </a:accent6>
        <a:hlink>
          <a:srgbClr val="2B3B57"/>
        </a:hlink>
        <a:folHlink>
          <a:srgbClr val="2F4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558000"/>
        </a:accent1>
        <a:accent2>
          <a:srgbClr val="4B6614"/>
        </a:accent2>
        <a:accent3>
          <a:srgbClr val="FFFFFF"/>
        </a:accent3>
        <a:accent4>
          <a:srgbClr val="000000"/>
        </a:accent4>
        <a:accent5>
          <a:srgbClr val="B4C0AA"/>
        </a:accent5>
        <a:accent6>
          <a:srgbClr val="435C11"/>
        </a:accent6>
        <a:hlink>
          <a:srgbClr val="3C5900"/>
        </a:hlink>
        <a:folHlink>
          <a:srgbClr val="384C0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646600"/>
        </a:accent1>
        <a:accent2>
          <a:srgbClr val="00660C"/>
        </a:accent2>
        <a:accent3>
          <a:srgbClr val="FFFFFF"/>
        </a:accent3>
        <a:accent4>
          <a:srgbClr val="000000"/>
        </a:accent4>
        <a:accent5>
          <a:srgbClr val="B8B8AA"/>
        </a:accent5>
        <a:accent6>
          <a:srgbClr val="005C0A"/>
        </a:accent6>
        <a:hlink>
          <a:srgbClr val="365200"/>
        </a:hlink>
        <a:folHlink>
          <a:srgbClr val="10405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803D39"/>
        </a:accent1>
        <a:accent2>
          <a:srgbClr val="3C5210"/>
        </a:accent2>
        <a:accent3>
          <a:srgbClr val="FFFFFF"/>
        </a:accent3>
        <a:accent4>
          <a:srgbClr val="000000"/>
        </a:accent4>
        <a:accent5>
          <a:srgbClr val="C0AFAE"/>
        </a:accent5>
        <a:accent6>
          <a:srgbClr val="35490D"/>
        </a:accent6>
        <a:hlink>
          <a:srgbClr val="5E265C"/>
        </a:hlink>
        <a:folHlink>
          <a:srgbClr val="362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664B1F"/>
        </a:accent1>
        <a:accent2>
          <a:srgbClr val="66334D"/>
        </a:accent2>
        <a:accent3>
          <a:srgbClr val="FFFFFF"/>
        </a:accent3>
        <a:accent4>
          <a:srgbClr val="000000"/>
        </a:accent4>
        <a:accent5>
          <a:srgbClr val="B8B1AB"/>
        </a:accent5>
        <a:accent6>
          <a:srgbClr val="5C2D45"/>
        </a:accent6>
        <a:hlink>
          <a:srgbClr val="2B3B57"/>
        </a:hlink>
        <a:folHlink>
          <a:srgbClr val="2F45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brazil map</Template>
  <TotalTime>35</TotalTime>
  <Words>371</Words>
  <Application>Microsoft Office PowerPoint</Application>
  <PresentationFormat>On-screen Show (4:3)</PresentationFormat>
  <Paragraphs>18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16" baseType="lpstr">
      <vt:lpstr>brazil map</vt:lpstr>
      <vt:lpstr>1_Default Design</vt:lpstr>
      <vt:lpstr>BRAZIL: The lost tribe staring extinction in the face</vt:lpstr>
      <vt:lpstr>PowerPoint Presentation</vt:lpstr>
      <vt:lpstr>PowerPoint Presentation</vt:lpstr>
      <vt:lpstr>PowerPoint Presentation</vt:lpstr>
      <vt:lpstr>PowerPoint Presentation</vt:lpstr>
      <vt:lpstr>Mere Contact Poses Dangers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For more on the subject of endangered peoples . . . 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BRAZIL: The lost tribe staring extinction in the face</dc:title>
  <dc:creator>Joe</dc:creator>
  <cp:lastModifiedBy>Joe</cp:lastModifiedBy>
  <cp:revision>4</cp:revision>
  <dcterms:created xsi:type="dcterms:W3CDTF">2011-02-01T15:07:22Z</dcterms:created>
  <dcterms:modified xsi:type="dcterms:W3CDTF">2011-02-01T15:43:18Z</dcterms:modified>
</cp:coreProperties>
</file>