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81" r:id="rId10"/>
    <p:sldId id="282" r:id="rId11"/>
    <p:sldId id="264" r:id="rId12"/>
    <p:sldId id="265" r:id="rId13"/>
    <p:sldId id="266" r:id="rId14"/>
    <p:sldId id="267" r:id="rId15"/>
    <p:sldId id="285" r:id="rId16"/>
    <p:sldId id="268" r:id="rId17"/>
    <p:sldId id="269" r:id="rId18"/>
    <p:sldId id="271" r:id="rId19"/>
    <p:sldId id="270" r:id="rId20"/>
    <p:sldId id="272" r:id="rId21"/>
    <p:sldId id="283" r:id="rId22"/>
    <p:sldId id="276" r:id="rId23"/>
    <p:sldId id="279" r:id="rId24"/>
    <p:sldId id="273" r:id="rId25"/>
    <p:sldId id="274" r:id="rId26"/>
    <p:sldId id="277" r:id="rId27"/>
    <p:sldId id="278" r:id="rId28"/>
    <p:sldId id="284" r:id="rId29"/>
    <p:sldId id="275" r:id="rId30"/>
    <p:sldId id="28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6" autoAdjust="0"/>
    <p:restoredTop sz="94660"/>
  </p:normalViewPr>
  <p:slideViewPr>
    <p:cSldViewPr snapToGrid="0">
      <p:cViewPr varScale="1">
        <p:scale>
          <a:sx n="72" d="100"/>
          <a:sy n="72" d="100"/>
        </p:scale>
        <p:origin x="72"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6/11/2016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6/11/2016</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effectLst>
                  <a:outerShdw blurRad="50800" dist="50800" dir="5400000" algn="ctr" rotWithShape="0">
                    <a:srgbClr val="FF0000"/>
                  </a:outerShdw>
                </a:effectLst>
              </a:rPr>
              <a:t>Giant holes are bursting open in Siberia, and you can hear the explosions from 60 miles away</a:t>
            </a:r>
          </a:p>
        </p:txBody>
      </p:sp>
      <p:sp>
        <p:nvSpPr>
          <p:cNvPr id="3" name="Subtitle 2"/>
          <p:cNvSpPr>
            <a:spLocks noGrp="1"/>
          </p:cNvSpPr>
          <p:nvPr>
            <p:ph type="subTitle" idx="1"/>
          </p:nvPr>
        </p:nvSpPr>
        <p:spPr/>
        <p:txBody>
          <a:bodyPr/>
          <a:lstStyle/>
          <a:p>
            <a:r>
              <a:rPr lang="en-US" dirty="0" smtClean="0"/>
              <a:t>From </a:t>
            </a:r>
            <a:r>
              <a:rPr lang="en-US" dirty="0"/>
              <a:t>Tech Insider</a:t>
            </a:r>
            <a:endParaRPr lang="en-US" dirty="0"/>
          </a:p>
        </p:txBody>
      </p:sp>
    </p:spTree>
    <p:extLst>
      <p:ext uri="{BB962C8B-B14F-4D97-AF65-F5344CB8AC3E}">
        <p14:creationId xmlns:p14="http://schemas.microsoft.com/office/powerpoint/2010/main" val="4045888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1711974" y="0"/>
            <a:ext cx="8768051" cy="6858000"/>
          </a:xfrm>
          <a:prstGeom prst="rect">
            <a:avLst/>
          </a:prstGeom>
        </p:spPr>
      </p:pic>
    </p:spTree>
    <p:extLst>
      <p:ext uri="{BB962C8B-B14F-4D97-AF65-F5344CB8AC3E}">
        <p14:creationId xmlns:p14="http://schemas.microsoft.com/office/powerpoint/2010/main" val="133078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628217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1"/>
            <a:ext cx="12224040" cy="6858000"/>
          </a:xfrm>
          <a:prstGeom prst="rect">
            <a:avLst/>
          </a:prstGeom>
        </p:spPr>
      </p:pic>
    </p:spTree>
    <p:extLst>
      <p:ext uri="{BB962C8B-B14F-4D97-AF65-F5344CB8AC3E}">
        <p14:creationId xmlns:p14="http://schemas.microsoft.com/office/powerpoint/2010/main" val="317371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76897" y="0"/>
            <a:ext cx="12268898" cy="6858000"/>
          </a:xfrm>
          <a:prstGeom prst="rect">
            <a:avLst/>
          </a:prstGeom>
        </p:spPr>
      </p:pic>
    </p:spTree>
    <p:extLst>
      <p:ext uri="{BB962C8B-B14F-4D97-AF65-F5344CB8AC3E}">
        <p14:creationId xmlns:p14="http://schemas.microsoft.com/office/powerpoint/2010/main" val="1191982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1"/>
            <a:ext cx="12224040" cy="6858000"/>
          </a:xfrm>
          <a:prstGeom prst="rect">
            <a:avLst/>
          </a:prstGeom>
        </p:spPr>
      </p:pic>
    </p:spTree>
    <p:extLst>
      <p:ext uri="{BB962C8B-B14F-4D97-AF65-F5344CB8AC3E}">
        <p14:creationId xmlns:p14="http://schemas.microsoft.com/office/powerpoint/2010/main" val="1267813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533400" y="0"/>
            <a:ext cx="10899648" cy="6858000"/>
          </a:xfrm>
          <a:prstGeom prst="rect">
            <a:avLst/>
          </a:prstGeom>
        </p:spPr>
      </p:pic>
    </p:spTree>
    <p:extLst>
      <p:ext uri="{BB962C8B-B14F-4D97-AF65-F5344CB8AC3E}">
        <p14:creationId xmlns:p14="http://schemas.microsoft.com/office/powerpoint/2010/main" val="3370559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30481"/>
            <a:ext cx="12192000" cy="6827519"/>
          </a:xfrm>
          <a:prstGeom prst="rect">
            <a:avLst/>
          </a:prstGeom>
        </p:spPr>
      </p:pic>
    </p:spTree>
    <p:extLst>
      <p:ext uri="{BB962C8B-B14F-4D97-AF65-F5344CB8AC3E}">
        <p14:creationId xmlns:p14="http://schemas.microsoft.com/office/powerpoint/2010/main" val="3013611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1"/>
            <a:ext cx="12291453" cy="6858000"/>
          </a:xfrm>
          <a:prstGeom prst="rect">
            <a:avLst/>
          </a:prstGeom>
        </p:spPr>
      </p:pic>
    </p:spTree>
    <p:extLst>
      <p:ext uri="{BB962C8B-B14F-4D97-AF65-F5344CB8AC3E}">
        <p14:creationId xmlns:p14="http://schemas.microsoft.com/office/powerpoint/2010/main" val="964012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0"/>
            <a:ext cx="12179508" cy="6858000"/>
          </a:xfrm>
          <a:prstGeom prst="rect">
            <a:avLst/>
          </a:prstGeom>
        </p:spPr>
      </p:pic>
    </p:spTree>
    <p:extLst>
      <p:ext uri="{BB962C8B-B14F-4D97-AF65-F5344CB8AC3E}">
        <p14:creationId xmlns:p14="http://schemas.microsoft.com/office/powerpoint/2010/main" val="3200354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466117"/>
            <a:ext cx="3048000" cy="6206826"/>
          </a:xfrm>
        </p:spPr>
        <p:txBody>
          <a:bodyPr/>
          <a:lstStyle/>
          <a:p>
            <a:r>
              <a:rPr lang="en-US" dirty="0"/>
              <a:t>climber scales down a permafrost crater. </a:t>
            </a:r>
          </a:p>
        </p:txBody>
      </p:sp>
      <p:pic>
        <p:nvPicPr>
          <p:cNvPr id="4" name="Content Placeholder 3"/>
          <p:cNvPicPr>
            <a:picLocks noGrp="1" noChangeAspect="1"/>
          </p:cNvPicPr>
          <p:nvPr>
            <p:ph sz="quarter" idx="13"/>
          </p:nvPr>
        </p:nvPicPr>
        <p:blipFill>
          <a:blip r:embed="rId2"/>
          <a:stretch>
            <a:fillRect/>
          </a:stretch>
        </p:blipFill>
        <p:spPr>
          <a:xfrm>
            <a:off x="0" y="-3501"/>
            <a:ext cx="9144000" cy="6861501"/>
          </a:xfrm>
          <a:prstGeom prst="rect">
            <a:avLst/>
          </a:prstGeom>
        </p:spPr>
      </p:pic>
    </p:spTree>
    <p:extLst>
      <p:ext uri="{BB962C8B-B14F-4D97-AF65-F5344CB8AC3E}">
        <p14:creationId xmlns:p14="http://schemas.microsoft.com/office/powerpoint/2010/main" val="734465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7126" y="564088"/>
            <a:ext cx="3044874" cy="6054426"/>
          </a:xfrm>
        </p:spPr>
        <p:txBody>
          <a:bodyPr/>
          <a:lstStyle/>
          <a:p>
            <a:r>
              <a:rPr lang="en-US" dirty="0"/>
              <a:t>Scientists may have discovered what caused these mysterious giant holes in Siberia</a:t>
            </a:r>
          </a:p>
        </p:txBody>
      </p:sp>
      <p:pic>
        <p:nvPicPr>
          <p:cNvPr id="4" name="Content Placeholder 3"/>
          <p:cNvPicPr>
            <a:picLocks noGrp="1" noChangeAspect="1"/>
          </p:cNvPicPr>
          <p:nvPr>
            <p:ph sz="quarter" idx="13"/>
          </p:nvPr>
        </p:nvPicPr>
        <p:blipFill>
          <a:blip r:embed="rId2"/>
          <a:stretch>
            <a:fillRect/>
          </a:stretch>
        </p:blipFill>
        <p:spPr>
          <a:xfrm>
            <a:off x="0" y="0"/>
            <a:ext cx="9147126" cy="6858000"/>
          </a:xfrm>
          <a:prstGeom prst="rect">
            <a:avLst/>
          </a:prstGeom>
        </p:spPr>
      </p:pic>
    </p:spTree>
    <p:extLst>
      <p:ext uri="{BB962C8B-B14F-4D97-AF65-F5344CB8AC3E}">
        <p14:creationId xmlns:p14="http://schemas.microsoft.com/office/powerpoint/2010/main" val="2309313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19539"/>
            <a:ext cx="12192000" cy="6877539"/>
          </a:xfrm>
          <a:prstGeom prst="rect">
            <a:avLst/>
          </a:prstGeom>
        </p:spPr>
      </p:pic>
    </p:spTree>
    <p:extLst>
      <p:ext uri="{BB962C8B-B14F-4D97-AF65-F5344CB8AC3E}">
        <p14:creationId xmlns:p14="http://schemas.microsoft.com/office/powerpoint/2010/main" val="3003753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991227" y="0"/>
            <a:ext cx="10286999" cy="6858000"/>
          </a:xfrm>
          <a:prstGeom prst="rect">
            <a:avLst/>
          </a:prstGeom>
        </p:spPr>
      </p:pic>
    </p:spTree>
    <p:extLst>
      <p:ext uri="{BB962C8B-B14F-4D97-AF65-F5344CB8AC3E}">
        <p14:creationId xmlns:p14="http://schemas.microsoft.com/office/powerpoint/2010/main" val="634687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95943" y="108857"/>
            <a:ext cx="11996057" cy="6542313"/>
          </a:xfrm>
        </p:spPr>
        <p:txBody>
          <a:bodyPr>
            <a:noAutofit/>
          </a:bodyPr>
          <a:lstStyle/>
          <a:p>
            <a:r>
              <a:rPr lang="en-US" sz="3600" b="1" dirty="0"/>
              <a:t>It's not just explosions and melting permafrost we should worry about, either. The EPA states that methane is a greenhouse gas that could have 25 times the impact of carbon dioxide over the next century. </a:t>
            </a:r>
            <a:r>
              <a:rPr lang="en-US" sz="3600" dirty="0"/>
              <a:t>A significant addition to methane emissions would likely have a disastrous impact on our already troubling atmospheric warming, since it's 21 times better at trapping heat, according to </a:t>
            </a:r>
            <a:r>
              <a:rPr lang="en-US" sz="3600" dirty="0" smtClean="0"/>
              <a:t>Live Science</a:t>
            </a:r>
            <a:endParaRPr lang="en-US" sz="3600" b="1" dirty="0"/>
          </a:p>
        </p:txBody>
      </p:sp>
    </p:spTree>
    <p:extLst>
      <p:ext uri="{BB962C8B-B14F-4D97-AF65-F5344CB8AC3E}">
        <p14:creationId xmlns:p14="http://schemas.microsoft.com/office/powerpoint/2010/main" val="2069021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
            <a:ext cx="10364451" cy="1175656"/>
          </a:xfrm>
        </p:spPr>
        <p:txBody>
          <a:bodyPr/>
          <a:lstStyle/>
          <a:p>
            <a:r>
              <a:rPr lang="en-US" dirty="0" smtClean="0"/>
              <a:t>If the explosion theory is correct . . .</a:t>
            </a:r>
            <a:endParaRPr lang="en-US" dirty="0"/>
          </a:p>
        </p:txBody>
      </p:sp>
      <p:sp>
        <p:nvSpPr>
          <p:cNvPr id="3" name="Content Placeholder 2"/>
          <p:cNvSpPr>
            <a:spLocks noGrp="1"/>
          </p:cNvSpPr>
          <p:nvPr>
            <p:ph sz="quarter" idx="13"/>
          </p:nvPr>
        </p:nvSpPr>
        <p:spPr>
          <a:xfrm>
            <a:off x="913774" y="1393372"/>
            <a:ext cx="10363826" cy="4397828"/>
          </a:xfrm>
        </p:spPr>
        <p:txBody>
          <a:bodyPr>
            <a:noAutofit/>
          </a:bodyPr>
          <a:lstStyle/>
          <a:p>
            <a:r>
              <a:rPr lang="en-US" sz="3600" b="1" dirty="0"/>
              <a:t>One of the craters is just 6 miles from a natural gas field. The Siberian Times reported the combination of the two flammable materials in such close proximity is a huge safety concern for the area. (At least two of the craters have since turned into lakes.) </a:t>
            </a:r>
          </a:p>
        </p:txBody>
      </p:sp>
    </p:spTree>
    <p:extLst>
      <p:ext uri="{BB962C8B-B14F-4D97-AF65-F5344CB8AC3E}">
        <p14:creationId xmlns:p14="http://schemas.microsoft.com/office/powerpoint/2010/main" val="1469282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1"/>
            <a:ext cx="12135670" cy="6858000"/>
          </a:xfrm>
          <a:prstGeom prst="rect">
            <a:avLst/>
          </a:prstGeom>
        </p:spPr>
      </p:pic>
    </p:spTree>
    <p:extLst>
      <p:ext uri="{BB962C8B-B14F-4D97-AF65-F5344CB8AC3E}">
        <p14:creationId xmlns:p14="http://schemas.microsoft.com/office/powerpoint/2010/main" val="3476311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205184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26571" y="598714"/>
            <a:ext cx="11604172" cy="6041572"/>
          </a:xfrm>
        </p:spPr>
        <p:txBody>
          <a:bodyPr/>
          <a:lstStyle/>
          <a:p>
            <a:r>
              <a:rPr lang="en-US" sz="3200" b="1" dirty="0"/>
              <a:t>There may be an alternate explanation, though. Land can collapse without a burst of methane in something called a </a:t>
            </a:r>
            <a:r>
              <a:rPr lang="en-US" sz="3200" b="1" dirty="0" err="1"/>
              <a:t>pingo</a:t>
            </a:r>
            <a:r>
              <a:rPr lang="en-US" sz="3200" b="1" dirty="0"/>
              <a:t>, which form when ice is trapped between layers of earth and distorts the top layer into a sort of mound. Thawing can make those mounds suddenly collapse. </a:t>
            </a:r>
            <a:r>
              <a:rPr lang="en-US" sz="3200" b="1" dirty="0" smtClean="0"/>
              <a:t>Even </a:t>
            </a:r>
            <a:r>
              <a:rPr lang="en-US" sz="3200" b="1" dirty="0"/>
              <a:t>if the craters are the result of collapsing </a:t>
            </a:r>
            <a:r>
              <a:rPr lang="en-US" sz="3200" b="1" dirty="0" err="1"/>
              <a:t>pingos</a:t>
            </a:r>
            <a:r>
              <a:rPr lang="en-US" sz="3200" b="1" dirty="0"/>
              <a:t>, they're still likely the result of climate change (and still dangerous). </a:t>
            </a:r>
          </a:p>
          <a:p>
            <a:endParaRPr lang="en-US" dirty="0"/>
          </a:p>
        </p:txBody>
      </p:sp>
    </p:spTree>
    <p:extLst>
      <p:ext uri="{BB962C8B-B14F-4D97-AF65-F5344CB8AC3E}">
        <p14:creationId xmlns:p14="http://schemas.microsoft.com/office/powerpoint/2010/main" val="1849275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3774" y="914400"/>
            <a:ext cx="10363826" cy="4876799"/>
          </a:xfrm>
        </p:spPr>
        <p:txBody>
          <a:bodyPr>
            <a:normAutofit/>
          </a:bodyPr>
          <a:lstStyle/>
          <a:p>
            <a:r>
              <a:rPr lang="en-US" sz="3600" b="1" dirty="0" err="1"/>
              <a:t>Pingo</a:t>
            </a:r>
            <a:r>
              <a:rPr lang="en-US" sz="3600" b="1" dirty="0"/>
              <a:t> or exploding crater, it's clear that climate change is impacting the Arctic more rapidly than any other place on Earth, but researchers are only beginning to grasp how unprecedented warming will effect northern ecosystems. </a:t>
            </a:r>
          </a:p>
        </p:txBody>
      </p:sp>
    </p:spTree>
    <p:extLst>
      <p:ext uri="{BB962C8B-B14F-4D97-AF65-F5344CB8AC3E}">
        <p14:creationId xmlns:p14="http://schemas.microsoft.com/office/powerpoint/2010/main" val="1651553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618517"/>
            <a:ext cx="5106026" cy="4813454"/>
          </a:xfrm>
        </p:spPr>
        <p:txBody>
          <a:bodyPr/>
          <a:lstStyle/>
          <a:p>
            <a:r>
              <a:rPr lang="en-US" dirty="0" smtClean="0"/>
              <a:t>How a </a:t>
            </a:r>
            <a:r>
              <a:rPr lang="en-US" dirty="0" err="1" smtClean="0"/>
              <a:t>pingo</a:t>
            </a:r>
            <a:r>
              <a:rPr lang="en-US" dirty="0" smtClean="0"/>
              <a:t> forms</a:t>
            </a:r>
            <a:endParaRPr lang="en-US" dirty="0"/>
          </a:p>
        </p:txBody>
      </p:sp>
      <p:pic>
        <p:nvPicPr>
          <p:cNvPr id="4" name="Content Placeholder 3"/>
          <p:cNvPicPr>
            <a:picLocks noGrp="1" noChangeAspect="1"/>
          </p:cNvPicPr>
          <p:nvPr>
            <p:ph sz="quarter" idx="13"/>
          </p:nvPr>
        </p:nvPicPr>
        <p:blipFill>
          <a:blip r:embed="rId2"/>
          <a:stretch>
            <a:fillRect/>
          </a:stretch>
        </p:blipFill>
        <p:spPr>
          <a:xfrm>
            <a:off x="0" y="0"/>
            <a:ext cx="5534526" cy="6858000"/>
          </a:xfrm>
          <a:prstGeom prst="rect">
            <a:avLst/>
          </a:prstGeom>
        </p:spPr>
      </p:pic>
    </p:spTree>
    <p:extLst>
      <p:ext uri="{BB962C8B-B14F-4D97-AF65-F5344CB8AC3E}">
        <p14:creationId xmlns:p14="http://schemas.microsoft.com/office/powerpoint/2010/main" val="436948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17975"/>
            <a:ext cx="12192000" cy="6840025"/>
          </a:xfrm>
          <a:prstGeom prst="rect">
            <a:avLst/>
          </a:prstGeom>
        </p:spPr>
      </p:pic>
    </p:spTree>
    <p:extLst>
      <p:ext uri="{BB962C8B-B14F-4D97-AF65-F5344CB8AC3E}">
        <p14:creationId xmlns:p14="http://schemas.microsoft.com/office/powerpoint/2010/main" val="2605406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1"/>
            <a:ext cx="12186271" cy="6858000"/>
          </a:xfrm>
          <a:prstGeom prst="rect">
            <a:avLst/>
          </a:prstGeom>
        </p:spPr>
      </p:pic>
    </p:spTree>
    <p:extLst>
      <p:ext uri="{BB962C8B-B14F-4D97-AF65-F5344CB8AC3E}">
        <p14:creationId xmlns:p14="http://schemas.microsoft.com/office/powerpoint/2010/main" val="2346266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so I (Joe Naumann) ask – shouldn’t this be happening in northern Canada and Alaska too?</a:t>
            </a:r>
            <a:endParaRPr lang="en-US" dirty="0"/>
          </a:p>
        </p:txBody>
      </p:sp>
      <p:sp>
        <p:nvSpPr>
          <p:cNvPr id="3" name="Content Placeholder 2"/>
          <p:cNvSpPr>
            <a:spLocks noGrp="1"/>
          </p:cNvSpPr>
          <p:nvPr>
            <p:ph sz="quarter" idx="13"/>
          </p:nvPr>
        </p:nvSpPr>
        <p:spPr>
          <a:xfrm>
            <a:off x="6607628" y="2590800"/>
            <a:ext cx="4669971" cy="3200399"/>
          </a:xfrm>
        </p:spPr>
        <p:txBody>
          <a:bodyPr/>
          <a:lstStyle/>
          <a:p>
            <a:r>
              <a:rPr lang="en-US" dirty="0" smtClean="0"/>
              <a:t>Methane spikes recorded in Canada</a:t>
            </a:r>
            <a:endParaRPr lang="en-US" dirty="0"/>
          </a:p>
        </p:txBody>
      </p:sp>
      <p:pic>
        <p:nvPicPr>
          <p:cNvPr id="5" name="Picture 4"/>
          <p:cNvPicPr>
            <a:picLocks noChangeAspect="1"/>
          </p:cNvPicPr>
          <p:nvPr/>
        </p:nvPicPr>
        <p:blipFill>
          <a:blip r:embed="rId2"/>
          <a:stretch>
            <a:fillRect/>
          </a:stretch>
        </p:blipFill>
        <p:spPr>
          <a:xfrm>
            <a:off x="473528" y="2214694"/>
            <a:ext cx="5715000" cy="4286250"/>
          </a:xfrm>
          <a:prstGeom prst="rect">
            <a:avLst/>
          </a:prstGeom>
        </p:spPr>
      </p:pic>
    </p:spTree>
    <p:extLst>
      <p:ext uri="{BB962C8B-B14F-4D97-AF65-F5344CB8AC3E}">
        <p14:creationId xmlns:p14="http://schemas.microsoft.com/office/powerpoint/2010/main" val="2309573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41023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0"/>
            <a:ext cx="12179508" cy="6858000"/>
          </a:xfrm>
          <a:prstGeom prst="rect">
            <a:avLst/>
          </a:prstGeom>
        </p:spPr>
      </p:pic>
    </p:spTree>
    <p:extLst>
      <p:ext uri="{BB962C8B-B14F-4D97-AF65-F5344CB8AC3E}">
        <p14:creationId xmlns:p14="http://schemas.microsoft.com/office/powerpoint/2010/main" val="846242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0"/>
            <a:ext cx="12268899" cy="6858000"/>
          </a:xfrm>
          <a:prstGeom prst="rect">
            <a:avLst/>
          </a:prstGeom>
        </p:spPr>
      </p:pic>
    </p:spTree>
    <p:extLst>
      <p:ext uri="{BB962C8B-B14F-4D97-AF65-F5344CB8AC3E}">
        <p14:creationId xmlns:p14="http://schemas.microsoft.com/office/powerpoint/2010/main" val="2676208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0" y="1"/>
            <a:ext cx="12224040" cy="6858000"/>
          </a:xfrm>
          <a:prstGeom prst="rect">
            <a:avLst/>
          </a:prstGeom>
        </p:spPr>
      </p:pic>
    </p:spTree>
    <p:extLst>
      <p:ext uri="{BB962C8B-B14F-4D97-AF65-F5344CB8AC3E}">
        <p14:creationId xmlns:p14="http://schemas.microsoft.com/office/powerpoint/2010/main" val="42181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quarter" idx="13"/>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740244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1390941" y="1"/>
            <a:ext cx="9423205" cy="6858000"/>
          </a:xfrm>
          <a:prstGeom prst="rect">
            <a:avLst/>
          </a:prstGeom>
        </p:spPr>
      </p:pic>
    </p:spTree>
    <p:extLst>
      <p:ext uri="{BB962C8B-B14F-4D97-AF65-F5344CB8AC3E}">
        <p14:creationId xmlns:p14="http://schemas.microsoft.com/office/powerpoint/2010/main" val="410392706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TM04033925[[fn=Droplet]]</Template>
  <TotalTime>51</TotalTime>
  <Words>313</Words>
  <Application>Microsoft Office PowerPoint</Application>
  <PresentationFormat>Widescreen</PresentationFormat>
  <Paragraphs>12</Paragraphs>
  <Slides>30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Tw Cen MT</vt:lpstr>
      <vt:lpstr>Droplet</vt:lpstr>
      <vt:lpstr>Giant holes are bursting open in Siberia, and you can hear the explosions from 60 miles away</vt:lpstr>
      <vt:lpstr>Scientists may have discovered what caused these mysterious giant holes in Siberia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climber scales down a permafrost crater. </vt:lpstr>
      <vt:lpstr>PowerPoint Presentation</vt:lpstr>
      <vt:lpstr>PowerPoint Presentation</vt:lpstr>
      <vt:lpstr>PowerPoint Presentation</vt:lpstr>
      <vt:lpstr>If the explosion theory is correct . . .</vt:lpstr>
      <vt:lpstr>PowerPoint Presentation</vt:lpstr>
      <vt:lpstr>PowerPoint Presentation</vt:lpstr>
      <vt:lpstr>PowerPoint Presentation</vt:lpstr>
      <vt:lpstr>PowerPoint Presentation</vt:lpstr>
      <vt:lpstr>How a pingo forms</vt:lpstr>
      <vt:lpstr>PowerPoint Presentation</vt:lpstr>
      <vt:lpstr>And so I (Joe Naumann) ask – shouldn’t this be happening in northern Canada and Alaska too?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 holes are bursting open in Siberia, and you can hear the explosions from 60 miles away</dc:title>
  <dc:creator>Joseph Naumann</dc:creator>
  <cp:lastModifiedBy>Joseph Naumann</cp:lastModifiedBy>
  <cp:revision>6</cp:revision>
  <dcterms:created xsi:type="dcterms:W3CDTF">2016-06-12T04:42:08Z</dcterms:created>
  <dcterms:modified xsi:type="dcterms:W3CDTF">2016-06-12T05:33:23Z</dcterms:modified>
</cp:coreProperties>
</file>