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35"/>
  </p:notesMasterIdLst>
  <p:sldIdLst>
    <p:sldId id="256" r:id="rId3"/>
    <p:sldId id="269" r:id="rId4"/>
    <p:sldId id="280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84" r:id="rId15"/>
    <p:sldId id="285" r:id="rId16"/>
    <p:sldId id="286" r:id="rId17"/>
    <p:sldId id="287" r:id="rId18"/>
    <p:sldId id="266" r:id="rId19"/>
    <p:sldId id="267" r:id="rId20"/>
    <p:sldId id="268" r:id="rId21"/>
    <p:sldId id="270" r:id="rId22"/>
    <p:sldId id="271" r:id="rId23"/>
    <p:sldId id="272" r:id="rId24"/>
    <p:sldId id="273" r:id="rId25"/>
    <p:sldId id="283" r:id="rId26"/>
    <p:sldId id="274" r:id="rId27"/>
    <p:sldId id="279" r:id="rId28"/>
    <p:sldId id="282" r:id="rId29"/>
    <p:sldId id="281" r:id="rId30"/>
    <p:sldId id="275" r:id="rId31"/>
    <p:sldId id="276" r:id="rId32"/>
    <p:sldId id="277" r:id="rId33"/>
    <p:sldId id="278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0" autoAdjust="0"/>
    <p:restoredTop sz="94600"/>
  </p:normalViewPr>
  <p:slideViewPr>
    <p:cSldViewPr snapToGrid="0">
      <p:cViewPr varScale="1">
        <p:scale>
          <a:sx n="88" d="100"/>
          <a:sy n="88" d="100"/>
        </p:scale>
        <p:origin x="10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749CF3E-FA37-40B2-92C9-062DC0C199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07741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1599D57-8BC4-48D0-94CD-5F1608C4D93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A8AD9-B54E-4087-B952-7756DA96CB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3416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A6D86-A2C0-4A51-80F1-FCA94AB28D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2871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44EB18F-AFDB-4AA9-BD0D-44AC92A6D9E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883AC1-805D-44C0-BE6F-D2FBFAEDA4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4814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FDECBD-A55A-431B-AA79-F442841967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7257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87B7D6-6359-46E6-A609-B745342D82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06980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EF6E1E-991C-435C-B320-DF168206BC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387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FF6351-F010-4D2F-B766-7E35DEDE97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81186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3D8DA1-E2ED-4EDF-B0EF-511896960A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85111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DD599B-1C32-4B9C-8B7A-F41D5DEC02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867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DD99FC-3869-4C9A-9ED4-BF08C18296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69712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DB634-8201-4EF0-AD84-A1F9F9C51A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0621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AE3AB0-0DBC-497F-98D6-4D38A481D3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48846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545EE0-4800-4C2D-9896-A1931279DE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310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B3E9D4-2C57-422F-98FF-AF093BD76E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3067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BA8AE1-85A0-4424-A6E3-DF7871DE20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5392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D2C435-304B-4DAB-AB2D-3906EE1AC6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7654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76EBED-457B-4FF4-9DF0-A87E88DDEF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9537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90C3C1-7A44-4563-92B0-CF2C0DDC28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2214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4FC7F9-CB50-494A-B4B7-4F02C412BB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4775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5B341C-13E1-498B-979D-1E2624F2D6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2089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3224B20-3E99-45E7-B47A-EA1DE5FE3EB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C56A063-B593-40E7-8F57-F5BD8C37E57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59970" y="2130425"/>
            <a:ext cx="7358743" cy="1470025"/>
          </a:xfrm>
        </p:spPr>
        <p:txBody>
          <a:bodyPr/>
          <a:lstStyle/>
          <a:p>
            <a:r>
              <a:rPr lang="en-US" altLang="en-US" sz="4000" b="1" dirty="0" smtClean="0"/>
              <a:t>California Wildfires July 2016</a:t>
            </a:r>
            <a:endParaRPr lang="en-US" altLang="en-US" sz="4000" b="1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3381"/>
            <a:ext cx="8226425" cy="1143000"/>
          </a:xfrm>
        </p:spPr>
        <p:txBody>
          <a:bodyPr/>
          <a:lstStyle/>
          <a:p>
            <a:r>
              <a:rPr lang="en-US" dirty="0"/>
              <a:t>AJ </a:t>
            </a:r>
            <a:r>
              <a:rPr lang="en-US" dirty="0" err="1"/>
              <a:t>Moberg</a:t>
            </a:r>
            <a:r>
              <a:rPr lang="en-US" dirty="0"/>
              <a:t>, 15, waters down the roof of his family's house Saturday.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47" r="3662"/>
          <a:stretch/>
        </p:blipFill>
        <p:spPr>
          <a:xfrm>
            <a:off x="-3175" y="1273377"/>
            <a:ext cx="9147175" cy="558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03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1143000"/>
          </a:xfrm>
        </p:spPr>
        <p:txBody>
          <a:bodyPr/>
          <a:lstStyle/>
          <a:p>
            <a:r>
              <a:rPr lang="en-US" dirty="0"/>
              <a:t>A burned van and trailer sit along Little Tujunga Canyon Road.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67" r="4560"/>
          <a:stretch/>
        </p:blipFill>
        <p:spPr>
          <a:xfrm>
            <a:off x="0" y="1200547"/>
            <a:ext cx="9144000" cy="565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98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15137"/>
            <a:ext cx="8226425" cy="1143000"/>
          </a:xfrm>
        </p:spPr>
        <p:txBody>
          <a:bodyPr/>
          <a:lstStyle/>
          <a:p>
            <a:r>
              <a:rPr lang="en-US" dirty="0"/>
              <a:t>A truck and a house burn along Little Tujunga Canyon Road.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24" r="4880"/>
          <a:stretch/>
        </p:blipFill>
        <p:spPr>
          <a:xfrm>
            <a:off x="0" y="1158137"/>
            <a:ext cx="9144000" cy="569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31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75" y="846138"/>
            <a:ext cx="9144000" cy="515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73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92991"/>
            <a:ext cx="91440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90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76" y="983188"/>
            <a:ext cx="9144001" cy="51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75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75" y="952145"/>
            <a:ext cx="9144000" cy="512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68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Flames from the Sand fire burn a hill near Little </a:t>
            </a:r>
            <a:r>
              <a:rPr lang="en-US" dirty="0" err="1"/>
              <a:t>Tijunga</a:t>
            </a:r>
            <a:r>
              <a:rPr lang="en-US" dirty="0"/>
              <a:t> on Saturday.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10769"/>
            <a:ext cx="9144000" cy="514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290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371" y="1"/>
            <a:ext cx="8534400" cy="1632856"/>
          </a:xfrm>
        </p:spPr>
        <p:txBody>
          <a:bodyPr/>
          <a:lstStyle/>
          <a:p>
            <a:r>
              <a:rPr lang="en-US" dirty="0"/>
              <a:t>Joshua </a:t>
            </a:r>
            <a:r>
              <a:rPr lang="en-US" dirty="0" err="1"/>
              <a:t>Miramontes</a:t>
            </a:r>
            <a:r>
              <a:rPr lang="en-US" dirty="0"/>
              <a:t> with L.A. County Engine 82 works the fast-growing brush fire east of Santa Clarita.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11235"/>
            <a:ext cx="9144000" cy="514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61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helicopter drops water on the fast-growing brush fire east of Santa Clarita.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11235"/>
            <a:ext cx="9144000" cy="514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48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12" y="263753"/>
            <a:ext cx="8650287" cy="1143000"/>
          </a:xfrm>
        </p:spPr>
        <p:txBody>
          <a:bodyPr/>
          <a:lstStyle/>
          <a:p>
            <a:r>
              <a:rPr lang="en-US" dirty="0"/>
              <a:t>The Santa Clarita wildfire is visible from the Top of Topanga Overlook.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711234"/>
            <a:ext cx="9144001" cy="514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41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714500"/>
          </a:xfrm>
        </p:spPr>
        <p:txBody>
          <a:bodyPr/>
          <a:lstStyle/>
          <a:p>
            <a:r>
              <a:rPr lang="en-US" dirty="0"/>
              <a:t>Flames from the Sand Fire burning in Santa Clarita light up the night sky in this image from the </a:t>
            </a:r>
            <a:r>
              <a:rPr lang="en-US" dirty="0" err="1"/>
              <a:t>the</a:t>
            </a:r>
            <a:r>
              <a:rPr lang="en-US" dirty="0"/>
              <a:t> Odyssey Restaurant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1450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229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Smoke and flames rise from the Sand Fire on July 22, 2016. (Credit: KTLA)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1450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73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Smoke billows above the Sand Fire on July 22, 2016. (Credit: KTLA)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15985"/>
            <a:ext cx="9144000" cy="514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6931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44152"/>
            <a:ext cx="9144000" cy="504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599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71525"/>
          </a:xfrm>
        </p:spPr>
        <p:txBody>
          <a:bodyPr/>
          <a:lstStyle/>
          <a:p>
            <a:r>
              <a:rPr lang="en-US" dirty="0" smtClean="0"/>
              <a:t>Evacuating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71525"/>
            <a:ext cx="9144000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62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44152"/>
            <a:ext cx="9144000" cy="504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23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California Fires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072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75" y="444031"/>
            <a:ext cx="9144000" cy="605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195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49162"/>
            <a:ext cx="9144000" cy="590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406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7971"/>
            <a:ext cx="9140824" cy="1605409"/>
          </a:xfrm>
        </p:spPr>
        <p:txBody>
          <a:bodyPr/>
          <a:lstStyle/>
          <a:p>
            <a:r>
              <a:rPr lang="en-US" dirty="0"/>
              <a:t>7,893 Acre Wildfire 62 Percent Contained in Santa Barbara County; Evacuation Areas Reduced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75" y="1703380"/>
            <a:ext cx="9144000" cy="504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62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85658"/>
            <a:ext cx="9145935" cy="41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932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1"/>
            <a:ext cx="9143999" cy="1740242"/>
          </a:xfrm>
        </p:spPr>
        <p:txBody>
          <a:bodyPr/>
          <a:lstStyle/>
          <a:p>
            <a:r>
              <a:rPr lang="en-US" dirty="0"/>
              <a:t>2 Dead, About 30,000 Acres Burned in Erskine Fire in Lake Isabella; Gov. Brown Issues State of Emergency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16443"/>
            <a:ext cx="9144000" cy="504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154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 Gabriel Complex Fires Burning Above Duarte, Azusa Char 4,900 Acres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16443"/>
            <a:ext cx="9144000" cy="504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67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Fast-Moving ‘Sherpa Fire’ Forces Mandatory Evacuations in Santa Barbara County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16443"/>
            <a:ext cx="9144000" cy="504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55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608" y="198562"/>
            <a:ext cx="8429249" cy="1064181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79419"/>
            <a:ext cx="9144000" cy="504674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75" y="506078"/>
            <a:ext cx="9144000" cy="571658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62001"/>
            <a:ext cx="9144000" cy="542890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1743" y="846138"/>
            <a:ext cx="9144000" cy="594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97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46138"/>
            <a:ext cx="9144000" cy="530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99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513114"/>
          </a:xfrm>
        </p:spPr>
        <p:txBody>
          <a:bodyPr/>
          <a:lstStyle/>
          <a:p>
            <a:r>
              <a:rPr lang="en-US" dirty="0"/>
              <a:t>A house burns along Little Tujunga Canyon Road as the Sand Fire rages near Santa Clarita.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10769"/>
            <a:ext cx="9144000" cy="514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526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Office Theme">
  <a:themeElements>
    <a:clrScheme name="Office Theme 2">
      <a:dk1>
        <a:srgbClr val="333333"/>
      </a:dk1>
      <a:lt1>
        <a:srgbClr val="FFFFFF"/>
      </a:lt1>
      <a:dk2>
        <a:srgbClr val="CC3333"/>
      </a:dk2>
      <a:lt2>
        <a:srgbClr val="FFFFFF"/>
      </a:lt2>
      <a:accent1>
        <a:srgbClr val="F2853D"/>
      </a:accent1>
      <a:accent2>
        <a:srgbClr val="F285C5"/>
      </a:accent2>
      <a:accent3>
        <a:srgbClr val="E2ADAD"/>
      </a:accent3>
      <a:accent4>
        <a:srgbClr val="DADADA"/>
      </a:accent4>
      <a:accent5>
        <a:srgbClr val="F7C2AF"/>
      </a:accent5>
      <a:accent6>
        <a:srgbClr val="DB78B2"/>
      </a:accent6>
      <a:hlink>
        <a:srgbClr val="FFA6A6"/>
      </a:hlink>
      <a:folHlink>
        <a:srgbClr val="D6C2F2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ffice Theme 1">
        <a:dk1>
          <a:srgbClr val="333333"/>
        </a:dk1>
        <a:lt1>
          <a:srgbClr val="FFFFFF"/>
        </a:lt1>
        <a:dk2>
          <a:srgbClr val="CC3333"/>
        </a:dk2>
        <a:lt2>
          <a:srgbClr val="FFFFFF"/>
        </a:lt2>
        <a:accent1>
          <a:srgbClr val="FA6464"/>
        </a:accent1>
        <a:accent2>
          <a:srgbClr val="FF8080"/>
        </a:accent2>
        <a:accent3>
          <a:srgbClr val="E2ADAD"/>
        </a:accent3>
        <a:accent4>
          <a:srgbClr val="DADADA"/>
        </a:accent4>
        <a:accent5>
          <a:srgbClr val="FCB8B8"/>
        </a:accent5>
        <a:accent6>
          <a:srgbClr val="E77373"/>
        </a:accent6>
        <a:hlink>
          <a:srgbClr val="FFA6A6"/>
        </a:hlink>
        <a:folHlink>
          <a:srgbClr val="FF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333333"/>
        </a:dk1>
        <a:lt1>
          <a:srgbClr val="FFFFFF"/>
        </a:lt1>
        <a:dk2>
          <a:srgbClr val="CC3333"/>
        </a:dk2>
        <a:lt2>
          <a:srgbClr val="FFFFFF"/>
        </a:lt2>
        <a:accent1>
          <a:srgbClr val="F2853D"/>
        </a:accent1>
        <a:accent2>
          <a:srgbClr val="F285C5"/>
        </a:accent2>
        <a:accent3>
          <a:srgbClr val="E2ADAD"/>
        </a:accent3>
        <a:accent4>
          <a:srgbClr val="DADADA"/>
        </a:accent4>
        <a:accent5>
          <a:srgbClr val="F7C2AF"/>
        </a:accent5>
        <a:accent6>
          <a:srgbClr val="DB78B2"/>
        </a:accent6>
        <a:hlink>
          <a:srgbClr val="FFA6A6"/>
        </a:hlink>
        <a:folHlink>
          <a:srgbClr val="D6C2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333333"/>
        </a:dk1>
        <a:lt1>
          <a:srgbClr val="FFFFFF"/>
        </a:lt1>
        <a:dk2>
          <a:srgbClr val="CC3333"/>
        </a:dk2>
        <a:lt2>
          <a:srgbClr val="FFFFFF"/>
        </a:lt2>
        <a:accent1>
          <a:srgbClr val="B0CC5C"/>
        </a:accent1>
        <a:accent2>
          <a:srgbClr val="F29191"/>
        </a:accent2>
        <a:accent3>
          <a:srgbClr val="E2ADAD"/>
        </a:accent3>
        <a:accent4>
          <a:srgbClr val="DADADA"/>
        </a:accent4>
        <a:accent5>
          <a:srgbClr val="D4E2B5"/>
        </a:accent5>
        <a:accent6>
          <a:srgbClr val="DB8383"/>
        </a:accent6>
        <a:hlink>
          <a:srgbClr val="9FC6D4"/>
        </a:hlink>
        <a:folHlink>
          <a:srgbClr val="E6C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333333"/>
        </a:dk1>
        <a:lt1>
          <a:srgbClr val="FFFFFF"/>
        </a:lt1>
        <a:dk2>
          <a:srgbClr val="CC3333"/>
        </a:dk2>
        <a:lt2>
          <a:srgbClr val="FFFFFF"/>
        </a:lt2>
        <a:accent1>
          <a:srgbClr val="70CC70"/>
        </a:accent1>
        <a:accent2>
          <a:srgbClr val="DEBD37"/>
        </a:accent2>
        <a:accent3>
          <a:srgbClr val="E2ADAD"/>
        </a:accent3>
        <a:accent4>
          <a:srgbClr val="DADADA"/>
        </a:accent4>
        <a:accent5>
          <a:srgbClr val="BBE2BB"/>
        </a:accent5>
        <a:accent6>
          <a:srgbClr val="C9AB31"/>
        </a:accent6>
        <a:hlink>
          <a:srgbClr val="C1B5FF"/>
        </a:hlink>
        <a:folHlink>
          <a:srgbClr val="FFA6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A6464"/>
        </a:accent1>
        <a:accent2>
          <a:srgbClr val="FF8080"/>
        </a:accent2>
        <a:accent3>
          <a:srgbClr val="FFFFFF"/>
        </a:accent3>
        <a:accent4>
          <a:srgbClr val="000000"/>
        </a:accent4>
        <a:accent5>
          <a:srgbClr val="FCB8B8"/>
        </a:accent5>
        <a:accent6>
          <a:srgbClr val="E77373"/>
        </a:accent6>
        <a:hlink>
          <a:srgbClr val="FFA6A6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2853D"/>
        </a:accent1>
        <a:accent2>
          <a:srgbClr val="F285C5"/>
        </a:accent2>
        <a:accent3>
          <a:srgbClr val="FFFFFF"/>
        </a:accent3>
        <a:accent4>
          <a:srgbClr val="000000"/>
        </a:accent4>
        <a:accent5>
          <a:srgbClr val="F7C2AF"/>
        </a:accent5>
        <a:accent6>
          <a:srgbClr val="DB78B2"/>
        </a:accent6>
        <a:hlink>
          <a:srgbClr val="FFA6A6"/>
        </a:hlink>
        <a:folHlink>
          <a:srgbClr val="D6C2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B0CC5C"/>
        </a:accent1>
        <a:accent2>
          <a:srgbClr val="F29191"/>
        </a:accent2>
        <a:accent3>
          <a:srgbClr val="FFFFFF"/>
        </a:accent3>
        <a:accent4>
          <a:srgbClr val="000000"/>
        </a:accent4>
        <a:accent5>
          <a:srgbClr val="D4E2B5"/>
        </a:accent5>
        <a:accent6>
          <a:srgbClr val="DB8383"/>
        </a:accent6>
        <a:hlink>
          <a:srgbClr val="9FC6D4"/>
        </a:hlink>
        <a:folHlink>
          <a:srgbClr val="E6CF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0CC70"/>
        </a:accent1>
        <a:accent2>
          <a:srgbClr val="DEBD37"/>
        </a:accent2>
        <a:accent3>
          <a:srgbClr val="FFFFFF"/>
        </a:accent3>
        <a:accent4>
          <a:srgbClr val="000000"/>
        </a:accent4>
        <a:accent5>
          <a:srgbClr val="BBE2BB"/>
        </a:accent5>
        <a:accent6>
          <a:srgbClr val="C9AB31"/>
        </a:accent6>
        <a:hlink>
          <a:srgbClr val="C1B5FF"/>
        </a:hlink>
        <a:folHlink>
          <a:srgbClr val="FFA6A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F8AD61CC-360C-415A-B323-81FF5FC918D3}" vid="{FB982925-C80E-4685-A8CB-19010A54C288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333333"/>
      </a:dk1>
      <a:lt1>
        <a:srgbClr val="FFFFFF"/>
      </a:lt1>
      <a:dk2>
        <a:srgbClr val="CC3333"/>
      </a:dk2>
      <a:lt2>
        <a:srgbClr val="FFFFFF"/>
      </a:lt2>
      <a:accent1>
        <a:srgbClr val="F2853D"/>
      </a:accent1>
      <a:accent2>
        <a:srgbClr val="F285C5"/>
      </a:accent2>
      <a:accent3>
        <a:srgbClr val="E2ADAD"/>
      </a:accent3>
      <a:accent4>
        <a:srgbClr val="DADADA"/>
      </a:accent4>
      <a:accent5>
        <a:srgbClr val="F7C2AF"/>
      </a:accent5>
      <a:accent6>
        <a:srgbClr val="DB78B2"/>
      </a:accent6>
      <a:hlink>
        <a:srgbClr val="FFA6A6"/>
      </a:hlink>
      <a:folHlink>
        <a:srgbClr val="D6C2F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333333"/>
        </a:dk1>
        <a:lt1>
          <a:srgbClr val="FFFFFF"/>
        </a:lt1>
        <a:dk2>
          <a:srgbClr val="CC3333"/>
        </a:dk2>
        <a:lt2>
          <a:srgbClr val="FFFFFF"/>
        </a:lt2>
        <a:accent1>
          <a:srgbClr val="FA6464"/>
        </a:accent1>
        <a:accent2>
          <a:srgbClr val="FF8080"/>
        </a:accent2>
        <a:accent3>
          <a:srgbClr val="E2ADAD"/>
        </a:accent3>
        <a:accent4>
          <a:srgbClr val="DADADA"/>
        </a:accent4>
        <a:accent5>
          <a:srgbClr val="FCB8B8"/>
        </a:accent5>
        <a:accent6>
          <a:srgbClr val="E77373"/>
        </a:accent6>
        <a:hlink>
          <a:srgbClr val="FFA6A6"/>
        </a:hlink>
        <a:folHlink>
          <a:srgbClr val="FF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333333"/>
        </a:dk1>
        <a:lt1>
          <a:srgbClr val="FFFFFF"/>
        </a:lt1>
        <a:dk2>
          <a:srgbClr val="CC3333"/>
        </a:dk2>
        <a:lt2>
          <a:srgbClr val="FFFFFF"/>
        </a:lt2>
        <a:accent1>
          <a:srgbClr val="F2853D"/>
        </a:accent1>
        <a:accent2>
          <a:srgbClr val="F285C5"/>
        </a:accent2>
        <a:accent3>
          <a:srgbClr val="E2ADAD"/>
        </a:accent3>
        <a:accent4>
          <a:srgbClr val="DADADA"/>
        </a:accent4>
        <a:accent5>
          <a:srgbClr val="F7C2AF"/>
        </a:accent5>
        <a:accent6>
          <a:srgbClr val="DB78B2"/>
        </a:accent6>
        <a:hlink>
          <a:srgbClr val="FFA6A6"/>
        </a:hlink>
        <a:folHlink>
          <a:srgbClr val="D6C2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333333"/>
        </a:dk1>
        <a:lt1>
          <a:srgbClr val="FFFFFF"/>
        </a:lt1>
        <a:dk2>
          <a:srgbClr val="CC3333"/>
        </a:dk2>
        <a:lt2>
          <a:srgbClr val="FFFFFF"/>
        </a:lt2>
        <a:accent1>
          <a:srgbClr val="B0CC5C"/>
        </a:accent1>
        <a:accent2>
          <a:srgbClr val="F29191"/>
        </a:accent2>
        <a:accent3>
          <a:srgbClr val="E2ADAD"/>
        </a:accent3>
        <a:accent4>
          <a:srgbClr val="DADADA"/>
        </a:accent4>
        <a:accent5>
          <a:srgbClr val="D4E2B5"/>
        </a:accent5>
        <a:accent6>
          <a:srgbClr val="DB8383"/>
        </a:accent6>
        <a:hlink>
          <a:srgbClr val="9FC6D4"/>
        </a:hlink>
        <a:folHlink>
          <a:srgbClr val="E6C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333333"/>
        </a:dk1>
        <a:lt1>
          <a:srgbClr val="FFFFFF"/>
        </a:lt1>
        <a:dk2>
          <a:srgbClr val="CC3333"/>
        </a:dk2>
        <a:lt2>
          <a:srgbClr val="FFFFFF"/>
        </a:lt2>
        <a:accent1>
          <a:srgbClr val="70CC70"/>
        </a:accent1>
        <a:accent2>
          <a:srgbClr val="DEBD37"/>
        </a:accent2>
        <a:accent3>
          <a:srgbClr val="E2ADAD"/>
        </a:accent3>
        <a:accent4>
          <a:srgbClr val="DADADA"/>
        </a:accent4>
        <a:accent5>
          <a:srgbClr val="BBE2BB"/>
        </a:accent5>
        <a:accent6>
          <a:srgbClr val="C9AB31"/>
        </a:accent6>
        <a:hlink>
          <a:srgbClr val="C1B5FF"/>
        </a:hlink>
        <a:folHlink>
          <a:srgbClr val="FFA6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A6464"/>
        </a:accent1>
        <a:accent2>
          <a:srgbClr val="FF8080"/>
        </a:accent2>
        <a:accent3>
          <a:srgbClr val="FFFFFF"/>
        </a:accent3>
        <a:accent4>
          <a:srgbClr val="000000"/>
        </a:accent4>
        <a:accent5>
          <a:srgbClr val="FCB8B8"/>
        </a:accent5>
        <a:accent6>
          <a:srgbClr val="E77373"/>
        </a:accent6>
        <a:hlink>
          <a:srgbClr val="FFA6A6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2853D"/>
        </a:accent1>
        <a:accent2>
          <a:srgbClr val="F285C5"/>
        </a:accent2>
        <a:accent3>
          <a:srgbClr val="FFFFFF"/>
        </a:accent3>
        <a:accent4>
          <a:srgbClr val="000000"/>
        </a:accent4>
        <a:accent5>
          <a:srgbClr val="F7C2AF"/>
        </a:accent5>
        <a:accent6>
          <a:srgbClr val="DB78B2"/>
        </a:accent6>
        <a:hlink>
          <a:srgbClr val="FFA6A6"/>
        </a:hlink>
        <a:folHlink>
          <a:srgbClr val="D6C2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B0CC5C"/>
        </a:accent1>
        <a:accent2>
          <a:srgbClr val="F29191"/>
        </a:accent2>
        <a:accent3>
          <a:srgbClr val="FFFFFF"/>
        </a:accent3>
        <a:accent4>
          <a:srgbClr val="000000"/>
        </a:accent4>
        <a:accent5>
          <a:srgbClr val="D4E2B5"/>
        </a:accent5>
        <a:accent6>
          <a:srgbClr val="DB8383"/>
        </a:accent6>
        <a:hlink>
          <a:srgbClr val="9FC6D4"/>
        </a:hlink>
        <a:folHlink>
          <a:srgbClr val="E6CF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0CC70"/>
        </a:accent1>
        <a:accent2>
          <a:srgbClr val="DEBD37"/>
        </a:accent2>
        <a:accent3>
          <a:srgbClr val="FFFFFF"/>
        </a:accent3>
        <a:accent4>
          <a:srgbClr val="000000"/>
        </a:accent4>
        <a:accent5>
          <a:srgbClr val="BBE2BB"/>
        </a:accent5>
        <a:accent6>
          <a:srgbClr val="C9AB31"/>
        </a:accent6>
        <a:hlink>
          <a:srgbClr val="C1B5FF"/>
        </a:hlink>
        <a:folHlink>
          <a:srgbClr val="FFA6A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F8AD61CC-360C-415A-B323-81FF5FC918D3}" vid="{E459AAED-A289-4299-8B3F-75177DCECC50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forest fire abstract</Template>
  <TotalTime>65</TotalTime>
  <Words>240</Words>
  <Application>Microsoft Office PowerPoint</Application>
  <PresentationFormat>On-screen Show (4:3)</PresentationFormat>
  <Paragraphs>18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Office Theme</vt:lpstr>
      <vt:lpstr>1_Default Design</vt:lpstr>
      <vt:lpstr>California Wildfires July 2016</vt:lpstr>
      <vt:lpstr>The Santa Clarita wildfire is visible from the Top of Topanga Overlook.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house burns along Little Tujunga Canyon Road as the Sand Fire rages near Santa Clarita.</vt:lpstr>
      <vt:lpstr>AJ Moberg, 15, waters down the roof of his family's house Saturday.</vt:lpstr>
      <vt:lpstr>A burned van and trailer sit along Little Tujunga Canyon Road.</vt:lpstr>
      <vt:lpstr>A truck and a house burn along Little Tujunga Canyon Road.</vt:lpstr>
      <vt:lpstr>PowerPoint Presentation</vt:lpstr>
      <vt:lpstr>PowerPoint Presentation</vt:lpstr>
      <vt:lpstr>PowerPoint Presentation</vt:lpstr>
      <vt:lpstr>PowerPoint Presentation</vt:lpstr>
      <vt:lpstr>Flames from the Sand fire burn a hill near Little Tijunga on Saturday.</vt:lpstr>
      <vt:lpstr>Joshua Miramontes with L.A. County Engine 82 works the fast-growing brush fire east of Santa Clarita.</vt:lpstr>
      <vt:lpstr>A helicopter drops water on the fast-growing brush fire east of Santa Clarita.</vt:lpstr>
      <vt:lpstr>Flames from the Sand Fire burning in Santa Clarita light up the night sky in this image from the the Odyssey Restaurant</vt:lpstr>
      <vt:lpstr>Smoke and flames rise from the Sand Fire on July 22, 2016. (Credit: KTLA)</vt:lpstr>
      <vt:lpstr>Smoke billows above the Sand Fire on July 22, 2016. (Credit: KTLA)</vt:lpstr>
      <vt:lpstr>PowerPoint Presentation</vt:lpstr>
      <vt:lpstr>Evacuating </vt:lpstr>
      <vt:lpstr>PowerPoint Presentation</vt:lpstr>
      <vt:lpstr>Other California Fires</vt:lpstr>
      <vt:lpstr>PowerPoint Presentation</vt:lpstr>
      <vt:lpstr>PowerPoint Presentation</vt:lpstr>
      <vt:lpstr>7,893 Acre Wildfire 62 Percent Contained in Santa Barbara County; Evacuation Areas Reduced</vt:lpstr>
      <vt:lpstr>2 Dead, About 30,000 Acres Burned in Erskine Fire in Lake Isabella; Gov. Brown Issues State of Emergency</vt:lpstr>
      <vt:lpstr>San Gabriel Complex Fires Burning Above Duarte, Azusa Char 4,900 Acres</vt:lpstr>
      <vt:lpstr>Fast-Moving ‘Sherpa Fire’ Forces Mandatory Evacuations in Santa Barbara County</vt:lpstr>
    </vt:vector>
  </TitlesOfParts>
  <Company>Indezine.com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Wildfires July 2016</dc:title>
  <dc:creator>Joseph Naumann</dc:creator>
  <cp:lastModifiedBy>Joseph Naumann</cp:lastModifiedBy>
  <cp:revision>8</cp:revision>
  <dcterms:created xsi:type="dcterms:W3CDTF">2016-07-24T07:46:41Z</dcterms:created>
  <dcterms:modified xsi:type="dcterms:W3CDTF">2016-07-24T21:31:37Z</dcterms:modified>
</cp:coreProperties>
</file>