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57" r:id="rId3"/>
    <p:sldId id="258" r:id="rId4"/>
    <p:sldId id="261" r:id="rId5"/>
    <p:sldId id="270" r:id="rId6"/>
    <p:sldId id="262" r:id="rId7"/>
    <p:sldId id="259" r:id="rId8"/>
    <p:sldId id="263" r:id="rId9"/>
    <p:sldId id="260" r:id="rId10"/>
    <p:sldId id="265" r:id="rId11"/>
    <p:sldId id="266" r:id="rId12"/>
    <p:sldId id="264" r:id="rId13"/>
    <p:sldId id="273" r:id="rId14"/>
    <p:sldId id="267" r:id="rId15"/>
    <p:sldId id="272" r:id="rId16"/>
    <p:sldId id="271" r:id="rId17"/>
    <p:sldId id="268" r:id="rId18"/>
    <p:sldId id="269"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706" autoAdjust="0"/>
  </p:normalViewPr>
  <p:slideViewPr>
    <p:cSldViewPr>
      <p:cViewPr varScale="1">
        <p:scale>
          <a:sx n="44" d="100"/>
          <a:sy n="44" d="100"/>
        </p:scale>
        <p:origin x="77" y="187"/>
      </p:cViewPr>
      <p:guideLst/>
    </p:cSldViewPr>
  </p:slideViewPr>
  <p:notesTextViewPr>
    <p:cViewPr>
      <p:scale>
        <a:sx n="1" d="1"/>
        <a:sy n="1" d="1"/>
      </p:scale>
      <p:origin x="0" y="0"/>
    </p:cViewPr>
  </p:notesTextViewPr>
  <p:notesViewPr>
    <p:cSldViewPr showGuides="1">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1C5132-FFA3-4B02-9F09-22FCF40EFA74}" type="datetimeFigureOut">
              <a:rPr lang="en-US" smtClean="0"/>
              <a:t>1/12/2017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3C20D7-F8F1-4196-9585-26F31AFC85C9}" type="slidenum">
              <a:rPr lang="en-US" smtClean="0"/>
              <a:t>‹#›</a:t>
            </a:fld>
            <a:endParaRPr lang="en-US"/>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E42C9-243F-4DC5-AFF6-9D56B5FA9D63}" type="datetimeFigureOut">
              <a:rPr lang="en-US" smtClean="0"/>
              <a:t>1/12/2017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EC444-603B-4F09-9A06-5917518DD901}" type="slidenum">
              <a:rPr lang="en-US" smtClean="0"/>
              <a:t>‹#›</a:t>
            </a:fld>
            <a:endParaRPr lang="en-US"/>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AEC444-603B-4F09-9A06-5917518DD901}" type="slidenum">
              <a:rPr lang="en-US" smtClean="0"/>
              <a:t>1</a:t>
            </a:fld>
            <a:endParaRPr lang="en-US"/>
          </a:p>
        </p:txBody>
      </p:sp>
    </p:spTree>
    <p:extLst>
      <p:ext uri="{BB962C8B-B14F-4D97-AF65-F5344CB8AC3E}">
        <p14:creationId xmlns:p14="http://schemas.microsoft.com/office/powerpoint/2010/main" val="4039154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1" y="4114800"/>
            <a:ext cx="10515598" cy="1158446"/>
          </a:xfrm>
        </p:spPr>
        <p:txBody>
          <a:bodyPr anchor="b">
            <a:normAutofit/>
          </a:bodyPr>
          <a:lstStyle>
            <a:lvl1pPr algn="l">
              <a:defRPr sz="5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1" y="5338170"/>
            <a:ext cx="10515598" cy="474836"/>
          </a:xfrm>
        </p:spPr>
        <p:txBody>
          <a:bodyPr/>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1/12/2017</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1693" y="365125"/>
            <a:ext cx="1600200" cy="5811838"/>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85344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a:p>
        </p:txBody>
      </p:sp>
      <p:sp>
        <p:nvSpPr>
          <p:cNvPr id="4" name="Date Placeholder 4"/>
          <p:cNvSpPr>
            <a:spLocks noGrp="1"/>
          </p:cNvSpPr>
          <p:nvPr>
            <p:ph type="dt" sz="half" idx="10"/>
          </p:nvPr>
        </p:nvSpPr>
        <p:spPr/>
        <p:txBody>
          <a:bodyPr/>
          <a:lstStyle/>
          <a:p>
            <a:fld id="{B0FE2824-C2A0-4931-BB32-60B24BDBB3CC}" type="datetimeFigureOut">
              <a:rPr lang="en-US" smtClean="0"/>
              <a:t>1/12/2017</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p:cNvSpPr>
            <a:spLocks noGrp="1"/>
          </p:cNvSpPr>
          <p:nvPr>
            <p:ph type="ftr" sz="quarter" idx="11"/>
          </p:nvPr>
        </p:nvSpPr>
        <p:spPr/>
        <p:txBody>
          <a:bodyPr/>
          <a:lstStyle/>
          <a:p>
            <a:endParaRPr lang="en-US" dirty="0"/>
          </a:p>
        </p:txBody>
      </p:sp>
      <p:sp>
        <p:nvSpPr>
          <p:cNvPr id="4" name="Date Placeholder 4"/>
          <p:cNvSpPr>
            <a:spLocks noGrp="1"/>
          </p:cNvSpPr>
          <p:nvPr>
            <p:ph type="dt" sz="half" idx="10"/>
          </p:nvPr>
        </p:nvSpPr>
        <p:spPr/>
        <p:txBody>
          <a:bodyPr/>
          <a:lstStyle/>
          <a:p>
            <a:fld id="{B0FE2824-C2A0-4931-BB32-60B24BDBB3CC}" type="datetimeFigureOut">
              <a:rPr lang="en-US" smtClean="0"/>
              <a:t>1/12/2017</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429000"/>
            <a:ext cx="9601200" cy="1838519"/>
          </a:xfrm>
        </p:spPr>
        <p:txBody>
          <a:bodyPr anchor="b">
            <a:normAutofit/>
          </a:bodyPr>
          <a:lstStyle>
            <a:lvl1pPr>
              <a:defRPr sz="52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41248" y="5340096"/>
            <a:ext cx="9601200" cy="475488"/>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5224"/>
          </a:xfrm>
        </p:spPr>
        <p:txBody>
          <a:bodyPr/>
          <a:lstStyle/>
          <a:p>
            <a:r>
              <a:rPr lang="en-US"/>
              <a:t>Click to edit Master title style</a:t>
            </a:r>
          </a:p>
        </p:txBody>
      </p:sp>
      <p:sp>
        <p:nvSpPr>
          <p:cNvPr id="3" name="Content Placeholder 2"/>
          <p:cNvSpPr>
            <a:spLocks noGrp="1"/>
          </p:cNvSpPr>
          <p:nvPr>
            <p:ph sz="half" idx="1"/>
          </p:nvPr>
        </p:nvSpPr>
        <p:spPr>
          <a:xfrm>
            <a:off x="8382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1/12/2017</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397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61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11"/>
          </p:nvPr>
        </p:nvSpPr>
        <p:spPr/>
        <p:txBody>
          <a:bodyPr/>
          <a:lstStyle/>
          <a:p>
            <a:endParaRPr lang="en-US"/>
          </a:p>
        </p:txBody>
      </p:sp>
      <p:sp>
        <p:nvSpPr>
          <p:cNvPr id="7" name="Date Placeholder 7"/>
          <p:cNvSpPr>
            <a:spLocks noGrp="1"/>
          </p:cNvSpPr>
          <p:nvPr>
            <p:ph type="dt" sz="half" idx="10"/>
          </p:nvPr>
        </p:nvSpPr>
        <p:spPr/>
        <p:txBody>
          <a:bodyPr/>
          <a:lstStyle/>
          <a:p>
            <a:fld id="{B0FE2824-C2A0-4931-BB32-60B24BDBB3CC}" type="datetimeFigureOut">
              <a:rPr lang="en-US" smtClean="0"/>
              <a:t>1/12/2017</a:t>
            </a:fld>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11"/>
          </p:nvPr>
        </p:nvSpPr>
        <p:spPr/>
        <p:txBody>
          <a:bodyPr/>
          <a:lstStyle/>
          <a:p>
            <a:endParaRPr lang="en-US"/>
          </a:p>
        </p:txBody>
      </p:sp>
      <p:sp>
        <p:nvSpPr>
          <p:cNvPr id="3" name="Date Placeholder 3"/>
          <p:cNvSpPr>
            <a:spLocks noGrp="1"/>
          </p:cNvSpPr>
          <p:nvPr>
            <p:ph type="dt" sz="half" idx="10"/>
          </p:nvPr>
        </p:nvSpPr>
        <p:spPr/>
        <p:txBody>
          <a:bodyPr/>
          <a:lstStyle/>
          <a:p>
            <a:fld id="{B0FE2824-C2A0-4931-BB32-60B24BDBB3CC}" type="datetimeFigureOut">
              <a:rPr lang="en-US" smtClean="0"/>
              <a:t>1/12/2017</a:t>
            </a:fld>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lang="en-US"/>
          </a:p>
        </p:txBody>
      </p:sp>
      <p:sp>
        <p:nvSpPr>
          <p:cNvPr id="2" name="Date Placeholder 2"/>
          <p:cNvSpPr>
            <a:spLocks noGrp="1"/>
          </p:cNvSpPr>
          <p:nvPr>
            <p:ph type="dt" sz="half" idx="10"/>
          </p:nvPr>
        </p:nvSpPr>
        <p:spPr/>
        <p:txBody>
          <a:bodyPr/>
          <a:lstStyle/>
          <a:p>
            <a:fld id="{B0FE2824-C2A0-4931-BB32-60B24BDBB3CC}" type="datetimeFigureOut">
              <a:rPr lang="en-US" smtClean="0"/>
              <a:t>1/12/2017</a:t>
            </a:fld>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4000"/>
            <a:ext cx="3429000" cy="1905000"/>
          </a:xfrm>
        </p:spPr>
        <p:txBody>
          <a:bodyPr anchor="b">
            <a:normAutofit/>
          </a:bodyPr>
          <a:lstStyle>
            <a:lvl1pPr>
              <a:defRPr sz="3400"/>
            </a:lvl1pPr>
          </a:lstStyle>
          <a:p>
            <a:r>
              <a:rPr lang="en-US"/>
              <a:t>Click to edit Master title style</a:t>
            </a:r>
            <a:endParaRPr lang="en-US" dirty="0"/>
          </a:p>
        </p:txBody>
      </p:sp>
      <p:sp>
        <p:nvSpPr>
          <p:cNvPr id="3" name="Content Placeholder 2"/>
          <p:cNvSpPr>
            <a:spLocks noGrp="1"/>
          </p:cNvSpPr>
          <p:nvPr>
            <p:ph idx="1"/>
          </p:nvPr>
        </p:nvSpPr>
        <p:spPr>
          <a:xfrm>
            <a:off x="838200" y="685800"/>
            <a:ext cx="6400800" cy="5257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0" y="3581400"/>
            <a:ext cx="3429000"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1/12/2017</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7048"/>
            <a:ext cx="3429000" cy="1901952"/>
          </a:xfrm>
        </p:spPr>
        <p:txBody>
          <a:bodyPr anchor="b">
            <a:normAutofit/>
          </a:bodyPr>
          <a:lstStyle>
            <a:lvl1pPr>
              <a:defRPr sz="3400"/>
            </a:lvl1pPr>
          </a:lstStyle>
          <a:p>
            <a:r>
              <a:rPr lang="en-US"/>
              <a:t>Click to edit Master title style</a:t>
            </a: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838198" y="685800"/>
            <a:ext cx="6400800" cy="52578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24800" y="3581400"/>
            <a:ext cx="3428999"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4"/>
          <p:cNvSpPr>
            <a:spLocks noGrp="1"/>
          </p:cNvSpPr>
          <p:nvPr>
            <p:ph type="ftr" sz="quarter" idx="11"/>
          </p:nvPr>
        </p:nvSpPr>
        <p:spPr/>
        <p:txBody>
          <a:bodyPr/>
          <a:lstStyle/>
          <a:p>
            <a:endParaRPr lang="en-US"/>
          </a:p>
        </p:txBody>
      </p:sp>
      <p:sp>
        <p:nvSpPr>
          <p:cNvPr id="5" name="Date Placeholder 5"/>
          <p:cNvSpPr>
            <a:spLocks noGrp="1"/>
          </p:cNvSpPr>
          <p:nvPr>
            <p:ph type="dt" sz="half" idx="10"/>
          </p:nvPr>
        </p:nvSpPr>
        <p:spPr/>
        <p:txBody>
          <a:bodyPr/>
          <a:lstStyle/>
          <a:p>
            <a:fld id="{B0FE2824-C2A0-4931-BB32-60B24BDBB3CC}" type="datetimeFigureOut">
              <a:rPr lang="en-US" smtClean="0"/>
              <a:t>1/12/2017</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3"/>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endParaRPr lang="en-US" dirty="0"/>
          </a:p>
        </p:txBody>
      </p:sp>
      <p:sp>
        <p:nvSpPr>
          <p:cNvPr id="4" name="Date Placeholder 4"/>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0FE2824-C2A0-4931-BB32-60B24BDBB3CC}" type="datetimeFigureOut">
              <a:rPr lang="en-US" smtClean="0"/>
              <a:pPr/>
              <a:t>1/12/2017</a:t>
            </a:fld>
            <a:endParaRPr lang="en-US"/>
          </a:p>
        </p:txBody>
      </p:sp>
      <p:sp>
        <p:nvSpPr>
          <p:cNvPr id="6" name="Slide Number Placeholder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13333A4-2EF1-4B79-B68C-AB20E66B4822}" type="slidenum">
              <a:rPr lang="en-US" smtClean="0"/>
              <a:pPr/>
              <a:t>‹#›</a:t>
            </a:fld>
            <a:endParaRPr lang="en-US"/>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4326000"/>
            <a:ext cx="12192000" cy="2527300"/>
          </a:xfrm>
          <a:prstGeom prst="rect">
            <a:avLst/>
          </a:prstGeom>
        </p:spPr>
      </p:pic>
      <p:sp>
        <p:nvSpPr>
          <p:cNvPr id="2" name="Title 1"/>
          <p:cNvSpPr>
            <a:spLocks noGrp="1"/>
          </p:cNvSpPr>
          <p:nvPr>
            <p:ph type="ctrTitle"/>
          </p:nvPr>
        </p:nvSpPr>
        <p:spPr>
          <a:xfrm>
            <a:off x="838201" y="1507577"/>
            <a:ext cx="10515598" cy="1158446"/>
          </a:xfrm>
          <a:effectLst>
            <a:outerShdw blurRad="50800" dist="50800" dir="5400000" algn="ctr" rotWithShape="0">
              <a:schemeClr val="tx1"/>
            </a:outerShdw>
          </a:effectLst>
        </p:spPr>
        <p:txBody>
          <a:bodyPr>
            <a:normAutofit/>
          </a:bodyPr>
          <a:lstStyle/>
          <a:p>
            <a:r>
              <a:rPr lang="en-US" sz="7200" b="1" dirty="0">
                <a:solidFill>
                  <a:srgbClr val="FF0000"/>
                </a:solidFill>
              </a:rPr>
              <a:t>Florence, Italy</a:t>
            </a:r>
          </a:p>
        </p:txBody>
      </p:sp>
      <p:sp>
        <p:nvSpPr>
          <p:cNvPr id="3" name="Subtitle 2"/>
          <p:cNvSpPr>
            <a:spLocks noGrp="1"/>
          </p:cNvSpPr>
          <p:nvPr>
            <p:ph type="subTitle" idx="1"/>
          </p:nvPr>
        </p:nvSpPr>
        <p:spPr>
          <a:xfrm>
            <a:off x="1143000" y="3882755"/>
            <a:ext cx="10515598" cy="474836"/>
          </a:xfrm>
        </p:spPr>
        <p:txBody>
          <a:bodyPr/>
          <a:lstStyle/>
          <a:p>
            <a:r>
              <a:rPr lang="en-US" dirty="0"/>
              <a:t>Culture Hearth of the Renaissance</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6875" y1="44365" x2="6875" y2="44365"/>
                        <a14:foregroundMark x1="10313" y1="30695" x2="10313" y2="30695"/>
                        <a14:foregroundMark x1="20625" y1="30216" x2="20625" y2="30216"/>
                        <a14:foregroundMark x1="37188" y1="50600" x2="37188" y2="50600"/>
                        <a14:foregroundMark x1="17813" y1="57314" x2="17813" y2="57314"/>
                        <a14:foregroundMark x1="5625" y1="31175" x2="5625" y2="31175"/>
                        <a14:foregroundMark x1="11250" y1="36930" x2="11250" y2="36930"/>
                        <a14:foregroundMark x1="21875" y1="26619" x2="21875" y2="26619"/>
                        <a14:foregroundMark x1="9063" y1="13909" x2="9063" y2="13909"/>
                        <a14:foregroundMark x1="9063" y1="7674" x2="9063" y2="7674"/>
                        <a14:foregroundMark x1="35000" y1="12470" x2="35000" y2="12470"/>
                        <a14:foregroundMark x1="35000" y1="20624" x2="35000" y2="20624"/>
                        <a14:foregroundMark x1="36875" y1="5036" x2="36875" y2="5516"/>
                        <a14:foregroundMark x1="29375" y1="4556" x2="29375" y2="4556"/>
                        <a14:foregroundMark x1="23438" y1="6235" x2="23438" y2="6235"/>
                        <a14:foregroundMark x1="16563" y1="5516" x2="16563" y2="5516"/>
                        <a14:foregroundMark x1="6250" y1="2398" x2="6250" y2="2398"/>
                        <a14:foregroundMark x1="29375" y1="10312" x2="29375" y2="10312"/>
                        <a14:foregroundMark x1="29375" y1="16067" x2="29375" y2="16067"/>
                        <a14:foregroundMark x1="39063" y1="14388" x2="39063" y2="14388"/>
                        <a14:foregroundMark x1="42500" y1="35012" x2="41875" y2="34772"/>
                        <a14:foregroundMark x1="34375" y1="68345" x2="34375" y2="67866"/>
                        <a14:foregroundMark x1="32188" y1="48441" x2="32188" y2="48441"/>
                        <a14:foregroundMark x1="37188" y1="55156" x2="37813" y2="55396"/>
                        <a14:foregroundMark x1="40625" y1="9113" x2="40625" y2="9113"/>
                        <a14:foregroundMark x1="47188" y1="5036" x2="47188" y2="5036"/>
                        <a14:foregroundMark x1="58125" y1="5995" x2="58125" y2="5995"/>
                        <a14:foregroundMark x1="54063" y1="5516" x2="54063" y2="5516"/>
                        <a14:foregroundMark x1="59688" y1="11990" x2="59688" y2="11990"/>
                        <a14:foregroundMark x1="64375" y1="17026" x2="64375" y2="17026"/>
                        <a14:foregroundMark x1="61563" y1="23981" x2="61563" y2="23981"/>
                        <a14:foregroundMark x1="56250" y1="39568" x2="56250" y2="39568"/>
                        <a14:foregroundMark x1="69688" y1="32374" x2="69688" y2="32374"/>
                        <a14:foregroundMark x1="64375" y1="35971" x2="64375" y2="35971"/>
                        <a14:foregroundMark x1="81875" y1="31655" x2="84063" y2="32134"/>
                        <a14:foregroundMark x1="75313" y1="26379" x2="75313" y2="26379"/>
                        <a14:foregroundMark x1="82188" y1="24460" x2="82188" y2="24460"/>
                        <a14:foregroundMark x1="88750" y1="17506" x2="88750" y2="17506"/>
                        <a14:foregroundMark x1="84688" y1="10312" x2="84688" y2="10312"/>
                        <a14:foregroundMark x1="86875" y1="6715" x2="86875" y2="6715"/>
                        <a14:foregroundMark x1="81250" y1="1918" x2="81875" y2="2398"/>
                        <a14:foregroundMark x1="88125" y1="60432" x2="88125" y2="60432"/>
                        <a14:foregroundMark x1="90313" y1="43885" x2="90313" y2="43885"/>
                        <a14:foregroundMark x1="84688" y1="57314" x2="84688" y2="57314"/>
                        <a14:foregroundMark x1="65000" y1="66667" x2="65000" y2="66667"/>
                        <a14:foregroundMark x1="75938" y1="72422" x2="75938" y2="72422"/>
                        <a14:foregroundMark x1="68438" y1="70504" x2="68438" y2="70504"/>
                        <a14:foregroundMark x1="78125" y1="71942" x2="78125" y2="71942"/>
                        <a14:foregroundMark x1="89688" y1="33813" x2="89688" y2="33813"/>
                        <a14:foregroundMark x1="62187" y1="68825" x2="61563" y2="68825"/>
                      </a14:backgroundRemoval>
                    </a14:imgEffect>
                  </a14:imgLayer>
                </a14:imgProps>
              </a:ext>
            </a:extLst>
          </a:blip>
          <a:stretch>
            <a:fillRect/>
          </a:stretch>
        </p:blipFill>
        <p:spPr>
          <a:xfrm>
            <a:off x="9964643" y="2133600"/>
            <a:ext cx="2262526" cy="2948354"/>
          </a:xfrm>
          <a:prstGeom prst="rect">
            <a:avLst/>
          </a:prstGeom>
        </p:spPr>
      </p:pic>
    </p:spTree>
    <p:extLst>
      <p:ext uri="{BB962C8B-B14F-4D97-AF65-F5344CB8AC3E}">
        <p14:creationId xmlns:p14="http://schemas.microsoft.com/office/powerpoint/2010/main" val="21427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 y="304800"/>
            <a:ext cx="2341685" cy="3962400"/>
          </a:xfrm>
        </p:spPr>
        <p:txBody>
          <a:bodyPr/>
          <a:lstStyle/>
          <a:p>
            <a:r>
              <a:rPr lang="en-US" dirty="0"/>
              <a:t>Ponte Vecchio, which spans the Arno river</a:t>
            </a:r>
            <a:endParaRPr lang="en-US" dirty="0"/>
          </a:p>
        </p:txBody>
      </p:sp>
      <p:pic>
        <p:nvPicPr>
          <p:cNvPr id="4" name="Content Placeholder 3"/>
          <p:cNvPicPr>
            <a:picLocks noGrp="1" noChangeAspect="1"/>
          </p:cNvPicPr>
          <p:nvPr>
            <p:ph idx="1"/>
          </p:nvPr>
        </p:nvPicPr>
        <p:blipFill>
          <a:blip r:embed="rId2"/>
          <a:stretch>
            <a:fillRect/>
          </a:stretch>
        </p:blipFill>
        <p:spPr>
          <a:xfrm>
            <a:off x="2376854" y="29308"/>
            <a:ext cx="9785838" cy="6523892"/>
          </a:xfrm>
          <a:prstGeom prst="rect">
            <a:avLst/>
          </a:prstGeom>
        </p:spPr>
      </p:pic>
    </p:spTree>
    <p:extLst>
      <p:ext uri="{BB962C8B-B14F-4D97-AF65-F5344CB8AC3E}">
        <p14:creationId xmlns:p14="http://schemas.microsoft.com/office/powerpoint/2010/main" val="400757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429384" cy="3657600"/>
          </a:xfrm>
        </p:spPr>
        <p:txBody>
          <a:bodyPr>
            <a:normAutofit/>
          </a:bodyPr>
          <a:lstStyle/>
          <a:p>
            <a:r>
              <a:rPr lang="en-US" sz="2800" dirty="0"/>
              <a:t>Florence at night from </a:t>
            </a:r>
            <a:r>
              <a:rPr lang="en-US" sz="2800" dirty="0" err="1"/>
              <a:t>Piazzale</a:t>
            </a:r>
            <a:r>
              <a:rPr lang="en-US" sz="2800" dirty="0"/>
              <a:t> Michelangelo</a:t>
            </a:r>
            <a:endParaRPr lang="en-US" sz="2800" dirty="0"/>
          </a:p>
        </p:txBody>
      </p:sp>
      <p:pic>
        <p:nvPicPr>
          <p:cNvPr id="4" name="Content Placeholder 3"/>
          <p:cNvPicPr>
            <a:picLocks noGrp="1" noChangeAspect="1"/>
          </p:cNvPicPr>
          <p:nvPr>
            <p:ph idx="1"/>
          </p:nvPr>
        </p:nvPicPr>
        <p:blipFill>
          <a:blip r:embed="rId2"/>
          <a:stretch>
            <a:fillRect/>
          </a:stretch>
        </p:blipFill>
        <p:spPr>
          <a:xfrm>
            <a:off x="2429384" y="-11724"/>
            <a:ext cx="9739170" cy="6488723"/>
          </a:xfrm>
          <a:prstGeom prst="rect">
            <a:avLst/>
          </a:prstGeom>
        </p:spPr>
      </p:pic>
    </p:spTree>
    <p:extLst>
      <p:ext uri="{BB962C8B-B14F-4D97-AF65-F5344CB8AC3E}">
        <p14:creationId xmlns:p14="http://schemas.microsoft.com/office/powerpoint/2010/main" val="148515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3292231" cy="2971800"/>
          </a:xfrm>
        </p:spPr>
        <p:txBody>
          <a:bodyPr/>
          <a:lstStyle/>
          <a:p>
            <a:pPr algn="ctr"/>
            <a:r>
              <a:rPr lang="en-US" dirty="0"/>
              <a:t>Palazzo Vecchio</a:t>
            </a:r>
            <a:endParaRPr lang="en-US" dirty="0"/>
          </a:p>
        </p:txBody>
      </p:sp>
      <p:pic>
        <p:nvPicPr>
          <p:cNvPr id="4" name="Content Placeholder 3"/>
          <p:cNvPicPr>
            <a:picLocks noGrp="1" noChangeAspect="1"/>
          </p:cNvPicPr>
          <p:nvPr>
            <p:ph idx="1"/>
          </p:nvPr>
        </p:nvPicPr>
        <p:blipFill>
          <a:blip r:embed="rId2"/>
          <a:stretch>
            <a:fillRect/>
          </a:stretch>
        </p:blipFill>
        <p:spPr>
          <a:xfrm>
            <a:off x="3520831" y="-35170"/>
            <a:ext cx="8682892" cy="6512169"/>
          </a:xfrm>
          <a:prstGeom prst="rect">
            <a:avLst/>
          </a:prstGeom>
        </p:spPr>
      </p:pic>
    </p:spTree>
    <p:extLst>
      <p:ext uri="{BB962C8B-B14F-4D97-AF65-F5344CB8AC3E}">
        <p14:creationId xmlns:p14="http://schemas.microsoft.com/office/powerpoint/2010/main" val="404287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838200"/>
            <a:ext cx="5093279" cy="3733800"/>
          </a:xfrm>
        </p:spPr>
        <p:txBody>
          <a:bodyPr/>
          <a:lstStyle/>
          <a:p>
            <a:r>
              <a:rPr lang="en-US" dirty="0"/>
              <a:t>The Palazzo </a:t>
            </a:r>
            <a:r>
              <a:rPr lang="en-US" dirty="0" err="1"/>
              <a:t>della</a:t>
            </a:r>
            <a:r>
              <a:rPr lang="en-US" dirty="0"/>
              <a:t> </a:t>
            </a:r>
            <a:r>
              <a:rPr lang="en-US" dirty="0" err="1"/>
              <a:t>Signoria</a:t>
            </a:r>
            <a:r>
              <a:rPr lang="en-US" dirty="0"/>
              <a:t>, better known as the Palazzo Vecchio (</a:t>
            </a:r>
            <a:r>
              <a:rPr lang="en-US" dirty="0" err="1"/>
              <a:t>English:The</a:t>
            </a:r>
            <a:r>
              <a:rPr lang="en-US" dirty="0"/>
              <a:t> Old Palace)</a:t>
            </a:r>
            <a:endParaRPr lang="en-US" dirty="0"/>
          </a:p>
        </p:txBody>
      </p:sp>
      <p:pic>
        <p:nvPicPr>
          <p:cNvPr id="4" name="Content Placeholder 3"/>
          <p:cNvPicPr>
            <a:picLocks noGrp="1" noChangeAspect="1"/>
          </p:cNvPicPr>
          <p:nvPr>
            <p:ph idx="1"/>
          </p:nvPr>
        </p:nvPicPr>
        <p:blipFill>
          <a:blip r:embed="rId2"/>
          <a:stretch>
            <a:fillRect/>
          </a:stretch>
        </p:blipFill>
        <p:spPr>
          <a:xfrm>
            <a:off x="5321879" y="29308"/>
            <a:ext cx="5117521" cy="6828692"/>
          </a:xfrm>
          <a:prstGeom prst="rect">
            <a:avLst/>
          </a:prstGeom>
        </p:spPr>
      </p:pic>
    </p:spTree>
    <p:extLst>
      <p:ext uri="{BB962C8B-B14F-4D97-AF65-F5344CB8AC3E}">
        <p14:creationId xmlns:p14="http://schemas.microsoft.com/office/powerpoint/2010/main" val="156101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6096000" cy="3063874"/>
          </a:xfrm>
        </p:spPr>
        <p:txBody>
          <a:bodyPr/>
          <a:lstStyle/>
          <a:p>
            <a:r>
              <a:rPr lang="en-US" dirty="0" err="1"/>
              <a:t>Piazzale</a:t>
            </a:r>
            <a:r>
              <a:rPr lang="en-US" dirty="0"/>
              <a:t> </a:t>
            </a:r>
            <a:r>
              <a:rPr lang="en-US" dirty="0" err="1"/>
              <a:t>degli</a:t>
            </a:r>
            <a:r>
              <a:rPr lang="en-US" dirty="0"/>
              <a:t> Uffizi (The Uffizi is one of the major art museums.)</a:t>
            </a:r>
            <a:endParaRPr lang="en-US" dirty="0"/>
          </a:p>
        </p:txBody>
      </p:sp>
      <p:pic>
        <p:nvPicPr>
          <p:cNvPr id="4" name="Content Placeholder 3"/>
          <p:cNvPicPr>
            <a:picLocks noGrp="1" noChangeAspect="1"/>
          </p:cNvPicPr>
          <p:nvPr>
            <p:ph idx="1"/>
          </p:nvPr>
        </p:nvPicPr>
        <p:blipFill>
          <a:blip r:embed="rId2"/>
          <a:stretch>
            <a:fillRect/>
          </a:stretch>
        </p:blipFill>
        <p:spPr>
          <a:xfrm>
            <a:off x="7086600" y="0"/>
            <a:ext cx="5093677" cy="6796875"/>
          </a:xfrm>
          <a:prstGeom prst="rect">
            <a:avLst/>
          </a:prstGeom>
        </p:spPr>
      </p:pic>
    </p:spTree>
    <p:extLst>
      <p:ext uri="{BB962C8B-B14F-4D97-AF65-F5344CB8AC3E}">
        <p14:creationId xmlns:p14="http://schemas.microsoft.com/office/powerpoint/2010/main" val="321296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3190631" cy="2438400"/>
          </a:xfrm>
        </p:spPr>
        <p:txBody>
          <a:bodyPr/>
          <a:lstStyle/>
          <a:p>
            <a:r>
              <a:rPr lang="en-US" dirty="0"/>
              <a:t>Uffizi hallway</a:t>
            </a:r>
            <a:endParaRPr lang="en-US" dirty="0"/>
          </a:p>
        </p:txBody>
      </p:sp>
      <p:pic>
        <p:nvPicPr>
          <p:cNvPr id="4" name="Content Placeholder 3"/>
          <p:cNvPicPr>
            <a:picLocks noGrp="1" noChangeAspect="1"/>
          </p:cNvPicPr>
          <p:nvPr>
            <p:ph idx="1"/>
          </p:nvPr>
        </p:nvPicPr>
        <p:blipFill>
          <a:blip r:embed="rId2"/>
          <a:stretch>
            <a:fillRect/>
          </a:stretch>
        </p:blipFill>
        <p:spPr>
          <a:xfrm>
            <a:off x="3419231" y="0"/>
            <a:ext cx="8737600" cy="6553200"/>
          </a:xfrm>
          <a:prstGeom prst="rect">
            <a:avLst/>
          </a:prstGeom>
        </p:spPr>
      </p:pic>
    </p:spTree>
    <p:extLst>
      <p:ext uri="{BB962C8B-B14F-4D97-AF65-F5344CB8AC3E}">
        <p14:creationId xmlns:p14="http://schemas.microsoft.com/office/powerpoint/2010/main" val="141888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262923" cy="3429000"/>
          </a:xfrm>
        </p:spPr>
        <p:txBody>
          <a:bodyPr/>
          <a:lstStyle/>
          <a:p>
            <a:r>
              <a:rPr lang="it-IT" dirty="0"/>
              <a:t>Sculptures in the Loggia dei Lanzi</a:t>
            </a:r>
            <a:endParaRPr lang="en-US" dirty="0"/>
          </a:p>
        </p:txBody>
      </p:sp>
      <p:pic>
        <p:nvPicPr>
          <p:cNvPr id="4" name="Content Placeholder 3"/>
          <p:cNvPicPr>
            <a:picLocks noGrp="1" noChangeAspect="1"/>
          </p:cNvPicPr>
          <p:nvPr>
            <p:ph idx="1"/>
          </p:nvPr>
        </p:nvPicPr>
        <p:blipFill>
          <a:blip r:embed="rId2"/>
          <a:stretch>
            <a:fillRect/>
          </a:stretch>
        </p:blipFill>
        <p:spPr>
          <a:xfrm>
            <a:off x="3415323" y="-29308"/>
            <a:ext cx="8776677" cy="6582508"/>
          </a:xfrm>
          <a:prstGeom prst="rect">
            <a:avLst/>
          </a:prstGeom>
        </p:spPr>
      </p:pic>
    </p:spTree>
    <p:extLst>
      <p:ext uri="{BB962C8B-B14F-4D97-AF65-F5344CB8AC3E}">
        <p14:creationId xmlns:p14="http://schemas.microsoft.com/office/powerpoint/2010/main" val="241917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3146" y="0"/>
            <a:ext cx="11265708" cy="6858000"/>
          </a:xfrm>
          <a:prstGeom prst="rect">
            <a:avLst/>
          </a:prstGeom>
        </p:spPr>
      </p:pic>
      <p:sp>
        <p:nvSpPr>
          <p:cNvPr id="2" name="Title 1"/>
          <p:cNvSpPr>
            <a:spLocks noGrp="1"/>
          </p:cNvSpPr>
          <p:nvPr>
            <p:ph type="title"/>
          </p:nvPr>
        </p:nvSpPr>
        <p:spPr>
          <a:xfrm>
            <a:off x="838200" y="29308"/>
            <a:ext cx="10515600" cy="549274"/>
          </a:xfrm>
        </p:spPr>
        <p:txBody>
          <a:bodyPr>
            <a:normAutofit fontScale="90000"/>
          </a:bodyPr>
          <a:lstStyle/>
          <a:p>
            <a:r>
              <a:rPr lang="en-US" dirty="0">
                <a:solidFill>
                  <a:schemeClr val="bg1"/>
                </a:solidFill>
              </a:rPr>
              <a:t>Palazzo </a:t>
            </a:r>
            <a:r>
              <a:rPr lang="en-US" dirty="0" err="1">
                <a:solidFill>
                  <a:schemeClr val="bg1"/>
                </a:solidFill>
              </a:rPr>
              <a:t>Pitti</a:t>
            </a:r>
            <a:r>
              <a:rPr lang="en-US" dirty="0">
                <a:solidFill>
                  <a:schemeClr val="bg1"/>
                </a:solidFill>
              </a:rPr>
              <a:t> on Boboli Gardens' side</a:t>
            </a:r>
            <a:endParaRPr lang="en-US" dirty="0">
              <a:solidFill>
                <a:schemeClr val="bg1"/>
              </a:solidFill>
            </a:endParaRPr>
          </a:p>
        </p:txBody>
      </p:sp>
    </p:spTree>
    <p:extLst>
      <p:ext uri="{BB962C8B-B14F-4D97-AF65-F5344CB8AC3E}">
        <p14:creationId xmlns:p14="http://schemas.microsoft.com/office/powerpoint/2010/main" val="57709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381000"/>
            <a:ext cx="3561861" cy="3200400"/>
          </a:xfrm>
        </p:spPr>
        <p:txBody>
          <a:bodyPr/>
          <a:lstStyle/>
          <a:p>
            <a:pPr algn="ctr"/>
            <a:r>
              <a:rPr lang="en-US" dirty="0"/>
              <a:t>Piazza </a:t>
            </a:r>
            <a:r>
              <a:rPr lang="en-US" dirty="0" err="1"/>
              <a:t>della</a:t>
            </a:r>
            <a:r>
              <a:rPr lang="en-US" dirty="0"/>
              <a:t> Repubblica</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591169" y="0"/>
            <a:ext cx="8636000" cy="6477000"/>
          </a:xfrm>
          <a:prstGeom prst="rect">
            <a:avLst/>
          </a:prstGeom>
        </p:spPr>
      </p:pic>
    </p:spTree>
    <p:extLst>
      <p:ext uri="{BB962C8B-B14F-4D97-AF65-F5344CB8AC3E}">
        <p14:creationId xmlns:p14="http://schemas.microsoft.com/office/powerpoint/2010/main" val="297103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3505200" cy="2743200"/>
          </a:xfrm>
        </p:spPr>
        <p:txBody>
          <a:bodyPr/>
          <a:lstStyle/>
          <a:p>
            <a:r>
              <a:rPr lang="en-US" dirty="0"/>
              <a:t>Luxury boutiques along Florence's prestigious Via de' </a:t>
            </a:r>
            <a:r>
              <a:rPr lang="en-US" dirty="0" err="1"/>
              <a:t>Tornabuoni</a:t>
            </a:r>
            <a:r>
              <a:rPr lang="en-US" dirty="0"/>
              <a:t>.</a:t>
            </a:r>
            <a:endParaRPr lang="en-US" dirty="0"/>
          </a:p>
        </p:txBody>
      </p:sp>
      <p:pic>
        <p:nvPicPr>
          <p:cNvPr id="4" name="Content Placeholder 3"/>
          <p:cNvPicPr>
            <a:picLocks noGrp="1" noChangeAspect="1"/>
          </p:cNvPicPr>
          <p:nvPr>
            <p:ph idx="1"/>
          </p:nvPr>
        </p:nvPicPr>
        <p:blipFill>
          <a:blip r:embed="rId2"/>
          <a:stretch>
            <a:fillRect/>
          </a:stretch>
        </p:blipFill>
        <p:spPr>
          <a:xfrm>
            <a:off x="3657600" y="0"/>
            <a:ext cx="8534400" cy="6400800"/>
          </a:xfrm>
          <a:prstGeom prst="rect">
            <a:avLst/>
          </a:prstGeom>
        </p:spPr>
      </p:pic>
    </p:spTree>
    <p:extLst>
      <p:ext uri="{BB962C8B-B14F-4D97-AF65-F5344CB8AC3E}">
        <p14:creationId xmlns:p14="http://schemas.microsoft.com/office/powerpoint/2010/main" val="106066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3061063" cy="6019800"/>
          </a:xfrm>
        </p:spPr>
        <p:txBody>
          <a:bodyPr>
            <a:noAutofit/>
          </a:bodyPr>
          <a:lstStyle/>
          <a:p>
            <a:r>
              <a:rPr lang="en-US" sz="2800" dirty="0"/>
              <a:t>Florence is the capital city of the Italian region of Tuscany and of the Metropolitan City of Florence. It is the most populous city in Tuscany, with 383,083 inhabitants, expanding to over 1,520,000 in the metropolitan area.</a:t>
            </a:r>
            <a:endParaRPr lang="en-US" sz="2800" dirty="0"/>
          </a:p>
        </p:txBody>
      </p:sp>
      <p:pic>
        <p:nvPicPr>
          <p:cNvPr id="4" name="Content Placeholder 3"/>
          <p:cNvPicPr>
            <a:picLocks noGrp="1" noChangeAspect="1"/>
          </p:cNvPicPr>
          <p:nvPr>
            <p:ph idx="1"/>
          </p:nvPr>
        </p:nvPicPr>
        <p:blipFill>
          <a:blip r:embed="rId2"/>
          <a:stretch>
            <a:fillRect/>
          </a:stretch>
        </p:blipFill>
        <p:spPr>
          <a:xfrm>
            <a:off x="3061063" y="0"/>
            <a:ext cx="9130937" cy="6858000"/>
          </a:xfrm>
          <a:prstGeom prst="rect">
            <a:avLst/>
          </a:prstGeom>
        </p:spPr>
      </p:pic>
    </p:spTree>
    <p:extLst>
      <p:ext uri="{BB962C8B-B14F-4D97-AF65-F5344CB8AC3E}">
        <p14:creationId xmlns:p14="http://schemas.microsoft.com/office/powerpoint/2010/main" val="232289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8" y="533400"/>
            <a:ext cx="4274414" cy="2895600"/>
          </a:xfrm>
        </p:spPr>
        <p:txBody>
          <a:bodyPr/>
          <a:lstStyle/>
          <a:p>
            <a:r>
              <a:rPr lang="en-US" dirty="0"/>
              <a:t>Tramway </a:t>
            </a:r>
            <a:r>
              <a:rPr lang="en-US" dirty="0" err="1"/>
              <a:t>Sirio</a:t>
            </a:r>
            <a:r>
              <a:rPr lang="en-US"/>
              <a:t> in Florence</a:t>
            </a:r>
            <a:endParaRPr lang="en-US" dirty="0"/>
          </a:p>
        </p:txBody>
      </p:sp>
      <p:pic>
        <p:nvPicPr>
          <p:cNvPr id="4" name="Content Placeholder 3"/>
          <p:cNvPicPr>
            <a:picLocks noGrp="1" noChangeAspect="1"/>
          </p:cNvPicPr>
          <p:nvPr>
            <p:ph idx="1"/>
          </p:nvPr>
        </p:nvPicPr>
        <p:blipFill>
          <a:blip r:embed="rId2"/>
          <a:stretch>
            <a:fillRect/>
          </a:stretch>
        </p:blipFill>
        <p:spPr>
          <a:xfrm>
            <a:off x="4245106" y="-29308"/>
            <a:ext cx="7946894" cy="6887308"/>
          </a:xfrm>
          <a:prstGeom prst="rect">
            <a:avLst/>
          </a:prstGeom>
        </p:spPr>
      </p:pic>
    </p:spTree>
    <p:extLst>
      <p:ext uri="{BB962C8B-B14F-4D97-AF65-F5344CB8AC3E}">
        <p14:creationId xmlns:p14="http://schemas.microsoft.com/office/powerpoint/2010/main" val="171763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Rectangle 2"/>
          <p:cNvSpPr/>
          <p:nvPr/>
        </p:nvSpPr>
        <p:spPr>
          <a:xfrm>
            <a:off x="457200" y="762000"/>
            <a:ext cx="11201400" cy="5262979"/>
          </a:xfrm>
          <a:prstGeom prst="rect">
            <a:avLst/>
          </a:prstGeom>
        </p:spPr>
        <p:txBody>
          <a:bodyPr wrap="square">
            <a:spAutoFit/>
          </a:bodyPr>
          <a:lstStyle/>
          <a:p>
            <a:r>
              <a:rPr lang="en-US" sz="2800" dirty="0"/>
              <a:t>The Historic Centre of Florence attracts 13 million tourists each year, and </a:t>
            </a:r>
            <a:r>
              <a:rPr lang="en-US" sz="2800" dirty="0" err="1"/>
              <a:t>Euromonitor</a:t>
            </a:r>
            <a:r>
              <a:rPr lang="en-US" sz="2800" dirty="0"/>
              <a:t> International ranked the city as the world's 89th most visited in 2012, with 1.8 million visitors. It was declared a World Heritage Site by UNESCO in 1982. The city is noted for its culture, Renaissance art and architecture and monuments. Due to Florence's artistic and architectural heritage, it has been ranked by Forbes as one of the most beautiful cities in the world.</a:t>
            </a:r>
          </a:p>
          <a:p>
            <a:endParaRPr lang="en-US" sz="2800" dirty="0"/>
          </a:p>
          <a:p>
            <a:r>
              <a:rPr lang="en-US" sz="2800" dirty="0"/>
              <a:t>Florence is an important city in Italian fashion, being ranked in the top 51 fashion capitals of the world; furthermore, it is a major national economic </a:t>
            </a:r>
            <a:r>
              <a:rPr lang="en-US" sz="2800" dirty="0" err="1"/>
              <a:t>centre</a:t>
            </a:r>
            <a:r>
              <a:rPr lang="en-US" sz="2800" dirty="0"/>
              <a:t>, as well as a tourist and industrial hub. In 2008, the city had the 17th highest average income in Italy.</a:t>
            </a:r>
            <a:endParaRPr lang="en-US" sz="2800" dirty="0"/>
          </a:p>
        </p:txBody>
      </p:sp>
    </p:spTree>
    <p:extLst>
      <p:ext uri="{BB962C8B-B14F-4D97-AF65-F5344CB8AC3E}">
        <p14:creationId xmlns:p14="http://schemas.microsoft.com/office/powerpoint/2010/main" val="335835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5224"/>
          </a:xfrm>
        </p:spPr>
        <p:txBody>
          <a:bodyPr/>
          <a:lstStyle/>
          <a:p>
            <a:pPr algn="ctr"/>
            <a:r>
              <a:rPr lang="en-US" dirty="0"/>
              <a:t>City view in the Arno's valley, in the background the Apennine mountains</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Lst>
          </a:blip>
          <a:stretch>
            <a:fillRect/>
          </a:stretch>
        </p:blipFill>
        <p:spPr>
          <a:xfrm>
            <a:off x="0" y="1174532"/>
            <a:ext cx="12192000" cy="5631657"/>
          </a:xfrm>
          <a:prstGeom prst="rect">
            <a:avLst/>
          </a:prstGeom>
        </p:spPr>
      </p:pic>
    </p:spTree>
    <p:extLst>
      <p:ext uri="{BB962C8B-B14F-4D97-AF65-F5344CB8AC3E}">
        <p14:creationId xmlns:p14="http://schemas.microsoft.com/office/powerpoint/2010/main" val="278172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56000" cy="5715000"/>
          </a:xfrm>
        </p:spPr>
        <p:txBody>
          <a:bodyPr>
            <a:normAutofit fontScale="90000"/>
          </a:bodyPr>
          <a:lstStyle/>
          <a:p>
            <a:r>
              <a:rPr lang="en-US" dirty="0"/>
              <a:t>A collage of Florence showing the Galleria </a:t>
            </a:r>
            <a:r>
              <a:rPr lang="en-US" dirty="0" err="1"/>
              <a:t>degli</a:t>
            </a:r>
            <a:r>
              <a:rPr lang="en-US" dirty="0"/>
              <a:t> Uffizi (top left), followed by the Palazzo </a:t>
            </a:r>
            <a:r>
              <a:rPr lang="en-US" dirty="0" err="1"/>
              <a:t>Pitti</a:t>
            </a:r>
            <a:r>
              <a:rPr lang="en-US" dirty="0"/>
              <a:t>, a sunset view of the city and the Fountain of Neptune in the Piazza </a:t>
            </a:r>
            <a:r>
              <a:rPr lang="en-US" dirty="0" err="1"/>
              <a:t>della</a:t>
            </a:r>
            <a:r>
              <a:rPr lang="en-US" dirty="0"/>
              <a:t> </a:t>
            </a:r>
            <a:r>
              <a:rPr lang="en-US" dirty="0" err="1"/>
              <a:t>Signoria</a:t>
            </a:r>
            <a:r>
              <a:rPr lang="en-US" dirty="0"/>
              <a:t>.</a:t>
            </a:r>
            <a:endParaRPr lang="en-US" dirty="0"/>
          </a:p>
        </p:txBody>
      </p:sp>
      <p:pic>
        <p:nvPicPr>
          <p:cNvPr id="4" name="Content Placeholder 3"/>
          <p:cNvPicPr>
            <a:picLocks noGrp="1" noChangeAspect="1"/>
          </p:cNvPicPr>
          <p:nvPr>
            <p:ph idx="1"/>
          </p:nvPr>
        </p:nvPicPr>
        <p:blipFill>
          <a:blip r:embed="rId2"/>
          <a:stretch>
            <a:fillRect/>
          </a:stretch>
        </p:blipFill>
        <p:spPr>
          <a:xfrm>
            <a:off x="3556000" y="0"/>
            <a:ext cx="8636000" cy="6477000"/>
          </a:xfrm>
          <a:prstGeom prst="rect">
            <a:avLst/>
          </a:prstGeom>
        </p:spPr>
      </p:pic>
    </p:spTree>
    <p:extLst>
      <p:ext uri="{BB962C8B-B14F-4D97-AF65-F5344CB8AC3E}">
        <p14:creationId xmlns:p14="http://schemas.microsoft.com/office/powerpoint/2010/main" val="90763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 y="152400"/>
            <a:ext cx="3012831" cy="4419600"/>
          </a:xfrm>
        </p:spPr>
        <p:txBody>
          <a:bodyPr/>
          <a:lstStyle/>
          <a:p>
            <a:r>
              <a:rPr lang="en-US" dirty="0"/>
              <a:t>Florence under the snow in December 2009. It was unusually deep for Florence.</a:t>
            </a:r>
            <a:endParaRPr lang="en-US" dirty="0"/>
          </a:p>
        </p:txBody>
      </p:sp>
      <p:pic>
        <p:nvPicPr>
          <p:cNvPr id="4" name="Content Placeholder 3"/>
          <p:cNvPicPr>
            <a:picLocks noGrp="1" noChangeAspect="1"/>
          </p:cNvPicPr>
          <p:nvPr>
            <p:ph idx="1"/>
          </p:nvPr>
        </p:nvPicPr>
        <p:blipFill>
          <a:blip r:embed="rId2"/>
          <a:stretch>
            <a:fillRect/>
          </a:stretch>
        </p:blipFill>
        <p:spPr>
          <a:xfrm>
            <a:off x="3048000" y="0"/>
            <a:ext cx="9144000" cy="6858000"/>
          </a:xfrm>
          <a:prstGeom prst="rect">
            <a:avLst/>
          </a:prstGeom>
        </p:spPr>
      </p:pic>
    </p:spTree>
    <p:extLst>
      <p:ext uri="{BB962C8B-B14F-4D97-AF65-F5344CB8AC3E}">
        <p14:creationId xmlns:p14="http://schemas.microsoft.com/office/powerpoint/2010/main" val="371363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11511"/>
            <a:ext cx="10515600" cy="1145224"/>
          </a:xfrm>
        </p:spPr>
        <p:txBody>
          <a:bodyPr/>
          <a:lstStyle/>
          <a:p>
            <a:r>
              <a:rPr lang="en-US" dirty="0"/>
              <a:t>The façade of the Cathedral</a:t>
            </a:r>
            <a:endParaRPr lang="en-US" dirty="0"/>
          </a:p>
        </p:txBody>
      </p:sp>
      <p:pic>
        <p:nvPicPr>
          <p:cNvPr id="4" name="Content Placeholder 3"/>
          <p:cNvPicPr>
            <a:picLocks noGrp="1" noChangeAspect="1"/>
          </p:cNvPicPr>
          <p:nvPr>
            <p:ph idx="1"/>
          </p:nvPr>
        </p:nvPicPr>
        <p:blipFill>
          <a:blip r:embed="rId2"/>
          <a:stretch>
            <a:fillRect/>
          </a:stretch>
        </p:blipFill>
        <p:spPr>
          <a:xfrm>
            <a:off x="7259739" y="0"/>
            <a:ext cx="4920538" cy="6858000"/>
          </a:xfrm>
          <a:prstGeom prst="rect">
            <a:avLst/>
          </a:prstGeom>
        </p:spPr>
      </p:pic>
    </p:spTree>
    <p:extLst>
      <p:ext uri="{BB962C8B-B14F-4D97-AF65-F5344CB8AC3E}">
        <p14:creationId xmlns:p14="http://schemas.microsoft.com/office/powerpoint/2010/main" val="343311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62480" y="-17585"/>
            <a:ext cx="10267038" cy="6840415"/>
          </a:xfrm>
          <a:prstGeom prst="rect">
            <a:avLst/>
          </a:prstGeom>
        </p:spPr>
      </p:pic>
      <p:sp>
        <p:nvSpPr>
          <p:cNvPr id="2" name="Title 1"/>
          <p:cNvSpPr>
            <a:spLocks noGrp="1"/>
          </p:cNvSpPr>
          <p:nvPr>
            <p:ph type="title"/>
          </p:nvPr>
        </p:nvSpPr>
        <p:spPr>
          <a:xfrm>
            <a:off x="838200" y="-5862"/>
            <a:ext cx="10267039" cy="1145224"/>
          </a:xfrm>
        </p:spPr>
        <p:txBody>
          <a:bodyPr/>
          <a:lstStyle/>
          <a:p>
            <a:pPr algn="ctr"/>
            <a:r>
              <a:rPr lang="en-US" dirty="0"/>
              <a:t>Cathedral Dome and Bell Tower</a:t>
            </a:r>
            <a:br>
              <a:rPr lang="en-US" dirty="0"/>
            </a:br>
            <a:endParaRPr lang="en-US" dirty="0"/>
          </a:p>
        </p:txBody>
      </p:sp>
    </p:spTree>
    <p:extLst>
      <p:ext uri="{BB962C8B-B14F-4D97-AF65-F5344CB8AC3E}">
        <p14:creationId xmlns:p14="http://schemas.microsoft.com/office/powerpoint/2010/main" val="286628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169"/>
            <a:ext cx="3016401" cy="4460632"/>
          </a:xfrm>
        </p:spPr>
        <p:txBody>
          <a:bodyPr/>
          <a:lstStyle/>
          <a:p>
            <a:pPr algn="ctr"/>
            <a:r>
              <a:rPr lang="en-US" dirty="0"/>
              <a:t>Porte </a:t>
            </a:r>
            <a:r>
              <a:rPr lang="en-US" dirty="0" err="1"/>
              <a:t>Sante</a:t>
            </a:r>
            <a:r>
              <a:rPr lang="en-US" dirty="0"/>
              <a:t> cemetery, burial place of notable figures of Florentine history.</a:t>
            </a:r>
            <a:endParaRPr lang="en-US" dirty="0"/>
          </a:p>
        </p:txBody>
      </p:sp>
      <p:pic>
        <p:nvPicPr>
          <p:cNvPr id="4" name="Content Placeholder 3"/>
          <p:cNvPicPr>
            <a:picLocks noGrp="1" noChangeAspect="1"/>
          </p:cNvPicPr>
          <p:nvPr>
            <p:ph idx="1"/>
          </p:nvPr>
        </p:nvPicPr>
        <p:blipFill>
          <a:blip r:embed="rId2"/>
          <a:stretch>
            <a:fillRect/>
          </a:stretch>
        </p:blipFill>
        <p:spPr>
          <a:xfrm>
            <a:off x="3016401" y="-35170"/>
            <a:ext cx="9175599" cy="6893169"/>
          </a:xfrm>
          <a:prstGeom prst="rect">
            <a:avLst/>
          </a:prstGeom>
        </p:spPr>
      </p:pic>
    </p:spTree>
    <p:extLst>
      <p:ext uri="{BB962C8B-B14F-4D97-AF65-F5344CB8AC3E}">
        <p14:creationId xmlns:p14="http://schemas.microsoft.com/office/powerpoint/2010/main" val="135255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ITY SKETCH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3.potx" id="{55B65C5C-2110-41C9-9432-67D739EC5CFC}" vid="{FDE12540-4521-4F30-863D-D54DD2EE1C3B}"/>
    </a:ext>
  </a:extLst>
</a:theme>
</file>

<file path=ppt/theme/theme2.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office city sketch presentation background (widescreen)</Template>
  <TotalTime>53</TotalTime>
  <Words>355</Words>
  <Application>Microsoft Office PowerPoint</Application>
  <PresentationFormat>Widescreen</PresentationFormat>
  <Paragraphs>24</Paragraphs>
  <Slides>20</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Century Schoolbook</vt:lpstr>
      <vt:lpstr>CITY SKETCH 16X9</vt:lpstr>
      <vt:lpstr>Florence, Italy</vt:lpstr>
      <vt:lpstr>Florence is the capital city of the Italian region of Tuscany and of the Metropolitan City of Florence. It is the most populous city in Tuscany, with 383,083 inhabitants, expanding to over 1,520,000 in the metropolitan area.</vt:lpstr>
      <vt:lpstr>PowerPoint Presentation</vt:lpstr>
      <vt:lpstr>City view in the Arno's valley, in the background the Apennine mountains</vt:lpstr>
      <vt:lpstr>A collage of Florence showing the Galleria degli Uffizi (top left), followed by the Palazzo Pitti, a sunset view of the city and the Fountain of Neptune in the Piazza della Signoria.</vt:lpstr>
      <vt:lpstr>Florence under the snow in December 2009. It was unusually deep for Florence.</vt:lpstr>
      <vt:lpstr>The façade of the Cathedral</vt:lpstr>
      <vt:lpstr>Cathedral Dome and Bell Tower </vt:lpstr>
      <vt:lpstr>Porte Sante cemetery, burial place of notable figures of Florentine history.</vt:lpstr>
      <vt:lpstr>Ponte Vecchio, which spans the Arno river</vt:lpstr>
      <vt:lpstr>Florence at night from Piazzale Michelangelo</vt:lpstr>
      <vt:lpstr>Palazzo Vecchio</vt:lpstr>
      <vt:lpstr>The Palazzo della Signoria, better known as the Palazzo Vecchio (English:The Old Palace)</vt:lpstr>
      <vt:lpstr>Piazzale degli Uffizi (The Uffizi is one of the major art museums.)</vt:lpstr>
      <vt:lpstr>Uffizi hallway</vt:lpstr>
      <vt:lpstr>Sculptures in the Loggia dei Lanzi</vt:lpstr>
      <vt:lpstr>Palazzo Pitti on Boboli Gardens' side</vt:lpstr>
      <vt:lpstr>Piazza della Repubblica</vt:lpstr>
      <vt:lpstr>Luxury boutiques along Florence's prestigious Via de' Tornabuoni.</vt:lpstr>
      <vt:lpstr>Tramway Sirio in Florence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Florence, Italy</dc:title>
  <dc:creator>Joseph Naumann</dc:creator>
  <cp:lastModifiedBy>Joseph Naumann</cp:lastModifiedBy>
  <cp:revision>6</cp:revision>
  <dcterms:created xsi:type="dcterms:W3CDTF">2017-01-12T12:11:37Z</dcterms:created>
  <dcterms:modified xsi:type="dcterms:W3CDTF">2017-01-12T13:04:45Z</dcterms:modified>
</cp:coreProperties>
</file>