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63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C4FD715A-78AF-4179-AC42-3C9D0E61781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1EBDDE-EF04-4388-B7C9-C378FCB4A3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077CCE-52EE-4DE2-A24C-8206B25ED5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1B58CF-D67F-4C7B-B5CB-BA68BD78A9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4F4EE5-2FD1-42BC-83C0-AE276F9FD6C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5A4796-716A-4868-85AD-0A8C9E70B7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17C2546-5FB6-4D0F-B91C-956601FCFD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3CF69B-B421-447F-AE39-AE04795D191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66F9A5-4A5E-443D-8FA4-23F4B9B3CA4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6E7E2E-0FBD-4A90-B31E-154FA54DE60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8407AE-970E-45EB-BDDE-3C59C423669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chemeClr val="bg1">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solidFill>
            <a:schemeClr val="bg1">
              <a:alpha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F4DD80F-65B5-4D3E-8642-B06D2FB658A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China: Dragon Boat Festival</a:t>
            </a:r>
            <a:endParaRPr lang="en-US" dirty="0"/>
          </a:p>
        </p:txBody>
      </p:sp>
      <p:sp>
        <p:nvSpPr>
          <p:cNvPr id="2051" name="Rectangle 3"/>
          <p:cNvSpPr>
            <a:spLocks noGrp="1" noChangeArrowheads="1"/>
          </p:cNvSpPr>
          <p:nvPr>
            <p:ph type="subTitle" idx="1"/>
          </p:nvPr>
        </p:nvSpPr>
        <p:spPr/>
        <p:txBody>
          <a:bodyPr/>
          <a:lstStyle/>
          <a:p>
            <a:r>
              <a:rPr lang="en-US" dirty="0" smtClean="0"/>
              <a:t>The boat racing component has become an international water </a:t>
            </a:r>
            <a:r>
              <a:rPr lang="en-US" dirty="0" err="1" smtClean="0"/>
              <a:t>competiton</a:t>
            </a:r>
            <a:r>
              <a:rPr lang="en-US" dirty="0" smtClean="0"/>
              <a:t> sport.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6660" y="685800"/>
            <a:ext cx="9137340" cy="54443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0" y="1066800"/>
            <a:ext cx="9144000" cy="472059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0" y="1789590"/>
            <a:ext cx="9144000" cy="355473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0" y="990600"/>
            <a:ext cx="9144000" cy="48691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0" y="304800"/>
            <a:ext cx="9151105"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0" y="990600"/>
            <a:ext cx="9166796" cy="491569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international aspect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Wellington, New Zealand 2005</a:t>
            </a:r>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Penang International Dragon Boat Festival, Malaysia</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2057400" y="1752600"/>
            <a:ext cx="4980373" cy="4114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Lethbridge</a:t>
            </a:r>
            <a:r>
              <a:rPr lang="en-US" dirty="0" smtClean="0"/>
              <a:t>, Alberta, Canada</a:t>
            </a:r>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524000" y="1744821"/>
            <a:ext cx="6324600" cy="439559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dirty="0" smtClean="0"/>
              <a:t>Background</a:t>
            </a:r>
            <a:endParaRPr lang="en-US" dirty="0"/>
          </a:p>
        </p:txBody>
      </p:sp>
      <p:sp>
        <p:nvSpPr>
          <p:cNvPr id="3" name="Content Placeholder 2"/>
          <p:cNvSpPr>
            <a:spLocks noGrp="1"/>
          </p:cNvSpPr>
          <p:nvPr>
            <p:ph idx="1"/>
          </p:nvPr>
        </p:nvSpPr>
        <p:spPr>
          <a:xfrm>
            <a:off x="533400" y="762001"/>
            <a:ext cx="8229600" cy="3276600"/>
          </a:xfrm>
        </p:spPr>
        <p:txBody>
          <a:bodyPr/>
          <a:lstStyle/>
          <a:p>
            <a:r>
              <a:rPr lang="en-US" sz="2800" dirty="0" smtClean="0"/>
              <a:t>The festival probably began with some religious meaning since dragons were considered gods of water bodies.</a:t>
            </a:r>
          </a:p>
          <a:p>
            <a:r>
              <a:rPr lang="en-US" sz="2800" dirty="0" smtClean="0"/>
              <a:t>By the 21</a:t>
            </a:r>
            <a:r>
              <a:rPr lang="en-US" sz="2800" baseline="30000" dirty="0" smtClean="0"/>
              <a:t>st</a:t>
            </a:r>
            <a:r>
              <a:rPr lang="en-US" sz="2800" dirty="0" smtClean="0"/>
              <a:t> century, it has transitioned into a largely secular sports competition held in many parts of the world</a:t>
            </a:r>
            <a:r>
              <a:rPr lang="en-US" dirty="0" smtClean="0"/>
              <a: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 y="3581401"/>
            <a:ext cx="9144000" cy="3276599"/>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Dragon Boat Festival,</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2553130" y="1600200"/>
            <a:ext cx="4136786" cy="5105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Taiwan</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644292" y="1524000"/>
            <a:ext cx="7737708" cy="495696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a:t>
            </a:r>
            <a:endParaRPr lang="en-US"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716037" y="1578758"/>
            <a:ext cx="7632743" cy="497444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Singapore</a:t>
            </a:r>
            <a:endParaRPr lang="en-US"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1066800" y="1572200"/>
            <a:ext cx="7010400" cy="458196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Sudbury, Ontario</a:t>
            </a:r>
            <a:endParaRPr lang="en-US"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1143000" y="1582284"/>
            <a:ext cx="6858000" cy="456179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Chaohu</a:t>
            </a:r>
            <a:r>
              <a:rPr lang="en-US" dirty="0" smtClean="0"/>
              <a:t> City, China </a:t>
            </a:r>
            <a:endParaRPr lang="en-US"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1238491" y="1676400"/>
            <a:ext cx="6621037" cy="4343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Midwest Dragon Boat Festival, USA</a:t>
            </a:r>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1524000" y="1577181"/>
            <a:ext cx="6096000" cy="457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533400" y="1645081"/>
            <a:ext cx="8153399" cy="484360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Hong Kong</a:t>
            </a:r>
            <a:endParaRPr lang="en-US"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0" y="2362200"/>
            <a:ext cx="9144000" cy="304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Legend</a:t>
            </a:r>
            <a:endParaRPr lang="en-US" dirty="0"/>
          </a:p>
        </p:txBody>
      </p:sp>
      <p:sp>
        <p:nvSpPr>
          <p:cNvPr id="3" name="Content Placeholder 2"/>
          <p:cNvSpPr>
            <a:spLocks noGrp="1"/>
          </p:cNvSpPr>
          <p:nvPr>
            <p:ph idx="1"/>
          </p:nvPr>
        </p:nvSpPr>
        <p:spPr/>
        <p:txBody>
          <a:bodyPr/>
          <a:lstStyle/>
          <a:p>
            <a:r>
              <a:rPr lang="en-US" dirty="0" smtClean="0"/>
              <a:t>Contemporary folk tradition commonly attributes dragon boating racing's origins to the saving of a drowning folk hero in the 4th century BCE, </a:t>
            </a:r>
            <a:r>
              <a:rPr lang="en-US" dirty="0" err="1" smtClean="0"/>
              <a:t>Qu</a:t>
            </a:r>
            <a:r>
              <a:rPr lang="en-US" dirty="0" smtClean="0"/>
              <a:t> Yuan (formerly spelt </a:t>
            </a:r>
            <a:r>
              <a:rPr lang="en-US" dirty="0" err="1" smtClean="0"/>
              <a:t>Ch'u</a:t>
            </a:r>
            <a:r>
              <a:rPr lang="en-US" dirty="0" smtClean="0"/>
              <a:t> Yuan). But dragon boats are raced in some parts of China where this legendary figure is not venerated and revered, and the competitions predate the </a:t>
            </a:r>
            <a:r>
              <a:rPr lang="en-US" dirty="0" err="1" smtClean="0"/>
              <a:t>Qu</a:t>
            </a:r>
            <a:r>
              <a:rPr lang="en-US" dirty="0" smtClean="0"/>
              <a:t> Yuan legend itself,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The Dragon</a:t>
            </a:r>
            <a:endParaRPr lang="en-US" dirty="0"/>
          </a:p>
        </p:txBody>
      </p:sp>
      <p:sp>
        <p:nvSpPr>
          <p:cNvPr id="3" name="Content Placeholder 2"/>
          <p:cNvSpPr>
            <a:spLocks noGrp="1"/>
          </p:cNvSpPr>
          <p:nvPr>
            <p:ph idx="1"/>
          </p:nvPr>
        </p:nvSpPr>
        <p:spPr>
          <a:xfrm>
            <a:off x="457200" y="2133600"/>
            <a:ext cx="8229600" cy="3992563"/>
          </a:xfrm>
        </p:spPr>
        <p:txBody>
          <a:bodyPr/>
          <a:lstStyle/>
          <a:p>
            <a:r>
              <a:rPr lang="en-US" sz="2400" dirty="0" smtClean="0"/>
              <a:t>The dragon plays the most venerated role within the Chinese mythological tradition. For example, of the 12 animals of the Chinese Zodiac the only mythical creature is the dragon. The rest are not mythical (e.g. dog, rat, tiger, horse, snake, rabbit, rooster, monkey, sheep, ox, pig - all of which are familiar to agrarian peasants.) Dragons are traditionally believed to be the rulers of rivers and seas and dominate the clouds and the rains of heaven. There are earth dragons, mountain dragons and sky or celestial dragons (</a:t>
            </a:r>
            <a:r>
              <a:rPr lang="en-US" sz="2400" dirty="0" err="1" smtClean="0"/>
              <a:t>Tian</a:t>
            </a:r>
            <a:r>
              <a:rPr lang="en-US" sz="2400" dirty="0" smtClean="0"/>
              <a:t> Long) in Chinese tradition.</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Sacrifice</a:t>
            </a:r>
            <a:endParaRPr lang="en-US" dirty="0"/>
          </a:p>
        </p:txBody>
      </p:sp>
      <p:sp>
        <p:nvSpPr>
          <p:cNvPr id="3" name="Content Placeholder 2"/>
          <p:cNvSpPr>
            <a:spLocks noGrp="1"/>
          </p:cNvSpPr>
          <p:nvPr>
            <p:ph idx="1"/>
          </p:nvPr>
        </p:nvSpPr>
        <p:spPr/>
        <p:txBody>
          <a:bodyPr/>
          <a:lstStyle/>
          <a:p>
            <a:r>
              <a:rPr lang="en-US" sz="2400" dirty="0" smtClean="0"/>
              <a:t>It is believed sacrifices were involved in the earliest boat racing rituals. During these ancient times, violent clashes between the crew members of the competing boats involved throwing stones and striking each other with bamboo stalks. Originally, paddlers or even an entire team falling into the water could receive no assistance from the onlookers as their misfortune was considered to be the will of the Dragon Deity which could not be interfered with. Those boaters who drowned were thought to have been sacrificed. That </a:t>
            </a:r>
            <a:r>
              <a:rPr lang="en-US" sz="2400" dirty="0" err="1" smtClean="0"/>
              <a:t>Qu</a:t>
            </a:r>
            <a:r>
              <a:rPr lang="en-US" sz="2400" dirty="0" smtClean="0"/>
              <a:t> Yuan sacrificed himself in protest through drowning speaks to this early notion.</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lstStyle/>
          <a:p>
            <a:r>
              <a:rPr lang="en-US" sz="2400" dirty="0" smtClean="0"/>
              <a:t>Dragon boat racing traditionally coincides with the </a:t>
            </a:r>
            <a:r>
              <a:rPr lang="en-US" sz="2400" i="1" dirty="0" smtClean="0"/>
              <a:t>5th day of the 5th Chinese lunar month</a:t>
            </a:r>
            <a:r>
              <a:rPr lang="en-US" sz="2400" dirty="0" smtClean="0"/>
              <a:t> (varying from late May to June on the modern Gregorian Calendar). This season is also associated with pestilence and disease, so is considered as a period of evil due to the high summer temperatures which can lead to rot and </a:t>
            </a:r>
            <a:r>
              <a:rPr lang="en-US" sz="2400" dirty="0" err="1" smtClean="0"/>
              <a:t>putrification</a:t>
            </a:r>
            <a:r>
              <a:rPr lang="en-US" sz="2400" dirty="0" smtClean="0"/>
              <a:t> in primitive societies lacking modern refrigeration and sanitation facilities. One custom involves cutting shapes of the </a:t>
            </a:r>
            <a:r>
              <a:rPr lang="en-US" sz="2400" i="1" dirty="0" smtClean="0"/>
              <a:t>five poisonous or venomous animals</a:t>
            </a:r>
            <a:r>
              <a:rPr lang="en-US" sz="2400" dirty="0" smtClean="0"/>
              <a:t> out of red paper, so as to ward off these evils. The paper snakes, centipedes, scorpions, lizards and toads - those that supposedly lured "evil spirits" - where sometimes placed in the mouths of the carved wooden dragons. Venerating the Dragon deity was meant to avert misfortune and calamity and encourage rainfall which is needed for the fertility of the crops and thus for the prosperity of an agrarian way of life.</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Grp="1" noChangeAspect="1" noChangeArrowheads="1"/>
          </p:cNvPicPr>
          <p:nvPr>
            <p:ph idx="1"/>
          </p:nvPr>
        </p:nvPicPr>
        <p:blipFill>
          <a:blip r:embed="rId2" cstate="print"/>
          <a:srcRect/>
          <a:stretch>
            <a:fillRect/>
          </a:stretch>
        </p:blipFill>
        <p:spPr bwMode="auto">
          <a:xfrm>
            <a:off x="0" y="304800"/>
            <a:ext cx="9151105" cy="609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0" y="304800"/>
            <a:ext cx="9130145" cy="5943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0" y="609600"/>
            <a:ext cx="9144000" cy="545587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ragon design 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Dragon design template</Template>
  <TotalTime>49</TotalTime>
  <Words>544</Words>
  <Application>Microsoft Office PowerPoint</Application>
  <PresentationFormat>On-screen Show (4:3)</PresentationFormat>
  <Paragraphs>25</Paragraphs>
  <Slides>28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Dragon design template</vt:lpstr>
      <vt:lpstr>China: Dragon Boat Festival</vt:lpstr>
      <vt:lpstr>Background</vt:lpstr>
      <vt:lpstr>The Legend</vt:lpstr>
      <vt:lpstr> The Dragon</vt:lpstr>
      <vt:lpstr>Sacrifice</vt:lpstr>
      <vt:lpstr>Slide 6</vt:lpstr>
      <vt:lpstr>Slide 7</vt:lpstr>
      <vt:lpstr>Slide 8</vt:lpstr>
      <vt:lpstr>Slide 9</vt:lpstr>
      <vt:lpstr>Slide 10</vt:lpstr>
      <vt:lpstr>Slide 11</vt:lpstr>
      <vt:lpstr>Slide 12</vt:lpstr>
      <vt:lpstr>Slide 13</vt:lpstr>
      <vt:lpstr>Slide 14</vt:lpstr>
      <vt:lpstr>Slide 15</vt:lpstr>
      <vt:lpstr>The international aspect</vt:lpstr>
      <vt:lpstr>Wellington, New Zealand 2005</vt:lpstr>
      <vt:lpstr>Penang International Dragon Boat Festival, Malaysia</vt:lpstr>
      <vt:lpstr>Lethbridge, Alberta, Canada</vt:lpstr>
      <vt:lpstr>Colorado Dragon Boat Festival,</vt:lpstr>
      <vt:lpstr>Taiwan</vt:lpstr>
      <vt:lpstr>Boston</vt:lpstr>
      <vt:lpstr>Singapore</vt:lpstr>
      <vt:lpstr>Sudbury, Ontario</vt:lpstr>
      <vt:lpstr>Chaohu City, China </vt:lpstr>
      <vt:lpstr>Midwest Dragon Boat Festival, USA</vt:lpstr>
      <vt:lpstr>Texas</vt:lpstr>
      <vt:lpstr>Hong Kong</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Dragon Boat Festival</dc:title>
  <dc:creator>Joe</dc:creator>
  <cp:lastModifiedBy>Joe</cp:lastModifiedBy>
  <cp:revision>1</cp:revision>
  <dcterms:created xsi:type="dcterms:W3CDTF">2010-07-09T02:30:07Z</dcterms:created>
  <dcterms:modified xsi:type="dcterms:W3CDTF">2010-07-09T03:19:39Z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TC102443891033</vt:lpwstr>
  </property>
</Properties>
</file>