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7"/>
  </p:notesMasterIdLst>
  <p:sldIdLst>
    <p:sldId id="256" r:id="rId2"/>
    <p:sldId id="268" r:id="rId3"/>
    <p:sldId id="258" r:id="rId4"/>
    <p:sldId id="257" r:id="rId5"/>
    <p:sldId id="259" r:id="rId6"/>
    <p:sldId id="270" r:id="rId7"/>
    <p:sldId id="279" r:id="rId8"/>
    <p:sldId id="280" r:id="rId9"/>
    <p:sldId id="273" r:id="rId10"/>
    <p:sldId id="291" r:id="rId11"/>
    <p:sldId id="292" r:id="rId12"/>
    <p:sldId id="293" r:id="rId13"/>
    <p:sldId id="260" r:id="rId14"/>
    <p:sldId id="274" r:id="rId15"/>
    <p:sldId id="281" r:id="rId16"/>
    <p:sldId id="282" r:id="rId17"/>
    <p:sldId id="261" r:id="rId18"/>
    <p:sldId id="264" r:id="rId19"/>
    <p:sldId id="265" r:id="rId20"/>
    <p:sldId id="272" r:id="rId21"/>
    <p:sldId id="321" r:id="rId22"/>
    <p:sldId id="322" r:id="rId23"/>
    <p:sldId id="323" r:id="rId24"/>
    <p:sldId id="278" r:id="rId25"/>
    <p:sldId id="276" r:id="rId26"/>
    <p:sldId id="297" r:id="rId27"/>
    <p:sldId id="298" r:id="rId28"/>
    <p:sldId id="299" r:id="rId29"/>
    <p:sldId id="300" r:id="rId30"/>
    <p:sldId id="301" r:id="rId31"/>
    <p:sldId id="304"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267" r:id="rId45"/>
    <p:sldId id="285" r:id="rId46"/>
    <p:sldId id="286" r:id="rId47"/>
    <p:sldId id="287" r:id="rId48"/>
    <p:sldId id="288" r:id="rId49"/>
    <p:sldId id="290" r:id="rId50"/>
    <p:sldId id="269" r:id="rId51"/>
    <p:sldId id="283" r:id="rId52"/>
    <p:sldId id="284" r:id="rId53"/>
    <p:sldId id="320" r:id="rId54"/>
    <p:sldId id="318" r:id="rId55"/>
    <p:sldId id="31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84859" autoAdjust="0"/>
  </p:normalViewPr>
  <p:slideViewPr>
    <p:cSldViewPr>
      <p:cViewPr>
        <p:scale>
          <a:sx n="50" d="100"/>
          <a:sy n="50" d="100"/>
        </p:scale>
        <p:origin x="-1980"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wner\AppData\Local\Microsoft\Windows\Temporary%20Internet%20Files\Low\Content.IE5\7WE9VL8Y\usage%2520data%5b1%5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baseline="0"/>
            </a:pPr>
            <a:r>
              <a:rPr lang="en-US" sz="1400" baseline="0" dirty="0" smtClean="0"/>
              <a:t>INDEPENDENT CASE STUDY OF RFID PILOT PROJECTS BY COUNTRY</a:t>
            </a:r>
          </a:p>
          <a:p>
            <a:pPr>
              <a:defRPr sz="1200" baseline="0"/>
            </a:pPr>
            <a:r>
              <a:rPr lang="en-US" sz="1400" baseline="0" smtClean="0"/>
              <a:t> </a:t>
            </a:r>
            <a:endParaRPr lang="en-US" sz="1400" baseline="0" dirty="0" smtClean="0"/>
          </a:p>
        </c:rich>
      </c:tx>
      <c:layout/>
    </c:title>
    <c:view3D>
      <c:depthPercent val="100"/>
      <c:rAngAx val="1"/>
    </c:view3D>
    <c:plotArea>
      <c:layout/>
      <c:bar3DChart>
        <c:barDir val="col"/>
        <c:grouping val="clustered"/>
        <c:ser>
          <c:idx val="0"/>
          <c:order val="0"/>
          <c:tx>
            <c:strRef>
              <c:f>Sheet5!$C$4</c:f>
              <c:strCache>
                <c:ptCount val="1"/>
                <c:pt idx="0">
                  <c:v>Case Studies</c:v>
                </c:pt>
              </c:strCache>
            </c:strRef>
          </c:tx>
          <c:dLbls>
            <c:txPr>
              <a:bodyPr/>
              <a:lstStyle/>
              <a:p>
                <a:pPr>
                  <a:defRPr sz="1100" baseline="0"/>
                </a:pPr>
                <a:endParaRPr lang="en-US"/>
              </a:p>
            </c:txPr>
            <c:showVal val="1"/>
          </c:dLbls>
          <c:cat>
            <c:strRef>
              <c:f>Sheet5!$B$5:$B$14</c:f>
              <c:strCache>
                <c:ptCount val="10"/>
                <c:pt idx="0">
                  <c:v>United States</c:v>
                </c:pt>
                <c:pt idx="1">
                  <c:v>United Kingdom</c:v>
                </c:pt>
                <c:pt idx="2">
                  <c:v>China</c:v>
                </c:pt>
                <c:pt idx="3">
                  <c:v>Germany</c:v>
                </c:pt>
                <c:pt idx="4">
                  <c:v>Japan</c:v>
                </c:pt>
                <c:pt idx="5">
                  <c:v>France</c:v>
                </c:pt>
                <c:pt idx="6">
                  <c:v>Australia</c:v>
                </c:pt>
                <c:pt idx="7">
                  <c:v>Canada</c:v>
                </c:pt>
                <c:pt idx="8">
                  <c:v>Netherlands</c:v>
                </c:pt>
                <c:pt idx="9">
                  <c:v>Italy</c:v>
                </c:pt>
              </c:strCache>
            </c:strRef>
          </c:cat>
          <c:val>
            <c:numRef>
              <c:f>Sheet5!$C$5:$C$14</c:f>
              <c:numCache>
                <c:formatCode>General</c:formatCode>
                <c:ptCount val="10"/>
                <c:pt idx="0">
                  <c:v>1304</c:v>
                </c:pt>
                <c:pt idx="1">
                  <c:v>384</c:v>
                </c:pt>
                <c:pt idx="2">
                  <c:v>267</c:v>
                </c:pt>
                <c:pt idx="3">
                  <c:v>205</c:v>
                </c:pt>
                <c:pt idx="4">
                  <c:v>188</c:v>
                </c:pt>
                <c:pt idx="5">
                  <c:v>161</c:v>
                </c:pt>
                <c:pt idx="6">
                  <c:v>108</c:v>
                </c:pt>
                <c:pt idx="7">
                  <c:v>93</c:v>
                </c:pt>
                <c:pt idx="8">
                  <c:v>88</c:v>
                </c:pt>
                <c:pt idx="9">
                  <c:v>80</c:v>
                </c:pt>
              </c:numCache>
            </c:numRef>
          </c:val>
        </c:ser>
        <c:shape val="box"/>
        <c:axId val="54227328"/>
        <c:axId val="54539008"/>
        <c:axId val="0"/>
      </c:bar3DChart>
      <c:catAx>
        <c:axId val="54227328"/>
        <c:scaling>
          <c:orientation val="minMax"/>
        </c:scaling>
        <c:axPos val="b"/>
        <c:numFmt formatCode="General" sourceLinked="1"/>
        <c:tickLblPos val="nextTo"/>
        <c:txPr>
          <a:bodyPr/>
          <a:lstStyle/>
          <a:p>
            <a:pPr>
              <a:defRPr sz="1200" baseline="0"/>
            </a:pPr>
            <a:endParaRPr lang="en-US"/>
          </a:p>
        </c:txPr>
        <c:crossAx val="54539008"/>
        <c:crosses val="autoZero"/>
        <c:auto val="1"/>
        <c:lblAlgn val="ctr"/>
        <c:lblOffset val="100"/>
      </c:catAx>
      <c:valAx>
        <c:axId val="54539008"/>
        <c:scaling>
          <c:orientation val="minMax"/>
        </c:scaling>
        <c:axPos val="l"/>
        <c:numFmt formatCode="General" sourceLinked="1"/>
        <c:tickLblPos val="nextTo"/>
        <c:txPr>
          <a:bodyPr/>
          <a:lstStyle/>
          <a:p>
            <a:pPr>
              <a:defRPr sz="1100" baseline="0"/>
            </a:pPr>
            <a:endParaRPr lang="en-US"/>
          </a:p>
        </c:txPr>
        <c:crossAx val="54227328"/>
        <c:crosses val="autoZero"/>
        <c:crossBetween val="between"/>
      </c:valAx>
      <c:spPr>
        <a:noFill/>
        <a:ln w="25400">
          <a:noFill/>
        </a:ln>
      </c:spPr>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24C0A6-01D0-4BFD-9815-64A4E4A7E156}" type="datetimeFigureOut">
              <a:rPr lang="en-US" smtClean="0"/>
              <a:pPr/>
              <a:t>11/8/2009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0E6FFE-9257-4A9B-B50A-44B6C9A4B6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altLang="zh-CN" sz="1200" dirty="0" smtClean="0">
                <a:latin typeface="Lucida Sans Unicode" pitchFamily="34" charset="0"/>
                <a:cs typeface="Lucida Sans Unicode" pitchFamily="34" charset="0"/>
              </a:rPr>
              <a:t>Compared to bar coding, Scanning an RFID item can return a variety of data including the manufacturer, item information, supplier information, etc.</a:t>
            </a:r>
          </a:p>
          <a:p>
            <a:endParaRPr lang="en-US" dirty="0"/>
          </a:p>
        </p:txBody>
      </p:sp>
      <p:sp>
        <p:nvSpPr>
          <p:cNvPr id="4" name="Slide Number Placeholder 3"/>
          <p:cNvSpPr>
            <a:spLocks noGrp="1"/>
          </p:cNvSpPr>
          <p:nvPr>
            <p:ph type="sldNum" sz="quarter" idx="10"/>
          </p:nvPr>
        </p:nvSpPr>
        <p:spPr/>
        <p:txBody>
          <a:bodyPr/>
          <a:lstStyle/>
          <a:p>
            <a:fld id="{FD0E6FFE-9257-4A9B-B50A-44B6C9A4B6AB}"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1E46B9-85E6-44F6-93E4-6F5BAC9FB55F}"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 typical RFID system consists of transceivers, tags, and a computer system to process the information.</a:t>
            </a:r>
            <a:r>
              <a:rPr lang="en-US" altLang="zh-CN" dirty="0" smtClean="0"/>
              <a:t> 2.</a:t>
            </a:r>
            <a:r>
              <a:rPr lang="en-US" dirty="0" smtClean="0"/>
              <a:t>Bar codes require a "line of sight," and the scanner usually must be within a foot of the actual product. If an inventory manager has a case of various items, he or she must unload the case, scan each item, and then repackage the case. This interaction can result in increased labor costs and the possibility of damage to items.</a:t>
            </a:r>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FD0E6FFE-9257-4A9B-B50A-44B6C9A4B6AB}"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item can have a tag, and each tag can transmit manufacturer codes, product codes, exact associated costs, date manufactured, length of time on the shelf, and other useful information. Since exact costs are available at any time over the course of the year, a snapshot of the company's inventory can be taken. Precise inventory levels, cost of goods sold, and a more accurate net income can be obtained at any time.</a:t>
            </a:r>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FD0E6FFE-9257-4A9B-B50A-44B6C9A4B6AB}"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0E6FFE-9257-4A9B-B50A-44B6C9A4B6AB}"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0E6FFE-9257-4A9B-B50A-44B6C9A4B6AB}"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D0E6FFE-9257-4A9B-B50A-44B6C9A4B6AB}" type="slidenum">
              <a:rPr lang="en-US" smtClean="0"/>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4D69BD1-0F80-4BDA-BF1F-B7089F341EFA}" type="slidenum">
              <a:rPr lang="en-US" smtClean="0"/>
              <a:pPr>
                <a:defRPr/>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2733759-E690-4FA7-B1B3-D5A60AAEF3EF}" type="slidenum">
              <a:rPr lang="en-US" smtClean="0"/>
              <a:pPr>
                <a:defRPr/>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A03566E-5BEB-4F57-93F5-FA3CF0DB95A1}" type="slidenum">
              <a:rPr lang="en-US" smtClean="0"/>
              <a:pPr>
                <a:defRPr/>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4CFDCAD-7D47-428D-B0F3-05BFF4831A95}" type="datetime1">
              <a:rPr lang="en-US" smtClean="0"/>
              <a:pPr/>
              <a:t>11/8/2009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566D54D-DCC6-42D0-9A03-7F08F1E76C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7B65CE-6950-4B76-AAE4-DC7B9199574C}" type="datetime1">
              <a:rPr lang="en-US" smtClean="0"/>
              <a:pPr/>
              <a:t>11/8/2009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66D54D-DCC6-42D0-9A03-7F08F1E76C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9CAA22-19DF-48D1-B13A-9A66801D6B01}" type="datetime1">
              <a:rPr lang="en-US" smtClean="0"/>
              <a:pPr/>
              <a:t>11/8/2009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66D54D-DCC6-42D0-9A03-7F08F1E76C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9DBACB-B6A3-4AC6-8587-F1D97CEA5A7C}" type="datetime1">
              <a:rPr lang="en-US" smtClean="0"/>
              <a:pPr/>
              <a:t>11/8/2009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66D54D-DCC6-42D0-9A03-7F08F1E76C7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BD58176-7D9D-472C-970E-3975A0B85F53}" type="datetime1">
              <a:rPr lang="en-US" smtClean="0"/>
              <a:pPr/>
              <a:t>11/8/2009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66D54D-DCC6-42D0-9A03-7F08F1E76C7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318CD9-1E07-4C57-9792-2AC332A5C5C3}" type="datetime1">
              <a:rPr lang="en-US" smtClean="0"/>
              <a:pPr/>
              <a:t>11/8/2009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66D54D-DCC6-42D0-9A03-7F08F1E76C7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EA8984B-CD7E-4D94-B6B2-649D934893FA}" type="datetime1">
              <a:rPr lang="en-US" smtClean="0"/>
              <a:pPr/>
              <a:t>11/8/2009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566D54D-DCC6-42D0-9A03-7F08F1E76C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52EE8EC-DEE8-4022-B0CE-A04B20B88A80}" type="datetime1">
              <a:rPr lang="en-US" smtClean="0"/>
              <a:pPr/>
              <a:t>11/8/2009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566D54D-DCC6-42D0-9A03-7F08F1E76C7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491D947-C3B7-4211-B99C-DEE826F30642}" type="datetime1">
              <a:rPr lang="en-US" smtClean="0"/>
              <a:pPr/>
              <a:t>11/8/2009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566D54D-DCC6-42D0-9A03-7F08F1E76C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7BD26D7-8FB7-40C0-9E6D-F7A348EAA063}" type="datetime1">
              <a:rPr lang="en-US" smtClean="0"/>
              <a:pPr/>
              <a:t>11/8/2009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66D54D-DCC6-42D0-9A03-7F08F1E76C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C167C70-4FA6-468F-A5B9-FE1EBA3FC19C}" type="datetime1">
              <a:rPr lang="en-US" smtClean="0"/>
              <a:pPr/>
              <a:t>11/8/2009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566D54D-DCC6-42D0-9A03-7F08F1E76C7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5974455-6A4B-43E0-8FDE-BE7A5980FD68}" type="datetime1">
              <a:rPr lang="en-US" smtClean="0"/>
              <a:pPr/>
              <a:t>11/8/2009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566D54D-DCC6-42D0-9A03-7F08F1E76C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nordicid.com/images/790_PL3000UHFRFIDathand.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3.gif"/></Relationships>
</file>

<file path=ppt/slides/_rels/slide1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5.xml"/><Relationship Id="rId4" Type="http://schemas.openxmlformats.org/officeDocument/2006/relationships/image" Target="../media/image36.gif"/></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3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84.png"/></Relationships>
</file>

<file path=ppt/slides/_rels/slide3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4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44.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hyperlink" Target="http://www.youtube.com/watch?v=0gR5zo2vp6g&amp;feature=related" TargetMode="External"/><Relationship Id="rId1" Type="http://schemas.openxmlformats.org/officeDocument/2006/relationships/slideLayout" Target="../slideLayouts/slideLayout3.xml"/><Relationship Id="rId6" Type="http://schemas.openxmlformats.org/officeDocument/2006/relationships/image" Target="../media/image95.jpeg"/><Relationship Id="rId5" Type="http://schemas.openxmlformats.org/officeDocument/2006/relationships/image" Target="../media/image94.png"/><Relationship Id="rId4" Type="http://schemas.openxmlformats.org/officeDocument/2006/relationships/image" Target="../media/image93.jpeg"/></Relationships>
</file>

<file path=ppt/slides/_rels/slide4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4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07.gif"/></Relationships>
</file>

<file path=ppt/slides/_rels/slide4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0.jpeg"/><Relationship Id="rId1" Type="http://schemas.openxmlformats.org/officeDocument/2006/relationships/slideLayout" Target="../slideLayouts/slideLayout3.xml"/><Relationship Id="rId4" Type="http://schemas.openxmlformats.org/officeDocument/2006/relationships/image" Target="../media/image111.jpeg"/></Relationships>
</file>

<file path=ppt/slides/_rels/slide5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2.xml"/><Relationship Id="rId4" Type="http://schemas.openxmlformats.org/officeDocument/2006/relationships/image" Target="../media/image117.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asbrouck.org/images/Australia_rfid_passport.jpg"/>
          <p:cNvPicPr>
            <a:picLocks noChangeAspect="1" noChangeArrowheads="1"/>
          </p:cNvPicPr>
          <p:nvPr/>
        </p:nvPicPr>
        <p:blipFill>
          <a:blip r:embed="rId2" cstate="print"/>
          <a:srcRect/>
          <a:stretch>
            <a:fillRect/>
          </a:stretch>
        </p:blipFill>
        <p:spPr bwMode="auto">
          <a:xfrm>
            <a:off x="3657600" y="3124200"/>
            <a:ext cx="1410533" cy="1892300"/>
          </a:xfrm>
          <a:prstGeom prst="rect">
            <a:avLst/>
          </a:prstGeom>
          <a:noFill/>
        </p:spPr>
      </p:pic>
      <p:sp>
        <p:nvSpPr>
          <p:cNvPr id="2" name="Title 1"/>
          <p:cNvSpPr>
            <a:spLocks noGrp="1"/>
          </p:cNvSpPr>
          <p:nvPr>
            <p:ph type="ctrTitle"/>
          </p:nvPr>
        </p:nvSpPr>
        <p:spPr>
          <a:xfrm>
            <a:off x="685800" y="1905000"/>
            <a:ext cx="7772400" cy="1829761"/>
          </a:xfrm>
        </p:spPr>
        <p:txBody>
          <a:bodyPr>
            <a:noAutofit/>
          </a:bodyPr>
          <a:lstStyle/>
          <a:p>
            <a:r>
              <a:rPr lang="en-US" sz="4400" dirty="0" smtClean="0"/>
              <a:t>Radio Frequency Identification </a:t>
            </a:r>
            <a:br>
              <a:rPr lang="en-US" sz="4400" dirty="0" smtClean="0"/>
            </a:br>
            <a:r>
              <a:rPr lang="en-US" sz="4400" dirty="0" smtClean="0"/>
              <a:t>(RFID)</a:t>
            </a:r>
            <a:endParaRPr lang="en-US" sz="4400" dirty="0"/>
          </a:p>
        </p:txBody>
      </p:sp>
      <p:sp>
        <p:nvSpPr>
          <p:cNvPr id="3" name="Subtitle 2"/>
          <p:cNvSpPr>
            <a:spLocks noGrp="1"/>
          </p:cNvSpPr>
          <p:nvPr>
            <p:ph type="subTitle" idx="1"/>
          </p:nvPr>
        </p:nvSpPr>
        <p:spPr/>
        <p:txBody>
          <a:bodyPr>
            <a:noAutofit/>
          </a:bodyPr>
          <a:lstStyle/>
          <a:p>
            <a:r>
              <a:rPr lang="en-US" sz="1400" dirty="0" smtClean="0"/>
              <a:t>Jin Li</a:t>
            </a:r>
          </a:p>
          <a:p>
            <a:r>
              <a:rPr lang="en-US" sz="1400" dirty="0" err="1" smtClean="0"/>
              <a:t>Varuni</a:t>
            </a:r>
            <a:r>
              <a:rPr lang="en-US" sz="1400" dirty="0" smtClean="0"/>
              <a:t> </a:t>
            </a:r>
            <a:r>
              <a:rPr lang="en-US" sz="1400" dirty="0" err="1" smtClean="0"/>
              <a:t>Mallikaarachchi</a:t>
            </a:r>
            <a:r>
              <a:rPr lang="en-US" sz="1400" dirty="0" smtClean="0"/>
              <a:t> </a:t>
            </a:r>
          </a:p>
          <a:p>
            <a:r>
              <a:rPr lang="en-US" sz="1400" dirty="0" smtClean="0"/>
              <a:t>Rob </a:t>
            </a:r>
            <a:r>
              <a:rPr lang="en-US" sz="1400" dirty="0" err="1" smtClean="0"/>
              <a:t>Schiber</a:t>
            </a:r>
            <a:endParaRPr lang="en-US" sz="1400" dirty="0" smtClean="0"/>
          </a:p>
          <a:p>
            <a:r>
              <a:rPr lang="en-US" sz="1400" dirty="0" err="1" smtClean="0"/>
              <a:t>Lanae</a:t>
            </a:r>
            <a:r>
              <a:rPr lang="en-US" sz="1400" dirty="0" smtClean="0"/>
              <a:t> Simon</a:t>
            </a:r>
          </a:p>
          <a:p>
            <a:r>
              <a:rPr lang="en-US" sz="1400" dirty="0" err="1" smtClean="0"/>
              <a:t>Reyesh</a:t>
            </a:r>
            <a:r>
              <a:rPr lang="en-US" sz="1400" dirty="0" smtClean="0"/>
              <a:t> Singh</a:t>
            </a:r>
            <a:endParaRPr lang="en-US" sz="1400" dirty="0"/>
          </a:p>
        </p:txBody>
      </p:sp>
      <p:pic>
        <p:nvPicPr>
          <p:cNvPr id="19458" name="Picture 2" descr="RFID tag"/>
          <p:cNvPicPr>
            <a:picLocks noChangeAspect="1" noChangeArrowheads="1"/>
          </p:cNvPicPr>
          <p:nvPr/>
        </p:nvPicPr>
        <p:blipFill>
          <a:blip r:embed="rId3" cstate="print"/>
          <a:srcRect/>
          <a:stretch>
            <a:fillRect/>
          </a:stretch>
        </p:blipFill>
        <p:spPr bwMode="auto">
          <a:xfrm>
            <a:off x="7620000" y="228600"/>
            <a:ext cx="1179286" cy="1362076"/>
          </a:xfrm>
          <a:prstGeom prst="rect">
            <a:avLst/>
          </a:prstGeom>
          <a:noFill/>
        </p:spPr>
      </p:pic>
      <p:sp>
        <p:nvSpPr>
          <p:cNvPr id="6" name="Slide Number Placeholder 5"/>
          <p:cNvSpPr>
            <a:spLocks noGrp="1"/>
          </p:cNvSpPr>
          <p:nvPr>
            <p:ph type="sldNum" sz="quarter" idx="12"/>
          </p:nvPr>
        </p:nvSpPr>
        <p:spPr/>
        <p:txBody>
          <a:bodyPr/>
          <a:lstStyle/>
          <a:p>
            <a:fld id="{3566D54D-DCC6-42D0-9A03-7F08F1E76C79}" type="slidenum">
              <a:rPr lang="en-US" smtClean="0"/>
              <a:pPr/>
              <a:t>1</a:t>
            </a:fld>
            <a:endParaRPr lang="en-US"/>
          </a:p>
        </p:txBody>
      </p:sp>
      <p:sp>
        <p:nvSpPr>
          <p:cNvPr id="7" name="Footer Placeholder 6"/>
          <p:cNvSpPr>
            <a:spLocks noGrp="1"/>
          </p:cNvSpPr>
          <p:nvPr>
            <p:ph type="ftr" sz="quarter" idx="11"/>
          </p:nvPr>
        </p:nvSpPr>
        <p:spPr/>
        <p:txBody>
          <a:bodyPr/>
          <a:lstStyle/>
          <a:p>
            <a:endParaRPr lang="en-US"/>
          </a:p>
        </p:txBody>
      </p:sp>
      <p:pic>
        <p:nvPicPr>
          <p:cNvPr id="61442" name="Picture 2" descr="http://www.airport-int.com/upload/image_files/articles/images/companies/2055/rfid-baggage.jpg"/>
          <p:cNvPicPr>
            <a:picLocks noChangeAspect="1" noChangeArrowheads="1"/>
          </p:cNvPicPr>
          <p:nvPr/>
        </p:nvPicPr>
        <p:blipFill>
          <a:blip r:embed="rId4" cstate="print"/>
          <a:srcRect/>
          <a:stretch>
            <a:fillRect/>
          </a:stretch>
        </p:blipFill>
        <p:spPr bwMode="auto">
          <a:xfrm>
            <a:off x="533400" y="3200400"/>
            <a:ext cx="2281767" cy="1711325"/>
          </a:xfrm>
          <a:prstGeom prst="rect">
            <a:avLst/>
          </a:prstGeom>
          <a:noFill/>
        </p:spPr>
      </p:pic>
      <p:pic>
        <p:nvPicPr>
          <p:cNvPr id="61444" name="Picture 4" descr="http://www.svsbenelux.com/Portals/0/Images/rfid-prod.jpg"/>
          <p:cNvPicPr>
            <a:picLocks noChangeAspect="1" noChangeArrowheads="1"/>
          </p:cNvPicPr>
          <p:nvPr/>
        </p:nvPicPr>
        <p:blipFill>
          <a:blip r:embed="rId5" cstate="print"/>
          <a:srcRect/>
          <a:stretch>
            <a:fillRect/>
          </a:stretch>
        </p:blipFill>
        <p:spPr bwMode="auto">
          <a:xfrm>
            <a:off x="609600" y="228600"/>
            <a:ext cx="2492375" cy="2492375"/>
          </a:xfrm>
          <a:prstGeom prst="rect">
            <a:avLst/>
          </a:prstGeom>
          <a:noFill/>
        </p:spPr>
      </p:pic>
      <p:pic>
        <p:nvPicPr>
          <p:cNvPr id="5" name="Picture 4" descr="http://z.about.com/d/cars/1/7/M/B/1/ag_08sx4sport_keyfob.jpg"/>
          <p:cNvPicPr>
            <a:picLocks noChangeAspect="1" noChangeArrowheads="1"/>
          </p:cNvPicPr>
          <p:nvPr/>
        </p:nvPicPr>
        <p:blipFill>
          <a:blip r:embed="rId6" cstate="print"/>
          <a:srcRect/>
          <a:stretch>
            <a:fillRect/>
          </a:stretch>
        </p:blipFill>
        <p:spPr bwMode="auto">
          <a:xfrm>
            <a:off x="4343400" y="228601"/>
            <a:ext cx="1905000" cy="126492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ee full size image">
            <a:hlinkClick r:id="rId3"/>
          </p:cNvPr>
          <p:cNvPicPr>
            <a:picLocks noChangeAspect="1" noChangeArrowheads="1"/>
          </p:cNvPicPr>
          <p:nvPr/>
        </p:nvPicPr>
        <p:blipFill>
          <a:blip r:embed="rId4" cstate="print"/>
          <a:srcRect/>
          <a:stretch>
            <a:fillRect/>
          </a:stretch>
        </p:blipFill>
        <p:spPr bwMode="auto">
          <a:xfrm>
            <a:off x="3429000" y="2667000"/>
            <a:ext cx="1592580" cy="1769533"/>
          </a:xfrm>
          <a:prstGeom prst="rect">
            <a:avLst/>
          </a:prstGeom>
          <a:noFill/>
        </p:spPr>
      </p:pic>
      <p:pic>
        <p:nvPicPr>
          <p:cNvPr id="9" name="Picture 8"/>
          <p:cNvPicPr/>
          <p:nvPr/>
        </p:nvPicPr>
        <p:blipFill>
          <a:blip r:embed="rId5" cstate="print"/>
          <a:srcRect/>
          <a:stretch>
            <a:fillRect/>
          </a:stretch>
        </p:blipFill>
        <p:spPr bwMode="auto">
          <a:xfrm>
            <a:off x="4876800" y="3429000"/>
            <a:ext cx="3962400" cy="3200400"/>
          </a:xfrm>
          <a:prstGeom prst="rect">
            <a:avLst/>
          </a:prstGeom>
          <a:noFill/>
          <a:ln w="9525">
            <a:noFill/>
            <a:miter lim="800000"/>
            <a:headEnd/>
            <a:tailEnd/>
          </a:ln>
        </p:spPr>
      </p:pic>
      <p:sp>
        <p:nvSpPr>
          <p:cNvPr id="4" name="Title 3"/>
          <p:cNvSpPr>
            <a:spLocks noGrp="1"/>
          </p:cNvSpPr>
          <p:nvPr>
            <p:ph type="title"/>
          </p:nvPr>
        </p:nvSpPr>
        <p:spPr>
          <a:xfrm>
            <a:off x="304800" y="274638"/>
            <a:ext cx="8610600" cy="639762"/>
          </a:xfrm>
        </p:spPr>
        <p:txBody>
          <a:bodyPr>
            <a:noAutofit/>
          </a:bodyPr>
          <a:lstStyle/>
          <a:p>
            <a:r>
              <a:rPr lang="en-US" sz="3600" dirty="0" smtClean="0"/>
              <a:t>How is RFID important to managers?</a:t>
            </a:r>
            <a:endParaRPr lang="en-US" sz="3600" dirty="0"/>
          </a:p>
        </p:txBody>
      </p:sp>
      <p:sp>
        <p:nvSpPr>
          <p:cNvPr id="7" name="Content Placeholder 1"/>
          <p:cNvSpPr>
            <a:spLocks noGrp="1"/>
          </p:cNvSpPr>
          <p:nvPr>
            <p:ph idx="1"/>
          </p:nvPr>
        </p:nvSpPr>
        <p:spPr>
          <a:xfrm>
            <a:off x="0" y="1143000"/>
            <a:ext cx="4800600" cy="5181600"/>
          </a:xfrm>
        </p:spPr>
        <p:txBody>
          <a:bodyPr>
            <a:noAutofit/>
          </a:bodyPr>
          <a:lstStyle/>
          <a:p>
            <a:pPr marL="365760" lvl="1" indent="-256032">
              <a:spcBef>
                <a:spcPts val="400"/>
              </a:spcBef>
              <a:buSzPct val="68000"/>
              <a:buFont typeface="Wingdings" pitchFamily="2" charset="2"/>
              <a:buChar char="Ø"/>
            </a:pPr>
            <a:r>
              <a:rPr lang="en-US" altLang="zh-CN" sz="2400" dirty="0" smtClean="0">
                <a:solidFill>
                  <a:srgbClr val="0070C0"/>
                </a:solidFill>
                <a:latin typeface="Lucida Sans Unicode" pitchFamily="34" charset="0"/>
                <a:cs typeface="Lucida Sans Unicode" pitchFamily="34" charset="0"/>
              </a:rPr>
              <a:t>RFID helps reduce the labor cost and minimize risks.</a:t>
            </a:r>
            <a:endParaRPr lang="en-US" altLang="zh-CN" sz="2400" b="1" dirty="0" smtClean="0">
              <a:solidFill>
                <a:srgbClr val="FF0000"/>
              </a:solidFill>
              <a:latin typeface="Lucida Sans Unicode" pitchFamily="34" charset="0"/>
              <a:cs typeface="Lucida Sans Unicode" pitchFamily="34" charset="0"/>
            </a:endParaRPr>
          </a:p>
          <a:p>
            <a:pPr marL="365760" lvl="1" indent="-256032">
              <a:spcBef>
                <a:spcPts val="400"/>
              </a:spcBef>
              <a:buSzPct val="68000"/>
              <a:buFont typeface="Arial" pitchFamily="34" charset="0"/>
              <a:buChar char="•"/>
            </a:pPr>
            <a:r>
              <a:rPr lang="en-US" sz="2400" dirty="0" smtClean="0">
                <a:latin typeface="Lucida Sans Unicode" pitchFamily="34" charset="0"/>
                <a:cs typeface="Lucida Sans Unicode" pitchFamily="34" charset="0"/>
              </a:rPr>
              <a:t>A hand transceiver can simply move within range </a:t>
            </a:r>
          </a:p>
          <a:p>
            <a:pPr marL="365760" lvl="1" indent="-256032">
              <a:spcBef>
                <a:spcPts val="400"/>
              </a:spcBef>
              <a:buSzPct val="68000"/>
              <a:buNone/>
            </a:pPr>
            <a:r>
              <a:rPr lang="en-US" sz="2400" dirty="0" smtClean="0">
                <a:latin typeface="Lucida Sans Unicode" pitchFamily="34" charset="0"/>
                <a:cs typeface="Lucida Sans Unicode" pitchFamily="34" charset="0"/>
              </a:rPr>
              <a:t>	of the items to be read, </a:t>
            </a:r>
          </a:p>
          <a:p>
            <a:pPr marL="365760" lvl="1" indent="-256032">
              <a:spcBef>
                <a:spcPts val="400"/>
              </a:spcBef>
              <a:buSzPct val="68000"/>
              <a:buNone/>
            </a:pPr>
            <a:r>
              <a:rPr lang="en-US" sz="2400" dirty="0" smtClean="0">
                <a:latin typeface="Lucida Sans Unicode" pitchFamily="34" charset="0"/>
                <a:cs typeface="Lucida Sans Unicode" pitchFamily="34" charset="0"/>
              </a:rPr>
              <a:t>	and will capture all the information.</a:t>
            </a:r>
          </a:p>
          <a:p>
            <a:pPr marL="365760" lvl="1" indent="-256032">
              <a:spcBef>
                <a:spcPts val="400"/>
              </a:spcBef>
              <a:buSzPct val="68000"/>
              <a:buFont typeface="Arial" pitchFamily="34" charset="0"/>
              <a:buChar char="•"/>
            </a:pPr>
            <a:r>
              <a:rPr lang="en-US" sz="2400" dirty="0" smtClean="0">
                <a:latin typeface="Lucida Sans Unicode" pitchFamily="34" charset="0"/>
                <a:cs typeface="Lucida Sans Unicode" pitchFamily="34" charset="0"/>
              </a:rPr>
              <a:t>The lack of human interaction with the products avoids damage </a:t>
            </a:r>
          </a:p>
          <a:p>
            <a:pPr marL="365760" lvl="1" indent="-256032">
              <a:spcBef>
                <a:spcPts val="400"/>
              </a:spcBef>
              <a:buSzPct val="68000"/>
              <a:buNone/>
            </a:pPr>
            <a:r>
              <a:rPr lang="en-US" sz="2400" dirty="0" smtClean="0">
                <a:latin typeface="Lucida Sans Unicode" pitchFamily="34" charset="0"/>
                <a:cs typeface="Lucida Sans Unicode" pitchFamily="34" charset="0"/>
              </a:rPr>
              <a:t>	to the inventory and miscounts.</a:t>
            </a:r>
          </a:p>
        </p:txBody>
      </p:sp>
      <p:sp>
        <p:nvSpPr>
          <p:cNvPr id="5" name="Slide Number Placeholder 4"/>
          <p:cNvSpPr>
            <a:spLocks noGrp="1"/>
          </p:cNvSpPr>
          <p:nvPr>
            <p:ph type="sldNum" sz="quarter" idx="12"/>
          </p:nvPr>
        </p:nvSpPr>
        <p:spPr/>
        <p:txBody>
          <a:bodyPr/>
          <a:lstStyle/>
          <a:p>
            <a:fld id="{3566D54D-DCC6-42D0-9A03-7F08F1E76C79}" type="slidenum">
              <a:rPr lang="en-US" smtClean="0"/>
              <a:pPr/>
              <a:t>10</a:t>
            </a:fld>
            <a:endParaRPr lang="en-US"/>
          </a:p>
        </p:txBody>
      </p:sp>
      <p:sp>
        <p:nvSpPr>
          <p:cNvPr id="6" name="Footer Placeholder 5"/>
          <p:cNvSpPr>
            <a:spLocks noGrp="1"/>
          </p:cNvSpPr>
          <p:nvPr>
            <p:ph type="ftr" sz="quarter" idx="11"/>
          </p:nvPr>
        </p:nvSpPr>
        <p:spPr>
          <a:xfrm>
            <a:off x="3276600" y="6477000"/>
            <a:ext cx="5486400" cy="381000"/>
          </a:xfrm>
        </p:spPr>
        <p:txBody>
          <a:bodyPr/>
          <a:lstStyle/>
          <a:p>
            <a:r>
              <a:rPr lang="en-US" altLang="zh-CN" sz="800" dirty="0" err="1" smtClean="0">
                <a:latin typeface="Lucida Sans Unicode" pitchFamily="34" charset="0"/>
                <a:cs typeface="Lucida Sans Unicode" pitchFamily="34" charset="0"/>
              </a:rPr>
              <a:t>Markelevich</a:t>
            </a:r>
            <a:r>
              <a:rPr lang="en-US" altLang="zh-CN" sz="800" dirty="0" smtClean="0">
                <a:latin typeface="Lucida Sans Unicode" pitchFamily="34" charset="0"/>
                <a:cs typeface="Lucida Sans Unicode" pitchFamily="34" charset="0"/>
              </a:rPr>
              <a:t>, A. and Bell, R.,  “RFID:  The Changes It Will Bring”  Strategic Finance, August 2006, pp 46-49</a:t>
            </a:r>
          </a:p>
          <a:p>
            <a:r>
              <a:rPr lang="en-US" altLang="zh-CN" sz="800" dirty="0" smtClean="0">
                <a:latin typeface="Lucida Sans Unicode" pitchFamily="34" charset="0"/>
                <a:cs typeface="Lucida Sans Unicode" pitchFamily="34" charset="0"/>
              </a:rPr>
              <a:t>http://goliath.ecnext.com/coms2/gi_0199-5634347/RFID-The-changes-it-will.html</a:t>
            </a:r>
            <a:endParaRPr lang="en-US" sz="800" dirty="0"/>
          </a:p>
        </p:txBody>
      </p:sp>
      <p:pic>
        <p:nvPicPr>
          <p:cNvPr id="8" name="Picture 2"/>
          <p:cNvPicPr>
            <a:picLocks noChangeAspect="1" noChangeArrowheads="1"/>
          </p:cNvPicPr>
          <p:nvPr/>
        </p:nvPicPr>
        <p:blipFill>
          <a:blip r:embed="rId6" cstate="print"/>
          <a:srcRect/>
          <a:stretch>
            <a:fillRect/>
          </a:stretch>
        </p:blipFill>
        <p:spPr bwMode="auto">
          <a:xfrm>
            <a:off x="5791200" y="990600"/>
            <a:ext cx="2667000" cy="2299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srcRect/>
          <a:stretch>
            <a:fillRect/>
          </a:stretch>
        </p:blipFill>
        <p:spPr bwMode="auto">
          <a:xfrm>
            <a:off x="4800600" y="914400"/>
            <a:ext cx="4343400" cy="4114800"/>
          </a:xfrm>
          <a:prstGeom prst="rect">
            <a:avLst/>
          </a:prstGeom>
          <a:noFill/>
          <a:ln w="9525">
            <a:noFill/>
            <a:miter lim="800000"/>
            <a:headEnd/>
            <a:tailEnd/>
          </a:ln>
        </p:spPr>
      </p:pic>
      <p:sp>
        <p:nvSpPr>
          <p:cNvPr id="6" name="Title 3"/>
          <p:cNvSpPr>
            <a:spLocks noGrp="1"/>
          </p:cNvSpPr>
          <p:nvPr>
            <p:ph type="title"/>
          </p:nvPr>
        </p:nvSpPr>
        <p:spPr>
          <a:xfrm>
            <a:off x="304800" y="274638"/>
            <a:ext cx="8610600" cy="639762"/>
          </a:xfrm>
        </p:spPr>
        <p:txBody>
          <a:bodyPr>
            <a:noAutofit/>
          </a:bodyPr>
          <a:lstStyle/>
          <a:p>
            <a:r>
              <a:rPr lang="en-US" sz="3600" dirty="0" smtClean="0"/>
              <a:t>How is RFID important to managers?</a:t>
            </a:r>
            <a:endParaRPr lang="en-US" sz="3600" dirty="0"/>
          </a:p>
        </p:txBody>
      </p:sp>
      <p:sp>
        <p:nvSpPr>
          <p:cNvPr id="8" name="Content Placeholder 1"/>
          <p:cNvSpPr>
            <a:spLocks noGrp="1"/>
          </p:cNvSpPr>
          <p:nvPr>
            <p:ph idx="1"/>
          </p:nvPr>
        </p:nvSpPr>
        <p:spPr>
          <a:xfrm>
            <a:off x="0" y="1143000"/>
            <a:ext cx="5105400" cy="5181600"/>
          </a:xfrm>
        </p:spPr>
        <p:txBody>
          <a:bodyPr>
            <a:noAutofit/>
          </a:bodyPr>
          <a:lstStyle/>
          <a:p>
            <a:pPr marL="365760" lvl="1" indent="-256032">
              <a:spcBef>
                <a:spcPts val="400"/>
              </a:spcBef>
              <a:buSzPct val="68000"/>
              <a:buFont typeface="Wingdings" pitchFamily="2" charset="2"/>
              <a:buChar char="Ø"/>
            </a:pPr>
            <a:r>
              <a:rPr lang="en-US" sz="2400" dirty="0" smtClean="0">
                <a:solidFill>
                  <a:srgbClr val="0070C0"/>
                </a:solidFill>
                <a:latin typeface="Lucida Sans Unicode" pitchFamily="34" charset="0"/>
                <a:cs typeface="Lucida Sans Unicode" pitchFamily="34" charset="0"/>
              </a:rPr>
              <a:t>Benefit for Inventory Costing and Inventory Management </a:t>
            </a:r>
          </a:p>
          <a:p>
            <a:pPr marL="365760" lvl="1" indent="-256032">
              <a:spcBef>
                <a:spcPts val="400"/>
              </a:spcBef>
              <a:buSzPct val="68000"/>
              <a:buFont typeface="Arial" pitchFamily="34" charset="0"/>
              <a:buChar char="•"/>
            </a:pPr>
            <a:r>
              <a:rPr lang="en-US" sz="2400" dirty="0" smtClean="0"/>
              <a:t>Units can be tracked on an individual basis, physical inventory, tracking of lost items, shelf reading along with many other inventory applications.</a:t>
            </a:r>
          </a:p>
        </p:txBody>
      </p:sp>
      <p:sp>
        <p:nvSpPr>
          <p:cNvPr id="5" name="Slide Number Placeholder 4"/>
          <p:cNvSpPr>
            <a:spLocks noGrp="1"/>
          </p:cNvSpPr>
          <p:nvPr>
            <p:ph type="sldNum" sz="quarter" idx="12"/>
          </p:nvPr>
        </p:nvSpPr>
        <p:spPr/>
        <p:txBody>
          <a:bodyPr/>
          <a:lstStyle/>
          <a:p>
            <a:fld id="{3566D54D-DCC6-42D0-9A03-7F08F1E76C79}" type="slidenum">
              <a:rPr lang="en-US" smtClean="0"/>
              <a:pPr/>
              <a:t>11</a:t>
            </a:fld>
            <a:endParaRPr lang="en-US"/>
          </a:p>
        </p:txBody>
      </p:sp>
      <p:sp>
        <p:nvSpPr>
          <p:cNvPr id="7" name="Footer Placeholder 6"/>
          <p:cNvSpPr>
            <a:spLocks noGrp="1"/>
          </p:cNvSpPr>
          <p:nvPr>
            <p:ph type="ftr" sz="quarter" idx="11"/>
          </p:nvPr>
        </p:nvSpPr>
        <p:spPr>
          <a:xfrm>
            <a:off x="4380072" y="6324600"/>
            <a:ext cx="4382928" cy="448469"/>
          </a:xfrm>
        </p:spPr>
        <p:txBody>
          <a:bodyPr/>
          <a:lstStyle/>
          <a:p>
            <a:pPr>
              <a:buNone/>
            </a:pPr>
            <a:r>
              <a:rPr lang="en-US" altLang="zh-CN" sz="800" dirty="0" err="1" smtClean="0">
                <a:ea typeface="SimSun" pitchFamily="2" charset="-122"/>
              </a:rPr>
              <a:t>Markelevich</a:t>
            </a:r>
            <a:r>
              <a:rPr lang="en-US" altLang="zh-CN" sz="800" dirty="0" smtClean="0">
                <a:ea typeface="SimSun" pitchFamily="2" charset="-122"/>
              </a:rPr>
              <a:t>, A. and Bell, R.,  “RFID:  The Changes It Will Bring”  </a:t>
            </a:r>
            <a:r>
              <a:rPr lang="en-US" altLang="zh-CN" sz="800" i="1" dirty="0" smtClean="0">
                <a:ea typeface="SimSun" pitchFamily="2" charset="-122"/>
              </a:rPr>
              <a:t>Strategic Finance</a:t>
            </a:r>
            <a:r>
              <a:rPr lang="en-US" altLang="zh-CN" sz="800" dirty="0" smtClean="0">
                <a:ea typeface="SimSun" pitchFamily="2" charset="-122"/>
              </a:rPr>
              <a:t>, August 2006, pp 46-49</a:t>
            </a:r>
          </a:p>
          <a:p>
            <a:pPr>
              <a:buNone/>
            </a:pPr>
            <a:r>
              <a:rPr lang="en-US" altLang="zh-CN" sz="800" dirty="0" smtClean="0">
                <a:latin typeface="Lucida Sans Unicode" pitchFamily="34" charset="0"/>
                <a:cs typeface="Lucida Sans Unicode" pitchFamily="34" charset="0"/>
              </a:rPr>
              <a:t>http://www.slais.ubc.ca/COURSES/libr500/04-05-wt2/www/T_Gnissios/benefits.htm</a:t>
            </a:r>
            <a:endParaRPr lang="en-US" sz="800" dirty="0"/>
          </a:p>
        </p:txBody>
      </p:sp>
      <p:pic>
        <p:nvPicPr>
          <p:cNvPr id="51204" name="Picture 4" descr="http://www.industrysearch.com.au/products/images/np5201.gif"/>
          <p:cNvPicPr>
            <a:picLocks noChangeAspect="1" noChangeArrowheads="1"/>
          </p:cNvPicPr>
          <p:nvPr/>
        </p:nvPicPr>
        <p:blipFill>
          <a:blip r:embed="rId4" cstate="print"/>
          <a:srcRect/>
          <a:stretch>
            <a:fillRect/>
          </a:stretch>
        </p:blipFill>
        <p:spPr bwMode="auto">
          <a:xfrm>
            <a:off x="2209800" y="4648200"/>
            <a:ext cx="2269191" cy="1633722"/>
          </a:xfrm>
          <a:prstGeom prst="rect">
            <a:avLst/>
          </a:prstGeom>
          <a:noFill/>
        </p:spPr>
      </p:pic>
      <p:pic>
        <p:nvPicPr>
          <p:cNvPr id="55298" name="Picture 2" descr="http://www.baxtek.com/products/manufacturers/datamax/rfid_logo.png"/>
          <p:cNvPicPr>
            <a:picLocks noChangeAspect="1" noChangeArrowheads="1"/>
          </p:cNvPicPr>
          <p:nvPr/>
        </p:nvPicPr>
        <p:blipFill>
          <a:blip r:embed="rId5" cstate="print"/>
          <a:srcRect/>
          <a:stretch>
            <a:fillRect/>
          </a:stretch>
        </p:blipFill>
        <p:spPr bwMode="auto">
          <a:xfrm>
            <a:off x="5943600" y="5029200"/>
            <a:ext cx="1766734" cy="10953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descr="http://www.trackershack.co.uk/ekmps/shops/trackershack/images/locator2(1)%5Bekm%5D306x300%5Bekm%5D.jpg"/>
          <p:cNvPicPr>
            <a:picLocks noChangeAspect="1" noChangeArrowheads="1"/>
          </p:cNvPicPr>
          <p:nvPr/>
        </p:nvPicPr>
        <p:blipFill>
          <a:blip r:embed="rId2" cstate="print"/>
          <a:srcRect/>
          <a:stretch>
            <a:fillRect/>
          </a:stretch>
        </p:blipFill>
        <p:spPr bwMode="auto">
          <a:xfrm>
            <a:off x="2895600" y="1371600"/>
            <a:ext cx="2914650" cy="2857500"/>
          </a:xfrm>
          <a:prstGeom prst="rect">
            <a:avLst/>
          </a:prstGeom>
          <a:noFill/>
        </p:spPr>
      </p:pic>
      <p:sp>
        <p:nvSpPr>
          <p:cNvPr id="6" name="Content Placeholder 5"/>
          <p:cNvSpPr>
            <a:spLocks noGrp="1"/>
          </p:cNvSpPr>
          <p:nvPr>
            <p:ph sz="quarter" idx="2"/>
          </p:nvPr>
        </p:nvSpPr>
        <p:spPr>
          <a:xfrm>
            <a:off x="0" y="1066800"/>
            <a:ext cx="4040188" cy="4953000"/>
          </a:xfrm>
        </p:spPr>
        <p:txBody>
          <a:bodyPr>
            <a:normAutofit/>
          </a:bodyPr>
          <a:lstStyle/>
          <a:p>
            <a:pPr>
              <a:buFont typeface="Wingdings" pitchFamily="2" charset="2"/>
              <a:buChar char="Ø"/>
            </a:pPr>
            <a:r>
              <a:rPr lang="en-US" sz="2200" dirty="0" smtClean="0">
                <a:solidFill>
                  <a:srgbClr val="0070C0"/>
                </a:solidFill>
              </a:rPr>
              <a:t>Improved Security and Service</a:t>
            </a:r>
          </a:p>
          <a:p>
            <a:pPr>
              <a:buFont typeface="Wingdings" pitchFamily="2" charset="2"/>
              <a:buChar char="Ø"/>
            </a:pPr>
            <a:endParaRPr lang="zh-CN" altLang="en-US" sz="500" dirty="0" smtClean="0">
              <a:solidFill>
                <a:srgbClr val="0070C0"/>
              </a:solidFill>
            </a:endParaRPr>
          </a:p>
          <a:p>
            <a:pPr>
              <a:buFont typeface="Arial" pitchFamily="34" charset="0"/>
              <a:buChar char="•"/>
            </a:pPr>
            <a:r>
              <a:rPr lang="en-US" sz="2200" dirty="0" smtClean="0"/>
              <a:t>Validating information relating to an item enables increased security.</a:t>
            </a:r>
          </a:p>
          <a:p>
            <a:pPr>
              <a:buFont typeface="Arial" pitchFamily="34" charset="0"/>
              <a:buChar char="•"/>
            </a:pPr>
            <a:endParaRPr lang="en-US" sz="500" dirty="0" smtClean="0"/>
          </a:p>
          <a:p>
            <a:pPr>
              <a:buFont typeface="Arial" pitchFamily="34" charset="0"/>
              <a:buChar char="•"/>
            </a:pPr>
            <a:r>
              <a:rPr lang="en-US" sz="2200" dirty="0" smtClean="0"/>
              <a:t>Ability to authenticate information can prevent activities like fraud and counterfeiting.</a:t>
            </a:r>
          </a:p>
          <a:p>
            <a:endParaRPr lang="en-US" sz="2200" dirty="0"/>
          </a:p>
        </p:txBody>
      </p:sp>
      <p:sp>
        <p:nvSpPr>
          <p:cNvPr id="8" name="Content Placeholder 7"/>
          <p:cNvSpPr>
            <a:spLocks noGrp="1"/>
          </p:cNvSpPr>
          <p:nvPr>
            <p:ph sz="quarter" idx="4"/>
          </p:nvPr>
        </p:nvSpPr>
        <p:spPr>
          <a:xfrm>
            <a:off x="4953000" y="1066800"/>
            <a:ext cx="4191000" cy="4953000"/>
          </a:xfrm>
        </p:spPr>
        <p:txBody>
          <a:bodyPr>
            <a:normAutofit/>
          </a:bodyPr>
          <a:lstStyle/>
          <a:p>
            <a:pPr>
              <a:spcBef>
                <a:spcPts val="400"/>
              </a:spcBef>
              <a:buFont typeface="Wingdings" pitchFamily="2" charset="2"/>
              <a:buChar char="Ø"/>
            </a:pPr>
            <a:r>
              <a:rPr lang="en-US" sz="2200" dirty="0" smtClean="0">
                <a:solidFill>
                  <a:srgbClr val="0070C0"/>
                </a:solidFill>
              </a:rPr>
              <a:t>Decreased Cycle Time and Taking Costs Out</a:t>
            </a:r>
          </a:p>
          <a:p>
            <a:pPr>
              <a:spcBef>
                <a:spcPts val="400"/>
              </a:spcBef>
            </a:pPr>
            <a:endParaRPr lang="zh-CN" altLang="en-US" sz="500" dirty="0" smtClean="0">
              <a:solidFill>
                <a:srgbClr val="0070C0"/>
              </a:solidFill>
            </a:endParaRPr>
          </a:p>
          <a:p>
            <a:pPr>
              <a:spcBef>
                <a:spcPts val="400"/>
              </a:spcBef>
              <a:buFont typeface="Arial" pitchFamily="34" charset="0"/>
              <a:buChar char="•"/>
            </a:pPr>
            <a:r>
              <a:rPr lang="en-US" sz="2200" dirty="0" smtClean="0"/>
              <a:t>RFID scanning is not a tedious process, like traditional Barcode scanning, so the business can perform identical tasks quicker.</a:t>
            </a:r>
          </a:p>
          <a:p>
            <a:pPr>
              <a:spcBef>
                <a:spcPts val="400"/>
              </a:spcBef>
              <a:buFont typeface="Arial" pitchFamily="34" charset="0"/>
              <a:buChar char="•"/>
            </a:pPr>
            <a:endParaRPr lang="en-US" sz="500" dirty="0" smtClean="0"/>
          </a:p>
          <a:p>
            <a:pPr>
              <a:spcBef>
                <a:spcPts val="400"/>
              </a:spcBef>
              <a:buFont typeface="Arial" pitchFamily="34" charset="0"/>
              <a:buChar char="•"/>
            </a:pPr>
            <a:r>
              <a:rPr lang="en-US" sz="2200" dirty="0" smtClean="0"/>
              <a:t>Processing moving goods through a supply chain is much more efficient and reduces the need for larger inventories.</a:t>
            </a:r>
            <a:endParaRPr lang="zh-CN" altLang="en-US" sz="2200" dirty="0" smtClean="0"/>
          </a:p>
          <a:p>
            <a:pPr marL="223838" indent="-223838"/>
            <a:endParaRPr lang="en-US" sz="2200" dirty="0"/>
          </a:p>
        </p:txBody>
      </p:sp>
      <p:sp>
        <p:nvSpPr>
          <p:cNvPr id="9" name="Title 3"/>
          <p:cNvSpPr>
            <a:spLocks noGrp="1"/>
          </p:cNvSpPr>
          <p:nvPr>
            <p:ph type="title"/>
          </p:nvPr>
        </p:nvSpPr>
        <p:spPr>
          <a:xfrm>
            <a:off x="304800" y="274638"/>
            <a:ext cx="8610600" cy="639762"/>
          </a:xfrm>
        </p:spPr>
        <p:txBody>
          <a:bodyPr>
            <a:noAutofit/>
          </a:bodyPr>
          <a:lstStyle/>
          <a:p>
            <a:r>
              <a:rPr lang="en-US" sz="3600" dirty="0" smtClean="0"/>
              <a:t>How is RFID important to managers?</a:t>
            </a:r>
            <a:endParaRPr lang="en-US" sz="3600" dirty="0"/>
          </a:p>
        </p:txBody>
      </p:sp>
      <p:sp>
        <p:nvSpPr>
          <p:cNvPr id="7" name="Slide Number Placeholder 6"/>
          <p:cNvSpPr>
            <a:spLocks noGrp="1"/>
          </p:cNvSpPr>
          <p:nvPr>
            <p:ph type="sldNum" sz="quarter" idx="12"/>
          </p:nvPr>
        </p:nvSpPr>
        <p:spPr/>
        <p:txBody>
          <a:bodyPr/>
          <a:lstStyle/>
          <a:p>
            <a:fld id="{3566D54D-DCC6-42D0-9A03-7F08F1E76C79}" type="slidenum">
              <a:rPr lang="en-US" smtClean="0"/>
              <a:pPr/>
              <a:t>12</a:t>
            </a:fld>
            <a:endParaRPr lang="en-US"/>
          </a:p>
        </p:txBody>
      </p:sp>
      <p:sp>
        <p:nvSpPr>
          <p:cNvPr id="10" name="Footer Placeholder 9"/>
          <p:cNvSpPr>
            <a:spLocks noGrp="1"/>
          </p:cNvSpPr>
          <p:nvPr>
            <p:ph type="ftr" sz="quarter" idx="11"/>
          </p:nvPr>
        </p:nvSpPr>
        <p:spPr>
          <a:xfrm>
            <a:off x="4380072" y="6477000"/>
            <a:ext cx="4382928" cy="296069"/>
          </a:xfrm>
        </p:spPr>
        <p:txBody>
          <a:bodyPr/>
          <a:lstStyle/>
          <a:p>
            <a:r>
              <a:rPr lang="en-US" altLang="zh-CN" sz="800" dirty="0" smtClean="0"/>
              <a:t>http://www.rfidc.com/docs/introductiontorfid_business.htm</a:t>
            </a:r>
            <a:endParaRPr lang="zh-CN" altLang="en-US" sz="800" dirty="0"/>
          </a:p>
        </p:txBody>
      </p:sp>
      <p:pic>
        <p:nvPicPr>
          <p:cNvPr id="49154" name="Picture 2" descr="http://www.des.utah.gov/investigations/images/fraud.gif"/>
          <p:cNvPicPr>
            <a:picLocks noChangeAspect="1" noChangeArrowheads="1"/>
          </p:cNvPicPr>
          <p:nvPr/>
        </p:nvPicPr>
        <p:blipFill>
          <a:blip r:embed="rId3" cstate="print"/>
          <a:srcRect/>
          <a:stretch>
            <a:fillRect/>
          </a:stretch>
        </p:blipFill>
        <p:spPr bwMode="auto">
          <a:xfrm>
            <a:off x="381000" y="4876800"/>
            <a:ext cx="1736058" cy="1676400"/>
          </a:xfrm>
          <a:prstGeom prst="rect">
            <a:avLst/>
          </a:prstGeom>
          <a:noFill/>
        </p:spPr>
      </p:pic>
      <p:pic>
        <p:nvPicPr>
          <p:cNvPr id="49156" name="Picture 4" descr="http://soyouwanttoknow.files.wordpress.com/2009/09/fraud1.jpg"/>
          <p:cNvPicPr>
            <a:picLocks noChangeAspect="1" noChangeArrowheads="1"/>
          </p:cNvPicPr>
          <p:nvPr/>
        </p:nvPicPr>
        <p:blipFill>
          <a:blip r:embed="rId4" cstate="print"/>
          <a:srcRect/>
          <a:stretch>
            <a:fillRect/>
          </a:stretch>
        </p:blipFill>
        <p:spPr bwMode="auto">
          <a:xfrm>
            <a:off x="2514600" y="4800600"/>
            <a:ext cx="1765300" cy="17653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RFID Applications</a:t>
            </a:r>
            <a:endParaRPr lang="en-US" dirty="0"/>
          </a:p>
        </p:txBody>
      </p:sp>
      <p:sp>
        <p:nvSpPr>
          <p:cNvPr id="6" name="Text Placeholder 5"/>
          <p:cNvSpPr>
            <a:spLocks noGrp="1"/>
          </p:cNvSpPr>
          <p:nvPr>
            <p:ph type="body" idx="1"/>
          </p:nvPr>
        </p:nvSpPr>
        <p:spPr>
          <a:xfrm>
            <a:off x="3922713" y="2931712"/>
            <a:ext cx="4572000" cy="1716488"/>
          </a:xfrm>
        </p:spPr>
        <p:txBody>
          <a:bodyPr>
            <a:normAutofit/>
          </a:bodyPr>
          <a:lstStyle/>
          <a:p>
            <a:pPr>
              <a:buFont typeface="Arial" pitchFamily="34" charset="0"/>
              <a:buChar char="•"/>
            </a:pPr>
            <a:r>
              <a:rPr lang="en-US" dirty="0" smtClean="0"/>
              <a:t>Examples of RFID applications</a:t>
            </a:r>
          </a:p>
          <a:p>
            <a:pPr>
              <a:buFont typeface="Arial" pitchFamily="34" charset="0"/>
              <a:buChar char="•"/>
            </a:pPr>
            <a:r>
              <a:rPr lang="en-US" dirty="0" smtClean="0"/>
              <a:t>And just how big is this market?</a:t>
            </a:r>
          </a:p>
          <a:p>
            <a:endParaRPr lang="en-US" dirty="0"/>
          </a:p>
        </p:txBody>
      </p:sp>
      <p:sp>
        <p:nvSpPr>
          <p:cNvPr id="7" name="Slide Number Placeholder 6"/>
          <p:cNvSpPr>
            <a:spLocks noGrp="1"/>
          </p:cNvSpPr>
          <p:nvPr>
            <p:ph type="sldNum" sz="quarter" idx="12"/>
          </p:nvPr>
        </p:nvSpPr>
        <p:spPr/>
        <p:txBody>
          <a:bodyPr/>
          <a:lstStyle/>
          <a:p>
            <a:fld id="{3566D54D-DCC6-42D0-9A03-7F08F1E76C79}" type="slidenum">
              <a:rPr lang="en-US" smtClean="0"/>
              <a:pPr/>
              <a:t>13</a:t>
            </a:fld>
            <a:endParaRPr lang="en-US"/>
          </a:p>
        </p:txBody>
      </p:sp>
      <p:sp>
        <p:nvSpPr>
          <p:cNvPr id="5" name="Footer Placeholder 4"/>
          <p:cNvSpPr>
            <a:spLocks noGrp="1"/>
          </p:cNvSpPr>
          <p:nvPr>
            <p:ph type="ftr" sz="quarter" idx="11"/>
          </p:nvPr>
        </p:nvSpPr>
        <p:spPr/>
        <p:txBody>
          <a:bodyPr/>
          <a:lstStyle/>
          <a:p>
            <a:endParaRPr lang="en-US"/>
          </a:p>
        </p:txBody>
      </p:sp>
      <p:pic>
        <p:nvPicPr>
          <p:cNvPr id="48132" name="Picture 4" descr="http://support.simplyrfid.com/_/rsrc/1232031156681/rfid-faq/glossary-1/rfid-reader/RFID-Reader-Install.JPG?height=315&amp;width=420"/>
          <p:cNvPicPr>
            <a:picLocks noChangeAspect="1" noChangeArrowheads="1"/>
          </p:cNvPicPr>
          <p:nvPr/>
        </p:nvPicPr>
        <p:blipFill>
          <a:blip r:embed="rId2" cstate="print"/>
          <a:srcRect/>
          <a:stretch>
            <a:fillRect/>
          </a:stretch>
        </p:blipFill>
        <p:spPr bwMode="auto">
          <a:xfrm>
            <a:off x="5651500" y="3810001"/>
            <a:ext cx="3149600" cy="2362200"/>
          </a:xfrm>
          <a:prstGeom prst="rect">
            <a:avLst/>
          </a:prstGeom>
          <a:noFill/>
        </p:spPr>
      </p:pic>
      <p:pic>
        <p:nvPicPr>
          <p:cNvPr id="48135" name="Picture 7"/>
          <p:cNvPicPr>
            <a:picLocks noChangeAspect="1" noChangeArrowheads="1"/>
          </p:cNvPicPr>
          <p:nvPr/>
        </p:nvPicPr>
        <p:blipFill>
          <a:blip r:embed="rId3" cstate="print"/>
          <a:srcRect/>
          <a:stretch>
            <a:fillRect/>
          </a:stretch>
        </p:blipFill>
        <p:spPr bwMode="auto">
          <a:xfrm>
            <a:off x="381000" y="381000"/>
            <a:ext cx="2438400" cy="3802055"/>
          </a:xfrm>
          <a:prstGeom prst="rect">
            <a:avLst/>
          </a:prstGeom>
          <a:noFill/>
          <a:ln w="9525">
            <a:noFill/>
            <a:miter lim="800000"/>
            <a:headEnd/>
            <a:tailEnd/>
          </a:ln>
        </p:spPr>
      </p:pic>
      <p:pic>
        <p:nvPicPr>
          <p:cNvPr id="48138" name="Picture 10"/>
          <p:cNvPicPr>
            <a:picLocks noChangeAspect="1" noChangeArrowheads="1"/>
          </p:cNvPicPr>
          <p:nvPr/>
        </p:nvPicPr>
        <p:blipFill>
          <a:blip r:embed="rId4" cstate="print"/>
          <a:srcRect/>
          <a:stretch>
            <a:fillRect/>
          </a:stretch>
        </p:blipFill>
        <p:spPr bwMode="auto">
          <a:xfrm>
            <a:off x="7121439" y="0"/>
            <a:ext cx="2022561" cy="1981200"/>
          </a:xfrm>
          <a:prstGeom prst="rect">
            <a:avLst/>
          </a:prstGeom>
          <a:noFill/>
          <a:ln w="9525">
            <a:noFill/>
            <a:miter lim="800000"/>
            <a:headEnd/>
            <a:tailEnd/>
          </a:ln>
        </p:spPr>
      </p:pic>
      <p:pic>
        <p:nvPicPr>
          <p:cNvPr id="48130" name="Picture 2" descr="http://www.mobileedgeblog.com/wp-content/uploads/2008/11/visa-rfid-cc.jpg"/>
          <p:cNvPicPr>
            <a:picLocks noChangeAspect="1" noChangeArrowheads="1"/>
          </p:cNvPicPr>
          <p:nvPr/>
        </p:nvPicPr>
        <p:blipFill>
          <a:blip r:embed="rId5" cstate="print"/>
          <a:srcRect/>
          <a:stretch>
            <a:fillRect/>
          </a:stretch>
        </p:blipFill>
        <p:spPr bwMode="auto">
          <a:xfrm>
            <a:off x="3505200" y="228600"/>
            <a:ext cx="2346899" cy="1511300"/>
          </a:xfrm>
          <a:prstGeom prst="rect">
            <a:avLst/>
          </a:prstGeom>
          <a:noFill/>
        </p:spPr>
      </p:pic>
      <p:pic>
        <p:nvPicPr>
          <p:cNvPr id="48134" name="Picture 6" descr="http://w1.siemens.com/innovation/pool/en/publikationen/publications_pof/pof_fall_2005/networking_articles/rfid_applications/unruh_1329564.jpg"/>
          <p:cNvPicPr>
            <a:picLocks noChangeAspect="1" noChangeArrowheads="1"/>
          </p:cNvPicPr>
          <p:nvPr/>
        </p:nvPicPr>
        <p:blipFill>
          <a:blip r:embed="rId6" cstate="print"/>
          <a:srcRect/>
          <a:stretch>
            <a:fillRect/>
          </a:stretch>
        </p:blipFill>
        <p:spPr bwMode="auto">
          <a:xfrm>
            <a:off x="2057400" y="4419600"/>
            <a:ext cx="2590800" cy="16949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2743200" cy="4525963"/>
          </a:xfrm>
        </p:spPr>
        <p:txBody>
          <a:bodyPr/>
          <a:lstStyle/>
          <a:p>
            <a:endParaRPr lang="en-US" dirty="0" smtClean="0"/>
          </a:p>
          <a:p>
            <a:endParaRPr lang="en-US" dirty="0"/>
          </a:p>
        </p:txBody>
      </p:sp>
      <p:sp>
        <p:nvSpPr>
          <p:cNvPr id="4" name="Title 3"/>
          <p:cNvSpPr>
            <a:spLocks noGrp="1"/>
          </p:cNvSpPr>
          <p:nvPr>
            <p:ph type="title"/>
          </p:nvPr>
        </p:nvSpPr>
        <p:spPr>
          <a:xfrm>
            <a:off x="457200" y="228600"/>
            <a:ext cx="8229600" cy="914400"/>
          </a:xfrm>
        </p:spPr>
        <p:txBody>
          <a:bodyPr/>
          <a:lstStyle/>
          <a:p>
            <a:r>
              <a:rPr lang="en-US" dirty="0" smtClean="0"/>
              <a:t>RFID Applications by Market</a:t>
            </a:r>
            <a:endParaRPr lang="en-US" dirty="0"/>
          </a:p>
        </p:txBody>
      </p:sp>
      <p:graphicFrame>
        <p:nvGraphicFramePr>
          <p:cNvPr id="18" name="Table 17"/>
          <p:cNvGraphicFramePr>
            <a:graphicFrameLocks noGrp="1"/>
          </p:cNvGraphicFramePr>
          <p:nvPr/>
        </p:nvGraphicFramePr>
        <p:xfrm>
          <a:off x="4343400" y="1066800"/>
          <a:ext cx="4572000" cy="5486404"/>
        </p:xfrm>
        <a:graphic>
          <a:graphicData uri="http://schemas.openxmlformats.org/drawingml/2006/table">
            <a:tbl>
              <a:tblPr/>
              <a:tblGrid>
                <a:gridCol w="2743200"/>
                <a:gridCol w="1828800"/>
              </a:tblGrid>
              <a:tr h="579543">
                <a:tc>
                  <a:txBody>
                    <a:bodyPr/>
                    <a:lstStyle/>
                    <a:p>
                      <a:pPr algn="l" fontAlgn="ctr"/>
                      <a:r>
                        <a:rPr lang="en-US" sz="1200" b="1" i="0" u="none" strike="noStrike" dirty="0">
                          <a:solidFill>
                            <a:srgbClr val="000000"/>
                          </a:solidFill>
                          <a:latin typeface="Calibri"/>
                        </a:rPr>
                        <a:t>Tag Location</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i="0" u="none" strike="noStrike" dirty="0">
                          <a:solidFill>
                            <a:srgbClr val="000000"/>
                          </a:solidFill>
                          <a:latin typeface="Calibri"/>
                        </a:rPr>
                        <a:t>Number of tags supplied in 2008 (millions)</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Smart cards/payment key fobs</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a:solidFill>
                            <a:srgbClr val="000000"/>
                          </a:solidFill>
                          <a:latin typeface="Calibri"/>
                        </a:rPr>
                        <a:t>559</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Smart tickets</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a:solidFill>
                            <a:srgbClr val="000000"/>
                          </a:solidFill>
                          <a:latin typeface="Calibri"/>
                        </a:rPr>
                        <a:t>325</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Retail CPG Pallet/case</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a:solidFill>
                            <a:srgbClr val="000000"/>
                          </a:solidFill>
                          <a:latin typeface="Calibri"/>
                        </a:rPr>
                        <a:t>200</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Apparel</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130</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Retail apparel</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130</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Other Applications</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130</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Animals</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90</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Books</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85</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Manufacturing parts, tools</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70</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Passport page/secure documents</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65</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Air baggage</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60</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Military</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55</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Car clickers</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48</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Conveyances/</a:t>
                      </a:r>
                      <a:r>
                        <a:rPr lang="en-US" sz="1200" b="0" i="0" u="none" strike="noStrike" dirty="0" err="1">
                          <a:solidFill>
                            <a:srgbClr val="000000"/>
                          </a:solidFill>
                          <a:latin typeface="Calibri"/>
                        </a:rPr>
                        <a:t>Rollcages</a:t>
                      </a:r>
                      <a:r>
                        <a:rPr lang="en-US" sz="1200" b="0" i="0" u="none" strike="noStrike" dirty="0">
                          <a:solidFill>
                            <a:srgbClr val="000000"/>
                          </a:solidFill>
                          <a:latin typeface="Calibri"/>
                        </a:rPr>
                        <a:t>/ULD/Totes</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28</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Other Healthcare</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15</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Drugs</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10</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Archiving (documents/samples)</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9</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Consumer goods</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8</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Vehicles</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7</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05">
                <a:tc>
                  <a:txBody>
                    <a:bodyPr/>
                    <a:lstStyle/>
                    <a:p>
                      <a:pPr algn="l" fontAlgn="ctr"/>
                      <a:r>
                        <a:rPr lang="en-US" sz="1200" b="0" i="0" u="none" strike="noStrike" dirty="0">
                          <a:solidFill>
                            <a:srgbClr val="000000"/>
                          </a:solidFill>
                          <a:latin typeface="Calibri"/>
                        </a:rPr>
                        <a:t>Postal</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0" i="0" u="none" strike="noStrike" dirty="0">
                          <a:solidFill>
                            <a:srgbClr val="000000"/>
                          </a:solidFill>
                          <a:latin typeface="Calibri"/>
                        </a:rPr>
                        <a:t>2</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761">
                <a:tc>
                  <a:txBody>
                    <a:bodyPr/>
                    <a:lstStyle/>
                    <a:p>
                      <a:pPr algn="l" fontAlgn="ctr"/>
                      <a:r>
                        <a:rPr lang="en-US" sz="1200" b="1" i="0" u="none" strike="noStrike" dirty="0">
                          <a:solidFill>
                            <a:srgbClr val="000000"/>
                          </a:solidFill>
                          <a:latin typeface="Calibri"/>
                        </a:rPr>
                        <a:t>Total</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i="0" u="none" strike="noStrike" dirty="0">
                          <a:solidFill>
                            <a:srgbClr val="000000"/>
                          </a:solidFill>
                          <a:latin typeface="Calibri"/>
                        </a:rPr>
                        <a:t>1,968</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6" name="Picture 2" descr="http://aftermathnews.files.wordpress.com/2008/08/rfid_tracking.jpg"/>
          <p:cNvPicPr>
            <a:picLocks noChangeAspect="1" noChangeArrowheads="1"/>
          </p:cNvPicPr>
          <p:nvPr/>
        </p:nvPicPr>
        <p:blipFill>
          <a:blip r:embed="rId2" cstate="print"/>
          <a:srcRect/>
          <a:stretch>
            <a:fillRect/>
          </a:stretch>
        </p:blipFill>
        <p:spPr bwMode="auto">
          <a:xfrm>
            <a:off x="304800" y="1524000"/>
            <a:ext cx="3825551" cy="4572000"/>
          </a:xfrm>
          <a:prstGeom prst="rect">
            <a:avLst/>
          </a:prstGeom>
          <a:noFill/>
        </p:spPr>
      </p:pic>
      <p:sp>
        <p:nvSpPr>
          <p:cNvPr id="7" name="Slide Number Placeholder 6"/>
          <p:cNvSpPr>
            <a:spLocks noGrp="1"/>
          </p:cNvSpPr>
          <p:nvPr>
            <p:ph type="sldNum" sz="quarter" idx="12"/>
          </p:nvPr>
        </p:nvSpPr>
        <p:spPr/>
        <p:txBody>
          <a:bodyPr/>
          <a:lstStyle/>
          <a:p>
            <a:fld id="{3566D54D-DCC6-42D0-9A03-7F08F1E76C79}" type="slidenum">
              <a:rPr lang="en-US" smtClean="0"/>
              <a:pPr/>
              <a:t>14</a:t>
            </a:fld>
            <a:endParaRPr lang="en-US"/>
          </a:p>
        </p:txBody>
      </p:sp>
      <p:sp>
        <p:nvSpPr>
          <p:cNvPr id="8" name="Footer Placeholder 7"/>
          <p:cNvSpPr>
            <a:spLocks noGrp="1"/>
          </p:cNvSpPr>
          <p:nvPr>
            <p:ph type="ftr" sz="quarter" idx="11"/>
          </p:nvPr>
        </p:nvSpPr>
        <p:spPr>
          <a:xfrm>
            <a:off x="2895600" y="6477000"/>
            <a:ext cx="5867400" cy="609600"/>
          </a:xfrm>
        </p:spPr>
        <p:txBody>
          <a:bodyPr/>
          <a:lstStyle/>
          <a:p>
            <a:r>
              <a:rPr lang="en-US" dirty="0" smtClean="0"/>
              <a:t>http://www.idtechex.com/research/articles/rfid_market_forecasts_2009_2019_00001377.asp</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http://img.diytrade.com/cdimg/99700/1847370/0/1199943505/Long_Range_RFID_Reader_For_Reading_Active_Tags_6M_EM_Proximity_Card_40CM.jpg"/>
          <p:cNvPicPr>
            <a:picLocks noChangeAspect="1" noChangeArrowheads="1"/>
          </p:cNvPicPr>
          <p:nvPr/>
        </p:nvPicPr>
        <p:blipFill>
          <a:blip r:embed="rId2" cstate="print"/>
          <a:srcRect/>
          <a:stretch>
            <a:fillRect/>
          </a:stretch>
        </p:blipFill>
        <p:spPr bwMode="auto">
          <a:xfrm>
            <a:off x="5943600" y="4191000"/>
            <a:ext cx="2908300" cy="2181225"/>
          </a:xfrm>
          <a:prstGeom prst="rect">
            <a:avLst/>
          </a:prstGeom>
          <a:noFill/>
        </p:spPr>
      </p:pic>
      <p:pic>
        <p:nvPicPr>
          <p:cNvPr id="16388" name="Picture 4" descr="http://www.3formdesign.com/pics/vivo_paypass.jpg"/>
          <p:cNvPicPr>
            <a:picLocks noChangeAspect="1" noChangeArrowheads="1"/>
          </p:cNvPicPr>
          <p:nvPr/>
        </p:nvPicPr>
        <p:blipFill>
          <a:blip r:embed="rId3" cstate="print"/>
          <a:srcRect/>
          <a:stretch>
            <a:fillRect/>
          </a:stretch>
        </p:blipFill>
        <p:spPr bwMode="auto">
          <a:xfrm>
            <a:off x="4343400" y="2743200"/>
            <a:ext cx="2286000" cy="2353901"/>
          </a:xfrm>
          <a:prstGeom prst="rect">
            <a:avLst/>
          </a:prstGeom>
          <a:noFill/>
        </p:spPr>
      </p:pic>
      <p:sp>
        <p:nvSpPr>
          <p:cNvPr id="2" name="Content Placeholder 1"/>
          <p:cNvSpPr>
            <a:spLocks noGrp="1"/>
          </p:cNvSpPr>
          <p:nvPr>
            <p:ph idx="1"/>
          </p:nvPr>
        </p:nvSpPr>
        <p:spPr>
          <a:xfrm>
            <a:off x="457200" y="1481328"/>
            <a:ext cx="4267200" cy="4525963"/>
          </a:xfrm>
        </p:spPr>
        <p:txBody>
          <a:bodyPr/>
          <a:lstStyle/>
          <a:p>
            <a:r>
              <a:rPr lang="en-US" dirty="0" smtClean="0"/>
              <a:t>“Tap &amp; Go” Payment</a:t>
            </a:r>
          </a:p>
          <a:p>
            <a:r>
              <a:rPr lang="en-US" dirty="0" smtClean="0"/>
              <a:t>Payment information is sent and received and you are on your way</a:t>
            </a:r>
          </a:p>
          <a:p>
            <a:r>
              <a:rPr lang="en-US" dirty="0" smtClean="0"/>
              <a:t>Personal encryption and Zero Liability for security</a:t>
            </a:r>
          </a:p>
          <a:p>
            <a:r>
              <a:rPr lang="en-US" dirty="0" smtClean="0"/>
              <a:t>Access cards, ID cards, security cards</a:t>
            </a:r>
            <a:endParaRPr lang="en-US" dirty="0"/>
          </a:p>
        </p:txBody>
      </p:sp>
      <p:sp>
        <p:nvSpPr>
          <p:cNvPr id="4" name="Title 3"/>
          <p:cNvSpPr>
            <a:spLocks noGrp="1"/>
          </p:cNvSpPr>
          <p:nvPr>
            <p:ph type="title"/>
          </p:nvPr>
        </p:nvSpPr>
        <p:spPr/>
        <p:txBody>
          <a:bodyPr>
            <a:normAutofit/>
          </a:bodyPr>
          <a:lstStyle/>
          <a:p>
            <a:r>
              <a:rPr lang="en-US" dirty="0" smtClean="0"/>
              <a:t>Smart Cards and Payment</a:t>
            </a:r>
            <a:endParaRPr lang="en-US" dirty="0"/>
          </a:p>
        </p:txBody>
      </p:sp>
      <p:pic>
        <p:nvPicPr>
          <p:cNvPr id="16386" name="Picture 2" descr="http://talkingmobile.com/wp-content/uploads/2008/08/2009/07/mastercard-paypass-tap-n-go-mobile1.png"/>
          <p:cNvPicPr>
            <a:picLocks noChangeAspect="1" noChangeArrowheads="1"/>
          </p:cNvPicPr>
          <p:nvPr/>
        </p:nvPicPr>
        <p:blipFill>
          <a:blip r:embed="rId4" cstate="print"/>
          <a:srcRect/>
          <a:stretch>
            <a:fillRect/>
          </a:stretch>
        </p:blipFill>
        <p:spPr bwMode="auto">
          <a:xfrm>
            <a:off x="6400800" y="1143000"/>
            <a:ext cx="2362200" cy="2455001"/>
          </a:xfrm>
          <a:prstGeom prst="rect">
            <a:avLst/>
          </a:prstGeom>
          <a:noFill/>
        </p:spPr>
      </p:pic>
      <p:sp>
        <p:nvSpPr>
          <p:cNvPr id="8" name="Slide Number Placeholder 7"/>
          <p:cNvSpPr>
            <a:spLocks noGrp="1"/>
          </p:cNvSpPr>
          <p:nvPr>
            <p:ph type="sldNum" sz="quarter" idx="12"/>
          </p:nvPr>
        </p:nvSpPr>
        <p:spPr/>
        <p:txBody>
          <a:bodyPr/>
          <a:lstStyle/>
          <a:p>
            <a:fld id="{3566D54D-DCC6-42D0-9A03-7F08F1E76C79}" type="slidenum">
              <a:rPr lang="en-US" smtClean="0"/>
              <a:pPr/>
              <a:t>15</a:t>
            </a:fld>
            <a:endParaRPr lang="en-US"/>
          </a:p>
        </p:txBody>
      </p:sp>
      <p:sp>
        <p:nvSpPr>
          <p:cNvPr id="9" name="Footer Placeholder 8"/>
          <p:cNvSpPr>
            <a:spLocks noGrp="1"/>
          </p:cNvSpPr>
          <p:nvPr>
            <p:ph type="ftr" sz="quarter" idx="11"/>
          </p:nvPr>
        </p:nvSpPr>
        <p:spPr>
          <a:xfrm>
            <a:off x="4380072" y="6324600"/>
            <a:ext cx="4382928" cy="533400"/>
          </a:xfrm>
        </p:spPr>
        <p:txBody>
          <a:bodyPr/>
          <a:lstStyle/>
          <a:p>
            <a:r>
              <a:rPr lang="en-US" sz="800" dirty="0" smtClean="0"/>
              <a:t>http://www.alphacard.com/id-cards/rfid-cards.shtml</a:t>
            </a:r>
          </a:p>
          <a:p>
            <a:r>
              <a:rPr lang="en-US" sz="800" dirty="0" smtClean="0"/>
              <a:t>http://www.mastercard.com/us/personal/en/aboutourcards/paypass/index.html</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91000" cy="4525963"/>
          </a:xfrm>
        </p:spPr>
        <p:txBody>
          <a:bodyPr/>
          <a:lstStyle/>
          <a:p>
            <a:r>
              <a:rPr lang="en-US" dirty="0" smtClean="0"/>
              <a:t>Prevent counterfeiting and scalping</a:t>
            </a:r>
          </a:p>
          <a:p>
            <a:pPr lvl="1"/>
            <a:r>
              <a:rPr lang="en-US" dirty="0" smtClean="0"/>
              <a:t>World Cup Finals </a:t>
            </a:r>
          </a:p>
          <a:p>
            <a:pPr lvl="1"/>
            <a:r>
              <a:rPr lang="en-US" dirty="0" smtClean="0"/>
              <a:t>Beijing Olympics</a:t>
            </a:r>
          </a:p>
          <a:p>
            <a:r>
              <a:rPr lang="en-US" dirty="0" smtClean="0"/>
              <a:t>Tickets get registered to individuals</a:t>
            </a:r>
          </a:p>
          <a:p>
            <a:r>
              <a:rPr lang="en-US" dirty="0" smtClean="0"/>
              <a:t>RFID readers read tickets upon entering</a:t>
            </a:r>
          </a:p>
          <a:p>
            <a:pPr>
              <a:buNone/>
            </a:pPr>
            <a:endParaRPr lang="en-US" dirty="0"/>
          </a:p>
        </p:txBody>
      </p:sp>
      <p:sp>
        <p:nvSpPr>
          <p:cNvPr id="4" name="Title 3"/>
          <p:cNvSpPr>
            <a:spLocks noGrp="1"/>
          </p:cNvSpPr>
          <p:nvPr>
            <p:ph type="title"/>
          </p:nvPr>
        </p:nvSpPr>
        <p:spPr>
          <a:xfrm>
            <a:off x="457200" y="304800"/>
            <a:ext cx="8229600" cy="1143000"/>
          </a:xfrm>
        </p:spPr>
        <p:txBody>
          <a:bodyPr/>
          <a:lstStyle/>
          <a:p>
            <a:r>
              <a:rPr lang="en-US" dirty="0" smtClean="0"/>
              <a:t>Smart Tickets</a:t>
            </a:r>
            <a:endParaRPr lang="en-US" dirty="0"/>
          </a:p>
        </p:txBody>
      </p:sp>
      <p:pic>
        <p:nvPicPr>
          <p:cNvPr id="15362" name="Picture 2" descr="http://ispyshanghai.com/wdpress/wp-content/uploads/2007/09/tix.jpg"/>
          <p:cNvPicPr>
            <a:picLocks noChangeAspect="1" noChangeArrowheads="1"/>
          </p:cNvPicPr>
          <p:nvPr/>
        </p:nvPicPr>
        <p:blipFill>
          <a:blip r:embed="rId3" cstate="print"/>
          <a:srcRect/>
          <a:stretch>
            <a:fillRect/>
          </a:stretch>
        </p:blipFill>
        <p:spPr bwMode="auto">
          <a:xfrm>
            <a:off x="5257800" y="990600"/>
            <a:ext cx="3124200" cy="2343150"/>
          </a:xfrm>
          <a:prstGeom prst="rect">
            <a:avLst/>
          </a:prstGeom>
          <a:noFill/>
        </p:spPr>
      </p:pic>
      <p:pic>
        <p:nvPicPr>
          <p:cNvPr id="6" name="Picture 15" descr="Olympic ticket"/>
          <p:cNvPicPr>
            <a:picLocks noChangeAspect="1" noChangeArrowheads="1"/>
          </p:cNvPicPr>
          <p:nvPr/>
        </p:nvPicPr>
        <p:blipFill>
          <a:blip r:embed="rId4" cstate="print"/>
          <a:srcRect l="3188" r="3873"/>
          <a:stretch>
            <a:fillRect/>
          </a:stretch>
        </p:blipFill>
        <p:spPr bwMode="auto">
          <a:xfrm>
            <a:off x="5257800" y="4191000"/>
            <a:ext cx="3657600" cy="169386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3566D54D-DCC6-42D0-9A03-7F08F1E76C79}" type="slidenum">
              <a:rPr lang="en-US" smtClean="0"/>
              <a:pPr/>
              <a:t>16</a:t>
            </a:fld>
            <a:endParaRPr lang="en-US"/>
          </a:p>
        </p:txBody>
      </p:sp>
      <p:sp>
        <p:nvSpPr>
          <p:cNvPr id="8" name="Footer Placeholder 7"/>
          <p:cNvSpPr>
            <a:spLocks noGrp="1"/>
          </p:cNvSpPr>
          <p:nvPr>
            <p:ph type="ftr" sz="quarter" idx="11"/>
          </p:nvPr>
        </p:nvSpPr>
        <p:spPr>
          <a:xfrm>
            <a:off x="3810000" y="6400800"/>
            <a:ext cx="4953000" cy="457200"/>
          </a:xfrm>
        </p:spPr>
        <p:txBody>
          <a:bodyPr/>
          <a:lstStyle/>
          <a:p>
            <a:r>
              <a:rPr lang="en-US" sz="800" dirty="0" smtClean="0"/>
              <a:t>Mohan, Sheena. (“RFID: World Cup Tickets Get Smart,” June 13, 2006. CIO-Insight.com</a:t>
            </a:r>
          </a:p>
          <a:p>
            <a:endParaRPr lang="en-US" sz="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4343400" cy="4330891"/>
          </a:xfrm>
        </p:spPr>
        <p:txBody>
          <a:bodyPr/>
          <a:lstStyle/>
          <a:p>
            <a:r>
              <a:rPr lang="en-US" dirty="0" smtClean="0"/>
              <a:t>Product tracking</a:t>
            </a:r>
          </a:p>
          <a:p>
            <a:r>
              <a:rPr lang="en-US" dirty="0" smtClean="0"/>
              <a:t>Automatic Payment</a:t>
            </a:r>
          </a:p>
          <a:p>
            <a:r>
              <a:rPr lang="en-US" dirty="0" smtClean="0"/>
              <a:t>Theft Prevention</a:t>
            </a:r>
          </a:p>
          <a:p>
            <a:r>
              <a:rPr lang="en-US" dirty="0" smtClean="0"/>
              <a:t>Warehouse Management</a:t>
            </a:r>
          </a:p>
          <a:p>
            <a:r>
              <a:rPr lang="en-US" dirty="0" smtClean="0"/>
              <a:t>Inventory Management</a:t>
            </a:r>
            <a:endParaRPr lang="en-US" dirty="0"/>
          </a:p>
        </p:txBody>
      </p:sp>
      <p:sp>
        <p:nvSpPr>
          <p:cNvPr id="3" name="Title 2"/>
          <p:cNvSpPr>
            <a:spLocks noGrp="1"/>
          </p:cNvSpPr>
          <p:nvPr>
            <p:ph type="title"/>
          </p:nvPr>
        </p:nvSpPr>
        <p:spPr/>
        <p:txBody>
          <a:bodyPr>
            <a:normAutofit fontScale="90000"/>
          </a:bodyPr>
          <a:lstStyle/>
          <a:p>
            <a:r>
              <a:rPr lang="en-US" dirty="0" smtClean="0"/>
              <a:t>Supply Chain Management &amp; Logistics</a:t>
            </a:r>
            <a:endParaRPr lang="en-US" dirty="0"/>
          </a:p>
        </p:txBody>
      </p:sp>
      <p:pic>
        <p:nvPicPr>
          <p:cNvPr id="15362" name="Picture 2" descr="http://www.digitivity.com/articles/picture_rfid_technology.jpg"/>
          <p:cNvPicPr>
            <a:picLocks noChangeAspect="1" noChangeArrowheads="1"/>
          </p:cNvPicPr>
          <p:nvPr/>
        </p:nvPicPr>
        <p:blipFill>
          <a:blip r:embed="rId2" cstate="print"/>
          <a:srcRect/>
          <a:stretch>
            <a:fillRect/>
          </a:stretch>
        </p:blipFill>
        <p:spPr bwMode="auto">
          <a:xfrm>
            <a:off x="4419600" y="1295400"/>
            <a:ext cx="4477445" cy="3067050"/>
          </a:xfrm>
          <a:prstGeom prst="rect">
            <a:avLst/>
          </a:prstGeom>
          <a:noFill/>
        </p:spPr>
      </p:pic>
      <p:sp>
        <p:nvSpPr>
          <p:cNvPr id="6" name="Slide Number Placeholder 5"/>
          <p:cNvSpPr>
            <a:spLocks noGrp="1"/>
          </p:cNvSpPr>
          <p:nvPr>
            <p:ph type="sldNum" sz="quarter" idx="12"/>
          </p:nvPr>
        </p:nvSpPr>
        <p:spPr/>
        <p:txBody>
          <a:bodyPr/>
          <a:lstStyle/>
          <a:p>
            <a:fld id="{3566D54D-DCC6-42D0-9A03-7F08F1E76C79}" type="slidenum">
              <a:rPr lang="en-US" smtClean="0"/>
              <a:pPr/>
              <a:t>17</a:t>
            </a:fld>
            <a:endParaRPr lang="en-US"/>
          </a:p>
        </p:txBody>
      </p:sp>
      <p:sp>
        <p:nvSpPr>
          <p:cNvPr id="7" name="Footer Placeholder 6"/>
          <p:cNvSpPr>
            <a:spLocks noGrp="1"/>
          </p:cNvSpPr>
          <p:nvPr>
            <p:ph type="ftr" sz="quarter" idx="11"/>
          </p:nvPr>
        </p:nvSpPr>
        <p:spPr>
          <a:xfrm>
            <a:off x="4380072" y="6477000"/>
            <a:ext cx="4382928" cy="381000"/>
          </a:xfrm>
        </p:spPr>
        <p:txBody>
          <a:bodyPr/>
          <a:lstStyle/>
          <a:p>
            <a:r>
              <a:rPr lang="en-US" sz="800" dirty="0" smtClean="0"/>
              <a:t>http://www.ti.com/rfid/shtml/apps-supply.shtml</a:t>
            </a:r>
          </a:p>
          <a:p>
            <a:endParaRPr lang="en-US" sz="800" dirty="0"/>
          </a:p>
        </p:txBody>
      </p:sp>
      <p:pic>
        <p:nvPicPr>
          <p:cNvPr id="8" name="Picture 4" descr="http://www.naqcomputers.com/sales/inventory_large.jpg"/>
          <p:cNvPicPr>
            <a:picLocks noChangeAspect="1" noChangeArrowheads="1"/>
          </p:cNvPicPr>
          <p:nvPr/>
        </p:nvPicPr>
        <p:blipFill>
          <a:blip r:embed="rId3" cstate="print"/>
          <a:srcRect/>
          <a:stretch>
            <a:fillRect/>
          </a:stretch>
        </p:blipFill>
        <p:spPr bwMode="auto">
          <a:xfrm>
            <a:off x="3124200" y="4495800"/>
            <a:ext cx="3111656" cy="2028800"/>
          </a:xfrm>
          <a:prstGeom prst="rect">
            <a:avLst/>
          </a:prstGeom>
          <a:noFill/>
        </p:spPr>
      </p:pic>
      <p:pic>
        <p:nvPicPr>
          <p:cNvPr id="47106" name="Picture 2" descr="http://www.baxtek.com/products/manufacturers/datamax/rfid_logo.png"/>
          <p:cNvPicPr>
            <a:picLocks noChangeAspect="1" noChangeArrowheads="1"/>
          </p:cNvPicPr>
          <p:nvPr/>
        </p:nvPicPr>
        <p:blipFill>
          <a:blip r:embed="rId4" cstate="print"/>
          <a:srcRect/>
          <a:stretch>
            <a:fillRect/>
          </a:stretch>
        </p:blipFill>
        <p:spPr bwMode="auto">
          <a:xfrm>
            <a:off x="6477000" y="4800600"/>
            <a:ext cx="2381250" cy="14763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648200" cy="4919472"/>
          </a:xfrm>
        </p:spPr>
        <p:txBody>
          <a:bodyPr>
            <a:normAutofit fontScale="92500"/>
          </a:bodyPr>
          <a:lstStyle/>
          <a:p>
            <a:r>
              <a:rPr lang="en-US" dirty="0" smtClean="0"/>
              <a:t>Livestock ID</a:t>
            </a:r>
          </a:p>
          <a:p>
            <a:pPr lvl="1"/>
            <a:r>
              <a:rPr lang="en-US" sz="2400" dirty="0" smtClean="0"/>
              <a:t>ID chips for tracking location, nutrition needs, vaccination data, and more!</a:t>
            </a:r>
          </a:p>
          <a:p>
            <a:pPr lvl="1"/>
            <a:r>
              <a:rPr lang="en-US" sz="2400" dirty="0" smtClean="0"/>
              <a:t>Automated feeding stations</a:t>
            </a:r>
          </a:p>
          <a:p>
            <a:pPr lvl="1"/>
            <a:r>
              <a:rPr lang="en-US" sz="2400" dirty="0" smtClean="0"/>
              <a:t>Slaughterhouses</a:t>
            </a:r>
          </a:p>
          <a:p>
            <a:pPr lvl="1"/>
            <a:r>
              <a:rPr lang="en-US" sz="2400" dirty="0" smtClean="0"/>
              <a:t>Disease prevention and </a:t>
            </a:r>
          </a:p>
          <a:p>
            <a:pPr lvl="1">
              <a:buNone/>
            </a:pPr>
            <a:r>
              <a:rPr lang="en-US" sz="2400" dirty="0" smtClean="0"/>
              <a:t>   isolation</a:t>
            </a:r>
          </a:p>
          <a:p>
            <a:r>
              <a:rPr lang="en-US" dirty="0" smtClean="0"/>
              <a:t>Pets</a:t>
            </a:r>
          </a:p>
          <a:p>
            <a:pPr lvl="1"/>
            <a:r>
              <a:rPr lang="en-US" sz="2400" dirty="0" smtClean="0"/>
              <a:t>ID chips for identification if </a:t>
            </a:r>
          </a:p>
          <a:p>
            <a:pPr lvl="1">
              <a:buNone/>
            </a:pPr>
            <a:r>
              <a:rPr lang="en-US" sz="2400" dirty="0" smtClean="0"/>
              <a:t>   your pet gets lost</a:t>
            </a:r>
          </a:p>
        </p:txBody>
      </p:sp>
      <p:sp>
        <p:nvSpPr>
          <p:cNvPr id="3" name="Title 2"/>
          <p:cNvSpPr>
            <a:spLocks noGrp="1"/>
          </p:cNvSpPr>
          <p:nvPr>
            <p:ph type="title"/>
          </p:nvPr>
        </p:nvSpPr>
        <p:spPr/>
        <p:txBody>
          <a:bodyPr/>
          <a:lstStyle/>
          <a:p>
            <a:r>
              <a:rPr lang="en-US" dirty="0" smtClean="0"/>
              <a:t>Agriculture</a:t>
            </a:r>
            <a:endParaRPr lang="en-US" dirty="0"/>
          </a:p>
        </p:txBody>
      </p:sp>
      <p:pic>
        <p:nvPicPr>
          <p:cNvPr id="3074" name="Picture 2" descr="http://www.morerfid.com/upload/report/2008/nxp_080120.jpg"/>
          <p:cNvPicPr>
            <a:picLocks noChangeAspect="1" noChangeArrowheads="1"/>
          </p:cNvPicPr>
          <p:nvPr/>
        </p:nvPicPr>
        <p:blipFill>
          <a:blip r:embed="rId3" cstate="print"/>
          <a:srcRect/>
          <a:stretch>
            <a:fillRect/>
          </a:stretch>
        </p:blipFill>
        <p:spPr bwMode="auto">
          <a:xfrm>
            <a:off x="5486400" y="3352800"/>
            <a:ext cx="3421892" cy="3162300"/>
          </a:xfrm>
          <a:prstGeom prst="rect">
            <a:avLst/>
          </a:prstGeom>
          <a:noFill/>
        </p:spPr>
      </p:pic>
      <p:pic>
        <p:nvPicPr>
          <p:cNvPr id="8194" name="Picture 2" descr="http://www.electrocom.com.au/images/Aleis03.03.27%203%20Way%20MultiRead.jpg"/>
          <p:cNvPicPr>
            <a:picLocks noChangeAspect="1" noChangeArrowheads="1"/>
          </p:cNvPicPr>
          <p:nvPr/>
        </p:nvPicPr>
        <p:blipFill>
          <a:blip r:embed="rId4" cstate="print"/>
          <a:srcRect/>
          <a:stretch>
            <a:fillRect/>
          </a:stretch>
        </p:blipFill>
        <p:spPr bwMode="auto">
          <a:xfrm>
            <a:off x="5486400" y="0"/>
            <a:ext cx="3429000" cy="3566160"/>
          </a:xfrm>
          <a:prstGeom prst="rect">
            <a:avLst/>
          </a:prstGeom>
          <a:noFill/>
        </p:spPr>
      </p:pic>
      <p:sp>
        <p:nvSpPr>
          <p:cNvPr id="7" name="Slide Number Placeholder 6"/>
          <p:cNvSpPr>
            <a:spLocks noGrp="1"/>
          </p:cNvSpPr>
          <p:nvPr>
            <p:ph type="sldNum" sz="quarter" idx="12"/>
          </p:nvPr>
        </p:nvSpPr>
        <p:spPr/>
        <p:txBody>
          <a:bodyPr/>
          <a:lstStyle/>
          <a:p>
            <a:fld id="{3566D54D-DCC6-42D0-9A03-7F08F1E76C79}" type="slidenum">
              <a:rPr lang="en-US" smtClean="0"/>
              <a:pPr/>
              <a:t>18</a:t>
            </a:fld>
            <a:endParaRPr lang="en-US"/>
          </a:p>
        </p:txBody>
      </p:sp>
      <p:sp>
        <p:nvSpPr>
          <p:cNvPr id="8" name="Footer Placeholder 7"/>
          <p:cNvSpPr>
            <a:spLocks noGrp="1"/>
          </p:cNvSpPr>
          <p:nvPr>
            <p:ph type="ftr" sz="quarter" idx="11"/>
          </p:nvPr>
        </p:nvSpPr>
        <p:spPr>
          <a:xfrm>
            <a:off x="4380072" y="6477000"/>
            <a:ext cx="4382928" cy="381000"/>
          </a:xfrm>
        </p:spPr>
        <p:txBody>
          <a:bodyPr/>
          <a:lstStyle/>
          <a:p>
            <a:r>
              <a:rPr lang="en-US" sz="800" dirty="0" smtClean="0"/>
              <a:t>http://www.ti.com/rfid/shtml/apps-anim-tracking.shtml</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25963"/>
          </a:xfrm>
        </p:spPr>
        <p:txBody>
          <a:bodyPr/>
          <a:lstStyle/>
          <a:p>
            <a:r>
              <a:rPr lang="en-US" dirty="0" smtClean="0"/>
              <a:t>Real time tracking for race events</a:t>
            </a:r>
          </a:p>
          <a:p>
            <a:r>
              <a:rPr lang="en-US" dirty="0" smtClean="0"/>
              <a:t>Time from starting line to finish line</a:t>
            </a:r>
            <a:endParaRPr lang="en-US" dirty="0"/>
          </a:p>
        </p:txBody>
      </p:sp>
      <p:sp>
        <p:nvSpPr>
          <p:cNvPr id="3" name="Title 2"/>
          <p:cNvSpPr>
            <a:spLocks noGrp="1"/>
          </p:cNvSpPr>
          <p:nvPr>
            <p:ph type="title"/>
          </p:nvPr>
        </p:nvSpPr>
        <p:spPr/>
        <p:txBody>
          <a:bodyPr/>
          <a:lstStyle/>
          <a:p>
            <a:r>
              <a:rPr lang="en-US" dirty="0" smtClean="0"/>
              <a:t>Timing Devices</a:t>
            </a:r>
            <a:endParaRPr lang="en-US" dirty="0"/>
          </a:p>
        </p:txBody>
      </p:sp>
      <p:pic>
        <p:nvPicPr>
          <p:cNvPr id="2050" name="Picture 2" descr="http://want-2-win.com/globalincomesolutions/images/horse-racing.jpg"/>
          <p:cNvPicPr>
            <a:picLocks noChangeAspect="1" noChangeArrowheads="1"/>
          </p:cNvPicPr>
          <p:nvPr/>
        </p:nvPicPr>
        <p:blipFill>
          <a:blip r:embed="rId2" cstate="print"/>
          <a:srcRect/>
          <a:stretch>
            <a:fillRect/>
          </a:stretch>
        </p:blipFill>
        <p:spPr bwMode="auto">
          <a:xfrm>
            <a:off x="4572000" y="1447800"/>
            <a:ext cx="4175343" cy="2133600"/>
          </a:xfrm>
          <a:prstGeom prst="rect">
            <a:avLst/>
          </a:prstGeom>
          <a:noFill/>
        </p:spPr>
      </p:pic>
      <p:pic>
        <p:nvPicPr>
          <p:cNvPr id="2052" name="Picture 4" descr="http://images.businessweek.com/ss/07/03/0312_wikiguide/image/4-nascar.jpg"/>
          <p:cNvPicPr>
            <a:picLocks noChangeAspect="1" noChangeArrowheads="1"/>
          </p:cNvPicPr>
          <p:nvPr/>
        </p:nvPicPr>
        <p:blipFill>
          <a:blip r:embed="rId3" cstate="print"/>
          <a:srcRect/>
          <a:stretch>
            <a:fillRect/>
          </a:stretch>
        </p:blipFill>
        <p:spPr bwMode="auto">
          <a:xfrm>
            <a:off x="4572000" y="3810000"/>
            <a:ext cx="4267200" cy="2457450"/>
          </a:xfrm>
          <a:prstGeom prst="rect">
            <a:avLst/>
          </a:prstGeom>
          <a:noFill/>
        </p:spPr>
      </p:pic>
      <p:pic>
        <p:nvPicPr>
          <p:cNvPr id="5122" name="Picture 2" descr="http://www.racedaynutrition.com/images/news%20images/2009/nike%20air%20triax.jpg"/>
          <p:cNvPicPr>
            <a:picLocks noChangeAspect="1" noChangeArrowheads="1"/>
          </p:cNvPicPr>
          <p:nvPr/>
        </p:nvPicPr>
        <p:blipFill>
          <a:blip r:embed="rId4" cstate="print"/>
          <a:srcRect/>
          <a:stretch>
            <a:fillRect/>
          </a:stretch>
        </p:blipFill>
        <p:spPr bwMode="auto">
          <a:xfrm>
            <a:off x="990600" y="3810000"/>
            <a:ext cx="2857500" cy="1790701"/>
          </a:xfrm>
          <a:prstGeom prst="rect">
            <a:avLst/>
          </a:prstGeom>
          <a:noFill/>
        </p:spPr>
      </p:pic>
      <p:sp>
        <p:nvSpPr>
          <p:cNvPr id="8" name="Slide Number Placeholder 7"/>
          <p:cNvSpPr>
            <a:spLocks noGrp="1"/>
          </p:cNvSpPr>
          <p:nvPr>
            <p:ph type="sldNum" sz="quarter" idx="12"/>
          </p:nvPr>
        </p:nvSpPr>
        <p:spPr/>
        <p:txBody>
          <a:bodyPr/>
          <a:lstStyle/>
          <a:p>
            <a:fld id="{3566D54D-DCC6-42D0-9A03-7F08F1E76C79}" type="slidenum">
              <a:rPr lang="en-US" smtClean="0"/>
              <a:pPr/>
              <a:t>19</a:t>
            </a:fld>
            <a:endParaRPr lang="en-US"/>
          </a:p>
        </p:txBody>
      </p:sp>
      <p:sp>
        <p:nvSpPr>
          <p:cNvPr id="9" name="Footer Placeholder 8"/>
          <p:cNvSpPr>
            <a:spLocks noGrp="1"/>
          </p:cNvSpPr>
          <p:nvPr>
            <p:ph type="ftr" sz="quarter" idx="11"/>
          </p:nvPr>
        </p:nvSpPr>
        <p:spPr>
          <a:xfrm>
            <a:off x="4380072" y="6477000"/>
            <a:ext cx="4306728" cy="296069"/>
          </a:xfrm>
        </p:spPr>
        <p:txBody>
          <a:bodyPr/>
          <a:lstStyle/>
          <a:p>
            <a:r>
              <a:rPr lang="en-US" sz="800" dirty="0" smtClean="0"/>
              <a:t>http://www.ti.com/applications</a:t>
            </a:r>
            <a:endParaRPr lang="en-US" sz="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RFID</a:t>
            </a:r>
            <a:endParaRPr lang="en-US" dirty="0"/>
          </a:p>
        </p:txBody>
      </p:sp>
      <p:sp>
        <p:nvSpPr>
          <p:cNvPr id="5" name="Text Placeholder 4"/>
          <p:cNvSpPr>
            <a:spLocks noGrp="1"/>
          </p:cNvSpPr>
          <p:nvPr>
            <p:ph type="body" idx="1"/>
          </p:nvPr>
        </p:nvSpPr>
        <p:spPr>
          <a:xfrm>
            <a:off x="3922713" y="2931712"/>
            <a:ext cx="4572000" cy="1792688"/>
          </a:xfrm>
        </p:spPr>
        <p:txBody>
          <a:bodyPr>
            <a:normAutofit fontScale="85000" lnSpcReduction="20000"/>
          </a:bodyPr>
          <a:lstStyle/>
          <a:p>
            <a:r>
              <a:rPr lang="en-US" dirty="0" smtClean="0"/>
              <a:t>What is RFID?</a:t>
            </a:r>
          </a:p>
          <a:p>
            <a:r>
              <a:rPr lang="en-US" dirty="0" smtClean="0"/>
              <a:t>History of RFID?</a:t>
            </a:r>
          </a:p>
          <a:p>
            <a:r>
              <a:rPr lang="en-US" dirty="0" smtClean="0"/>
              <a:t>Types of RFID?</a:t>
            </a:r>
          </a:p>
          <a:p>
            <a:r>
              <a:rPr lang="en-US" dirty="0" smtClean="0"/>
              <a:t>How does RFID work?</a:t>
            </a:r>
          </a:p>
          <a:p>
            <a:r>
              <a:rPr lang="en-US" dirty="0" smtClean="0"/>
              <a:t>How is RFID important to managers?</a:t>
            </a:r>
          </a:p>
          <a:p>
            <a:endParaRPr lang="en-US" dirty="0"/>
          </a:p>
        </p:txBody>
      </p:sp>
      <p:pic>
        <p:nvPicPr>
          <p:cNvPr id="23554" name="Picture 2" descr="http://www.tompkinsinc.com/images/RFID_tunnel.jpg"/>
          <p:cNvPicPr>
            <a:picLocks noChangeAspect="1" noChangeArrowheads="1"/>
          </p:cNvPicPr>
          <p:nvPr/>
        </p:nvPicPr>
        <p:blipFill>
          <a:blip r:embed="rId2" cstate="print"/>
          <a:srcRect/>
          <a:stretch>
            <a:fillRect/>
          </a:stretch>
        </p:blipFill>
        <p:spPr bwMode="auto">
          <a:xfrm>
            <a:off x="445085" y="2971800"/>
            <a:ext cx="2907715" cy="2895600"/>
          </a:xfrm>
          <a:prstGeom prst="rect">
            <a:avLst/>
          </a:prstGeom>
          <a:noFill/>
        </p:spPr>
      </p:pic>
      <p:pic>
        <p:nvPicPr>
          <p:cNvPr id="23558" name="Picture 6" descr="http://www.rfidconsultants.com/PolyIC_%20polymer_flexible_RFID_tag.jpg"/>
          <p:cNvPicPr>
            <a:picLocks noChangeAspect="1" noChangeArrowheads="1"/>
          </p:cNvPicPr>
          <p:nvPr/>
        </p:nvPicPr>
        <p:blipFill>
          <a:blip r:embed="rId3" cstate="print"/>
          <a:srcRect/>
          <a:stretch>
            <a:fillRect/>
          </a:stretch>
        </p:blipFill>
        <p:spPr bwMode="auto">
          <a:xfrm>
            <a:off x="2971800" y="304800"/>
            <a:ext cx="1769904" cy="1676400"/>
          </a:xfrm>
          <a:prstGeom prst="rect">
            <a:avLst/>
          </a:prstGeom>
          <a:noFill/>
        </p:spPr>
      </p:pic>
      <p:pic>
        <p:nvPicPr>
          <p:cNvPr id="23560" name="Picture 8" descr="tagInLabel.jpg image by zhoukia"/>
          <p:cNvPicPr>
            <a:picLocks noChangeAspect="1" noChangeArrowheads="1"/>
          </p:cNvPicPr>
          <p:nvPr/>
        </p:nvPicPr>
        <p:blipFill>
          <a:blip r:embed="rId4" cstate="print"/>
          <a:srcRect/>
          <a:stretch>
            <a:fillRect/>
          </a:stretch>
        </p:blipFill>
        <p:spPr bwMode="auto">
          <a:xfrm>
            <a:off x="5638800" y="228600"/>
            <a:ext cx="3200399" cy="1719558"/>
          </a:xfrm>
          <a:prstGeom prst="rect">
            <a:avLst/>
          </a:prstGeom>
          <a:noFill/>
        </p:spPr>
      </p:pic>
      <p:pic>
        <p:nvPicPr>
          <p:cNvPr id="23562" name="Picture 10" descr="http://www.linkmatrix.de/x/rfid-reader-detector-diy-instructions.jpg"/>
          <p:cNvPicPr>
            <a:picLocks noChangeAspect="1" noChangeArrowheads="1"/>
          </p:cNvPicPr>
          <p:nvPr/>
        </p:nvPicPr>
        <p:blipFill>
          <a:blip r:embed="rId5" cstate="print"/>
          <a:srcRect/>
          <a:stretch>
            <a:fillRect/>
          </a:stretch>
        </p:blipFill>
        <p:spPr bwMode="auto">
          <a:xfrm>
            <a:off x="6629400" y="4495800"/>
            <a:ext cx="2057400" cy="2149929"/>
          </a:xfrm>
          <a:prstGeom prst="rect">
            <a:avLst/>
          </a:prstGeom>
          <a:noFill/>
        </p:spPr>
      </p:pic>
      <p:sp>
        <p:nvSpPr>
          <p:cNvPr id="10" name="Slide Number Placeholder 9"/>
          <p:cNvSpPr>
            <a:spLocks noGrp="1"/>
          </p:cNvSpPr>
          <p:nvPr>
            <p:ph type="sldNum" sz="quarter" idx="12"/>
          </p:nvPr>
        </p:nvSpPr>
        <p:spPr/>
        <p:txBody>
          <a:bodyPr/>
          <a:lstStyle/>
          <a:p>
            <a:fld id="{3566D54D-DCC6-42D0-9A03-7F08F1E76C79}" type="slidenum">
              <a:rPr lang="en-US" smtClean="0"/>
              <a:pPr/>
              <a:t>2</a:t>
            </a:fld>
            <a:endParaRPr lang="en-US"/>
          </a:p>
        </p:txBody>
      </p:sp>
      <p:sp>
        <p:nvSpPr>
          <p:cNvPr id="11" name="Footer Placeholder 10"/>
          <p:cNvSpPr>
            <a:spLocks noGrp="1"/>
          </p:cNvSpPr>
          <p:nvPr>
            <p:ph type="ftr" sz="quarter" idx="11"/>
          </p:nvPr>
        </p:nvSpPr>
        <p:spPr/>
        <p:txBody>
          <a:bodyPr/>
          <a:lstStyle/>
          <a:p>
            <a:endParaRPr lang="en-US"/>
          </a:p>
        </p:txBody>
      </p:sp>
      <p:pic>
        <p:nvPicPr>
          <p:cNvPr id="60417" name="Picture 1"/>
          <p:cNvPicPr>
            <a:picLocks noChangeAspect="1" noChangeArrowheads="1"/>
          </p:cNvPicPr>
          <p:nvPr/>
        </p:nvPicPr>
        <p:blipFill>
          <a:blip r:embed="rId6" cstate="print"/>
          <a:srcRect/>
          <a:stretch>
            <a:fillRect/>
          </a:stretch>
        </p:blipFill>
        <p:spPr bwMode="auto">
          <a:xfrm>
            <a:off x="609600" y="533400"/>
            <a:ext cx="1400175" cy="1943100"/>
          </a:xfrm>
          <a:prstGeom prst="rect">
            <a:avLst/>
          </a:prstGeom>
          <a:noFill/>
          <a:ln w="9525">
            <a:noFill/>
            <a:miter lim="800000"/>
            <a:headEnd/>
            <a:tailEnd/>
          </a:ln>
        </p:spPr>
      </p:pic>
      <p:pic>
        <p:nvPicPr>
          <p:cNvPr id="60419" name="Picture 3" descr="http://www.moeller-horcher.de/de/pressezentrum/download/SATO/RFID-Tag_philadelphia_Quelle-Metro-Group.jpg"/>
          <p:cNvPicPr>
            <a:picLocks noChangeAspect="1" noChangeArrowheads="1"/>
          </p:cNvPicPr>
          <p:nvPr/>
        </p:nvPicPr>
        <p:blipFill>
          <a:blip r:embed="rId7" cstate="print"/>
          <a:srcRect/>
          <a:stretch>
            <a:fillRect/>
          </a:stretch>
        </p:blipFill>
        <p:spPr bwMode="auto">
          <a:xfrm>
            <a:off x="3733800" y="4800600"/>
            <a:ext cx="2474192" cy="165417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886200" cy="4525963"/>
          </a:xfrm>
        </p:spPr>
        <p:txBody>
          <a:bodyPr/>
          <a:lstStyle/>
          <a:p>
            <a:r>
              <a:rPr lang="en-US" dirty="0" smtClean="0"/>
              <a:t>Other industries using RFID</a:t>
            </a:r>
          </a:p>
          <a:p>
            <a:pPr lvl="1"/>
            <a:r>
              <a:rPr lang="en-US" dirty="0" smtClean="0"/>
              <a:t>Aerospace</a:t>
            </a:r>
          </a:p>
          <a:p>
            <a:pPr lvl="1"/>
            <a:r>
              <a:rPr lang="en-US" dirty="0" smtClean="0"/>
              <a:t>Chemical</a:t>
            </a:r>
          </a:p>
          <a:p>
            <a:pPr lvl="1"/>
            <a:r>
              <a:rPr lang="en-US" dirty="0" smtClean="0"/>
              <a:t>Defense</a:t>
            </a:r>
          </a:p>
          <a:p>
            <a:pPr lvl="1"/>
            <a:r>
              <a:rPr lang="en-US" dirty="0" smtClean="0"/>
              <a:t>Automotive</a:t>
            </a:r>
          </a:p>
          <a:p>
            <a:pPr lvl="1"/>
            <a:r>
              <a:rPr lang="en-US" dirty="0" smtClean="0"/>
              <a:t>Waste Management</a:t>
            </a:r>
          </a:p>
          <a:p>
            <a:pPr lvl="1"/>
            <a:r>
              <a:rPr lang="en-US" dirty="0" smtClean="0"/>
              <a:t>Security</a:t>
            </a:r>
          </a:p>
          <a:p>
            <a:pPr lvl="1"/>
            <a:r>
              <a:rPr lang="en-US" dirty="0" smtClean="0"/>
              <a:t>Packaged Goods</a:t>
            </a:r>
          </a:p>
          <a:p>
            <a:pPr lvl="1"/>
            <a:r>
              <a:rPr lang="en-US" dirty="0" smtClean="0"/>
              <a:t>Timing Devices</a:t>
            </a:r>
          </a:p>
          <a:p>
            <a:pPr lvl="1"/>
            <a:endParaRPr lang="en-US" dirty="0"/>
          </a:p>
        </p:txBody>
      </p:sp>
      <p:sp>
        <p:nvSpPr>
          <p:cNvPr id="4" name="Title 3"/>
          <p:cNvSpPr>
            <a:spLocks noGrp="1"/>
          </p:cNvSpPr>
          <p:nvPr>
            <p:ph type="title"/>
          </p:nvPr>
        </p:nvSpPr>
        <p:spPr/>
        <p:txBody>
          <a:bodyPr/>
          <a:lstStyle/>
          <a:p>
            <a:r>
              <a:rPr lang="en-US" dirty="0" smtClean="0"/>
              <a:t>AND MANY MORE!!!</a:t>
            </a:r>
            <a:endParaRPr lang="en-US" dirty="0"/>
          </a:p>
        </p:txBody>
      </p:sp>
      <p:pic>
        <p:nvPicPr>
          <p:cNvPr id="6146" name="Picture 2" descr="http://www.infamation.com/images%5Crfid_misc.jpg"/>
          <p:cNvPicPr>
            <a:picLocks noChangeAspect="1" noChangeArrowheads="1"/>
          </p:cNvPicPr>
          <p:nvPr/>
        </p:nvPicPr>
        <p:blipFill>
          <a:blip r:embed="rId2" cstate="print"/>
          <a:srcRect/>
          <a:stretch>
            <a:fillRect/>
          </a:stretch>
        </p:blipFill>
        <p:spPr bwMode="auto">
          <a:xfrm>
            <a:off x="4191000" y="1219200"/>
            <a:ext cx="4648200" cy="5113020"/>
          </a:xfrm>
          <a:prstGeom prst="rect">
            <a:avLst/>
          </a:prstGeom>
          <a:noFill/>
        </p:spPr>
      </p:pic>
      <p:sp>
        <p:nvSpPr>
          <p:cNvPr id="6" name="Slide Number Placeholder 5"/>
          <p:cNvSpPr>
            <a:spLocks noGrp="1"/>
          </p:cNvSpPr>
          <p:nvPr>
            <p:ph type="sldNum" sz="quarter" idx="12"/>
          </p:nvPr>
        </p:nvSpPr>
        <p:spPr/>
        <p:txBody>
          <a:bodyPr/>
          <a:lstStyle/>
          <a:p>
            <a:fld id="{3566D54D-DCC6-42D0-9A03-7F08F1E76C79}" type="slidenum">
              <a:rPr lang="en-US" smtClean="0"/>
              <a:pPr/>
              <a:t>20</a:t>
            </a:fld>
            <a:endParaRPr lang="en-US"/>
          </a:p>
        </p:txBody>
      </p:sp>
      <p:sp>
        <p:nvSpPr>
          <p:cNvPr id="7" name="Footer Placeholder 6"/>
          <p:cNvSpPr>
            <a:spLocks noGrp="1"/>
          </p:cNvSpPr>
          <p:nvPr>
            <p:ph type="ftr" sz="quarter" idx="11"/>
          </p:nvPr>
        </p:nvSpPr>
        <p:spPr>
          <a:xfrm>
            <a:off x="4191000" y="6477000"/>
            <a:ext cx="4572000" cy="381000"/>
          </a:xfrm>
        </p:spPr>
        <p:txBody>
          <a:bodyPr/>
          <a:lstStyle/>
          <a:p>
            <a:r>
              <a:rPr lang="en-US" sz="800" dirty="0" smtClean="0"/>
              <a:t>http://www.ti.com/rfid/shtml/apps.shtml</a:t>
            </a:r>
          </a:p>
          <a:p>
            <a:r>
              <a:rPr lang="en-US" sz="800" dirty="0" smtClean="0"/>
              <a:t>http://www.rfidjournal.com/</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419600" cy="4525963"/>
          </a:xfrm>
        </p:spPr>
        <p:txBody>
          <a:bodyPr/>
          <a:lstStyle/>
          <a:p>
            <a:r>
              <a:rPr lang="en-US" dirty="0" smtClean="0"/>
              <a:t>First time RFID was used at the 2008 Olympic games</a:t>
            </a:r>
          </a:p>
          <a:p>
            <a:r>
              <a:rPr lang="en-US" dirty="0" smtClean="0"/>
              <a:t>RFID chips were imbedded in more than 16 million tickets</a:t>
            </a:r>
          </a:p>
          <a:p>
            <a:r>
              <a:rPr lang="en-US" dirty="0" smtClean="0"/>
              <a:t>Developed by China’s </a:t>
            </a:r>
            <a:r>
              <a:rPr lang="en-US" dirty="0" err="1" smtClean="0"/>
              <a:t>Tsinghua</a:t>
            </a:r>
            <a:r>
              <a:rPr lang="en-US" dirty="0" smtClean="0"/>
              <a:t> University</a:t>
            </a:r>
            <a:endParaRPr lang="en-US" dirty="0"/>
          </a:p>
        </p:txBody>
      </p:sp>
      <p:sp>
        <p:nvSpPr>
          <p:cNvPr id="3" name="Footer Placeholder 2"/>
          <p:cNvSpPr>
            <a:spLocks noGrp="1"/>
          </p:cNvSpPr>
          <p:nvPr>
            <p:ph type="ftr" sz="quarter" idx="11"/>
          </p:nvPr>
        </p:nvSpPr>
        <p:spPr>
          <a:xfrm>
            <a:off x="4380072" y="6477000"/>
            <a:ext cx="4382928" cy="381000"/>
          </a:xfrm>
        </p:spPr>
        <p:txBody>
          <a:bodyPr/>
          <a:lstStyle/>
          <a:p>
            <a:r>
              <a:rPr lang="en-US" altLang="zh-CN" sz="800" dirty="0" smtClean="0"/>
              <a:t>http://www.psfk.com/2008/05/rfid-olympic-games-tickets.html</a:t>
            </a:r>
          </a:p>
          <a:p>
            <a:endParaRPr lang="en-US" sz="800" dirty="0"/>
          </a:p>
        </p:txBody>
      </p:sp>
      <p:sp>
        <p:nvSpPr>
          <p:cNvPr id="4" name="Slide Number Placeholder 3"/>
          <p:cNvSpPr>
            <a:spLocks noGrp="1"/>
          </p:cNvSpPr>
          <p:nvPr>
            <p:ph type="sldNum" sz="quarter" idx="12"/>
          </p:nvPr>
        </p:nvSpPr>
        <p:spPr/>
        <p:txBody>
          <a:bodyPr/>
          <a:lstStyle/>
          <a:p>
            <a:fld id="{3566D54D-DCC6-42D0-9A03-7F08F1E76C79}" type="slidenum">
              <a:rPr lang="en-US" smtClean="0"/>
              <a:pPr/>
              <a:t>21</a:t>
            </a:fld>
            <a:endParaRPr lang="en-US"/>
          </a:p>
        </p:txBody>
      </p:sp>
      <p:sp>
        <p:nvSpPr>
          <p:cNvPr id="5" name="Title 4"/>
          <p:cNvSpPr>
            <a:spLocks noGrp="1"/>
          </p:cNvSpPr>
          <p:nvPr>
            <p:ph type="title"/>
          </p:nvPr>
        </p:nvSpPr>
        <p:spPr/>
        <p:txBody>
          <a:bodyPr/>
          <a:lstStyle/>
          <a:p>
            <a:r>
              <a:rPr lang="en-US" dirty="0" smtClean="0"/>
              <a:t>RFID Olympic Games Tickets</a:t>
            </a:r>
            <a:endParaRPr lang="en-US" dirty="0"/>
          </a:p>
        </p:txBody>
      </p:sp>
      <p:pic>
        <p:nvPicPr>
          <p:cNvPr id="6" name="Picture 10"/>
          <p:cNvPicPr>
            <a:picLocks noChangeAspect="1" noChangeArrowheads="1"/>
          </p:cNvPicPr>
          <p:nvPr/>
        </p:nvPicPr>
        <p:blipFill>
          <a:blip r:embed="rId2" cstate="print"/>
          <a:srcRect/>
          <a:stretch>
            <a:fillRect/>
          </a:stretch>
        </p:blipFill>
        <p:spPr bwMode="auto">
          <a:xfrm>
            <a:off x="5105400" y="1371600"/>
            <a:ext cx="3727450" cy="496887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5105400" cy="4800600"/>
          </a:xfrm>
        </p:spPr>
        <p:txBody>
          <a:bodyPr>
            <a:normAutofit lnSpcReduction="10000"/>
          </a:bodyPr>
          <a:lstStyle/>
          <a:p>
            <a:r>
              <a:rPr lang="en-US" dirty="0" smtClean="0"/>
              <a:t>Features of the RFID tickets:</a:t>
            </a:r>
          </a:p>
          <a:p>
            <a:pPr lvl="1"/>
            <a:r>
              <a:rPr lang="en-US" dirty="0" smtClean="0"/>
              <a:t>Small enough RFID chip to be embedded into paper</a:t>
            </a:r>
          </a:p>
          <a:p>
            <a:pPr lvl="1"/>
            <a:r>
              <a:rPr lang="en-US" dirty="0" smtClean="0"/>
              <a:t>RFID chips in tickets contain the holder’s </a:t>
            </a:r>
          </a:p>
          <a:p>
            <a:pPr lvl="2"/>
            <a:r>
              <a:rPr lang="en-US" dirty="0" smtClean="0"/>
              <a:t>photographs</a:t>
            </a:r>
          </a:p>
          <a:p>
            <a:pPr lvl="2"/>
            <a:r>
              <a:rPr lang="en-US" dirty="0" smtClean="0"/>
              <a:t>passport details, </a:t>
            </a:r>
          </a:p>
          <a:p>
            <a:pPr lvl="2"/>
            <a:r>
              <a:rPr lang="en-US" dirty="0" smtClean="0"/>
              <a:t>address, </a:t>
            </a:r>
          </a:p>
          <a:p>
            <a:pPr lvl="2"/>
            <a:r>
              <a:rPr lang="en-US" dirty="0" smtClean="0"/>
              <a:t>e-mail address</a:t>
            </a:r>
          </a:p>
          <a:p>
            <a:pPr lvl="2"/>
            <a:r>
              <a:rPr lang="en-US" dirty="0" smtClean="0"/>
              <a:t>phone numbers </a:t>
            </a:r>
          </a:p>
          <a:p>
            <a:pPr lvl="1">
              <a:buNone/>
            </a:pPr>
            <a:r>
              <a:rPr lang="en-US" dirty="0" smtClean="0"/>
              <a:t>	which makes them non-transferable.</a:t>
            </a:r>
            <a:endParaRPr lang="en-US" dirty="0"/>
          </a:p>
        </p:txBody>
      </p:sp>
      <p:sp>
        <p:nvSpPr>
          <p:cNvPr id="3" name="Footer Placeholder 2"/>
          <p:cNvSpPr>
            <a:spLocks noGrp="1"/>
          </p:cNvSpPr>
          <p:nvPr>
            <p:ph type="ftr" sz="quarter" idx="11"/>
          </p:nvPr>
        </p:nvSpPr>
        <p:spPr>
          <a:xfrm>
            <a:off x="4380072" y="6477000"/>
            <a:ext cx="4382928" cy="381000"/>
          </a:xfrm>
        </p:spPr>
        <p:txBody>
          <a:bodyPr/>
          <a:lstStyle/>
          <a:p>
            <a:r>
              <a:rPr lang="en-US" altLang="zh-CN" sz="800" dirty="0" smtClean="0"/>
              <a:t>http://www.securerf.com/RFID-Security-blog/?p=61</a:t>
            </a:r>
          </a:p>
          <a:p>
            <a:endParaRPr lang="en-US" sz="800" dirty="0"/>
          </a:p>
        </p:txBody>
      </p:sp>
      <p:sp>
        <p:nvSpPr>
          <p:cNvPr id="4" name="Slide Number Placeholder 3"/>
          <p:cNvSpPr>
            <a:spLocks noGrp="1"/>
          </p:cNvSpPr>
          <p:nvPr>
            <p:ph type="sldNum" sz="quarter" idx="12"/>
          </p:nvPr>
        </p:nvSpPr>
        <p:spPr/>
        <p:txBody>
          <a:bodyPr/>
          <a:lstStyle/>
          <a:p>
            <a:fld id="{3566D54D-DCC6-42D0-9A03-7F08F1E76C79}" type="slidenum">
              <a:rPr lang="en-US" smtClean="0"/>
              <a:pPr/>
              <a:t>22</a:t>
            </a:fld>
            <a:endParaRPr lang="en-US"/>
          </a:p>
        </p:txBody>
      </p:sp>
      <p:sp>
        <p:nvSpPr>
          <p:cNvPr id="5" name="Title 4"/>
          <p:cNvSpPr>
            <a:spLocks noGrp="1"/>
          </p:cNvSpPr>
          <p:nvPr>
            <p:ph type="title"/>
          </p:nvPr>
        </p:nvSpPr>
        <p:spPr/>
        <p:txBody>
          <a:bodyPr/>
          <a:lstStyle/>
          <a:p>
            <a:r>
              <a:rPr lang="en-US" dirty="0" smtClean="0"/>
              <a:t>RFID Olympic Games Tickets</a:t>
            </a:r>
            <a:endParaRPr lang="en-US" dirty="0"/>
          </a:p>
        </p:txBody>
      </p:sp>
      <p:pic>
        <p:nvPicPr>
          <p:cNvPr id="6" name="Picture 11"/>
          <p:cNvPicPr>
            <a:picLocks noChangeAspect="1" noChangeArrowheads="1"/>
          </p:cNvPicPr>
          <p:nvPr/>
        </p:nvPicPr>
        <p:blipFill>
          <a:blip r:embed="rId2" cstate="print"/>
          <a:srcRect t="50000"/>
          <a:stretch>
            <a:fillRect/>
          </a:stretch>
        </p:blipFill>
        <p:spPr bwMode="auto">
          <a:xfrm>
            <a:off x="5334000" y="1371600"/>
            <a:ext cx="3429000" cy="1325165"/>
          </a:xfrm>
          <a:prstGeom prst="rect">
            <a:avLst/>
          </a:prstGeom>
          <a:noFill/>
          <a:ln w="9525">
            <a:noFill/>
            <a:miter lim="800000"/>
            <a:headEnd/>
            <a:tailEnd/>
          </a:ln>
          <a:effectLst/>
        </p:spPr>
      </p:pic>
      <p:pic>
        <p:nvPicPr>
          <p:cNvPr id="7" name="Picture 10"/>
          <p:cNvPicPr>
            <a:picLocks noChangeAspect="1" noChangeArrowheads="1"/>
          </p:cNvPicPr>
          <p:nvPr/>
        </p:nvPicPr>
        <p:blipFill>
          <a:blip r:embed="rId2" cstate="print"/>
          <a:srcRect b="50000"/>
          <a:stretch>
            <a:fillRect/>
          </a:stretch>
        </p:blipFill>
        <p:spPr bwMode="auto">
          <a:xfrm>
            <a:off x="5410200" y="5074580"/>
            <a:ext cx="3298844" cy="1334310"/>
          </a:xfrm>
          <a:prstGeom prst="rect">
            <a:avLst/>
          </a:prstGeom>
          <a:noFill/>
          <a:ln w="9525">
            <a:noFill/>
            <a:miter lim="800000"/>
            <a:headEnd/>
            <a:tailEnd/>
          </a:ln>
          <a:effectLst/>
        </p:spPr>
      </p:pic>
      <p:pic>
        <p:nvPicPr>
          <p:cNvPr id="8" name="Picture 6" descr="http://freepeopleontheland.files.wordpress.com/2009/09/rfidpowder2.jpg"/>
          <p:cNvPicPr>
            <a:picLocks noChangeAspect="1" noChangeArrowheads="1"/>
          </p:cNvPicPr>
          <p:nvPr/>
        </p:nvPicPr>
        <p:blipFill>
          <a:blip r:embed="rId3" cstate="print"/>
          <a:srcRect/>
          <a:stretch>
            <a:fillRect/>
          </a:stretch>
        </p:blipFill>
        <p:spPr bwMode="auto">
          <a:xfrm>
            <a:off x="5943600" y="3048000"/>
            <a:ext cx="2043772" cy="17081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www.storesonlinepro.com/files/1772737/uploaded/Beijing%20Olympics%20logo2008.jpg"/>
          <p:cNvPicPr>
            <a:picLocks noChangeAspect="1" noChangeArrowheads="1"/>
          </p:cNvPicPr>
          <p:nvPr/>
        </p:nvPicPr>
        <p:blipFill>
          <a:blip r:embed="rId2" cstate="print"/>
          <a:srcRect/>
          <a:stretch>
            <a:fillRect/>
          </a:stretch>
        </p:blipFill>
        <p:spPr bwMode="auto">
          <a:xfrm>
            <a:off x="6019800" y="990600"/>
            <a:ext cx="2570279" cy="2987675"/>
          </a:xfrm>
          <a:prstGeom prst="rect">
            <a:avLst/>
          </a:prstGeom>
          <a:noFill/>
        </p:spPr>
      </p:pic>
      <p:sp>
        <p:nvSpPr>
          <p:cNvPr id="2" name="Content Placeholder 1"/>
          <p:cNvSpPr>
            <a:spLocks noGrp="1"/>
          </p:cNvSpPr>
          <p:nvPr>
            <p:ph idx="1"/>
          </p:nvPr>
        </p:nvSpPr>
        <p:spPr>
          <a:xfrm>
            <a:off x="457200" y="1481328"/>
            <a:ext cx="5105400" cy="4525963"/>
          </a:xfrm>
        </p:spPr>
        <p:txBody>
          <a:bodyPr/>
          <a:lstStyle/>
          <a:p>
            <a:r>
              <a:rPr lang="en-US" dirty="0" smtClean="0"/>
              <a:t>RFID’s technology can limit fake ticket sales</a:t>
            </a:r>
          </a:p>
          <a:p>
            <a:r>
              <a:rPr lang="en-US" dirty="0" smtClean="0"/>
              <a:t>Simplify ticket checking procedures</a:t>
            </a:r>
          </a:p>
          <a:p>
            <a:r>
              <a:rPr lang="en-US" dirty="0" smtClean="0"/>
              <a:t>Provide useful information on seating and venues in Beijing.</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66D54D-DCC6-42D0-9A03-7F08F1E76C79}" type="slidenum">
              <a:rPr lang="en-US" smtClean="0"/>
              <a:pPr/>
              <a:t>23</a:t>
            </a:fld>
            <a:endParaRPr lang="en-US"/>
          </a:p>
        </p:txBody>
      </p:sp>
      <p:sp>
        <p:nvSpPr>
          <p:cNvPr id="5" name="Title 4"/>
          <p:cNvSpPr>
            <a:spLocks noGrp="1"/>
          </p:cNvSpPr>
          <p:nvPr>
            <p:ph type="title"/>
          </p:nvPr>
        </p:nvSpPr>
        <p:spPr/>
        <p:txBody>
          <a:bodyPr/>
          <a:lstStyle/>
          <a:p>
            <a:r>
              <a:rPr lang="en-US" dirty="0" smtClean="0"/>
              <a:t>RFID Olympic Games Tickets</a:t>
            </a:r>
            <a:endParaRPr lang="en-US" dirty="0"/>
          </a:p>
        </p:txBody>
      </p:sp>
      <p:pic>
        <p:nvPicPr>
          <p:cNvPr id="39940" name="Picture 4" descr="http://watersecretsblog.com/archives/Beijing-skyline.jpg"/>
          <p:cNvPicPr>
            <a:picLocks noChangeAspect="1" noChangeArrowheads="1"/>
          </p:cNvPicPr>
          <p:nvPr/>
        </p:nvPicPr>
        <p:blipFill>
          <a:blip r:embed="rId3" cstate="print"/>
          <a:srcRect/>
          <a:stretch>
            <a:fillRect/>
          </a:stretch>
        </p:blipFill>
        <p:spPr bwMode="auto">
          <a:xfrm>
            <a:off x="4953000" y="4114800"/>
            <a:ext cx="3543300" cy="2362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3050"/>
            <a:ext cx="9144000" cy="1143000"/>
          </a:xfrm>
        </p:spPr>
        <p:txBody>
          <a:bodyPr numCol="2"/>
          <a:lstStyle/>
          <a:p>
            <a:r>
              <a:rPr lang="en-US" dirty="0" smtClean="0"/>
              <a:t>  Holroyd Inc. 		</a:t>
            </a:r>
            <a:r>
              <a:rPr lang="en-US" dirty="0" err="1" smtClean="0"/>
              <a:t>Allaura</a:t>
            </a:r>
            <a:endParaRPr lang="en-US" dirty="0"/>
          </a:p>
        </p:txBody>
      </p:sp>
      <p:sp>
        <p:nvSpPr>
          <p:cNvPr id="6" name="Content Placeholder 5"/>
          <p:cNvSpPr>
            <a:spLocks noGrp="1"/>
          </p:cNvSpPr>
          <p:nvPr>
            <p:ph sz="quarter" idx="4294967295"/>
          </p:nvPr>
        </p:nvSpPr>
        <p:spPr>
          <a:xfrm>
            <a:off x="304800" y="1447800"/>
            <a:ext cx="4040188" cy="4343400"/>
          </a:xfrm>
        </p:spPr>
        <p:txBody>
          <a:bodyPr>
            <a:normAutofit fontScale="92500" lnSpcReduction="10000"/>
          </a:bodyPr>
          <a:lstStyle/>
          <a:p>
            <a:r>
              <a:rPr lang="en-US" dirty="0" smtClean="0"/>
              <a:t>Concrete company located in Washington</a:t>
            </a:r>
          </a:p>
          <a:p>
            <a:r>
              <a:rPr lang="en-US" dirty="0" smtClean="0"/>
              <a:t>Had yard management problems and people wasting time on the clock</a:t>
            </a:r>
          </a:p>
          <a:p>
            <a:r>
              <a:rPr lang="en-US" dirty="0" smtClean="0"/>
              <a:t>Wanted time clock on their gate for “real-time” hours</a:t>
            </a:r>
          </a:p>
          <a:p>
            <a:r>
              <a:rPr lang="en-US" dirty="0" smtClean="0"/>
              <a:t>Had to hire a yard supervisor.</a:t>
            </a:r>
            <a:endParaRPr lang="en-US" dirty="0"/>
          </a:p>
        </p:txBody>
      </p:sp>
      <p:sp>
        <p:nvSpPr>
          <p:cNvPr id="12" name="Content Placeholder 11"/>
          <p:cNvSpPr>
            <a:spLocks noGrp="1"/>
          </p:cNvSpPr>
          <p:nvPr>
            <p:ph sz="quarter" idx="4294967295"/>
          </p:nvPr>
        </p:nvSpPr>
        <p:spPr>
          <a:xfrm>
            <a:off x="5102225" y="1444625"/>
            <a:ext cx="4041775" cy="3941763"/>
          </a:xfrm>
        </p:spPr>
        <p:txBody>
          <a:bodyPr/>
          <a:lstStyle/>
          <a:p>
            <a:r>
              <a:rPr lang="en-US" dirty="0" err="1" smtClean="0"/>
              <a:t>PayPortal</a:t>
            </a:r>
            <a:endParaRPr lang="en-US" dirty="0" smtClean="0"/>
          </a:p>
          <a:p>
            <a:pPr lvl="1"/>
            <a:r>
              <a:rPr lang="en-US" dirty="0" smtClean="0"/>
              <a:t>Time and attendance program for daily delivery truck companies</a:t>
            </a:r>
          </a:p>
          <a:p>
            <a:pPr lvl="6"/>
            <a:r>
              <a:rPr lang="en-US" dirty="0" smtClean="0"/>
              <a:t>Greg Stewart</a:t>
            </a:r>
          </a:p>
          <a:p>
            <a:pPr lvl="1"/>
            <a:endParaRPr lang="en-US" dirty="0"/>
          </a:p>
        </p:txBody>
      </p:sp>
      <p:pic>
        <p:nvPicPr>
          <p:cNvPr id="3077" name="Picture 5" descr="http://www.allaura.com/images/sidebar-payportal.jpg"/>
          <p:cNvPicPr>
            <a:picLocks noChangeAspect="1" noChangeArrowheads="1"/>
          </p:cNvPicPr>
          <p:nvPr/>
        </p:nvPicPr>
        <p:blipFill>
          <a:blip r:embed="rId2" cstate="print"/>
          <a:srcRect/>
          <a:stretch>
            <a:fillRect/>
          </a:stretch>
        </p:blipFill>
        <p:spPr bwMode="auto">
          <a:xfrm>
            <a:off x="4648200" y="3657600"/>
            <a:ext cx="1857375" cy="2181225"/>
          </a:xfrm>
          <a:prstGeom prst="rect">
            <a:avLst/>
          </a:prstGeom>
          <a:noFill/>
        </p:spPr>
      </p:pic>
      <p:pic>
        <p:nvPicPr>
          <p:cNvPr id="35842" name="Picture 2" descr="Greg Stewart"/>
          <p:cNvPicPr>
            <a:picLocks noChangeAspect="1" noChangeArrowheads="1"/>
          </p:cNvPicPr>
          <p:nvPr/>
        </p:nvPicPr>
        <p:blipFill>
          <a:blip r:embed="rId3" cstate="print"/>
          <a:srcRect/>
          <a:stretch>
            <a:fillRect/>
          </a:stretch>
        </p:blipFill>
        <p:spPr bwMode="auto">
          <a:xfrm>
            <a:off x="6705600" y="3657600"/>
            <a:ext cx="1964265" cy="2209800"/>
          </a:xfrm>
          <a:prstGeom prst="rect">
            <a:avLst/>
          </a:prstGeom>
          <a:noFill/>
        </p:spPr>
      </p:pic>
      <p:sp>
        <p:nvSpPr>
          <p:cNvPr id="8" name="Slide Number Placeholder 7"/>
          <p:cNvSpPr>
            <a:spLocks noGrp="1"/>
          </p:cNvSpPr>
          <p:nvPr>
            <p:ph type="sldNum" sz="quarter" idx="12"/>
          </p:nvPr>
        </p:nvSpPr>
        <p:spPr/>
        <p:txBody>
          <a:bodyPr/>
          <a:lstStyle/>
          <a:p>
            <a:fld id="{3566D54D-DCC6-42D0-9A03-7F08F1E76C79}" type="slidenum">
              <a:rPr lang="en-US" smtClean="0"/>
              <a:pPr/>
              <a:t>24</a:t>
            </a:fld>
            <a:endParaRPr lang="en-US"/>
          </a:p>
        </p:txBody>
      </p:sp>
      <p:sp>
        <p:nvSpPr>
          <p:cNvPr id="9" name="Footer Placeholder 8"/>
          <p:cNvSpPr>
            <a:spLocks noGrp="1"/>
          </p:cNvSpPr>
          <p:nvPr>
            <p:ph type="ftr" sz="quarter" idx="11"/>
          </p:nvPr>
        </p:nvSpPr>
        <p:spPr>
          <a:xfrm>
            <a:off x="3429000" y="6172200"/>
            <a:ext cx="5257800" cy="600869"/>
          </a:xfrm>
        </p:spPr>
        <p:txBody>
          <a:bodyPr/>
          <a:lstStyle/>
          <a:p>
            <a:r>
              <a:rPr lang="en-US" sz="800" dirty="0" smtClean="0"/>
              <a:t>Greg Stewart. President of </a:t>
            </a:r>
            <a:r>
              <a:rPr lang="en-US" sz="800" dirty="0" err="1" smtClean="0"/>
              <a:t>Allaura</a:t>
            </a:r>
            <a:r>
              <a:rPr lang="en-US" sz="800" dirty="0" smtClean="0"/>
              <a:t>. Interviewed by phone by Rob Schiber, September 30, 2009</a:t>
            </a:r>
          </a:p>
          <a:p>
            <a:r>
              <a:rPr lang="en-US" sz="800" dirty="0" smtClean="0"/>
              <a:t>Doug Hanson. Administrative Assistant of  Holroyd, Inc. Interviewed by phone by Rob Schiber, September 30, 2009</a:t>
            </a:r>
          </a:p>
          <a:p>
            <a:endParaRPr lang="en-US" sz="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810000" cy="4525963"/>
          </a:xfrm>
        </p:spPr>
        <p:txBody>
          <a:bodyPr>
            <a:normAutofit fontScale="92500" lnSpcReduction="10000"/>
          </a:bodyPr>
          <a:lstStyle/>
          <a:p>
            <a:pPr marL="624078" indent="-514350">
              <a:buFont typeface="+mj-lt"/>
              <a:buAutoNum type="arabicPeriod"/>
            </a:pPr>
            <a:r>
              <a:rPr lang="en-US" dirty="0" smtClean="0"/>
              <a:t>Reader on top of pole</a:t>
            </a:r>
          </a:p>
          <a:p>
            <a:pPr marL="624078" indent="-514350">
              <a:buFont typeface="+mj-lt"/>
              <a:buAutoNum type="arabicPeriod"/>
            </a:pPr>
            <a:r>
              <a:rPr lang="en-US" dirty="0" smtClean="0"/>
              <a:t>Gray RF LAN box sends data to the office</a:t>
            </a:r>
          </a:p>
          <a:p>
            <a:pPr marL="624078" indent="-514350">
              <a:buFont typeface="+mj-lt"/>
              <a:buAutoNum type="arabicPeriod"/>
            </a:pPr>
            <a:r>
              <a:rPr lang="en-US" dirty="0" smtClean="0"/>
              <a:t>Driver display on bottom of pole</a:t>
            </a:r>
          </a:p>
          <a:p>
            <a:pPr marL="624078" indent="-514350">
              <a:buFont typeface="+mj-lt"/>
              <a:buAutoNum type="arabicPeriod"/>
            </a:pPr>
            <a:r>
              <a:rPr lang="en-US" dirty="0" smtClean="0"/>
              <a:t>RFID on top of truck next to GPS</a:t>
            </a:r>
          </a:p>
          <a:p>
            <a:pPr marL="624078" indent="-514350">
              <a:buFont typeface="+mj-lt"/>
              <a:buAutoNum type="arabicPeriod"/>
            </a:pPr>
            <a:r>
              <a:rPr lang="en-US" dirty="0" err="1" smtClean="0"/>
              <a:t>PayPortal</a:t>
            </a:r>
            <a:r>
              <a:rPr lang="en-US" dirty="0" smtClean="0"/>
              <a:t> covers both in and out lanes</a:t>
            </a:r>
          </a:p>
        </p:txBody>
      </p:sp>
      <p:sp>
        <p:nvSpPr>
          <p:cNvPr id="4" name="Title 3"/>
          <p:cNvSpPr>
            <a:spLocks noGrp="1"/>
          </p:cNvSpPr>
          <p:nvPr>
            <p:ph type="title"/>
          </p:nvPr>
        </p:nvSpPr>
        <p:spPr/>
        <p:txBody>
          <a:bodyPr/>
          <a:lstStyle/>
          <a:p>
            <a:r>
              <a:rPr lang="en-US" dirty="0" smtClean="0"/>
              <a:t>Holroyd Inc.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114800" y="1447800"/>
            <a:ext cx="4495800" cy="47720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3566D54D-DCC6-42D0-9A03-7F08F1E76C79}" type="slidenum">
              <a:rPr lang="en-US" smtClean="0"/>
              <a:pPr/>
              <a:t>25</a:t>
            </a:fld>
            <a:endParaRPr lang="en-US"/>
          </a:p>
        </p:txBody>
      </p:sp>
      <p:sp>
        <p:nvSpPr>
          <p:cNvPr id="7" name="Footer Placeholder 6"/>
          <p:cNvSpPr>
            <a:spLocks noGrp="1"/>
          </p:cNvSpPr>
          <p:nvPr>
            <p:ph type="ftr" sz="quarter" idx="11"/>
          </p:nvPr>
        </p:nvSpPr>
        <p:spPr>
          <a:xfrm>
            <a:off x="3581400" y="6324600"/>
            <a:ext cx="5105400" cy="533400"/>
          </a:xfrm>
        </p:spPr>
        <p:txBody>
          <a:bodyPr/>
          <a:lstStyle/>
          <a:p>
            <a:r>
              <a:rPr lang="en-US" sz="800" dirty="0" smtClean="0"/>
              <a:t>Greg Stewart. President of </a:t>
            </a:r>
            <a:r>
              <a:rPr lang="en-US" sz="800" dirty="0" err="1" smtClean="0"/>
              <a:t>Allaura</a:t>
            </a:r>
            <a:r>
              <a:rPr lang="en-US" sz="800" dirty="0" smtClean="0"/>
              <a:t>. Interviewed by phone by Rob Schiber, September 30, 2009</a:t>
            </a:r>
          </a:p>
          <a:p>
            <a:r>
              <a:rPr lang="en-US" sz="800" dirty="0" smtClean="0"/>
              <a:t>Doug Hanson. Administrative Assistant of  Holroyd, Inc. Interviewed by phone by Rob Schiber, September 30, 2009</a:t>
            </a:r>
          </a:p>
          <a:p>
            <a:endParaRPr lang="en-US" sz="800" dirty="0"/>
          </a:p>
        </p:txBody>
      </p:sp>
      <p:pic>
        <p:nvPicPr>
          <p:cNvPr id="37890" name="Picture 2" descr="http://www.baxtek.com/products/manufacturers/datamax/rfid_logo.png"/>
          <p:cNvPicPr>
            <a:picLocks noChangeAspect="1" noChangeArrowheads="1"/>
          </p:cNvPicPr>
          <p:nvPr/>
        </p:nvPicPr>
        <p:blipFill>
          <a:blip r:embed="rId4" cstate="print"/>
          <a:srcRect/>
          <a:stretch>
            <a:fillRect/>
          </a:stretch>
        </p:blipFill>
        <p:spPr bwMode="auto">
          <a:xfrm>
            <a:off x="5181600" y="228600"/>
            <a:ext cx="2381250" cy="14763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playthings.com/articles/blog/390000439/20090623/wal-mart-logo.jpg"/>
          <p:cNvPicPr>
            <a:picLocks noChangeAspect="1" noChangeArrowheads="1"/>
          </p:cNvPicPr>
          <p:nvPr/>
        </p:nvPicPr>
        <p:blipFill>
          <a:blip r:embed="rId2" cstate="print"/>
          <a:srcRect/>
          <a:stretch>
            <a:fillRect/>
          </a:stretch>
        </p:blipFill>
        <p:spPr bwMode="auto">
          <a:xfrm>
            <a:off x="5797550" y="0"/>
            <a:ext cx="3346450" cy="1673225"/>
          </a:xfrm>
          <a:prstGeom prst="rect">
            <a:avLst/>
          </a:prstGeom>
          <a:noFill/>
        </p:spPr>
      </p:pic>
      <p:sp>
        <p:nvSpPr>
          <p:cNvPr id="5122" name="Title 1"/>
          <p:cNvSpPr>
            <a:spLocks noGrp="1"/>
          </p:cNvSpPr>
          <p:nvPr>
            <p:ph type="title"/>
          </p:nvPr>
        </p:nvSpPr>
        <p:spPr>
          <a:xfrm>
            <a:off x="381000" y="228600"/>
            <a:ext cx="8229600" cy="609600"/>
          </a:xfrm>
        </p:spPr>
        <p:txBody>
          <a:bodyPr>
            <a:noAutofit/>
          </a:bodyPr>
          <a:lstStyle/>
          <a:p>
            <a:r>
              <a:rPr lang="en-US" sz="4000" b="1" dirty="0" smtClean="0"/>
              <a:t>WAL-MART RFID</a:t>
            </a:r>
          </a:p>
        </p:txBody>
      </p:sp>
      <p:sp>
        <p:nvSpPr>
          <p:cNvPr id="5123" name="Content Placeholder 2"/>
          <p:cNvSpPr>
            <a:spLocks noGrp="1"/>
          </p:cNvSpPr>
          <p:nvPr>
            <p:ph idx="1"/>
          </p:nvPr>
        </p:nvSpPr>
        <p:spPr>
          <a:xfrm>
            <a:off x="457200" y="990600"/>
            <a:ext cx="4876800" cy="4953000"/>
          </a:xfrm>
        </p:spPr>
        <p:txBody>
          <a:bodyPr>
            <a:normAutofit fontScale="92500" lnSpcReduction="10000"/>
          </a:bodyPr>
          <a:lstStyle/>
          <a:p>
            <a:r>
              <a:rPr lang="en-US" sz="2600" dirty="0" smtClean="0"/>
              <a:t>Founded in 1962 in Rogers, Arkansas</a:t>
            </a:r>
          </a:p>
          <a:p>
            <a:r>
              <a:rPr lang="en-US" sz="2600" dirty="0" smtClean="0"/>
              <a:t>Revenue (2009) $409.16 billion</a:t>
            </a:r>
          </a:p>
          <a:p>
            <a:r>
              <a:rPr lang="en-US" sz="2600" dirty="0" smtClean="0"/>
              <a:t>Employees – approx 2.1 million (2008)</a:t>
            </a:r>
          </a:p>
          <a:p>
            <a:r>
              <a:rPr lang="en-US" sz="2600" dirty="0" smtClean="0"/>
              <a:t>1,000’s of suppliers</a:t>
            </a:r>
          </a:p>
          <a:p>
            <a:r>
              <a:rPr lang="en-US" sz="2600" dirty="0" smtClean="0"/>
              <a:t>10,000’s products</a:t>
            </a:r>
          </a:p>
          <a:p>
            <a:r>
              <a:rPr lang="en-US" sz="2600" dirty="0" smtClean="0"/>
              <a:t>More than 2,000 stores</a:t>
            </a:r>
          </a:p>
          <a:p>
            <a:r>
              <a:rPr lang="en-US" sz="2600" dirty="0" smtClean="0"/>
              <a:t>Each week about 100 million customers (nearly 1/3</a:t>
            </a:r>
            <a:r>
              <a:rPr lang="en-US" sz="2600" baseline="30000" dirty="0" smtClean="0"/>
              <a:t>rd</a:t>
            </a:r>
            <a:r>
              <a:rPr lang="en-US" sz="2600" dirty="0" smtClean="0"/>
              <a:t> of US population) visit US </a:t>
            </a:r>
          </a:p>
          <a:p>
            <a:pPr>
              <a:buNone/>
            </a:pPr>
            <a:r>
              <a:rPr lang="en-US" sz="2600" dirty="0" smtClean="0"/>
              <a:t>	Wal-Mart stores</a:t>
            </a:r>
          </a:p>
          <a:p>
            <a:endParaRPr lang="en-US" sz="2800" dirty="0" smtClean="0"/>
          </a:p>
          <a:p>
            <a:endParaRPr lang="en-US" dirty="0" smtClean="0"/>
          </a:p>
        </p:txBody>
      </p:sp>
      <p:sp>
        <p:nvSpPr>
          <p:cNvPr id="5124" name="TextBox 3"/>
          <p:cNvSpPr txBox="1">
            <a:spLocks noChangeArrowheads="1"/>
          </p:cNvSpPr>
          <p:nvPr/>
        </p:nvSpPr>
        <p:spPr bwMode="auto">
          <a:xfrm>
            <a:off x="5334000" y="6519446"/>
            <a:ext cx="3810000" cy="338554"/>
          </a:xfrm>
          <a:prstGeom prst="rect">
            <a:avLst/>
          </a:prstGeom>
          <a:noFill/>
          <a:ln w="9525">
            <a:noFill/>
            <a:miter lim="800000"/>
            <a:headEnd/>
            <a:tailEnd/>
          </a:ln>
        </p:spPr>
        <p:txBody>
          <a:bodyPr wrap="square">
            <a:spAutoFit/>
          </a:bodyPr>
          <a:lstStyle/>
          <a:p>
            <a:pPr marL="342900" indent="-342900">
              <a:buFontTx/>
              <a:buAutoNum type="arabicPeriod"/>
            </a:pPr>
            <a:r>
              <a:rPr lang="en-US" sz="800" dirty="0"/>
              <a:t>http://en.wikipedia.org/wiki/Wal-Mart</a:t>
            </a:r>
          </a:p>
          <a:p>
            <a:pPr marL="342900" indent="-342900">
              <a:buFontTx/>
              <a:buAutoNum type="arabicPeriod"/>
            </a:pPr>
            <a:r>
              <a:rPr lang="en-US" sz="800" dirty="0"/>
              <a:t>http://walmartstores.com/AboutUs/7606.aspx</a:t>
            </a:r>
          </a:p>
        </p:txBody>
      </p:sp>
      <p:sp>
        <p:nvSpPr>
          <p:cNvPr id="5" name="Slide Number Placeholder 4"/>
          <p:cNvSpPr>
            <a:spLocks noGrp="1"/>
          </p:cNvSpPr>
          <p:nvPr>
            <p:ph type="sldNum" sz="quarter" idx="12"/>
          </p:nvPr>
        </p:nvSpPr>
        <p:spPr/>
        <p:txBody>
          <a:bodyPr/>
          <a:lstStyle/>
          <a:p>
            <a:fld id="{3566D54D-DCC6-42D0-9A03-7F08F1E76C79}" type="slidenum">
              <a:rPr lang="en-US" smtClean="0"/>
              <a:pPr/>
              <a:t>26</a:t>
            </a:fld>
            <a:endParaRPr lang="en-US"/>
          </a:p>
        </p:txBody>
      </p:sp>
      <p:sp>
        <p:nvSpPr>
          <p:cNvPr id="6" name="Footer Placeholder 5"/>
          <p:cNvSpPr>
            <a:spLocks noGrp="1"/>
          </p:cNvSpPr>
          <p:nvPr>
            <p:ph type="ftr" sz="quarter" idx="11"/>
          </p:nvPr>
        </p:nvSpPr>
        <p:spPr/>
        <p:txBody>
          <a:bodyPr/>
          <a:lstStyle/>
          <a:p>
            <a:endParaRPr lang="en-US" dirty="0"/>
          </a:p>
        </p:txBody>
      </p:sp>
      <p:pic>
        <p:nvPicPr>
          <p:cNvPr id="34820" name="Picture 4" descr="http://3.bp.blogspot.com/_kHW7nZkbZ90/Rgpm9VrZ_8I/AAAAAAAAAE0/ZugnkVFTq1s/s320/walmart2%5B1%5D.jpg"/>
          <p:cNvPicPr>
            <a:picLocks noChangeAspect="1" noChangeArrowheads="1"/>
          </p:cNvPicPr>
          <p:nvPr/>
        </p:nvPicPr>
        <p:blipFill>
          <a:blip r:embed="rId3" cstate="print"/>
          <a:srcRect/>
          <a:stretch>
            <a:fillRect/>
          </a:stretch>
        </p:blipFill>
        <p:spPr bwMode="auto">
          <a:xfrm>
            <a:off x="5791200" y="1143000"/>
            <a:ext cx="2857500" cy="2695575"/>
          </a:xfrm>
          <a:prstGeom prst="rect">
            <a:avLst/>
          </a:prstGeom>
          <a:noFill/>
        </p:spPr>
      </p:pic>
      <p:pic>
        <p:nvPicPr>
          <p:cNvPr id="35842" name="Picture 2" descr="http://thebsreport.files.wordpress.com/2009/07/walmart_greeter-thumb1.jpg"/>
          <p:cNvPicPr>
            <a:picLocks noChangeAspect="1" noChangeArrowheads="1"/>
          </p:cNvPicPr>
          <p:nvPr/>
        </p:nvPicPr>
        <p:blipFill>
          <a:blip r:embed="rId4" cstate="print"/>
          <a:srcRect/>
          <a:stretch>
            <a:fillRect/>
          </a:stretch>
        </p:blipFill>
        <p:spPr bwMode="auto">
          <a:xfrm>
            <a:off x="6324600" y="3886200"/>
            <a:ext cx="1724025" cy="24765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scrapetv.com/News/News%20Pages/Games/Images/walmart-logo.jpg"/>
          <p:cNvPicPr>
            <a:picLocks noChangeAspect="1" noChangeArrowheads="1"/>
          </p:cNvPicPr>
          <p:nvPr/>
        </p:nvPicPr>
        <p:blipFill>
          <a:blip r:embed="rId2" cstate="print"/>
          <a:srcRect/>
          <a:stretch>
            <a:fillRect/>
          </a:stretch>
        </p:blipFill>
        <p:spPr bwMode="auto">
          <a:xfrm>
            <a:off x="5867400" y="2895600"/>
            <a:ext cx="2857500" cy="3076575"/>
          </a:xfrm>
          <a:prstGeom prst="rect">
            <a:avLst/>
          </a:prstGeom>
          <a:noFill/>
        </p:spPr>
      </p:pic>
      <p:pic>
        <p:nvPicPr>
          <p:cNvPr id="9" name="Picture 2" descr="http://www.playthings.com/articles/blog/390000439/20090623/wal-mart-logo.jpg"/>
          <p:cNvPicPr>
            <a:picLocks noChangeAspect="1" noChangeArrowheads="1"/>
          </p:cNvPicPr>
          <p:nvPr/>
        </p:nvPicPr>
        <p:blipFill>
          <a:blip r:embed="rId3" cstate="print"/>
          <a:srcRect/>
          <a:stretch>
            <a:fillRect/>
          </a:stretch>
        </p:blipFill>
        <p:spPr bwMode="auto">
          <a:xfrm>
            <a:off x="5797550" y="0"/>
            <a:ext cx="3346450" cy="1673225"/>
          </a:xfrm>
          <a:prstGeom prst="rect">
            <a:avLst/>
          </a:prstGeom>
          <a:noFill/>
        </p:spPr>
      </p:pic>
      <p:sp>
        <p:nvSpPr>
          <p:cNvPr id="6147" name="Content Placeholder 2"/>
          <p:cNvSpPr>
            <a:spLocks noGrp="1"/>
          </p:cNvSpPr>
          <p:nvPr>
            <p:ph idx="1"/>
          </p:nvPr>
        </p:nvSpPr>
        <p:spPr>
          <a:xfrm>
            <a:off x="304800" y="990600"/>
            <a:ext cx="5334000" cy="5257800"/>
          </a:xfrm>
        </p:spPr>
        <p:txBody>
          <a:bodyPr>
            <a:normAutofit lnSpcReduction="10000"/>
          </a:bodyPr>
          <a:lstStyle/>
          <a:p>
            <a:r>
              <a:rPr lang="en-US" sz="2400" dirty="0" smtClean="0"/>
              <a:t>June 2003 – announced its Electronic Product Code (EPC) program, top 100 suppliers to begin tagging pallets by January 2005</a:t>
            </a:r>
          </a:p>
          <a:p>
            <a:r>
              <a:rPr lang="en-US" sz="2400" dirty="0" smtClean="0"/>
              <a:t>April 2004 – begins its RFID trial in Sanger, TX, with participation from eight suppliers</a:t>
            </a:r>
          </a:p>
          <a:p>
            <a:r>
              <a:rPr lang="en-US" sz="2400" dirty="0" smtClean="0"/>
              <a:t>Expects – to improve its supply chain, and save billions of dollars</a:t>
            </a:r>
          </a:p>
          <a:p>
            <a:r>
              <a:rPr lang="en-US" sz="2400" dirty="0" smtClean="0"/>
              <a:t>Out of Stock – loss to retailer 40% &amp; loss to producer 30%</a:t>
            </a:r>
          </a:p>
        </p:txBody>
      </p:sp>
      <p:sp>
        <p:nvSpPr>
          <p:cNvPr id="6148" name="TextBox 4"/>
          <p:cNvSpPr txBox="1">
            <a:spLocks noChangeArrowheads="1"/>
          </p:cNvSpPr>
          <p:nvPr/>
        </p:nvSpPr>
        <p:spPr bwMode="auto">
          <a:xfrm>
            <a:off x="3886200" y="6396335"/>
            <a:ext cx="5257800" cy="461665"/>
          </a:xfrm>
          <a:prstGeom prst="rect">
            <a:avLst/>
          </a:prstGeom>
          <a:noFill/>
          <a:ln w="9525">
            <a:noFill/>
            <a:miter lim="800000"/>
            <a:headEnd/>
            <a:tailEnd/>
          </a:ln>
        </p:spPr>
        <p:txBody>
          <a:bodyPr wrap="square">
            <a:spAutoFit/>
          </a:bodyPr>
          <a:lstStyle/>
          <a:p>
            <a:pPr marL="342900" indent="-342900">
              <a:buFontTx/>
              <a:buAutoNum type="arabicPeriod"/>
            </a:pPr>
            <a:r>
              <a:rPr lang="en-US" sz="800" dirty="0"/>
              <a:t>http://www.scdigest.com/assets/On_Target/09-02-23-1.php?cid=2275&amp;ctype=content</a:t>
            </a:r>
          </a:p>
          <a:p>
            <a:pPr marL="342900" indent="-342900">
              <a:buFontTx/>
              <a:buAutoNum type="arabicPeriod"/>
            </a:pPr>
            <a:r>
              <a:rPr lang="en-US" sz="800" dirty="0"/>
              <a:t>Hardgrave, B; Langford, S.; Waller, Miller, R. (2008) “Measuring the Impact of  RFID on Out of Stocks at Wal-Mart” </a:t>
            </a:r>
            <a:r>
              <a:rPr lang="en-US" sz="800" i="1" dirty="0"/>
              <a:t>MIS Quarterly Executive</a:t>
            </a:r>
            <a:r>
              <a:rPr lang="en-US" sz="800" dirty="0"/>
              <a:t> Vol. 7 No. 4 / Dec 2008</a:t>
            </a:r>
          </a:p>
        </p:txBody>
      </p:sp>
      <p:sp>
        <p:nvSpPr>
          <p:cNvPr id="8" name="Title 1"/>
          <p:cNvSpPr>
            <a:spLocks noGrp="1"/>
          </p:cNvSpPr>
          <p:nvPr>
            <p:ph type="title"/>
          </p:nvPr>
        </p:nvSpPr>
        <p:spPr>
          <a:xfrm>
            <a:off x="381000" y="228600"/>
            <a:ext cx="8229600" cy="609600"/>
          </a:xfrm>
        </p:spPr>
        <p:txBody>
          <a:bodyPr>
            <a:noAutofit/>
          </a:bodyPr>
          <a:lstStyle/>
          <a:p>
            <a:r>
              <a:rPr lang="en-US" sz="4000" b="1" dirty="0" smtClean="0"/>
              <a:t>WAL-MART RFID</a:t>
            </a:r>
          </a:p>
        </p:txBody>
      </p:sp>
      <p:sp>
        <p:nvSpPr>
          <p:cNvPr id="5" name="Slide Number Placeholder 4"/>
          <p:cNvSpPr>
            <a:spLocks noGrp="1"/>
          </p:cNvSpPr>
          <p:nvPr>
            <p:ph type="sldNum" sz="quarter" idx="12"/>
          </p:nvPr>
        </p:nvSpPr>
        <p:spPr/>
        <p:txBody>
          <a:bodyPr/>
          <a:lstStyle/>
          <a:p>
            <a:fld id="{3566D54D-DCC6-42D0-9A03-7F08F1E76C79}" type="slidenum">
              <a:rPr lang="en-US" smtClean="0"/>
              <a:pPr/>
              <a:t>27</a:t>
            </a:fld>
            <a:endParaRPr lang="en-US"/>
          </a:p>
        </p:txBody>
      </p:sp>
      <p:sp>
        <p:nvSpPr>
          <p:cNvPr id="6" name="Footer Placeholder 5"/>
          <p:cNvSpPr>
            <a:spLocks noGrp="1"/>
          </p:cNvSpPr>
          <p:nvPr>
            <p:ph type="ftr" sz="quarter" idx="11"/>
          </p:nvPr>
        </p:nvSpPr>
        <p:spPr/>
        <p:txBody>
          <a:bodyPr/>
          <a:lstStyle/>
          <a:p>
            <a:endParaRPr lang="en-US"/>
          </a:p>
        </p:txBody>
      </p:sp>
      <p:pic>
        <p:nvPicPr>
          <p:cNvPr id="34818" name="Picture 2" descr="http://www.mentalfloss.com/blogs/wp-content/uploads/2009/09/wal-mart.jpg"/>
          <p:cNvPicPr>
            <a:picLocks noChangeAspect="1" noChangeArrowheads="1"/>
          </p:cNvPicPr>
          <p:nvPr/>
        </p:nvPicPr>
        <p:blipFill>
          <a:blip r:embed="rId4" cstate="print"/>
          <a:srcRect/>
          <a:stretch>
            <a:fillRect/>
          </a:stretch>
        </p:blipFill>
        <p:spPr bwMode="auto">
          <a:xfrm>
            <a:off x="5638800" y="1524000"/>
            <a:ext cx="3155874" cy="20955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playthings.com/articles/blog/390000439/20090623/wal-mart-logo.jpg"/>
          <p:cNvPicPr>
            <a:picLocks noChangeAspect="1" noChangeArrowheads="1"/>
          </p:cNvPicPr>
          <p:nvPr/>
        </p:nvPicPr>
        <p:blipFill>
          <a:blip r:embed="rId2" cstate="print"/>
          <a:srcRect/>
          <a:stretch>
            <a:fillRect/>
          </a:stretch>
        </p:blipFill>
        <p:spPr bwMode="auto">
          <a:xfrm>
            <a:off x="5797550" y="0"/>
            <a:ext cx="3346450" cy="1673225"/>
          </a:xfrm>
          <a:prstGeom prst="rect">
            <a:avLst/>
          </a:prstGeom>
          <a:noFill/>
        </p:spPr>
      </p:pic>
      <p:sp>
        <p:nvSpPr>
          <p:cNvPr id="7171" name="Content Placeholder 2"/>
          <p:cNvSpPr>
            <a:spLocks noGrp="1"/>
          </p:cNvSpPr>
          <p:nvPr>
            <p:ph idx="1"/>
          </p:nvPr>
        </p:nvSpPr>
        <p:spPr>
          <a:xfrm>
            <a:off x="0" y="1066800"/>
            <a:ext cx="5562600" cy="5105400"/>
          </a:xfrm>
        </p:spPr>
        <p:txBody>
          <a:bodyPr>
            <a:normAutofit/>
          </a:bodyPr>
          <a:lstStyle/>
          <a:p>
            <a:r>
              <a:rPr lang="en-US" sz="2400" dirty="0" smtClean="0"/>
              <a:t>Commissioned a study to measure the impact of technology in 2005 for 29 weeks</a:t>
            </a:r>
          </a:p>
          <a:p>
            <a:r>
              <a:rPr lang="en-US" sz="2400" dirty="0" smtClean="0"/>
              <a:t>16% reduction in products out of stock</a:t>
            </a:r>
          </a:p>
          <a:p>
            <a:r>
              <a:rPr lang="en-US" sz="2400" dirty="0" smtClean="0"/>
              <a:t>RFID-equipped stores - 63% more effective in replenishing inventory than non-RFID stores</a:t>
            </a:r>
          </a:p>
          <a:p>
            <a:r>
              <a:rPr lang="en-US" sz="2400" dirty="0" smtClean="0"/>
              <a:t>By October 2008 – 104 RFID enabled stores,  and deployed RFID application to more than 1300 stores</a:t>
            </a:r>
          </a:p>
        </p:txBody>
      </p:sp>
      <p:sp>
        <p:nvSpPr>
          <p:cNvPr id="7172" name="TextBox 9"/>
          <p:cNvSpPr txBox="1">
            <a:spLocks noChangeArrowheads="1"/>
          </p:cNvSpPr>
          <p:nvPr/>
        </p:nvSpPr>
        <p:spPr bwMode="auto">
          <a:xfrm>
            <a:off x="4419600" y="6273225"/>
            <a:ext cx="4724400" cy="584775"/>
          </a:xfrm>
          <a:prstGeom prst="rect">
            <a:avLst/>
          </a:prstGeom>
          <a:noFill/>
          <a:ln w="9525">
            <a:noFill/>
            <a:miter lim="800000"/>
            <a:headEnd/>
            <a:tailEnd/>
          </a:ln>
        </p:spPr>
        <p:txBody>
          <a:bodyPr wrap="square">
            <a:spAutoFit/>
          </a:bodyPr>
          <a:lstStyle/>
          <a:p>
            <a:pPr marL="342900" indent="-342900">
              <a:buFontTx/>
              <a:buAutoNum type="arabicPeriod"/>
            </a:pPr>
            <a:r>
              <a:rPr lang="en-US" sz="800" dirty="0"/>
              <a:t>Hardgrave, B; Langford, S.; Waller, Miller, R. (2008) “Measuring the Impact of  RFID on Out of Stocks at Wal-Mart” </a:t>
            </a:r>
            <a:r>
              <a:rPr lang="en-US" sz="800" i="1" dirty="0"/>
              <a:t>MIS Quarterly Executive</a:t>
            </a:r>
            <a:r>
              <a:rPr lang="en-US" sz="800" dirty="0"/>
              <a:t> Vol. 7 No. 4 / Dec 2008</a:t>
            </a:r>
          </a:p>
          <a:p>
            <a:pPr marL="342900" indent="-342900">
              <a:buFontTx/>
              <a:buAutoNum type="arabicPeriod"/>
            </a:pPr>
            <a:r>
              <a:rPr lang="en-US" sz="800" dirty="0"/>
              <a:t>http://www.informationweek.com/news/mobility/RFID/showArticle.jhtml?articleID=172301246</a:t>
            </a:r>
          </a:p>
        </p:txBody>
      </p:sp>
      <p:sp>
        <p:nvSpPr>
          <p:cNvPr id="6" name="Title 1"/>
          <p:cNvSpPr>
            <a:spLocks noGrp="1"/>
          </p:cNvSpPr>
          <p:nvPr>
            <p:ph type="title"/>
          </p:nvPr>
        </p:nvSpPr>
        <p:spPr>
          <a:xfrm>
            <a:off x="381000" y="228600"/>
            <a:ext cx="8229600" cy="609600"/>
          </a:xfrm>
        </p:spPr>
        <p:txBody>
          <a:bodyPr>
            <a:noAutofit/>
          </a:bodyPr>
          <a:lstStyle/>
          <a:p>
            <a:r>
              <a:rPr lang="en-US" sz="4000" b="1" dirty="0" smtClean="0"/>
              <a:t>WAL-MART RFID</a:t>
            </a:r>
          </a:p>
        </p:txBody>
      </p:sp>
      <p:sp>
        <p:nvSpPr>
          <p:cNvPr id="5" name="Slide Number Placeholder 4"/>
          <p:cNvSpPr>
            <a:spLocks noGrp="1"/>
          </p:cNvSpPr>
          <p:nvPr>
            <p:ph type="sldNum" sz="quarter" idx="12"/>
          </p:nvPr>
        </p:nvSpPr>
        <p:spPr/>
        <p:txBody>
          <a:bodyPr/>
          <a:lstStyle/>
          <a:p>
            <a:fld id="{3566D54D-DCC6-42D0-9A03-7F08F1E76C79}" type="slidenum">
              <a:rPr lang="en-US" smtClean="0"/>
              <a:pPr/>
              <a:t>28</a:t>
            </a:fld>
            <a:endParaRPr lang="en-US"/>
          </a:p>
        </p:txBody>
      </p:sp>
      <p:sp>
        <p:nvSpPr>
          <p:cNvPr id="7" name="Footer Placeholder 6"/>
          <p:cNvSpPr>
            <a:spLocks noGrp="1"/>
          </p:cNvSpPr>
          <p:nvPr>
            <p:ph type="ftr" sz="quarter" idx="11"/>
          </p:nvPr>
        </p:nvSpPr>
        <p:spPr/>
        <p:txBody>
          <a:bodyPr/>
          <a:lstStyle/>
          <a:p>
            <a:endParaRPr lang="en-US"/>
          </a:p>
        </p:txBody>
      </p:sp>
      <p:pic>
        <p:nvPicPr>
          <p:cNvPr id="32770" name="Picture 2" descr="http://www.intuitive.com/blog/images/walmart-redesign-3.png"/>
          <p:cNvPicPr>
            <a:picLocks noChangeAspect="1" noChangeArrowheads="1"/>
          </p:cNvPicPr>
          <p:nvPr/>
        </p:nvPicPr>
        <p:blipFill>
          <a:blip r:embed="rId3" cstate="print"/>
          <a:srcRect/>
          <a:stretch>
            <a:fillRect/>
          </a:stretch>
        </p:blipFill>
        <p:spPr bwMode="auto">
          <a:xfrm>
            <a:off x="5410200" y="1143000"/>
            <a:ext cx="3517900" cy="2218250"/>
          </a:xfrm>
          <a:prstGeom prst="rect">
            <a:avLst/>
          </a:prstGeom>
          <a:noFill/>
        </p:spPr>
      </p:pic>
      <p:pic>
        <p:nvPicPr>
          <p:cNvPr id="33794" name="Picture 2" descr="http://blogs.southtownstar.com/schorsch/walmart.jpg"/>
          <p:cNvPicPr>
            <a:picLocks noChangeAspect="1" noChangeArrowheads="1"/>
          </p:cNvPicPr>
          <p:nvPr/>
        </p:nvPicPr>
        <p:blipFill>
          <a:blip r:embed="rId4" cstate="print"/>
          <a:srcRect/>
          <a:stretch>
            <a:fillRect/>
          </a:stretch>
        </p:blipFill>
        <p:spPr bwMode="auto">
          <a:xfrm>
            <a:off x="5410200" y="3810000"/>
            <a:ext cx="3511712" cy="21399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playthings.com/articles/blog/390000439/20090623/wal-mart-logo.jpg"/>
          <p:cNvPicPr>
            <a:picLocks noChangeAspect="1" noChangeArrowheads="1"/>
          </p:cNvPicPr>
          <p:nvPr/>
        </p:nvPicPr>
        <p:blipFill>
          <a:blip r:embed="rId2" cstate="print"/>
          <a:srcRect/>
          <a:stretch>
            <a:fillRect/>
          </a:stretch>
        </p:blipFill>
        <p:spPr bwMode="auto">
          <a:xfrm>
            <a:off x="5797550" y="0"/>
            <a:ext cx="3346450" cy="1673225"/>
          </a:xfrm>
          <a:prstGeom prst="rect">
            <a:avLst/>
          </a:prstGeom>
          <a:noFill/>
        </p:spPr>
      </p:pic>
      <p:pic>
        <p:nvPicPr>
          <p:cNvPr id="31746" name="Picture 2" descr="http://weblogs.baltimoresun.com/business/consuminginterests/blog/samsclub.jpg"/>
          <p:cNvPicPr>
            <a:picLocks noChangeAspect="1" noChangeArrowheads="1"/>
          </p:cNvPicPr>
          <p:nvPr/>
        </p:nvPicPr>
        <p:blipFill>
          <a:blip r:embed="rId3" cstate="print"/>
          <a:srcRect/>
          <a:stretch>
            <a:fillRect/>
          </a:stretch>
        </p:blipFill>
        <p:spPr bwMode="auto">
          <a:xfrm>
            <a:off x="5791200" y="1600200"/>
            <a:ext cx="3352800" cy="2539014"/>
          </a:xfrm>
          <a:prstGeom prst="rect">
            <a:avLst/>
          </a:prstGeom>
          <a:noFill/>
        </p:spPr>
      </p:pic>
      <p:sp>
        <p:nvSpPr>
          <p:cNvPr id="3" name="Content Placeholder 2"/>
          <p:cNvSpPr txBox="1">
            <a:spLocks/>
          </p:cNvSpPr>
          <p:nvPr/>
        </p:nvSpPr>
        <p:spPr>
          <a:xfrm>
            <a:off x="228600" y="1219200"/>
            <a:ext cx="6172200" cy="4724400"/>
          </a:xfrm>
          <a:prstGeom prst="rect">
            <a:avLst/>
          </a:prstGeom>
        </p:spPr>
        <p:txBody>
          <a:bodyPr/>
          <a:lstStyle/>
          <a:p>
            <a:pPr marL="342900" indent="-342900" eaLnBrk="0" hangingPunct="0">
              <a:spcBef>
                <a:spcPct val="20000"/>
              </a:spcBef>
              <a:buFont typeface="Arial" charset="0"/>
              <a:buChar char="•"/>
              <a:defRPr/>
            </a:pPr>
            <a:r>
              <a:rPr lang="en-US" sz="2400" dirty="0">
                <a:latin typeface="+mn-lt"/>
                <a:cs typeface="+mn-cs"/>
              </a:rPr>
              <a:t>Announces major change – </a:t>
            </a:r>
            <a:r>
              <a:rPr lang="en-US" sz="2400" dirty="0" smtClean="0">
                <a:latin typeface="+mn-lt"/>
                <a:cs typeface="+mn-cs"/>
              </a:rPr>
              <a:t>focuses </a:t>
            </a:r>
            <a:r>
              <a:rPr lang="en-US" sz="2400" dirty="0">
                <a:latin typeface="+mn-lt"/>
                <a:cs typeface="+mn-cs"/>
              </a:rPr>
              <a:t>on </a:t>
            </a:r>
            <a:r>
              <a:rPr lang="en-US" sz="2400" dirty="0" smtClean="0">
                <a:latin typeface="+mn-lt"/>
                <a:cs typeface="+mn-cs"/>
              </a:rPr>
              <a:t>shipments </a:t>
            </a:r>
            <a:r>
              <a:rPr lang="en-US" sz="2400" dirty="0">
                <a:latin typeface="+mn-lt"/>
                <a:cs typeface="+mn-cs"/>
              </a:rPr>
              <a:t>going to Sam’s Club, </a:t>
            </a:r>
            <a:r>
              <a:rPr lang="en-US" sz="2400" dirty="0" smtClean="0">
                <a:latin typeface="+mn-lt"/>
              </a:rPr>
              <a:t>and </a:t>
            </a:r>
            <a:r>
              <a:rPr lang="en-US" sz="2400" dirty="0">
                <a:latin typeface="+mn-lt"/>
              </a:rPr>
              <a:t>products going to Wal-Mart stores &amp; </a:t>
            </a:r>
            <a:r>
              <a:rPr lang="en-US" sz="2400" dirty="0" smtClean="0">
                <a:latin typeface="+mn-lt"/>
              </a:rPr>
              <a:t>tests </a:t>
            </a:r>
            <a:r>
              <a:rPr lang="en-US" sz="2400" dirty="0">
                <a:latin typeface="+mn-lt"/>
              </a:rPr>
              <a:t>to see RFID’s impact in improving </a:t>
            </a:r>
            <a:r>
              <a:rPr lang="en-US" sz="2400" dirty="0" smtClean="0">
                <a:latin typeface="+mn-lt"/>
              </a:rPr>
              <a:t>management </a:t>
            </a:r>
            <a:r>
              <a:rPr lang="en-US" sz="2400" dirty="0">
                <a:latin typeface="+mn-lt"/>
              </a:rPr>
              <a:t>in </a:t>
            </a:r>
            <a:r>
              <a:rPr lang="en-US" sz="2400" dirty="0" smtClean="0">
                <a:latin typeface="+mn-lt"/>
              </a:rPr>
              <a:t>these </a:t>
            </a:r>
            <a:r>
              <a:rPr lang="en-US" sz="2400" dirty="0">
                <a:latin typeface="+mn-lt"/>
              </a:rPr>
              <a:t>areas.</a:t>
            </a:r>
          </a:p>
          <a:p>
            <a:pPr marL="342900" indent="-342900" eaLnBrk="0" hangingPunct="0">
              <a:spcBef>
                <a:spcPct val="20000"/>
              </a:spcBef>
              <a:buFont typeface="Arial" charset="0"/>
              <a:buChar char="•"/>
              <a:defRPr/>
            </a:pPr>
            <a:r>
              <a:rPr lang="en-US" sz="2400" dirty="0">
                <a:latin typeface="+mn-lt"/>
                <a:cs typeface="+mn-cs"/>
              </a:rPr>
              <a:t>January 2008 – penalties </a:t>
            </a:r>
            <a:r>
              <a:rPr lang="en-US" sz="2400" dirty="0" smtClean="0">
                <a:latin typeface="+mn-lt"/>
                <a:cs typeface="+mn-cs"/>
              </a:rPr>
              <a:t>against suppliers for </a:t>
            </a:r>
            <a:r>
              <a:rPr lang="en-US" sz="2400" dirty="0">
                <a:latin typeface="+mn-lt"/>
                <a:cs typeface="+mn-cs"/>
              </a:rPr>
              <a:t>failure to tag </a:t>
            </a:r>
            <a:r>
              <a:rPr lang="en-US" sz="2400" dirty="0" smtClean="0">
                <a:latin typeface="+mn-lt"/>
                <a:cs typeface="+mn-cs"/>
              </a:rPr>
              <a:t>product shipments </a:t>
            </a:r>
            <a:r>
              <a:rPr lang="en-US" sz="2400" dirty="0">
                <a:latin typeface="+mn-lt"/>
                <a:cs typeface="+mn-cs"/>
              </a:rPr>
              <a:t>to Sam’s Club</a:t>
            </a:r>
          </a:p>
          <a:p>
            <a:pPr marL="342900" indent="-342900" eaLnBrk="0" hangingPunct="0">
              <a:spcBef>
                <a:spcPct val="20000"/>
              </a:spcBef>
              <a:buFont typeface="Arial" charset="0"/>
              <a:buChar char="•"/>
              <a:defRPr/>
            </a:pPr>
            <a:r>
              <a:rPr lang="en-US" sz="2400" dirty="0">
                <a:latin typeface="+mn-lt"/>
                <a:cs typeface="+mn-cs"/>
              </a:rPr>
              <a:t>January 2009 – lowers penalty from $2-$3 to 12 cents </a:t>
            </a:r>
            <a:r>
              <a:rPr lang="en-US" sz="2400" dirty="0" smtClean="0">
                <a:latin typeface="+mn-lt"/>
                <a:cs typeface="+mn-cs"/>
              </a:rPr>
              <a:t>(their cost of taggin</a:t>
            </a:r>
            <a:r>
              <a:rPr lang="en-US" sz="2400" dirty="0" smtClean="0"/>
              <a:t>g it themselves</a:t>
            </a:r>
            <a:r>
              <a:rPr lang="en-US" sz="2400" dirty="0" smtClean="0">
                <a:latin typeface="+mn-lt"/>
                <a:cs typeface="+mn-cs"/>
              </a:rPr>
              <a:t>)</a:t>
            </a:r>
            <a:endParaRPr lang="en-US" sz="2400" dirty="0">
              <a:latin typeface="+mn-lt"/>
              <a:cs typeface="+mn-cs"/>
            </a:endParaRPr>
          </a:p>
        </p:txBody>
      </p:sp>
      <p:sp>
        <p:nvSpPr>
          <p:cNvPr id="8196" name="TextBox 3"/>
          <p:cNvSpPr txBox="1">
            <a:spLocks noChangeArrowheads="1"/>
          </p:cNvSpPr>
          <p:nvPr/>
        </p:nvSpPr>
        <p:spPr bwMode="auto">
          <a:xfrm>
            <a:off x="3962400" y="6642556"/>
            <a:ext cx="5181600" cy="215444"/>
          </a:xfrm>
          <a:prstGeom prst="rect">
            <a:avLst/>
          </a:prstGeom>
          <a:noFill/>
          <a:ln w="9525">
            <a:noFill/>
            <a:miter lim="800000"/>
            <a:headEnd/>
            <a:tailEnd/>
          </a:ln>
        </p:spPr>
        <p:txBody>
          <a:bodyPr wrap="square">
            <a:spAutoFit/>
          </a:bodyPr>
          <a:lstStyle/>
          <a:p>
            <a:pPr marL="342900" indent="-342900">
              <a:buFontTx/>
              <a:buAutoNum type="arabicPeriod"/>
            </a:pPr>
            <a:r>
              <a:rPr lang="en-US" sz="800" dirty="0"/>
              <a:t>http://www.scdigest.com/assets/On_Target/09-02-23-1.php?cid=2275&amp;ctype=content</a:t>
            </a:r>
          </a:p>
        </p:txBody>
      </p:sp>
      <p:sp>
        <p:nvSpPr>
          <p:cNvPr id="5" name="Title 1"/>
          <p:cNvSpPr txBox="1">
            <a:spLocks/>
          </p:cNvSpPr>
          <p:nvPr/>
        </p:nvSpPr>
        <p:spPr>
          <a:xfrm>
            <a:off x="381000" y="228600"/>
            <a:ext cx="8229600" cy="6096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WAL-MART RFID</a:t>
            </a:r>
            <a:endParaRPr kumimoji="0" lang="en-US"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lide Number Placeholder 5"/>
          <p:cNvSpPr>
            <a:spLocks noGrp="1"/>
          </p:cNvSpPr>
          <p:nvPr>
            <p:ph type="sldNum" sz="quarter" idx="12"/>
          </p:nvPr>
        </p:nvSpPr>
        <p:spPr/>
        <p:txBody>
          <a:bodyPr/>
          <a:lstStyle/>
          <a:p>
            <a:fld id="{3566D54D-DCC6-42D0-9A03-7F08F1E76C79}" type="slidenum">
              <a:rPr lang="en-US" smtClean="0"/>
              <a:pPr/>
              <a:t>29</a:t>
            </a:fld>
            <a:endParaRPr lang="en-US"/>
          </a:p>
        </p:txBody>
      </p:sp>
      <p:sp>
        <p:nvSpPr>
          <p:cNvPr id="7" name="Footer Placeholder 6"/>
          <p:cNvSpPr>
            <a:spLocks noGrp="1"/>
          </p:cNvSpPr>
          <p:nvPr>
            <p:ph type="ftr" sz="quarter" idx="11"/>
          </p:nvPr>
        </p:nvSpPr>
        <p:spPr/>
        <p:txBody>
          <a:bodyPr/>
          <a:lstStyle/>
          <a:p>
            <a:endParaRPr lang="en-US"/>
          </a:p>
        </p:txBody>
      </p:sp>
      <p:pic>
        <p:nvPicPr>
          <p:cNvPr id="32770" name="Picture 2" descr="http://rrakerle.files.wordpress.com/2009/09/sams_club_entrance_lg2.jpg"/>
          <p:cNvPicPr>
            <a:picLocks noChangeAspect="1" noChangeArrowheads="1"/>
          </p:cNvPicPr>
          <p:nvPr/>
        </p:nvPicPr>
        <p:blipFill>
          <a:blip r:embed="rId4" cstate="print"/>
          <a:srcRect/>
          <a:stretch>
            <a:fillRect/>
          </a:stretch>
        </p:blipFill>
        <p:spPr bwMode="auto">
          <a:xfrm>
            <a:off x="6223598" y="4267200"/>
            <a:ext cx="2617949" cy="2057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295400"/>
            <a:ext cx="5867400" cy="4678363"/>
          </a:xfrm>
        </p:spPr>
        <p:txBody>
          <a:bodyPr/>
          <a:lstStyle/>
          <a:p>
            <a:r>
              <a:rPr lang="en-US" sz="2500" dirty="0" smtClean="0"/>
              <a:t>“Radio Frequency Identification is the use of an object (typically referred to as an RFID tag) applied to or incorporated into a product, animal, or person for the purpose of identification and tracking using radio waves.”</a:t>
            </a:r>
          </a:p>
          <a:p>
            <a:pPr lvl="1"/>
            <a:r>
              <a:rPr lang="en-US" sz="1200" dirty="0" smtClean="0"/>
              <a:t>Wikipedia Definition of RFID</a:t>
            </a:r>
            <a:endParaRPr lang="en-US" sz="1200" dirty="0"/>
          </a:p>
        </p:txBody>
      </p:sp>
      <p:sp>
        <p:nvSpPr>
          <p:cNvPr id="3" name="Title 2"/>
          <p:cNvSpPr>
            <a:spLocks noGrp="1"/>
          </p:cNvSpPr>
          <p:nvPr>
            <p:ph type="title"/>
          </p:nvPr>
        </p:nvSpPr>
        <p:spPr/>
        <p:txBody>
          <a:bodyPr/>
          <a:lstStyle/>
          <a:p>
            <a:r>
              <a:rPr lang="en-US" dirty="0" smtClean="0"/>
              <a:t>What is RFID?</a:t>
            </a:r>
            <a:endParaRPr lang="en-US" dirty="0"/>
          </a:p>
        </p:txBody>
      </p:sp>
      <p:sp>
        <p:nvSpPr>
          <p:cNvPr id="6" name="Slide Number Placeholder 5"/>
          <p:cNvSpPr>
            <a:spLocks noGrp="1"/>
          </p:cNvSpPr>
          <p:nvPr>
            <p:ph type="sldNum" sz="quarter" idx="12"/>
          </p:nvPr>
        </p:nvSpPr>
        <p:spPr/>
        <p:txBody>
          <a:bodyPr/>
          <a:lstStyle/>
          <a:p>
            <a:fld id="{3566D54D-DCC6-42D0-9A03-7F08F1E76C79}" type="slidenum">
              <a:rPr lang="en-US" smtClean="0"/>
              <a:pPr/>
              <a:t>3</a:t>
            </a:fld>
            <a:endParaRPr lang="en-US"/>
          </a:p>
        </p:txBody>
      </p:sp>
      <p:pic>
        <p:nvPicPr>
          <p:cNvPr id="57346" name="Picture 2" descr="http://img.diytrade.com/cdimg/99700/1847370/0/1199943505/Long_Range_RFID_Reader_For_Reading_Active_Tags_6M_EM_Proximity_Card_40CM.jpg"/>
          <p:cNvPicPr>
            <a:picLocks noChangeAspect="1" noChangeArrowheads="1"/>
          </p:cNvPicPr>
          <p:nvPr/>
        </p:nvPicPr>
        <p:blipFill>
          <a:blip r:embed="rId2" cstate="print"/>
          <a:srcRect/>
          <a:stretch>
            <a:fillRect/>
          </a:stretch>
        </p:blipFill>
        <p:spPr bwMode="auto">
          <a:xfrm>
            <a:off x="5867400" y="762000"/>
            <a:ext cx="2865967" cy="2149475"/>
          </a:xfrm>
          <a:prstGeom prst="rect">
            <a:avLst/>
          </a:prstGeom>
          <a:noFill/>
        </p:spPr>
      </p:pic>
      <p:pic>
        <p:nvPicPr>
          <p:cNvPr id="57348" name="Picture 4" descr="http://www.sintef.no/ImageVault/Images/id_1517/scope_1/webSafe_1/ImageVaultHandler.aspx"/>
          <p:cNvPicPr>
            <a:picLocks noChangeAspect="1" noChangeArrowheads="1"/>
          </p:cNvPicPr>
          <p:nvPr/>
        </p:nvPicPr>
        <p:blipFill>
          <a:blip r:embed="rId3" cstate="print"/>
          <a:srcRect/>
          <a:stretch>
            <a:fillRect/>
          </a:stretch>
        </p:blipFill>
        <p:spPr bwMode="auto">
          <a:xfrm>
            <a:off x="2438400" y="4648200"/>
            <a:ext cx="2209800" cy="1657350"/>
          </a:xfrm>
          <a:prstGeom prst="rect">
            <a:avLst/>
          </a:prstGeom>
          <a:noFill/>
        </p:spPr>
      </p:pic>
      <p:pic>
        <p:nvPicPr>
          <p:cNvPr id="57350" name="Picture 6" descr="http://www.st.com/stonline/press/news/year2004/p1462mbig.jpg"/>
          <p:cNvPicPr>
            <a:picLocks noChangeAspect="1" noChangeArrowheads="1"/>
          </p:cNvPicPr>
          <p:nvPr/>
        </p:nvPicPr>
        <p:blipFill>
          <a:blip r:embed="rId4" cstate="print"/>
          <a:srcRect/>
          <a:stretch>
            <a:fillRect/>
          </a:stretch>
        </p:blipFill>
        <p:spPr bwMode="auto">
          <a:xfrm>
            <a:off x="5105400" y="3428999"/>
            <a:ext cx="3886200" cy="2918391"/>
          </a:xfrm>
          <a:prstGeom prst="rect">
            <a:avLst/>
          </a:prstGeom>
          <a:noFill/>
        </p:spPr>
      </p:pic>
      <p:sp>
        <p:nvSpPr>
          <p:cNvPr id="8" name="Footer Placeholder 7"/>
          <p:cNvSpPr>
            <a:spLocks noGrp="1"/>
          </p:cNvSpPr>
          <p:nvPr>
            <p:ph type="ftr" sz="quarter" idx="11"/>
          </p:nvPr>
        </p:nvSpPr>
        <p:spPr>
          <a:xfrm>
            <a:off x="4380072" y="6553200"/>
            <a:ext cx="4459128" cy="304800"/>
          </a:xfrm>
        </p:spPr>
        <p:txBody>
          <a:bodyPr/>
          <a:lstStyle/>
          <a:p>
            <a:r>
              <a:rPr lang="en-US" sz="800" dirty="0" smtClean="0"/>
              <a:t>http://en.wikipedia.org/wiki/Radio-frequency_identification</a:t>
            </a:r>
          </a:p>
          <a:p>
            <a:endParaRPr lang="en-US" sz="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playthings.com/articles/blog/390000439/20090623/wal-mart-logo.jpg"/>
          <p:cNvPicPr>
            <a:picLocks noChangeAspect="1" noChangeArrowheads="1"/>
          </p:cNvPicPr>
          <p:nvPr/>
        </p:nvPicPr>
        <p:blipFill>
          <a:blip r:embed="rId2" cstate="print"/>
          <a:srcRect/>
          <a:stretch>
            <a:fillRect/>
          </a:stretch>
        </p:blipFill>
        <p:spPr bwMode="auto">
          <a:xfrm>
            <a:off x="5797550" y="0"/>
            <a:ext cx="3346450" cy="1673225"/>
          </a:xfrm>
          <a:prstGeom prst="rect">
            <a:avLst/>
          </a:prstGeom>
          <a:noFill/>
        </p:spPr>
      </p:pic>
      <p:sp>
        <p:nvSpPr>
          <p:cNvPr id="2" name="Title 1"/>
          <p:cNvSpPr txBox="1">
            <a:spLocks/>
          </p:cNvSpPr>
          <p:nvPr/>
        </p:nvSpPr>
        <p:spPr bwMode="auto">
          <a:xfrm>
            <a:off x="457200" y="76200"/>
            <a:ext cx="8229600" cy="639763"/>
          </a:xfrm>
          <a:prstGeom prst="rect">
            <a:avLst/>
          </a:prstGeom>
          <a:noFill/>
          <a:ln w="9525">
            <a:noFill/>
            <a:miter lim="800000"/>
            <a:headEnd/>
            <a:tailEnd/>
          </a:ln>
        </p:spPr>
        <p:txBody>
          <a:bodyPr anchor="ctr"/>
          <a:lstStyle/>
          <a:p>
            <a:pPr algn="ctr" eaLnBrk="0" hangingPunct="0">
              <a:defRPr/>
            </a:pPr>
            <a:endParaRPr lang="en-US" sz="3200" b="1" dirty="0">
              <a:latin typeface="+mj-lt"/>
              <a:ea typeface="+mj-ea"/>
              <a:cs typeface="+mj-cs"/>
            </a:endParaRPr>
          </a:p>
        </p:txBody>
      </p:sp>
      <p:sp>
        <p:nvSpPr>
          <p:cNvPr id="3" name="Content Placeholder 2"/>
          <p:cNvSpPr txBox="1">
            <a:spLocks/>
          </p:cNvSpPr>
          <p:nvPr/>
        </p:nvSpPr>
        <p:spPr>
          <a:xfrm>
            <a:off x="228600" y="1295400"/>
            <a:ext cx="6324600" cy="4572000"/>
          </a:xfrm>
          <a:prstGeom prst="rect">
            <a:avLst/>
          </a:prstGeom>
        </p:spPr>
        <p:txBody>
          <a:bodyPr/>
          <a:lstStyle/>
          <a:p>
            <a:pPr marL="342900" indent="-342900" eaLnBrk="0" hangingPunct="0">
              <a:spcBef>
                <a:spcPct val="20000"/>
              </a:spcBef>
              <a:buFont typeface="Arial" charset="0"/>
              <a:buChar char="•"/>
              <a:defRPr/>
            </a:pPr>
            <a:r>
              <a:rPr lang="en-US" sz="2400" dirty="0">
                <a:latin typeface="+mn-lt"/>
                <a:cs typeface="+mn-cs"/>
              </a:rPr>
              <a:t>Success story – Pacific Coast Producers</a:t>
            </a:r>
          </a:p>
          <a:p>
            <a:pPr marL="800100" lvl="1" indent="-342900" eaLnBrk="0" hangingPunct="0">
              <a:spcBef>
                <a:spcPct val="20000"/>
              </a:spcBef>
              <a:buFontTx/>
              <a:buChar char="-"/>
              <a:defRPr/>
            </a:pPr>
            <a:r>
              <a:rPr lang="en-US" sz="2400" dirty="0">
                <a:latin typeface="+mn-lt"/>
              </a:rPr>
              <a:t>$450 million company</a:t>
            </a:r>
            <a:endParaRPr lang="en-US" sz="2400" dirty="0">
              <a:latin typeface="+mn-lt"/>
              <a:cs typeface="+mn-cs"/>
            </a:endParaRPr>
          </a:p>
          <a:p>
            <a:pPr marL="800100" lvl="1" indent="-342900" eaLnBrk="0" hangingPunct="0">
              <a:spcBef>
                <a:spcPct val="20000"/>
              </a:spcBef>
              <a:buFontTx/>
              <a:buChar char="-"/>
              <a:defRPr/>
            </a:pPr>
            <a:r>
              <a:rPr lang="en-US" sz="2400" dirty="0">
                <a:latin typeface="+mn-lt"/>
                <a:cs typeface="+mn-cs"/>
              </a:rPr>
              <a:t>Producer of canned </a:t>
            </a:r>
            <a:r>
              <a:rPr lang="en-US" sz="2400" dirty="0" smtClean="0">
                <a:latin typeface="+mn-lt"/>
                <a:cs typeface="+mn-cs"/>
              </a:rPr>
              <a:t>vegetables </a:t>
            </a:r>
            <a:r>
              <a:rPr lang="en-US" sz="2400" dirty="0">
                <a:latin typeface="+mn-lt"/>
                <a:cs typeface="+mn-cs"/>
              </a:rPr>
              <a:t>/ fruit </a:t>
            </a:r>
            <a:r>
              <a:rPr lang="en-US" sz="2400" dirty="0" smtClean="0">
                <a:latin typeface="+mn-lt"/>
                <a:cs typeface="+mn-cs"/>
              </a:rPr>
              <a:t>for </a:t>
            </a:r>
            <a:r>
              <a:rPr lang="en-US" sz="2400" dirty="0">
                <a:latin typeface="+mn-lt"/>
                <a:cs typeface="+mn-cs"/>
              </a:rPr>
              <a:t>Wal-Mart</a:t>
            </a:r>
          </a:p>
          <a:p>
            <a:pPr marL="800100" lvl="1" indent="-342900" eaLnBrk="0" hangingPunct="0">
              <a:spcBef>
                <a:spcPct val="20000"/>
              </a:spcBef>
              <a:buFontTx/>
              <a:buChar char="-"/>
              <a:defRPr/>
            </a:pPr>
            <a:r>
              <a:rPr lang="en-US" sz="2400" dirty="0">
                <a:latin typeface="+mn-lt"/>
                <a:cs typeface="+mn-cs"/>
              </a:rPr>
              <a:t>Download data from Wal-Mart’s </a:t>
            </a:r>
            <a:r>
              <a:rPr lang="en-US" sz="2400" dirty="0" err="1">
                <a:latin typeface="+mn-lt"/>
                <a:cs typeface="+mn-cs"/>
              </a:rPr>
              <a:t>RetailLink</a:t>
            </a:r>
            <a:r>
              <a:rPr lang="en-US" sz="2400" dirty="0">
                <a:latin typeface="+mn-lt"/>
                <a:cs typeface="+mn-cs"/>
              </a:rPr>
              <a:t> supply chain systems to its Oats Systems RFID </a:t>
            </a:r>
            <a:r>
              <a:rPr lang="en-US" sz="2400" dirty="0" smtClean="0">
                <a:latin typeface="+mn-lt"/>
                <a:cs typeface="+mn-cs"/>
              </a:rPr>
              <a:t>systems</a:t>
            </a:r>
          </a:p>
          <a:p>
            <a:pPr marL="800100" lvl="1" indent="-342900" eaLnBrk="0" hangingPunct="0">
              <a:spcBef>
                <a:spcPct val="20000"/>
              </a:spcBef>
              <a:buFontTx/>
              <a:buChar char="-"/>
              <a:defRPr/>
            </a:pPr>
            <a:r>
              <a:rPr lang="en-US" sz="2400" dirty="0" smtClean="0"/>
              <a:t>Went from having no way to analyze inventory, to having a complete picture</a:t>
            </a:r>
          </a:p>
          <a:p>
            <a:pPr marL="800100" lvl="1" indent="-342900" eaLnBrk="0" hangingPunct="0">
              <a:spcBef>
                <a:spcPct val="20000"/>
              </a:spcBef>
              <a:buFontTx/>
              <a:buChar char="-"/>
              <a:defRPr/>
            </a:pPr>
            <a:r>
              <a:rPr lang="en-US" sz="2400" dirty="0" smtClean="0"/>
              <a:t>Bottom line: out-of-stocks have been reduced by about 50%</a:t>
            </a:r>
          </a:p>
          <a:p>
            <a:pPr marL="800100" lvl="1" indent="-342900" eaLnBrk="0" hangingPunct="0">
              <a:spcBef>
                <a:spcPct val="20000"/>
              </a:spcBef>
              <a:buFontTx/>
              <a:buChar char="-"/>
              <a:defRPr/>
            </a:pPr>
            <a:endParaRPr lang="en-US" sz="2700" dirty="0">
              <a:latin typeface="+mn-lt"/>
              <a:cs typeface="+mn-cs"/>
            </a:endParaRPr>
          </a:p>
          <a:p>
            <a:pPr marL="800100" lvl="1" indent="-342900" eaLnBrk="0" hangingPunct="0">
              <a:spcBef>
                <a:spcPct val="20000"/>
              </a:spcBef>
              <a:buFontTx/>
              <a:buChar char="-"/>
              <a:defRPr/>
            </a:pPr>
            <a:endParaRPr lang="en-US" sz="3200" dirty="0">
              <a:latin typeface="+mn-lt"/>
              <a:cs typeface="+mn-cs"/>
            </a:endParaRPr>
          </a:p>
          <a:p>
            <a:pPr marL="800100" lvl="1" indent="-342900" eaLnBrk="0" hangingPunct="0">
              <a:spcBef>
                <a:spcPct val="20000"/>
              </a:spcBef>
              <a:defRPr/>
            </a:pPr>
            <a:endParaRPr lang="en-US" sz="3200" dirty="0">
              <a:latin typeface="+mn-lt"/>
              <a:cs typeface="+mn-cs"/>
            </a:endParaRPr>
          </a:p>
        </p:txBody>
      </p:sp>
      <p:sp>
        <p:nvSpPr>
          <p:cNvPr id="9220" name="TextBox 3"/>
          <p:cNvSpPr txBox="1">
            <a:spLocks noChangeArrowheads="1"/>
          </p:cNvSpPr>
          <p:nvPr/>
        </p:nvSpPr>
        <p:spPr bwMode="auto">
          <a:xfrm>
            <a:off x="4038600" y="6400801"/>
            <a:ext cx="5105400" cy="215444"/>
          </a:xfrm>
          <a:prstGeom prst="rect">
            <a:avLst/>
          </a:prstGeom>
          <a:noFill/>
          <a:ln w="9525">
            <a:noFill/>
            <a:miter lim="800000"/>
            <a:headEnd/>
            <a:tailEnd/>
          </a:ln>
        </p:spPr>
        <p:txBody>
          <a:bodyPr wrap="square">
            <a:spAutoFit/>
          </a:bodyPr>
          <a:lstStyle/>
          <a:p>
            <a:pPr marL="342900" indent="-342900">
              <a:buFontTx/>
              <a:buAutoNum type="arabicPeriod"/>
            </a:pPr>
            <a:r>
              <a:rPr lang="en-US" sz="800" dirty="0"/>
              <a:t>http://www.networkworld.com/news/2008/091508-wal-mart-rfid.html</a:t>
            </a:r>
          </a:p>
        </p:txBody>
      </p:sp>
      <p:sp>
        <p:nvSpPr>
          <p:cNvPr id="5" name="Title 1"/>
          <p:cNvSpPr txBox="1">
            <a:spLocks/>
          </p:cNvSpPr>
          <p:nvPr/>
        </p:nvSpPr>
        <p:spPr>
          <a:xfrm>
            <a:off x="381000" y="228600"/>
            <a:ext cx="8229600" cy="6096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WAL-MART RFID</a:t>
            </a:r>
          </a:p>
        </p:txBody>
      </p:sp>
      <p:sp>
        <p:nvSpPr>
          <p:cNvPr id="6" name="Slide Number Placeholder 5"/>
          <p:cNvSpPr>
            <a:spLocks noGrp="1"/>
          </p:cNvSpPr>
          <p:nvPr>
            <p:ph type="sldNum" sz="quarter" idx="12"/>
          </p:nvPr>
        </p:nvSpPr>
        <p:spPr/>
        <p:txBody>
          <a:bodyPr/>
          <a:lstStyle/>
          <a:p>
            <a:fld id="{3566D54D-DCC6-42D0-9A03-7F08F1E76C79}" type="slidenum">
              <a:rPr lang="en-US" smtClean="0"/>
              <a:pPr/>
              <a:t>30</a:t>
            </a:fld>
            <a:endParaRPr lang="en-US" dirty="0"/>
          </a:p>
        </p:txBody>
      </p:sp>
      <p:sp>
        <p:nvSpPr>
          <p:cNvPr id="7" name="Footer Placeholder 6"/>
          <p:cNvSpPr>
            <a:spLocks noGrp="1"/>
          </p:cNvSpPr>
          <p:nvPr>
            <p:ph type="ftr" sz="quarter" idx="11"/>
          </p:nvPr>
        </p:nvSpPr>
        <p:spPr/>
        <p:txBody>
          <a:bodyPr/>
          <a:lstStyle/>
          <a:p>
            <a:endParaRPr lang="en-US" sz="800" dirty="0"/>
          </a:p>
        </p:txBody>
      </p:sp>
      <p:pic>
        <p:nvPicPr>
          <p:cNvPr id="30722" name="Picture 2" descr="http://www.pcoastp.com/_images/default/logo.png"/>
          <p:cNvPicPr>
            <a:picLocks noChangeAspect="1" noChangeArrowheads="1"/>
          </p:cNvPicPr>
          <p:nvPr/>
        </p:nvPicPr>
        <p:blipFill>
          <a:blip r:embed="rId3" cstate="print"/>
          <a:srcRect/>
          <a:stretch>
            <a:fillRect/>
          </a:stretch>
        </p:blipFill>
        <p:spPr bwMode="auto">
          <a:xfrm>
            <a:off x="6807718" y="1828800"/>
            <a:ext cx="1945758" cy="1828800"/>
          </a:xfrm>
          <a:prstGeom prst="rect">
            <a:avLst/>
          </a:prstGeom>
          <a:noFill/>
        </p:spPr>
      </p:pic>
      <p:pic>
        <p:nvPicPr>
          <p:cNvPr id="31746" name="Picture 2" descr="http://www.pcoastp.com/canningtour/images/ps/ct/harvest2.jpg"/>
          <p:cNvPicPr>
            <a:picLocks noChangeAspect="1" noChangeArrowheads="1"/>
          </p:cNvPicPr>
          <p:nvPr/>
        </p:nvPicPr>
        <p:blipFill>
          <a:blip r:embed="rId4" cstate="print"/>
          <a:srcRect/>
          <a:stretch>
            <a:fillRect/>
          </a:stretch>
        </p:blipFill>
        <p:spPr bwMode="auto">
          <a:xfrm>
            <a:off x="5943600" y="3886200"/>
            <a:ext cx="2913528" cy="1981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hi.atgimg.com/img/l/1894/hmse03waww.jpg"/>
          <p:cNvPicPr>
            <a:picLocks noChangeAspect="1" noChangeArrowheads="1"/>
          </p:cNvPicPr>
          <p:nvPr/>
        </p:nvPicPr>
        <p:blipFill>
          <a:blip r:embed="rId2" cstate="print"/>
          <a:srcRect/>
          <a:stretch>
            <a:fillRect/>
          </a:stretch>
        </p:blipFill>
        <p:spPr bwMode="auto">
          <a:xfrm>
            <a:off x="6629400" y="4038600"/>
            <a:ext cx="2819400" cy="2819400"/>
          </a:xfrm>
          <a:prstGeom prst="rect">
            <a:avLst/>
          </a:prstGeom>
          <a:noFill/>
        </p:spPr>
      </p:pic>
      <p:pic>
        <p:nvPicPr>
          <p:cNvPr id="9" name="Picture 2" descr="http://www.playthings.com/articles/blog/390000439/20090623/wal-mart-logo.jpg"/>
          <p:cNvPicPr>
            <a:picLocks noChangeAspect="1" noChangeArrowheads="1"/>
          </p:cNvPicPr>
          <p:nvPr/>
        </p:nvPicPr>
        <p:blipFill>
          <a:blip r:embed="rId3" cstate="print"/>
          <a:srcRect/>
          <a:stretch>
            <a:fillRect/>
          </a:stretch>
        </p:blipFill>
        <p:spPr bwMode="auto">
          <a:xfrm>
            <a:off x="5797550" y="0"/>
            <a:ext cx="3346450" cy="1673225"/>
          </a:xfrm>
          <a:prstGeom prst="rect">
            <a:avLst/>
          </a:prstGeom>
          <a:noFill/>
        </p:spPr>
      </p:pic>
      <p:sp>
        <p:nvSpPr>
          <p:cNvPr id="2" name="Title 1"/>
          <p:cNvSpPr txBox="1">
            <a:spLocks/>
          </p:cNvSpPr>
          <p:nvPr/>
        </p:nvSpPr>
        <p:spPr bwMode="auto">
          <a:xfrm>
            <a:off x="457200" y="76200"/>
            <a:ext cx="8229600" cy="639763"/>
          </a:xfrm>
          <a:prstGeom prst="rect">
            <a:avLst/>
          </a:prstGeom>
          <a:noFill/>
          <a:ln w="9525">
            <a:noFill/>
            <a:miter lim="800000"/>
            <a:headEnd/>
            <a:tailEnd/>
          </a:ln>
        </p:spPr>
        <p:txBody>
          <a:bodyPr anchor="ctr"/>
          <a:lstStyle/>
          <a:p>
            <a:pPr algn="ctr" eaLnBrk="0" hangingPunct="0">
              <a:defRPr/>
            </a:pPr>
            <a:endParaRPr lang="en-US" sz="3200" b="1" dirty="0">
              <a:latin typeface="+mj-lt"/>
              <a:ea typeface="+mj-ea"/>
              <a:cs typeface="+mj-cs"/>
            </a:endParaRPr>
          </a:p>
        </p:txBody>
      </p:sp>
      <p:sp>
        <p:nvSpPr>
          <p:cNvPr id="3" name="Content Placeholder 2"/>
          <p:cNvSpPr txBox="1">
            <a:spLocks/>
          </p:cNvSpPr>
          <p:nvPr/>
        </p:nvSpPr>
        <p:spPr>
          <a:xfrm>
            <a:off x="457200" y="1219200"/>
            <a:ext cx="8229600" cy="4724400"/>
          </a:xfrm>
          <a:prstGeom prst="rect">
            <a:avLst/>
          </a:prstGeom>
        </p:spPr>
        <p:txBody>
          <a:bodyPr/>
          <a:lstStyle/>
          <a:p>
            <a:pPr marL="342900" indent="-342900" eaLnBrk="0" hangingPunct="0">
              <a:spcBef>
                <a:spcPct val="20000"/>
              </a:spcBef>
              <a:buFont typeface="Arial" charset="0"/>
              <a:buChar char="•"/>
              <a:defRPr/>
            </a:pPr>
            <a:r>
              <a:rPr lang="en-US" sz="2400" dirty="0">
                <a:latin typeface="+mn-lt"/>
              </a:rPr>
              <a:t>Riding the Wave: Haier America Implements RFID Technology…….</a:t>
            </a:r>
          </a:p>
          <a:p>
            <a:pPr marL="800100" lvl="1" indent="-342900" eaLnBrk="0" hangingPunct="0">
              <a:spcBef>
                <a:spcPct val="20000"/>
              </a:spcBef>
              <a:buFontTx/>
              <a:buChar char="-"/>
              <a:defRPr/>
            </a:pPr>
            <a:r>
              <a:rPr lang="en-US" sz="2400" dirty="0" smtClean="0">
                <a:latin typeface="+mn-lt"/>
                <a:cs typeface="+mn-cs"/>
              </a:rPr>
              <a:t>Increased </a:t>
            </a:r>
            <a:r>
              <a:rPr lang="en-US" sz="2400" dirty="0">
                <a:latin typeface="+mn-lt"/>
                <a:cs typeface="+mn-cs"/>
              </a:rPr>
              <a:t>co-ordination &amp; higher level of efficiency between Haier and Wal-Mart</a:t>
            </a:r>
          </a:p>
          <a:p>
            <a:pPr marL="800100" lvl="1" indent="-342900" eaLnBrk="0" hangingPunct="0">
              <a:spcBef>
                <a:spcPct val="20000"/>
              </a:spcBef>
              <a:buFontTx/>
              <a:buChar char="-"/>
              <a:defRPr/>
            </a:pPr>
            <a:r>
              <a:rPr lang="en-US" sz="2400" dirty="0">
                <a:latin typeface="+mn-lt"/>
                <a:cs typeface="+mn-cs"/>
              </a:rPr>
              <a:t>Equipped to </a:t>
            </a:r>
            <a:r>
              <a:rPr lang="en-US" sz="2400" dirty="0" smtClean="0">
                <a:latin typeface="+mn-lt"/>
                <a:cs typeface="+mn-cs"/>
              </a:rPr>
              <a:t>handle </a:t>
            </a:r>
            <a:r>
              <a:rPr lang="en-US" sz="2400" dirty="0">
                <a:latin typeface="+mn-lt"/>
                <a:cs typeface="+mn-cs"/>
              </a:rPr>
              <a:t>Wal-Mart’s </a:t>
            </a:r>
            <a:r>
              <a:rPr lang="en-US" sz="2400" dirty="0" smtClean="0">
                <a:latin typeface="+mn-lt"/>
                <a:cs typeface="+mn-cs"/>
              </a:rPr>
              <a:t>mandated </a:t>
            </a:r>
            <a:r>
              <a:rPr lang="en-US" sz="2400" dirty="0">
                <a:latin typeface="+mn-lt"/>
                <a:cs typeface="+mn-cs"/>
              </a:rPr>
              <a:t>RFID system, as well </a:t>
            </a:r>
            <a:r>
              <a:rPr lang="en-US" sz="2400" dirty="0" smtClean="0">
                <a:latin typeface="+mn-lt"/>
                <a:cs typeface="+mn-cs"/>
              </a:rPr>
              <a:t>as anticipating </a:t>
            </a:r>
            <a:r>
              <a:rPr lang="en-US" sz="2400" dirty="0">
                <a:latin typeface="+mn-lt"/>
                <a:cs typeface="+mn-cs"/>
              </a:rPr>
              <a:t>future requirements of other big-box retailers</a:t>
            </a:r>
          </a:p>
          <a:p>
            <a:pPr marL="800100" lvl="1" indent="-342900" eaLnBrk="0" hangingPunct="0">
              <a:spcBef>
                <a:spcPct val="20000"/>
              </a:spcBef>
              <a:buFontTx/>
              <a:buChar char="-"/>
              <a:defRPr/>
            </a:pPr>
            <a:r>
              <a:rPr lang="en-US" sz="2400" dirty="0">
                <a:latin typeface="+mn-lt"/>
                <a:cs typeface="+mn-cs"/>
              </a:rPr>
              <a:t>Later tags freezers and fridges with RFID</a:t>
            </a:r>
          </a:p>
          <a:p>
            <a:pPr marL="800100" lvl="1" indent="-342900" eaLnBrk="0" hangingPunct="0">
              <a:spcBef>
                <a:spcPct val="20000"/>
              </a:spcBef>
              <a:defRPr/>
            </a:pPr>
            <a:endParaRPr lang="en-US" sz="2400" dirty="0">
              <a:latin typeface="+mn-lt"/>
              <a:cs typeface="+mn-cs"/>
            </a:endParaRPr>
          </a:p>
          <a:p>
            <a:pPr marL="800100" lvl="1" indent="-342900" eaLnBrk="0" hangingPunct="0">
              <a:spcBef>
                <a:spcPct val="20000"/>
              </a:spcBef>
              <a:buFontTx/>
              <a:buChar char="-"/>
              <a:defRPr/>
            </a:pPr>
            <a:endParaRPr lang="en-US" sz="2400" dirty="0">
              <a:latin typeface="+mn-lt"/>
              <a:cs typeface="+mn-cs"/>
            </a:endParaRPr>
          </a:p>
        </p:txBody>
      </p:sp>
      <p:sp>
        <p:nvSpPr>
          <p:cNvPr id="12292" name="TextBox 3"/>
          <p:cNvSpPr txBox="1">
            <a:spLocks noChangeArrowheads="1"/>
          </p:cNvSpPr>
          <p:nvPr/>
        </p:nvSpPr>
        <p:spPr bwMode="auto">
          <a:xfrm>
            <a:off x="3733800" y="6400800"/>
            <a:ext cx="6019800" cy="457200"/>
          </a:xfrm>
          <a:prstGeom prst="rect">
            <a:avLst/>
          </a:prstGeom>
          <a:noFill/>
          <a:ln w="9525">
            <a:noFill/>
            <a:miter lim="800000"/>
            <a:headEnd/>
            <a:tailEnd/>
          </a:ln>
        </p:spPr>
        <p:txBody>
          <a:bodyPr wrap="square">
            <a:spAutoFit/>
          </a:bodyPr>
          <a:lstStyle/>
          <a:p>
            <a:pPr marL="342900" indent="-342900">
              <a:buFontTx/>
              <a:buAutoNum type="arabicPeriod"/>
            </a:pPr>
            <a:r>
              <a:rPr lang="en-US" sz="800" dirty="0"/>
              <a:t>http://www.vai.net/news/archive-2007/contentParagraph/01111116/contentParagraph2/0117/pdfLink/Haier%20America.pdf</a:t>
            </a:r>
          </a:p>
          <a:p>
            <a:pPr marL="342900" indent="-342900">
              <a:buFontTx/>
              <a:buAutoNum type="arabicPeriod"/>
            </a:pPr>
            <a:r>
              <a:rPr lang="en-US" sz="800" dirty="0"/>
              <a:t>http://www.rfidjournal.com/article/articleview/3308/1/1/</a:t>
            </a:r>
          </a:p>
        </p:txBody>
      </p:sp>
      <p:sp>
        <p:nvSpPr>
          <p:cNvPr id="8" name="Title 1"/>
          <p:cNvSpPr>
            <a:spLocks noGrp="1"/>
          </p:cNvSpPr>
          <p:nvPr>
            <p:ph type="title"/>
          </p:nvPr>
        </p:nvSpPr>
        <p:spPr>
          <a:xfrm>
            <a:off x="381000" y="228600"/>
            <a:ext cx="8229600" cy="609600"/>
          </a:xfrm>
        </p:spPr>
        <p:txBody>
          <a:bodyPr>
            <a:noAutofit/>
          </a:bodyPr>
          <a:lstStyle/>
          <a:p>
            <a:r>
              <a:rPr lang="en-US" sz="4000" b="1" dirty="0" smtClean="0"/>
              <a:t>WAL-MART RFID</a:t>
            </a:r>
          </a:p>
        </p:txBody>
      </p:sp>
      <p:sp>
        <p:nvSpPr>
          <p:cNvPr id="6" name="Slide Number Placeholder 5"/>
          <p:cNvSpPr>
            <a:spLocks noGrp="1"/>
          </p:cNvSpPr>
          <p:nvPr>
            <p:ph type="sldNum" sz="quarter" idx="12"/>
          </p:nvPr>
        </p:nvSpPr>
        <p:spPr/>
        <p:txBody>
          <a:bodyPr/>
          <a:lstStyle/>
          <a:p>
            <a:fld id="{3566D54D-DCC6-42D0-9A03-7F08F1E76C79}" type="slidenum">
              <a:rPr lang="en-US" smtClean="0"/>
              <a:pPr/>
              <a:t>31</a:t>
            </a:fld>
            <a:endParaRPr lang="en-US"/>
          </a:p>
        </p:txBody>
      </p:sp>
      <p:sp>
        <p:nvSpPr>
          <p:cNvPr id="7" name="Footer Placeholder 6"/>
          <p:cNvSpPr>
            <a:spLocks noGrp="1"/>
          </p:cNvSpPr>
          <p:nvPr>
            <p:ph type="ftr" sz="quarter" idx="11"/>
          </p:nvPr>
        </p:nvSpPr>
        <p:spPr>
          <a:xfrm>
            <a:off x="4380072" y="6324600"/>
            <a:ext cx="4306728" cy="448469"/>
          </a:xfrm>
        </p:spPr>
        <p:txBody>
          <a:bodyPr/>
          <a:lstStyle/>
          <a:p>
            <a:endParaRPr lang="en-US" dirty="0"/>
          </a:p>
        </p:txBody>
      </p:sp>
      <p:pic>
        <p:nvPicPr>
          <p:cNvPr id="10" name="Picture 5"/>
          <p:cNvPicPr>
            <a:picLocks noChangeAspect="1" noChangeArrowheads="1"/>
          </p:cNvPicPr>
          <p:nvPr/>
        </p:nvPicPr>
        <p:blipFill>
          <a:blip r:embed="rId4" cstate="print"/>
          <a:srcRect/>
          <a:stretch>
            <a:fillRect/>
          </a:stretch>
        </p:blipFill>
        <p:spPr bwMode="auto">
          <a:xfrm>
            <a:off x="228600" y="4495800"/>
            <a:ext cx="3886200" cy="1238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playthings.com/articles/blog/390000439/20090623/wal-mart-logo.jpg"/>
          <p:cNvPicPr>
            <a:picLocks noChangeAspect="1" noChangeArrowheads="1"/>
          </p:cNvPicPr>
          <p:nvPr/>
        </p:nvPicPr>
        <p:blipFill>
          <a:blip r:embed="rId3" cstate="print"/>
          <a:srcRect/>
          <a:stretch>
            <a:fillRect/>
          </a:stretch>
        </p:blipFill>
        <p:spPr bwMode="auto">
          <a:xfrm>
            <a:off x="5797550" y="0"/>
            <a:ext cx="3346450" cy="1673225"/>
          </a:xfrm>
          <a:prstGeom prst="rect">
            <a:avLst/>
          </a:prstGeom>
          <a:noFill/>
        </p:spPr>
      </p:pic>
      <p:sp>
        <p:nvSpPr>
          <p:cNvPr id="3" name="Content Placeholder 2"/>
          <p:cNvSpPr txBox="1">
            <a:spLocks/>
          </p:cNvSpPr>
          <p:nvPr/>
        </p:nvSpPr>
        <p:spPr>
          <a:xfrm>
            <a:off x="228600" y="1143000"/>
            <a:ext cx="5410200" cy="5181600"/>
          </a:xfrm>
          <a:prstGeom prst="rect">
            <a:avLst/>
          </a:prstGeom>
        </p:spPr>
        <p:txBody>
          <a:bodyPr/>
          <a:lstStyle/>
          <a:p>
            <a:pPr marL="342900" indent="-342900" eaLnBrk="0" hangingPunct="0">
              <a:spcBef>
                <a:spcPct val="20000"/>
              </a:spcBef>
              <a:buFont typeface="Arial" charset="0"/>
              <a:buChar char="•"/>
              <a:defRPr/>
            </a:pPr>
            <a:r>
              <a:rPr lang="en-US" sz="2400" dirty="0">
                <a:latin typeface="+mn-lt"/>
              </a:rPr>
              <a:t>Downside / Negative publicity</a:t>
            </a:r>
          </a:p>
          <a:p>
            <a:pPr marL="800100" lvl="1" indent="-342900" eaLnBrk="0" hangingPunct="0">
              <a:spcBef>
                <a:spcPct val="20000"/>
              </a:spcBef>
              <a:buFontTx/>
              <a:buChar char="-"/>
              <a:defRPr/>
            </a:pPr>
            <a:r>
              <a:rPr lang="en-US" sz="2400" dirty="0">
                <a:latin typeface="+mn-lt"/>
                <a:cs typeface="+mn-cs"/>
              </a:rPr>
              <a:t>Going over like a lead balloon</a:t>
            </a:r>
          </a:p>
          <a:p>
            <a:pPr marL="800100" lvl="1" indent="-342900" eaLnBrk="0" hangingPunct="0">
              <a:spcBef>
                <a:spcPct val="20000"/>
              </a:spcBef>
              <a:buFontTx/>
              <a:buChar char="-"/>
              <a:defRPr/>
            </a:pPr>
            <a:r>
              <a:rPr lang="en-US" sz="2400" dirty="0"/>
              <a:t>S</a:t>
            </a:r>
            <a:r>
              <a:rPr lang="en-US" sz="2400" dirty="0" smtClean="0">
                <a:latin typeface="+mn-lt"/>
              </a:rPr>
              <a:t>uppliers </a:t>
            </a:r>
            <a:r>
              <a:rPr lang="en-US" sz="2400" dirty="0">
                <a:latin typeface="+mn-lt"/>
              </a:rPr>
              <a:t>had to not only comply but had to </a:t>
            </a:r>
            <a:r>
              <a:rPr lang="en-US" sz="2400" dirty="0" smtClean="0">
                <a:latin typeface="+mn-lt"/>
              </a:rPr>
              <a:t>figure </a:t>
            </a:r>
            <a:r>
              <a:rPr lang="en-US" sz="2400" dirty="0">
                <a:latin typeface="+mn-lt"/>
              </a:rPr>
              <a:t>their own ROI. </a:t>
            </a:r>
          </a:p>
          <a:p>
            <a:pPr marL="800100" lvl="1" indent="-342900" eaLnBrk="0" hangingPunct="0">
              <a:spcBef>
                <a:spcPct val="20000"/>
              </a:spcBef>
              <a:buFontTx/>
              <a:buChar char="-"/>
              <a:defRPr/>
            </a:pPr>
            <a:r>
              <a:rPr lang="en-US" sz="2400" dirty="0">
                <a:latin typeface="+mn-lt"/>
              </a:rPr>
              <a:t>Wal-Mart Sued For Alleged Patent Violation</a:t>
            </a:r>
          </a:p>
          <a:p>
            <a:pPr marL="800100" lvl="1" indent="-342900" eaLnBrk="0" hangingPunct="0">
              <a:spcBef>
                <a:spcPct val="20000"/>
              </a:spcBef>
              <a:buFontTx/>
              <a:buChar char="-"/>
              <a:defRPr/>
            </a:pPr>
            <a:r>
              <a:rPr lang="en-US" sz="2400" dirty="0">
                <a:latin typeface="+mn-lt"/>
              </a:rPr>
              <a:t>February 2007: The Wall Street Journal runs an article entitled "Wal-Mart's Radio-Tracked Inventory Hits Static.“</a:t>
            </a:r>
          </a:p>
          <a:p>
            <a:pPr marL="800100" lvl="1" indent="-342900" eaLnBrk="0" hangingPunct="0">
              <a:spcBef>
                <a:spcPct val="20000"/>
              </a:spcBef>
              <a:buFontTx/>
              <a:buChar char="-"/>
              <a:defRPr/>
            </a:pPr>
            <a:endParaRPr lang="en-US" sz="2800" dirty="0">
              <a:latin typeface="+mn-lt"/>
            </a:endParaRPr>
          </a:p>
          <a:p>
            <a:pPr marL="800100" lvl="1" indent="-342900" eaLnBrk="0" hangingPunct="0">
              <a:spcBef>
                <a:spcPct val="20000"/>
              </a:spcBef>
              <a:buFontTx/>
              <a:buChar char="-"/>
              <a:defRPr/>
            </a:pPr>
            <a:endParaRPr lang="en-US" sz="2800" dirty="0">
              <a:latin typeface="+mn-lt"/>
              <a:cs typeface="+mn-cs"/>
            </a:endParaRPr>
          </a:p>
        </p:txBody>
      </p:sp>
      <p:sp>
        <p:nvSpPr>
          <p:cNvPr id="14340" name="TextBox 3"/>
          <p:cNvSpPr txBox="1">
            <a:spLocks noChangeArrowheads="1"/>
          </p:cNvSpPr>
          <p:nvPr/>
        </p:nvSpPr>
        <p:spPr bwMode="auto">
          <a:xfrm>
            <a:off x="3810000" y="6396335"/>
            <a:ext cx="5105400" cy="461665"/>
          </a:xfrm>
          <a:prstGeom prst="rect">
            <a:avLst/>
          </a:prstGeom>
          <a:noFill/>
          <a:ln w="9525">
            <a:noFill/>
            <a:miter lim="800000"/>
            <a:headEnd/>
            <a:tailEnd/>
          </a:ln>
        </p:spPr>
        <p:txBody>
          <a:bodyPr wrap="square">
            <a:spAutoFit/>
          </a:bodyPr>
          <a:lstStyle/>
          <a:p>
            <a:pPr marL="342900" indent="-342900">
              <a:buFontTx/>
              <a:buAutoNum type="arabicPeriod"/>
            </a:pPr>
            <a:r>
              <a:rPr lang="en-US" sz="800" dirty="0"/>
              <a:t>http://www.rfidgazette.org/walmart/</a:t>
            </a:r>
          </a:p>
          <a:p>
            <a:pPr marL="342900" indent="-342900">
              <a:buFontTx/>
              <a:buAutoNum type="arabicPeriod"/>
            </a:pPr>
            <a:r>
              <a:rPr lang="en-US" sz="800" dirty="0"/>
              <a:t>http://www.scdigest.com/assets/On_Target/09-02-23-1.php?cid=2275&amp;ctype=content</a:t>
            </a:r>
          </a:p>
          <a:p>
            <a:pPr marL="342900" indent="-342900">
              <a:buFontTx/>
              <a:buAutoNum type="arabicPeriod"/>
            </a:pPr>
            <a:r>
              <a:rPr lang="en-US" sz="800" dirty="0"/>
              <a:t>http://www.rfidjournal.com/article/view/4619</a:t>
            </a:r>
          </a:p>
        </p:txBody>
      </p:sp>
      <p:sp>
        <p:nvSpPr>
          <p:cNvPr id="7" name="Title 1"/>
          <p:cNvSpPr txBox="1">
            <a:spLocks/>
          </p:cNvSpPr>
          <p:nvPr/>
        </p:nvSpPr>
        <p:spPr>
          <a:xfrm>
            <a:off x="381000" y="228600"/>
            <a:ext cx="8229600" cy="6096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WAL-MART RFID</a:t>
            </a:r>
            <a:endParaRPr kumimoji="0" lang="en-US"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3566D54D-DCC6-42D0-9A03-7F08F1E76C79}" type="slidenum">
              <a:rPr lang="en-US" smtClean="0"/>
              <a:pPr/>
              <a:t>32</a:t>
            </a:fld>
            <a:endParaRPr lang="en-US"/>
          </a:p>
        </p:txBody>
      </p:sp>
      <p:sp>
        <p:nvSpPr>
          <p:cNvPr id="6" name="Footer Placeholder 5"/>
          <p:cNvSpPr>
            <a:spLocks noGrp="1"/>
          </p:cNvSpPr>
          <p:nvPr>
            <p:ph type="ftr" sz="quarter" idx="11"/>
          </p:nvPr>
        </p:nvSpPr>
        <p:spPr/>
        <p:txBody>
          <a:bodyPr/>
          <a:lstStyle/>
          <a:p>
            <a:endParaRPr lang="en-US" dirty="0"/>
          </a:p>
        </p:txBody>
      </p:sp>
      <p:pic>
        <p:nvPicPr>
          <p:cNvPr id="27652" name="Picture 4" descr="http://www.nalip.org/LITI/images/Wal-MartPoster.jpg"/>
          <p:cNvPicPr>
            <a:picLocks noChangeAspect="1" noChangeArrowheads="1"/>
          </p:cNvPicPr>
          <p:nvPr/>
        </p:nvPicPr>
        <p:blipFill>
          <a:blip r:embed="rId4" cstate="print"/>
          <a:srcRect/>
          <a:stretch>
            <a:fillRect/>
          </a:stretch>
        </p:blipFill>
        <p:spPr bwMode="auto">
          <a:xfrm>
            <a:off x="5791200" y="1450298"/>
            <a:ext cx="2971800" cy="441710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playthings.com/articles/blog/390000439/20090623/wal-mart-logo.jpg"/>
          <p:cNvPicPr>
            <a:picLocks noChangeAspect="1" noChangeArrowheads="1"/>
          </p:cNvPicPr>
          <p:nvPr/>
        </p:nvPicPr>
        <p:blipFill>
          <a:blip r:embed="rId3" cstate="print"/>
          <a:srcRect/>
          <a:stretch>
            <a:fillRect/>
          </a:stretch>
        </p:blipFill>
        <p:spPr bwMode="auto">
          <a:xfrm>
            <a:off x="5797550" y="0"/>
            <a:ext cx="3346450" cy="1673225"/>
          </a:xfrm>
          <a:prstGeom prst="rect">
            <a:avLst/>
          </a:prstGeom>
          <a:noFill/>
        </p:spPr>
      </p:pic>
      <p:sp>
        <p:nvSpPr>
          <p:cNvPr id="3" name="Content Placeholder 2"/>
          <p:cNvSpPr txBox="1">
            <a:spLocks/>
          </p:cNvSpPr>
          <p:nvPr/>
        </p:nvSpPr>
        <p:spPr>
          <a:xfrm>
            <a:off x="228600" y="1066800"/>
            <a:ext cx="4876800" cy="4800600"/>
          </a:xfrm>
          <a:prstGeom prst="rect">
            <a:avLst/>
          </a:prstGeom>
        </p:spPr>
        <p:txBody>
          <a:bodyPr/>
          <a:lstStyle/>
          <a:p>
            <a:pPr marL="342900" indent="-342900" eaLnBrk="0" hangingPunct="0">
              <a:spcBef>
                <a:spcPct val="20000"/>
              </a:spcBef>
              <a:buFont typeface="Arial" charset="0"/>
              <a:buChar char="•"/>
              <a:defRPr/>
            </a:pPr>
            <a:r>
              <a:rPr lang="en-US" sz="2600" dirty="0">
                <a:latin typeface="+mn-lt"/>
              </a:rPr>
              <a:t>Downside …….</a:t>
            </a:r>
          </a:p>
          <a:p>
            <a:pPr marL="577850" lvl="1" indent="-354013" eaLnBrk="0" hangingPunct="0">
              <a:spcBef>
                <a:spcPct val="20000"/>
              </a:spcBef>
              <a:buFontTx/>
              <a:buChar char="-"/>
              <a:defRPr/>
            </a:pPr>
            <a:r>
              <a:rPr lang="en-US" sz="2600" dirty="0">
                <a:latin typeface="+mn-lt"/>
              </a:rPr>
              <a:t>February 2009: </a:t>
            </a:r>
            <a:r>
              <a:rPr lang="en-US" sz="2600" dirty="0" smtClean="0">
                <a:latin typeface="+mn-lt"/>
              </a:rPr>
              <a:t>Proctor &amp; Gamble </a:t>
            </a:r>
            <a:r>
              <a:rPr lang="en-US" sz="2600" dirty="0">
                <a:latin typeface="+mn-lt"/>
              </a:rPr>
              <a:t>halts tagging of promotional displays, implying Wal-Mart is not </a:t>
            </a:r>
            <a:r>
              <a:rPr lang="en-US" sz="2600" dirty="0" smtClean="0">
                <a:latin typeface="+mn-lt"/>
              </a:rPr>
              <a:t>acting on the information to improve store execution </a:t>
            </a:r>
          </a:p>
        </p:txBody>
      </p:sp>
      <p:sp>
        <p:nvSpPr>
          <p:cNvPr id="15364" name="TextBox 3"/>
          <p:cNvSpPr txBox="1">
            <a:spLocks noChangeArrowheads="1"/>
          </p:cNvSpPr>
          <p:nvPr/>
        </p:nvSpPr>
        <p:spPr bwMode="auto">
          <a:xfrm>
            <a:off x="3657600" y="6519446"/>
            <a:ext cx="5029200" cy="338554"/>
          </a:xfrm>
          <a:prstGeom prst="rect">
            <a:avLst/>
          </a:prstGeom>
          <a:noFill/>
          <a:ln w="9525">
            <a:noFill/>
            <a:miter lim="800000"/>
            <a:headEnd/>
            <a:tailEnd/>
          </a:ln>
        </p:spPr>
        <p:txBody>
          <a:bodyPr wrap="square">
            <a:spAutoFit/>
          </a:bodyPr>
          <a:lstStyle/>
          <a:p>
            <a:pPr marL="342900" indent="-342900"/>
            <a:r>
              <a:rPr lang="en-US" sz="800" dirty="0" smtClean="0"/>
              <a:t>http://www.scdigest.com/assets/On_Target/09-02-17-2.php?cid=2264&amp;ctype=content</a:t>
            </a:r>
          </a:p>
          <a:p>
            <a:pPr marL="342900" indent="-342900">
              <a:buFontTx/>
              <a:buAutoNum type="arabicPeriod"/>
            </a:pPr>
            <a:endParaRPr lang="en-US" sz="800" dirty="0"/>
          </a:p>
        </p:txBody>
      </p:sp>
      <p:pic>
        <p:nvPicPr>
          <p:cNvPr id="15365" name="Picture 1"/>
          <p:cNvPicPr>
            <a:picLocks noChangeAspect="1" noChangeArrowheads="1"/>
          </p:cNvPicPr>
          <p:nvPr/>
        </p:nvPicPr>
        <p:blipFill>
          <a:blip r:embed="rId4" cstate="print"/>
          <a:srcRect/>
          <a:stretch>
            <a:fillRect/>
          </a:stretch>
        </p:blipFill>
        <p:spPr bwMode="auto">
          <a:xfrm>
            <a:off x="5181600" y="1447800"/>
            <a:ext cx="3739621" cy="2819400"/>
          </a:xfrm>
          <a:prstGeom prst="rect">
            <a:avLst/>
          </a:prstGeom>
          <a:noFill/>
          <a:ln w="9525">
            <a:noFill/>
            <a:miter lim="800000"/>
            <a:headEnd/>
            <a:tailEnd/>
          </a:ln>
        </p:spPr>
      </p:pic>
      <p:sp>
        <p:nvSpPr>
          <p:cNvPr id="6" name="Title 1"/>
          <p:cNvSpPr txBox="1">
            <a:spLocks/>
          </p:cNvSpPr>
          <p:nvPr/>
        </p:nvSpPr>
        <p:spPr>
          <a:xfrm>
            <a:off x="381000" y="228600"/>
            <a:ext cx="8229600" cy="6096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WAL-MART RFID</a:t>
            </a:r>
            <a:endParaRPr kumimoji="0" lang="en-US"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7" name="Slide Number Placeholder 6"/>
          <p:cNvSpPr>
            <a:spLocks noGrp="1"/>
          </p:cNvSpPr>
          <p:nvPr>
            <p:ph type="sldNum" sz="quarter" idx="12"/>
          </p:nvPr>
        </p:nvSpPr>
        <p:spPr/>
        <p:txBody>
          <a:bodyPr/>
          <a:lstStyle/>
          <a:p>
            <a:fld id="{3566D54D-DCC6-42D0-9A03-7F08F1E76C79}" type="slidenum">
              <a:rPr lang="en-US" smtClean="0"/>
              <a:pPr/>
              <a:t>33</a:t>
            </a:fld>
            <a:endParaRPr lang="en-US"/>
          </a:p>
        </p:txBody>
      </p:sp>
      <p:sp>
        <p:nvSpPr>
          <p:cNvPr id="8" name="Footer Placeholder 7"/>
          <p:cNvSpPr>
            <a:spLocks noGrp="1"/>
          </p:cNvSpPr>
          <p:nvPr>
            <p:ph type="ftr" sz="quarter" idx="11"/>
          </p:nvPr>
        </p:nvSpPr>
        <p:spPr/>
        <p:txBody>
          <a:bodyPr/>
          <a:lstStyle/>
          <a:p>
            <a:endParaRPr lang="en-US" dirty="0"/>
          </a:p>
        </p:txBody>
      </p:sp>
      <p:pic>
        <p:nvPicPr>
          <p:cNvPr id="26626" name="Picture 2" descr="http://www.aygee.net.au/content/images/800px-Procter_and_Gamble_Logo_svg.png"/>
          <p:cNvPicPr>
            <a:picLocks noChangeAspect="1" noChangeArrowheads="1"/>
          </p:cNvPicPr>
          <p:nvPr/>
        </p:nvPicPr>
        <p:blipFill>
          <a:blip r:embed="rId5" cstate="print"/>
          <a:srcRect/>
          <a:stretch>
            <a:fillRect/>
          </a:stretch>
        </p:blipFill>
        <p:spPr bwMode="auto">
          <a:xfrm>
            <a:off x="5181600" y="4648200"/>
            <a:ext cx="3616023" cy="15684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76200"/>
            <a:ext cx="8229600" cy="639763"/>
          </a:xfrm>
          <a:prstGeom prst="rect">
            <a:avLst/>
          </a:prstGeom>
          <a:noFill/>
          <a:ln w="9525">
            <a:noFill/>
            <a:miter lim="800000"/>
            <a:headEnd/>
            <a:tailEnd/>
          </a:ln>
        </p:spPr>
        <p:txBody>
          <a:bodyPr anchor="ctr"/>
          <a:lstStyle/>
          <a:p>
            <a:pPr eaLnBrk="0" hangingPunct="0">
              <a:defRPr/>
            </a:pPr>
            <a:r>
              <a:rPr lang="en-US" sz="3200" b="1" dirty="0">
                <a:solidFill>
                  <a:schemeClr val="tx2"/>
                </a:solidFill>
                <a:latin typeface="+mj-lt"/>
                <a:ea typeface="+mj-ea"/>
                <a:cs typeface="+mj-cs"/>
              </a:rPr>
              <a:t>SMARTTRACK RFID</a:t>
            </a:r>
          </a:p>
        </p:txBody>
      </p:sp>
      <p:sp>
        <p:nvSpPr>
          <p:cNvPr id="3" name="Content Placeholder 2"/>
          <p:cNvSpPr txBox="1">
            <a:spLocks/>
          </p:cNvSpPr>
          <p:nvPr/>
        </p:nvSpPr>
        <p:spPr>
          <a:xfrm>
            <a:off x="457200" y="762000"/>
            <a:ext cx="8229600" cy="5181600"/>
          </a:xfrm>
          <a:prstGeom prst="rect">
            <a:avLst/>
          </a:prstGeom>
        </p:spPr>
        <p:txBody>
          <a:bodyPr/>
          <a:lstStyle/>
          <a:p>
            <a:pPr marL="800100" lvl="1" indent="-342900" eaLnBrk="0" hangingPunct="0">
              <a:spcBef>
                <a:spcPct val="20000"/>
              </a:spcBef>
              <a:buFontTx/>
              <a:buChar char="-"/>
              <a:defRPr/>
            </a:pPr>
            <a:endParaRPr lang="en-US" sz="2800" dirty="0">
              <a:latin typeface="+mn-lt"/>
            </a:endParaRPr>
          </a:p>
          <a:p>
            <a:pPr marL="800100" lvl="1" indent="-342900" eaLnBrk="0" hangingPunct="0">
              <a:spcBef>
                <a:spcPct val="20000"/>
              </a:spcBef>
              <a:buFontTx/>
              <a:buChar char="-"/>
              <a:defRPr/>
            </a:pPr>
            <a:endParaRPr lang="en-US" sz="2800" dirty="0">
              <a:latin typeface="+mn-lt"/>
              <a:cs typeface="+mn-cs"/>
            </a:endParaRPr>
          </a:p>
        </p:txBody>
      </p:sp>
      <p:sp>
        <p:nvSpPr>
          <p:cNvPr id="16388" name="TextBox 3"/>
          <p:cNvSpPr txBox="1">
            <a:spLocks noChangeArrowheads="1"/>
          </p:cNvSpPr>
          <p:nvPr/>
        </p:nvSpPr>
        <p:spPr bwMode="auto">
          <a:xfrm>
            <a:off x="3048000" y="6324600"/>
            <a:ext cx="5791200" cy="338554"/>
          </a:xfrm>
          <a:prstGeom prst="rect">
            <a:avLst/>
          </a:prstGeom>
          <a:noFill/>
          <a:ln w="9525">
            <a:noFill/>
            <a:miter lim="800000"/>
            <a:headEnd/>
            <a:tailEnd/>
          </a:ln>
        </p:spPr>
        <p:txBody>
          <a:bodyPr wrap="square">
            <a:spAutoFit/>
          </a:bodyPr>
          <a:lstStyle/>
          <a:p>
            <a:r>
              <a:rPr lang="en-US" sz="800" dirty="0"/>
              <a:t>“A cost-benefit analysis of RFID for museum and Art Gallery collections November 2008”, </a:t>
            </a:r>
            <a:r>
              <a:rPr lang="en-US" sz="800" i="1" dirty="0"/>
              <a:t>©</a:t>
            </a:r>
            <a:r>
              <a:rPr lang="en-US" sz="800" i="1" dirty="0" err="1"/>
              <a:t>Smarttrack</a:t>
            </a:r>
            <a:r>
              <a:rPr lang="en-US" sz="800" i="1" dirty="0"/>
              <a:t> RFID Pty Ltd ABN 97 133 696 867</a:t>
            </a:r>
          </a:p>
        </p:txBody>
      </p:sp>
      <p:pic>
        <p:nvPicPr>
          <p:cNvPr id="16389" name="Picture 2"/>
          <p:cNvPicPr>
            <a:picLocks noChangeAspect="1" noChangeArrowheads="1"/>
          </p:cNvPicPr>
          <p:nvPr/>
        </p:nvPicPr>
        <p:blipFill>
          <a:blip r:embed="rId2" cstate="print"/>
          <a:srcRect/>
          <a:stretch>
            <a:fillRect/>
          </a:stretch>
        </p:blipFill>
        <p:spPr bwMode="auto">
          <a:xfrm>
            <a:off x="6705600" y="0"/>
            <a:ext cx="2247900" cy="768350"/>
          </a:xfrm>
          <a:prstGeom prst="rect">
            <a:avLst/>
          </a:prstGeom>
          <a:noFill/>
          <a:ln w="9525">
            <a:noFill/>
            <a:miter lim="800000"/>
            <a:headEnd/>
            <a:tailEnd/>
          </a:ln>
        </p:spPr>
      </p:pic>
      <p:sp>
        <p:nvSpPr>
          <p:cNvPr id="7" name="Content Placeholder 2"/>
          <p:cNvSpPr txBox="1">
            <a:spLocks/>
          </p:cNvSpPr>
          <p:nvPr/>
        </p:nvSpPr>
        <p:spPr>
          <a:xfrm>
            <a:off x="228600" y="914400"/>
            <a:ext cx="5867400" cy="5181600"/>
          </a:xfrm>
          <a:prstGeom prst="rect">
            <a:avLst/>
          </a:prstGeom>
        </p:spPr>
        <p:txBody>
          <a:bodyPr/>
          <a:lstStyle/>
          <a:p>
            <a:pPr marL="342900" indent="-342900" eaLnBrk="0" hangingPunct="0">
              <a:spcBef>
                <a:spcPct val="20000"/>
              </a:spcBef>
              <a:buFont typeface="Arial" charset="0"/>
              <a:buChar char="•"/>
              <a:defRPr/>
            </a:pPr>
            <a:r>
              <a:rPr lang="en-US" sz="2400" dirty="0">
                <a:latin typeface="+mn-lt"/>
              </a:rPr>
              <a:t>Small-medium sized Museum </a:t>
            </a:r>
            <a:r>
              <a:rPr lang="en-US" sz="2400" dirty="0" smtClean="0">
                <a:latin typeface="+mn-lt"/>
              </a:rPr>
              <a:t>Gallery (50,000+ Objects)</a:t>
            </a:r>
            <a:endParaRPr lang="en-US" sz="2400" dirty="0">
              <a:latin typeface="+mn-lt"/>
            </a:endParaRPr>
          </a:p>
          <a:p>
            <a:pPr marL="800100" lvl="1" indent="-342900" eaLnBrk="0" hangingPunct="0">
              <a:spcBef>
                <a:spcPct val="20000"/>
              </a:spcBef>
              <a:buFontTx/>
              <a:buChar char="-"/>
              <a:defRPr/>
            </a:pPr>
            <a:r>
              <a:rPr lang="en-US" sz="2400" dirty="0">
                <a:latin typeface="+mn-lt"/>
              </a:rPr>
              <a:t>Implementation of RFID </a:t>
            </a:r>
          </a:p>
          <a:p>
            <a:pPr marL="800100" lvl="1" indent="-342900" eaLnBrk="0" hangingPunct="0">
              <a:spcBef>
                <a:spcPct val="20000"/>
              </a:spcBef>
              <a:buFontTx/>
              <a:buChar char="-"/>
              <a:defRPr/>
            </a:pPr>
            <a:r>
              <a:rPr lang="en-US" sz="2400" dirty="0">
                <a:latin typeface="+mn-lt"/>
              </a:rPr>
              <a:t>Cost benefit analysis</a:t>
            </a:r>
          </a:p>
          <a:p>
            <a:pPr marL="342900" indent="-342900" eaLnBrk="0" hangingPunct="0">
              <a:spcBef>
                <a:spcPct val="20000"/>
              </a:spcBef>
              <a:buFont typeface="Arial" charset="0"/>
              <a:buChar char="•"/>
              <a:defRPr/>
            </a:pPr>
            <a:r>
              <a:rPr lang="en-US" sz="2400" dirty="0" smtClean="0"/>
              <a:t>By implementing RFID they </a:t>
            </a:r>
          </a:p>
          <a:p>
            <a:pPr marL="342900" indent="-342900" eaLnBrk="0" hangingPunct="0">
              <a:spcBef>
                <a:spcPct val="20000"/>
              </a:spcBef>
              <a:defRPr/>
            </a:pPr>
            <a:r>
              <a:rPr lang="en-US" sz="2400" dirty="0" smtClean="0">
                <a:latin typeface="+mn-lt"/>
              </a:rPr>
              <a:t>	would:</a:t>
            </a:r>
            <a:endParaRPr lang="en-US" sz="2400" dirty="0">
              <a:latin typeface="+mn-lt"/>
            </a:endParaRPr>
          </a:p>
          <a:p>
            <a:pPr marL="800100" lvl="1" indent="-342900" eaLnBrk="0" hangingPunct="0">
              <a:spcBef>
                <a:spcPct val="20000"/>
              </a:spcBef>
              <a:buFontTx/>
              <a:buChar char="-"/>
              <a:defRPr/>
            </a:pPr>
            <a:r>
              <a:rPr lang="en-US" sz="2400" dirty="0">
                <a:latin typeface="+mn-lt"/>
                <a:cs typeface="+mn-cs"/>
              </a:rPr>
              <a:t>Gain </a:t>
            </a:r>
            <a:r>
              <a:rPr lang="en-US" sz="2400" dirty="0" smtClean="0">
                <a:latin typeface="+mn-lt"/>
                <a:cs typeface="+mn-cs"/>
              </a:rPr>
              <a:t>staff </a:t>
            </a:r>
            <a:r>
              <a:rPr lang="en-US" sz="2400" dirty="0">
                <a:latin typeface="+mn-lt"/>
                <a:cs typeface="+mn-cs"/>
              </a:rPr>
              <a:t>efficiency and accuracy</a:t>
            </a:r>
          </a:p>
          <a:p>
            <a:pPr marL="800100" lvl="1" indent="-342900" eaLnBrk="0" hangingPunct="0">
              <a:spcBef>
                <a:spcPct val="20000"/>
              </a:spcBef>
              <a:buFontTx/>
              <a:buChar char="-"/>
              <a:defRPr/>
            </a:pPr>
            <a:r>
              <a:rPr lang="en-US" sz="2400" dirty="0">
                <a:latin typeface="+mn-lt"/>
                <a:cs typeface="+mn-cs"/>
              </a:rPr>
              <a:t>Locate </a:t>
            </a:r>
            <a:r>
              <a:rPr lang="en-US" sz="2400" dirty="0" smtClean="0">
                <a:latin typeface="+mn-lt"/>
                <a:cs typeface="+mn-cs"/>
              </a:rPr>
              <a:t>misplaced </a:t>
            </a:r>
            <a:r>
              <a:rPr lang="en-US" sz="2400" dirty="0">
                <a:latin typeface="+mn-lt"/>
                <a:cs typeface="+mn-cs"/>
              </a:rPr>
              <a:t>items quickly</a:t>
            </a:r>
          </a:p>
          <a:p>
            <a:pPr marL="800100" lvl="1" indent="-342900" eaLnBrk="0" hangingPunct="0">
              <a:spcBef>
                <a:spcPct val="20000"/>
              </a:spcBef>
              <a:buFontTx/>
              <a:buChar char="-"/>
              <a:defRPr/>
            </a:pPr>
            <a:r>
              <a:rPr lang="en-US" sz="2400" dirty="0">
                <a:latin typeface="+mn-lt"/>
              </a:rPr>
              <a:t>Increase productivity (accurate record </a:t>
            </a:r>
            <a:r>
              <a:rPr lang="en-US" sz="2400" dirty="0" smtClean="0">
                <a:latin typeface="+mn-lt"/>
              </a:rPr>
              <a:t>keeping)</a:t>
            </a:r>
            <a:endParaRPr lang="en-US" sz="2400" dirty="0">
              <a:latin typeface="+mn-lt"/>
            </a:endParaRPr>
          </a:p>
          <a:p>
            <a:pPr marL="800100" lvl="1" indent="-342900" eaLnBrk="0" hangingPunct="0">
              <a:spcBef>
                <a:spcPct val="20000"/>
              </a:spcBef>
              <a:buFontTx/>
              <a:buChar char="-"/>
              <a:defRPr/>
            </a:pPr>
            <a:r>
              <a:rPr lang="en-US" sz="2400" dirty="0">
                <a:latin typeface="+mn-lt"/>
              </a:rPr>
              <a:t>Inventory management</a:t>
            </a:r>
            <a:endParaRPr lang="en-US" sz="2400" dirty="0">
              <a:latin typeface="+mn-lt"/>
              <a:cs typeface="+mn-cs"/>
            </a:endParaRPr>
          </a:p>
        </p:txBody>
      </p:sp>
      <p:sp>
        <p:nvSpPr>
          <p:cNvPr id="8" name="Slide Number Placeholder 7"/>
          <p:cNvSpPr>
            <a:spLocks noGrp="1"/>
          </p:cNvSpPr>
          <p:nvPr>
            <p:ph type="sldNum" sz="quarter" idx="12"/>
          </p:nvPr>
        </p:nvSpPr>
        <p:spPr/>
        <p:txBody>
          <a:bodyPr/>
          <a:lstStyle/>
          <a:p>
            <a:fld id="{3566D54D-DCC6-42D0-9A03-7F08F1E76C79}" type="slidenum">
              <a:rPr lang="en-US" smtClean="0"/>
              <a:pPr/>
              <a:t>34</a:t>
            </a:fld>
            <a:endParaRPr lang="en-US"/>
          </a:p>
        </p:txBody>
      </p:sp>
      <p:sp>
        <p:nvSpPr>
          <p:cNvPr id="9" name="Footer Placeholder 8"/>
          <p:cNvSpPr>
            <a:spLocks noGrp="1"/>
          </p:cNvSpPr>
          <p:nvPr>
            <p:ph type="ftr" sz="quarter" idx="11"/>
          </p:nvPr>
        </p:nvSpPr>
        <p:spPr/>
        <p:txBody>
          <a:bodyPr/>
          <a:lstStyle/>
          <a:p>
            <a:endParaRPr lang="en-US"/>
          </a:p>
        </p:txBody>
      </p:sp>
      <p:pic>
        <p:nvPicPr>
          <p:cNvPr id="23554" name="Picture 2" descr="http://www.artsjournal.com/realcleararts/Cincinnati%20Art%20Museum.jpg"/>
          <p:cNvPicPr>
            <a:picLocks noChangeAspect="1" noChangeArrowheads="1"/>
          </p:cNvPicPr>
          <p:nvPr/>
        </p:nvPicPr>
        <p:blipFill>
          <a:blip r:embed="rId3" cstate="print"/>
          <a:srcRect/>
          <a:stretch>
            <a:fillRect/>
          </a:stretch>
        </p:blipFill>
        <p:spPr bwMode="auto">
          <a:xfrm>
            <a:off x="5334000" y="1524000"/>
            <a:ext cx="3594100" cy="26955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76200"/>
            <a:ext cx="8229600" cy="639763"/>
          </a:xfrm>
          <a:prstGeom prst="rect">
            <a:avLst/>
          </a:prstGeom>
          <a:noFill/>
          <a:ln w="9525">
            <a:noFill/>
            <a:miter lim="800000"/>
            <a:headEnd/>
            <a:tailEnd/>
          </a:ln>
        </p:spPr>
        <p:txBody>
          <a:bodyPr anchor="ctr"/>
          <a:lstStyle/>
          <a:p>
            <a:pPr eaLnBrk="0" hangingPunct="0">
              <a:defRPr/>
            </a:pPr>
            <a:r>
              <a:rPr lang="en-US" sz="3200" b="1" dirty="0">
                <a:solidFill>
                  <a:schemeClr val="tx2"/>
                </a:solidFill>
                <a:latin typeface="+mj-lt"/>
                <a:ea typeface="+mj-ea"/>
                <a:cs typeface="+mj-cs"/>
              </a:rPr>
              <a:t>SMARTTRACK RFID</a:t>
            </a:r>
          </a:p>
        </p:txBody>
      </p:sp>
      <p:sp>
        <p:nvSpPr>
          <p:cNvPr id="3" name="Content Placeholder 2"/>
          <p:cNvSpPr txBox="1">
            <a:spLocks/>
          </p:cNvSpPr>
          <p:nvPr/>
        </p:nvSpPr>
        <p:spPr>
          <a:xfrm>
            <a:off x="457200" y="762000"/>
            <a:ext cx="8229600" cy="5181600"/>
          </a:xfrm>
          <a:prstGeom prst="rect">
            <a:avLst/>
          </a:prstGeom>
        </p:spPr>
        <p:txBody>
          <a:bodyPr/>
          <a:lstStyle/>
          <a:p>
            <a:pPr marL="800100" lvl="1" indent="-342900" eaLnBrk="0" hangingPunct="0">
              <a:spcBef>
                <a:spcPct val="20000"/>
              </a:spcBef>
              <a:buFontTx/>
              <a:buChar char="-"/>
              <a:defRPr/>
            </a:pPr>
            <a:endParaRPr lang="en-US" sz="2800" dirty="0">
              <a:latin typeface="+mn-lt"/>
            </a:endParaRPr>
          </a:p>
          <a:p>
            <a:pPr marL="800100" lvl="1" indent="-342900" eaLnBrk="0" hangingPunct="0">
              <a:spcBef>
                <a:spcPct val="20000"/>
              </a:spcBef>
              <a:buFontTx/>
              <a:buChar char="-"/>
              <a:defRPr/>
            </a:pPr>
            <a:endParaRPr lang="en-US" sz="2800" dirty="0">
              <a:latin typeface="+mn-lt"/>
              <a:cs typeface="+mn-cs"/>
            </a:endParaRPr>
          </a:p>
        </p:txBody>
      </p:sp>
      <p:pic>
        <p:nvPicPr>
          <p:cNvPr id="17413" name="Picture 2"/>
          <p:cNvPicPr>
            <a:picLocks noChangeAspect="1" noChangeArrowheads="1"/>
          </p:cNvPicPr>
          <p:nvPr/>
        </p:nvPicPr>
        <p:blipFill>
          <a:blip r:embed="rId2" cstate="print"/>
          <a:srcRect/>
          <a:stretch>
            <a:fillRect/>
          </a:stretch>
        </p:blipFill>
        <p:spPr bwMode="auto">
          <a:xfrm>
            <a:off x="6705600" y="0"/>
            <a:ext cx="2247900" cy="768350"/>
          </a:xfrm>
          <a:prstGeom prst="rect">
            <a:avLst/>
          </a:prstGeom>
          <a:noFill/>
          <a:ln w="9525">
            <a:noFill/>
            <a:miter lim="800000"/>
            <a:headEnd/>
            <a:tailEnd/>
          </a:ln>
        </p:spPr>
      </p:pic>
      <p:sp>
        <p:nvSpPr>
          <p:cNvPr id="6" name="Content Placeholder 2"/>
          <p:cNvSpPr txBox="1">
            <a:spLocks/>
          </p:cNvSpPr>
          <p:nvPr/>
        </p:nvSpPr>
        <p:spPr>
          <a:xfrm>
            <a:off x="381000" y="914400"/>
            <a:ext cx="5181600" cy="5181600"/>
          </a:xfrm>
          <a:prstGeom prst="rect">
            <a:avLst/>
          </a:prstGeom>
        </p:spPr>
        <p:txBody>
          <a:bodyPr/>
          <a:lstStyle/>
          <a:p>
            <a:pPr marL="342900" indent="-342900" eaLnBrk="0" hangingPunct="0">
              <a:spcBef>
                <a:spcPct val="20000"/>
              </a:spcBef>
              <a:defRPr/>
            </a:pPr>
            <a:r>
              <a:rPr lang="en-US" sz="2400" dirty="0">
                <a:latin typeface="+mn-lt"/>
              </a:rPr>
              <a:t>Problems </a:t>
            </a:r>
            <a:r>
              <a:rPr lang="en-US" sz="2400" dirty="0" smtClean="0">
                <a:latin typeface="+mn-lt"/>
              </a:rPr>
              <a:t>with:</a:t>
            </a:r>
            <a:endParaRPr lang="en-US" sz="2400" dirty="0">
              <a:latin typeface="+mn-lt"/>
            </a:endParaRPr>
          </a:p>
          <a:p>
            <a:pPr marL="342900" indent="-342900" eaLnBrk="0" hangingPunct="0">
              <a:spcBef>
                <a:spcPct val="20000"/>
              </a:spcBef>
              <a:buFont typeface="Arial" charset="0"/>
              <a:buChar char="•"/>
              <a:defRPr/>
            </a:pPr>
            <a:r>
              <a:rPr lang="en-US" sz="2400" dirty="0">
                <a:latin typeface="+mn-lt"/>
              </a:rPr>
              <a:t>Manual systems</a:t>
            </a:r>
          </a:p>
          <a:p>
            <a:pPr marL="800100" lvl="1" indent="-342900" eaLnBrk="0" hangingPunct="0">
              <a:spcBef>
                <a:spcPct val="20000"/>
              </a:spcBef>
              <a:buFontTx/>
              <a:buChar char="-"/>
              <a:defRPr/>
            </a:pPr>
            <a:r>
              <a:rPr lang="en-US" sz="2400" dirty="0">
                <a:latin typeface="+mn-lt"/>
              </a:rPr>
              <a:t>Often have 10% error</a:t>
            </a:r>
          </a:p>
          <a:p>
            <a:pPr marL="800100" lvl="1" indent="-342900" eaLnBrk="0" hangingPunct="0">
              <a:spcBef>
                <a:spcPct val="20000"/>
              </a:spcBef>
              <a:buFontTx/>
              <a:buChar char="-"/>
              <a:defRPr/>
            </a:pPr>
            <a:r>
              <a:rPr lang="en-US" sz="2400" dirty="0">
                <a:latin typeface="+mn-lt"/>
              </a:rPr>
              <a:t>Incorrect /double entry </a:t>
            </a:r>
          </a:p>
          <a:p>
            <a:pPr marL="800100" lvl="1" indent="-342900" eaLnBrk="0" hangingPunct="0">
              <a:spcBef>
                <a:spcPct val="20000"/>
              </a:spcBef>
              <a:buFontTx/>
              <a:buChar char="-"/>
              <a:defRPr/>
            </a:pPr>
            <a:r>
              <a:rPr lang="en-US" sz="2400" dirty="0">
                <a:latin typeface="+mn-lt"/>
              </a:rPr>
              <a:t>Misidentification</a:t>
            </a:r>
          </a:p>
          <a:p>
            <a:pPr marL="342900" indent="-342900" eaLnBrk="0" hangingPunct="0">
              <a:spcBef>
                <a:spcPct val="20000"/>
              </a:spcBef>
              <a:buFont typeface="Arial" charset="0"/>
              <a:buChar char="•"/>
              <a:defRPr/>
            </a:pPr>
            <a:r>
              <a:rPr lang="en-US" sz="2400" dirty="0">
                <a:latin typeface="+mn-lt"/>
              </a:rPr>
              <a:t>Barcodes &amp; Manual systems</a:t>
            </a:r>
          </a:p>
          <a:p>
            <a:pPr marL="800100" lvl="1" indent="-342900" eaLnBrk="0" hangingPunct="0">
              <a:spcBef>
                <a:spcPct val="20000"/>
              </a:spcBef>
              <a:buFontTx/>
              <a:buChar char="-"/>
              <a:defRPr/>
            </a:pPr>
            <a:r>
              <a:rPr lang="en-US" sz="2400" dirty="0">
                <a:latin typeface="+mn-lt"/>
                <a:cs typeface="+mn-cs"/>
              </a:rPr>
              <a:t>Significant handling of object</a:t>
            </a:r>
          </a:p>
          <a:p>
            <a:pPr marL="800100" lvl="1" indent="-342900" eaLnBrk="0" hangingPunct="0">
              <a:spcBef>
                <a:spcPct val="20000"/>
              </a:spcBef>
              <a:buFontTx/>
              <a:buChar char="-"/>
              <a:defRPr/>
            </a:pPr>
            <a:r>
              <a:rPr lang="en-US" sz="2400" dirty="0">
                <a:latin typeface="+mn-lt"/>
                <a:cs typeface="+mn-cs"/>
              </a:rPr>
              <a:t>The number/barcodes can </a:t>
            </a:r>
            <a:r>
              <a:rPr lang="en-US" sz="2400" dirty="0" smtClean="0">
                <a:latin typeface="+mn-lt"/>
                <a:cs typeface="+mn-cs"/>
              </a:rPr>
              <a:t>deteriorate </a:t>
            </a:r>
            <a:r>
              <a:rPr lang="en-US" sz="2400" dirty="0">
                <a:latin typeface="+mn-lt"/>
                <a:cs typeface="+mn-cs"/>
              </a:rPr>
              <a:t>or degrade</a:t>
            </a:r>
          </a:p>
          <a:p>
            <a:pPr marL="800100" lvl="1" indent="-342900" eaLnBrk="0" hangingPunct="0">
              <a:spcBef>
                <a:spcPct val="20000"/>
              </a:spcBef>
              <a:buFontTx/>
              <a:buChar char="-"/>
              <a:defRPr/>
            </a:pPr>
            <a:r>
              <a:rPr lang="en-US" sz="2400" dirty="0">
                <a:latin typeface="+mn-lt"/>
              </a:rPr>
              <a:t>Misfiled items are almost </a:t>
            </a:r>
            <a:r>
              <a:rPr lang="en-US" sz="2400" dirty="0" smtClean="0">
                <a:latin typeface="+mn-lt"/>
              </a:rPr>
              <a:t>as good as </a:t>
            </a:r>
            <a:r>
              <a:rPr lang="en-US" sz="2400" dirty="0">
                <a:latin typeface="+mn-lt"/>
              </a:rPr>
              <a:t>lost</a:t>
            </a:r>
            <a:endParaRPr lang="en-US" sz="2400" dirty="0">
              <a:latin typeface="+mn-lt"/>
              <a:cs typeface="+mn-cs"/>
            </a:endParaRPr>
          </a:p>
        </p:txBody>
      </p:sp>
      <p:sp>
        <p:nvSpPr>
          <p:cNvPr id="8" name="TextBox 3"/>
          <p:cNvSpPr txBox="1">
            <a:spLocks noChangeArrowheads="1"/>
          </p:cNvSpPr>
          <p:nvPr/>
        </p:nvSpPr>
        <p:spPr bwMode="auto">
          <a:xfrm>
            <a:off x="3048000" y="6324600"/>
            <a:ext cx="5791200" cy="338554"/>
          </a:xfrm>
          <a:prstGeom prst="rect">
            <a:avLst/>
          </a:prstGeom>
          <a:noFill/>
          <a:ln w="9525">
            <a:noFill/>
            <a:miter lim="800000"/>
            <a:headEnd/>
            <a:tailEnd/>
          </a:ln>
        </p:spPr>
        <p:txBody>
          <a:bodyPr wrap="square">
            <a:spAutoFit/>
          </a:bodyPr>
          <a:lstStyle/>
          <a:p>
            <a:r>
              <a:rPr lang="en-US" sz="800" dirty="0"/>
              <a:t>“A cost-benefit analysis of RFID for museum and Art Gallery collections November 2008”, </a:t>
            </a:r>
            <a:r>
              <a:rPr lang="en-US" sz="800" i="1" dirty="0"/>
              <a:t>©</a:t>
            </a:r>
            <a:r>
              <a:rPr lang="en-US" sz="800" i="1" dirty="0" err="1"/>
              <a:t>Smarttrack</a:t>
            </a:r>
            <a:r>
              <a:rPr lang="en-US" sz="800" i="1" dirty="0"/>
              <a:t> RFID Pty Ltd ABN 97 133 696 867</a:t>
            </a:r>
          </a:p>
        </p:txBody>
      </p:sp>
      <p:sp>
        <p:nvSpPr>
          <p:cNvPr id="7" name="Slide Number Placeholder 6"/>
          <p:cNvSpPr>
            <a:spLocks noGrp="1"/>
          </p:cNvSpPr>
          <p:nvPr>
            <p:ph type="sldNum" sz="quarter" idx="12"/>
          </p:nvPr>
        </p:nvSpPr>
        <p:spPr/>
        <p:txBody>
          <a:bodyPr/>
          <a:lstStyle/>
          <a:p>
            <a:fld id="{3566D54D-DCC6-42D0-9A03-7F08F1E76C79}" type="slidenum">
              <a:rPr lang="en-US" smtClean="0"/>
              <a:pPr/>
              <a:t>35</a:t>
            </a:fld>
            <a:endParaRPr lang="en-US"/>
          </a:p>
        </p:txBody>
      </p:sp>
      <p:sp>
        <p:nvSpPr>
          <p:cNvPr id="9" name="Footer Placeholder 8"/>
          <p:cNvSpPr>
            <a:spLocks noGrp="1"/>
          </p:cNvSpPr>
          <p:nvPr>
            <p:ph type="ftr" sz="quarter" idx="11"/>
          </p:nvPr>
        </p:nvSpPr>
        <p:spPr/>
        <p:txBody>
          <a:bodyPr/>
          <a:lstStyle/>
          <a:p>
            <a:endParaRPr lang="en-US"/>
          </a:p>
        </p:txBody>
      </p:sp>
      <p:pic>
        <p:nvPicPr>
          <p:cNvPr id="22530" name="Picture 2" descr="http://blogs.asee.org/goengineering/wp-content/uploads/2009/01/barcode.gif"/>
          <p:cNvPicPr>
            <a:picLocks noChangeAspect="1" noChangeArrowheads="1"/>
          </p:cNvPicPr>
          <p:nvPr/>
        </p:nvPicPr>
        <p:blipFill>
          <a:blip r:embed="rId3" cstate="print"/>
          <a:srcRect/>
          <a:stretch>
            <a:fillRect/>
          </a:stretch>
        </p:blipFill>
        <p:spPr bwMode="auto">
          <a:xfrm>
            <a:off x="5410201" y="1066801"/>
            <a:ext cx="3047999" cy="2285999"/>
          </a:xfrm>
          <a:prstGeom prst="rect">
            <a:avLst/>
          </a:prstGeom>
          <a:noFill/>
        </p:spPr>
      </p:pic>
      <p:pic>
        <p:nvPicPr>
          <p:cNvPr id="4" name="Picture 2" descr="http://www.barcodeman.com/altek/simple/sim6a-blk.jpg"/>
          <p:cNvPicPr>
            <a:picLocks noChangeAspect="1" noChangeArrowheads="1"/>
          </p:cNvPicPr>
          <p:nvPr/>
        </p:nvPicPr>
        <p:blipFill>
          <a:blip r:embed="rId4" cstate="print"/>
          <a:srcRect/>
          <a:stretch>
            <a:fillRect/>
          </a:stretch>
        </p:blipFill>
        <p:spPr bwMode="auto">
          <a:xfrm>
            <a:off x="5562600" y="3581400"/>
            <a:ext cx="2989621" cy="22066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762000"/>
            <a:ext cx="8229600" cy="5181600"/>
          </a:xfrm>
          <a:prstGeom prst="rect">
            <a:avLst/>
          </a:prstGeom>
        </p:spPr>
        <p:txBody>
          <a:bodyPr/>
          <a:lstStyle/>
          <a:p>
            <a:pPr marL="800100" lvl="1" indent="-342900" eaLnBrk="0" hangingPunct="0">
              <a:spcBef>
                <a:spcPct val="20000"/>
              </a:spcBef>
              <a:buFontTx/>
              <a:buChar char="-"/>
              <a:defRPr/>
            </a:pPr>
            <a:endParaRPr lang="en-US" sz="2800" dirty="0">
              <a:latin typeface="+mn-lt"/>
            </a:endParaRPr>
          </a:p>
          <a:p>
            <a:pPr marL="800100" lvl="1" indent="-342900" eaLnBrk="0" hangingPunct="0">
              <a:spcBef>
                <a:spcPct val="20000"/>
              </a:spcBef>
              <a:buFontTx/>
              <a:buChar char="-"/>
              <a:defRPr/>
            </a:pPr>
            <a:endParaRPr lang="en-US" sz="2800" dirty="0">
              <a:latin typeface="+mn-lt"/>
              <a:cs typeface="+mn-cs"/>
            </a:endParaRPr>
          </a:p>
        </p:txBody>
      </p:sp>
      <p:pic>
        <p:nvPicPr>
          <p:cNvPr id="18437" name="Picture 2"/>
          <p:cNvPicPr>
            <a:picLocks noChangeAspect="1" noChangeArrowheads="1"/>
          </p:cNvPicPr>
          <p:nvPr/>
        </p:nvPicPr>
        <p:blipFill>
          <a:blip r:embed="rId2" cstate="print"/>
          <a:srcRect/>
          <a:stretch>
            <a:fillRect/>
          </a:stretch>
        </p:blipFill>
        <p:spPr bwMode="auto">
          <a:xfrm>
            <a:off x="6705600" y="0"/>
            <a:ext cx="2247900" cy="768350"/>
          </a:xfrm>
          <a:prstGeom prst="rect">
            <a:avLst/>
          </a:prstGeom>
          <a:noFill/>
          <a:ln w="9525">
            <a:noFill/>
            <a:miter lim="800000"/>
            <a:headEnd/>
            <a:tailEnd/>
          </a:ln>
        </p:spPr>
      </p:pic>
      <p:sp>
        <p:nvSpPr>
          <p:cNvPr id="6" name="Content Placeholder 2"/>
          <p:cNvSpPr txBox="1">
            <a:spLocks/>
          </p:cNvSpPr>
          <p:nvPr/>
        </p:nvSpPr>
        <p:spPr>
          <a:xfrm>
            <a:off x="304800" y="914400"/>
            <a:ext cx="5105400" cy="5181600"/>
          </a:xfrm>
          <a:prstGeom prst="rect">
            <a:avLst/>
          </a:prstGeom>
        </p:spPr>
        <p:txBody>
          <a:bodyPr/>
          <a:lstStyle/>
          <a:p>
            <a:pPr marL="342900" indent="-342900" eaLnBrk="0" hangingPunct="0">
              <a:spcBef>
                <a:spcPct val="20000"/>
              </a:spcBef>
              <a:defRPr/>
            </a:pPr>
            <a:r>
              <a:rPr lang="en-US" sz="2400" dirty="0">
                <a:latin typeface="+mn-lt"/>
              </a:rPr>
              <a:t>RFID  Cost Benefits</a:t>
            </a:r>
          </a:p>
          <a:p>
            <a:pPr marL="800100" lvl="1" indent="-342900" eaLnBrk="0" hangingPunct="0">
              <a:spcBef>
                <a:spcPct val="20000"/>
              </a:spcBef>
              <a:buFontTx/>
              <a:buChar char="-"/>
              <a:defRPr/>
            </a:pPr>
            <a:r>
              <a:rPr lang="en-US" sz="2400" dirty="0" smtClean="0">
                <a:latin typeface="+mn-lt"/>
              </a:rPr>
              <a:t>Efficiency savings in time </a:t>
            </a:r>
            <a:r>
              <a:rPr lang="en-US" sz="2400" dirty="0">
                <a:latin typeface="+mn-lt"/>
              </a:rPr>
              <a:t>spent looking for lost, misplaced </a:t>
            </a:r>
            <a:r>
              <a:rPr lang="en-US" sz="2400" dirty="0" smtClean="0">
                <a:latin typeface="+mn-lt"/>
              </a:rPr>
              <a:t>items</a:t>
            </a:r>
            <a:endParaRPr lang="en-US" sz="2400" dirty="0">
              <a:latin typeface="+mn-lt"/>
            </a:endParaRPr>
          </a:p>
          <a:p>
            <a:pPr marL="800100" lvl="1" indent="-342900" eaLnBrk="0" hangingPunct="0">
              <a:spcBef>
                <a:spcPct val="20000"/>
              </a:spcBef>
              <a:buFontTx/>
              <a:buChar char="-"/>
              <a:defRPr/>
            </a:pPr>
            <a:r>
              <a:rPr lang="en-US" sz="2400" dirty="0">
                <a:latin typeface="+mn-lt"/>
              </a:rPr>
              <a:t>Efficiency savings in documenting collection movements</a:t>
            </a:r>
          </a:p>
          <a:p>
            <a:pPr marL="800100" lvl="1" indent="-342900" eaLnBrk="0" hangingPunct="0">
              <a:spcBef>
                <a:spcPct val="20000"/>
              </a:spcBef>
              <a:buFontTx/>
              <a:buChar char="-"/>
              <a:defRPr/>
            </a:pPr>
            <a:r>
              <a:rPr lang="en-US" sz="2400" dirty="0">
                <a:latin typeface="+mn-lt"/>
              </a:rPr>
              <a:t>Efficiency savings in documenting loans and items going on display</a:t>
            </a:r>
          </a:p>
        </p:txBody>
      </p:sp>
      <p:sp>
        <p:nvSpPr>
          <p:cNvPr id="7" name="Title 1"/>
          <p:cNvSpPr txBox="1">
            <a:spLocks/>
          </p:cNvSpPr>
          <p:nvPr/>
        </p:nvSpPr>
        <p:spPr bwMode="auto">
          <a:xfrm>
            <a:off x="457200" y="76200"/>
            <a:ext cx="8229600" cy="639763"/>
          </a:xfrm>
          <a:prstGeom prst="rect">
            <a:avLst/>
          </a:prstGeom>
          <a:noFill/>
          <a:ln w="9525">
            <a:noFill/>
            <a:miter lim="800000"/>
            <a:headEnd/>
            <a:tailEnd/>
          </a:ln>
        </p:spPr>
        <p:txBody>
          <a:bodyPr anchor="ctr"/>
          <a:lstStyle/>
          <a:p>
            <a:pPr eaLnBrk="0" hangingPunct="0">
              <a:defRPr/>
            </a:pPr>
            <a:r>
              <a:rPr lang="en-US" sz="3200" b="1" dirty="0">
                <a:solidFill>
                  <a:schemeClr val="tx2"/>
                </a:solidFill>
                <a:latin typeface="+mj-lt"/>
                <a:ea typeface="+mj-ea"/>
                <a:cs typeface="+mj-cs"/>
              </a:rPr>
              <a:t>SMARTTRACK RFID</a:t>
            </a:r>
          </a:p>
        </p:txBody>
      </p:sp>
      <p:sp>
        <p:nvSpPr>
          <p:cNvPr id="8" name="TextBox 3"/>
          <p:cNvSpPr txBox="1">
            <a:spLocks noChangeArrowheads="1"/>
          </p:cNvSpPr>
          <p:nvPr/>
        </p:nvSpPr>
        <p:spPr bwMode="auto">
          <a:xfrm>
            <a:off x="3048000" y="6290846"/>
            <a:ext cx="5791200" cy="338554"/>
          </a:xfrm>
          <a:prstGeom prst="rect">
            <a:avLst/>
          </a:prstGeom>
          <a:noFill/>
          <a:ln w="9525">
            <a:noFill/>
            <a:miter lim="800000"/>
            <a:headEnd/>
            <a:tailEnd/>
          </a:ln>
        </p:spPr>
        <p:txBody>
          <a:bodyPr wrap="square">
            <a:spAutoFit/>
          </a:bodyPr>
          <a:lstStyle/>
          <a:p>
            <a:r>
              <a:rPr lang="en-US" sz="800" dirty="0"/>
              <a:t>“A cost-benefit analysis of RFID for museum and Art Gallery collections November 2008”, </a:t>
            </a:r>
            <a:r>
              <a:rPr lang="en-US" sz="800" i="1" dirty="0"/>
              <a:t>©</a:t>
            </a:r>
            <a:r>
              <a:rPr lang="en-US" sz="800" i="1" dirty="0" err="1"/>
              <a:t>Smarttrack</a:t>
            </a:r>
            <a:r>
              <a:rPr lang="en-US" sz="800" i="1" dirty="0"/>
              <a:t> RFID Pty Ltd ABN 97 133 696 867</a:t>
            </a:r>
          </a:p>
        </p:txBody>
      </p:sp>
      <p:sp>
        <p:nvSpPr>
          <p:cNvPr id="9" name="Slide Number Placeholder 8"/>
          <p:cNvSpPr>
            <a:spLocks noGrp="1"/>
          </p:cNvSpPr>
          <p:nvPr>
            <p:ph type="sldNum" sz="quarter" idx="12"/>
          </p:nvPr>
        </p:nvSpPr>
        <p:spPr/>
        <p:txBody>
          <a:bodyPr/>
          <a:lstStyle/>
          <a:p>
            <a:fld id="{3566D54D-DCC6-42D0-9A03-7F08F1E76C79}" type="slidenum">
              <a:rPr lang="en-US" smtClean="0"/>
              <a:pPr/>
              <a:t>36</a:t>
            </a:fld>
            <a:endParaRPr lang="en-US"/>
          </a:p>
        </p:txBody>
      </p:sp>
      <p:sp>
        <p:nvSpPr>
          <p:cNvPr id="10" name="Footer Placeholder 9"/>
          <p:cNvSpPr>
            <a:spLocks noGrp="1"/>
          </p:cNvSpPr>
          <p:nvPr>
            <p:ph type="ftr" sz="quarter" idx="11"/>
          </p:nvPr>
        </p:nvSpPr>
        <p:spPr/>
        <p:txBody>
          <a:bodyPr/>
          <a:lstStyle/>
          <a:p>
            <a:endParaRPr lang="en-US"/>
          </a:p>
        </p:txBody>
      </p:sp>
      <p:pic>
        <p:nvPicPr>
          <p:cNvPr id="21506" name="Picture 2" descr="http://www.hse.gov.uk/risk/images/scales.jpg"/>
          <p:cNvPicPr>
            <a:picLocks noChangeAspect="1" noChangeArrowheads="1"/>
          </p:cNvPicPr>
          <p:nvPr/>
        </p:nvPicPr>
        <p:blipFill>
          <a:blip r:embed="rId3" cstate="print"/>
          <a:srcRect/>
          <a:stretch>
            <a:fillRect/>
          </a:stretch>
        </p:blipFill>
        <p:spPr bwMode="auto">
          <a:xfrm>
            <a:off x="5562600" y="1905000"/>
            <a:ext cx="3268980" cy="1676400"/>
          </a:xfrm>
          <a:prstGeom prst="rect">
            <a:avLst/>
          </a:prstGeom>
          <a:noFill/>
        </p:spPr>
      </p:pic>
      <p:pic>
        <p:nvPicPr>
          <p:cNvPr id="21508" name="Picture 4" descr="http://www.themajorlearn.info/pic/RFID2.jpg"/>
          <p:cNvPicPr>
            <a:picLocks noChangeAspect="1" noChangeArrowheads="1"/>
          </p:cNvPicPr>
          <p:nvPr/>
        </p:nvPicPr>
        <p:blipFill>
          <a:blip r:embed="rId4" cstate="print"/>
          <a:srcRect/>
          <a:stretch>
            <a:fillRect/>
          </a:stretch>
        </p:blipFill>
        <p:spPr bwMode="auto">
          <a:xfrm>
            <a:off x="5715000" y="3810000"/>
            <a:ext cx="2904162" cy="21494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762000"/>
            <a:ext cx="8229600" cy="5181600"/>
          </a:xfrm>
          <a:prstGeom prst="rect">
            <a:avLst/>
          </a:prstGeom>
        </p:spPr>
        <p:txBody>
          <a:bodyPr/>
          <a:lstStyle/>
          <a:p>
            <a:pPr marL="800100" lvl="1" indent="-342900" eaLnBrk="0" hangingPunct="0">
              <a:spcBef>
                <a:spcPct val="20000"/>
              </a:spcBef>
              <a:buFontTx/>
              <a:buChar char="-"/>
              <a:defRPr/>
            </a:pPr>
            <a:endParaRPr lang="en-US" sz="2800" dirty="0">
              <a:latin typeface="+mn-lt"/>
            </a:endParaRPr>
          </a:p>
          <a:p>
            <a:pPr marL="800100" lvl="1" indent="-342900" eaLnBrk="0" hangingPunct="0">
              <a:spcBef>
                <a:spcPct val="20000"/>
              </a:spcBef>
              <a:buFontTx/>
              <a:buChar char="-"/>
              <a:defRPr/>
            </a:pPr>
            <a:endParaRPr lang="en-US" sz="2800" dirty="0">
              <a:latin typeface="+mn-lt"/>
              <a:cs typeface="+mn-cs"/>
            </a:endParaRPr>
          </a:p>
        </p:txBody>
      </p:sp>
      <p:pic>
        <p:nvPicPr>
          <p:cNvPr id="19461" name="Picture 2"/>
          <p:cNvPicPr>
            <a:picLocks noChangeAspect="1" noChangeArrowheads="1"/>
          </p:cNvPicPr>
          <p:nvPr/>
        </p:nvPicPr>
        <p:blipFill>
          <a:blip r:embed="rId3" cstate="print"/>
          <a:srcRect/>
          <a:stretch>
            <a:fillRect/>
          </a:stretch>
        </p:blipFill>
        <p:spPr bwMode="auto">
          <a:xfrm>
            <a:off x="6705600" y="0"/>
            <a:ext cx="2247900" cy="768350"/>
          </a:xfrm>
          <a:prstGeom prst="rect">
            <a:avLst/>
          </a:prstGeom>
          <a:noFill/>
          <a:ln w="9525">
            <a:noFill/>
            <a:miter lim="800000"/>
            <a:headEnd/>
            <a:tailEnd/>
          </a:ln>
        </p:spPr>
      </p:pic>
      <p:sp>
        <p:nvSpPr>
          <p:cNvPr id="6" name="Content Placeholder 2"/>
          <p:cNvSpPr txBox="1">
            <a:spLocks/>
          </p:cNvSpPr>
          <p:nvPr/>
        </p:nvSpPr>
        <p:spPr>
          <a:xfrm>
            <a:off x="304800" y="914400"/>
            <a:ext cx="6248400" cy="5181600"/>
          </a:xfrm>
          <a:prstGeom prst="rect">
            <a:avLst/>
          </a:prstGeom>
        </p:spPr>
        <p:txBody>
          <a:bodyPr/>
          <a:lstStyle/>
          <a:p>
            <a:pPr marL="342900" indent="-342900" eaLnBrk="0" hangingPunct="0">
              <a:spcBef>
                <a:spcPct val="20000"/>
              </a:spcBef>
              <a:buFont typeface="Arial" pitchFamily="34" charset="0"/>
              <a:buChar char="•"/>
              <a:defRPr/>
            </a:pPr>
            <a:r>
              <a:rPr lang="en-US" sz="2400" dirty="0">
                <a:latin typeface="+mn-lt"/>
              </a:rPr>
              <a:t>Real-life collection scenario</a:t>
            </a:r>
          </a:p>
          <a:p>
            <a:pPr marL="800100" lvl="1" indent="-342900" eaLnBrk="0" hangingPunct="0">
              <a:spcBef>
                <a:spcPct val="20000"/>
              </a:spcBef>
              <a:defRPr/>
            </a:pPr>
            <a:r>
              <a:rPr lang="en-US" sz="2400" dirty="0">
                <a:latin typeface="+mn-lt"/>
              </a:rPr>
              <a:t>Estimation of cost for managing (assumption)</a:t>
            </a:r>
          </a:p>
          <a:p>
            <a:pPr marL="800100" lvl="1" indent="-342900" eaLnBrk="0" hangingPunct="0">
              <a:spcBef>
                <a:spcPct val="20000"/>
              </a:spcBef>
              <a:buFontTx/>
              <a:buChar char="-"/>
              <a:defRPr/>
            </a:pPr>
            <a:r>
              <a:rPr lang="en-US" sz="2400" dirty="0">
                <a:latin typeface="+mn-lt"/>
              </a:rPr>
              <a:t>Collection of 50,000 items</a:t>
            </a:r>
          </a:p>
          <a:p>
            <a:pPr marL="800100" lvl="1" indent="-342900" eaLnBrk="0" hangingPunct="0">
              <a:spcBef>
                <a:spcPct val="20000"/>
              </a:spcBef>
              <a:buFontTx/>
              <a:buChar char="-"/>
              <a:defRPr/>
            </a:pPr>
            <a:r>
              <a:rPr lang="en-US" sz="2400" dirty="0">
                <a:latin typeface="+mn-lt"/>
              </a:rPr>
              <a:t>10,000 items have their number read every </a:t>
            </a:r>
            <a:r>
              <a:rPr lang="en-US" sz="2400" dirty="0" smtClean="0">
                <a:latin typeface="+mn-lt"/>
              </a:rPr>
              <a:t>year</a:t>
            </a:r>
          </a:p>
          <a:p>
            <a:pPr marL="336550" lvl="1" indent="-336550" eaLnBrk="0" hangingPunct="0">
              <a:spcBef>
                <a:spcPct val="20000"/>
              </a:spcBef>
              <a:buFont typeface="Arial" pitchFamily="34" charset="0"/>
              <a:buChar char="•"/>
              <a:defRPr/>
            </a:pPr>
            <a:r>
              <a:rPr lang="en-US" sz="2400" dirty="0" smtClean="0">
                <a:latin typeface="+mn-lt"/>
              </a:rPr>
              <a:t>Cost </a:t>
            </a:r>
            <a:r>
              <a:rPr lang="en-US" sz="2400" dirty="0">
                <a:latin typeface="+mn-lt"/>
              </a:rPr>
              <a:t>taken into account</a:t>
            </a:r>
          </a:p>
          <a:p>
            <a:pPr marL="800100" lvl="1" indent="-342900" eaLnBrk="0" hangingPunct="0">
              <a:spcBef>
                <a:spcPct val="20000"/>
              </a:spcBef>
              <a:buFontTx/>
              <a:buChar char="-"/>
              <a:defRPr/>
            </a:pPr>
            <a:r>
              <a:rPr lang="en-US" sz="2400" dirty="0">
                <a:latin typeface="+mn-lt"/>
              </a:rPr>
              <a:t>Attachment cost</a:t>
            </a:r>
          </a:p>
          <a:p>
            <a:pPr marL="800100" lvl="1" indent="-342900" eaLnBrk="0" hangingPunct="0">
              <a:spcBef>
                <a:spcPct val="20000"/>
              </a:spcBef>
              <a:buFontTx/>
              <a:buChar char="-"/>
              <a:defRPr/>
            </a:pPr>
            <a:r>
              <a:rPr lang="en-US" sz="2400" dirty="0">
                <a:latin typeface="+mn-lt"/>
              </a:rPr>
              <a:t>Reading-time cost</a:t>
            </a:r>
          </a:p>
          <a:p>
            <a:pPr marL="800100" lvl="1" indent="-342900" eaLnBrk="0" hangingPunct="0">
              <a:spcBef>
                <a:spcPct val="20000"/>
              </a:spcBef>
              <a:buFontTx/>
              <a:buChar char="-"/>
              <a:defRPr/>
            </a:pPr>
            <a:r>
              <a:rPr lang="en-US" sz="2400" dirty="0">
                <a:latin typeface="+mn-lt"/>
              </a:rPr>
              <a:t>Then cost calculation over 3 years</a:t>
            </a:r>
          </a:p>
          <a:p>
            <a:pPr marL="800100" lvl="1" indent="-342900" eaLnBrk="0" hangingPunct="0">
              <a:spcBef>
                <a:spcPct val="20000"/>
              </a:spcBef>
              <a:buFontTx/>
              <a:buChar char="-"/>
              <a:defRPr/>
            </a:pPr>
            <a:r>
              <a:rPr lang="en-US" sz="2400" dirty="0">
                <a:latin typeface="+mn-lt"/>
              </a:rPr>
              <a:t>Assumption of annual salary of </a:t>
            </a:r>
            <a:r>
              <a:rPr lang="en-US" sz="2400" dirty="0" smtClean="0">
                <a:latin typeface="+mn-lt"/>
              </a:rPr>
              <a:t>$50,000</a:t>
            </a:r>
            <a:endParaRPr lang="en-US" sz="2400" dirty="0">
              <a:latin typeface="+mn-lt"/>
            </a:endParaRPr>
          </a:p>
        </p:txBody>
      </p:sp>
      <p:sp>
        <p:nvSpPr>
          <p:cNvPr id="7" name="Title 1"/>
          <p:cNvSpPr txBox="1">
            <a:spLocks/>
          </p:cNvSpPr>
          <p:nvPr/>
        </p:nvSpPr>
        <p:spPr bwMode="auto">
          <a:xfrm>
            <a:off x="457200" y="76200"/>
            <a:ext cx="8229600" cy="639763"/>
          </a:xfrm>
          <a:prstGeom prst="rect">
            <a:avLst/>
          </a:prstGeom>
          <a:noFill/>
          <a:ln w="9525">
            <a:noFill/>
            <a:miter lim="800000"/>
            <a:headEnd/>
            <a:tailEnd/>
          </a:ln>
        </p:spPr>
        <p:txBody>
          <a:bodyPr anchor="ctr"/>
          <a:lstStyle/>
          <a:p>
            <a:pPr eaLnBrk="0" hangingPunct="0">
              <a:defRPr/>
            </a:pPr>
            <a:r>
              <a:rPr lang="en-US" sz="3200" b="1" dirty="0">
                <a:solidFill>
                  <a:schemeClr val="tx2"/>
                </a:solidFill>
                <a:latin typeface="+mj-lt"/>
                <a:ea typeface="+mj-ea"/>
                <a:cs typeface="+mj-cs"/>
              </a:rPr>
              <a:t>SMARTTRACK RFID</a:t>
            </a:r>
          </a:p>
        </p:txBody>
      </p:sp>
      <p:sp>
        <p:nvSpPr>
          <p:cNvPr id="8" name="TextBox 3"/>
          <p:cNvSpPr txBox="1">
            <a:spLocks noChangeArrowheads="1"/>
          </p:cNvSpPr>
          <p:nvPr/>
        </p:nvSpPr>
        <p:spPr bwMode="auto">
          <a:xfrm>
            <a:off x="3048000" y="6367046"/>
            <a:ext cx="5791200" cy="338554"/>
          </a:xfrm>
          <a:prstGeom prst="rect">
            <a:avLst/>
          </a:prstGeom>
          <a:noFill/>
          <a:ln w="9525">
            <a:noFill/>
            <a:miter lim="800000"/>
            <a:headEnd/>
            <a:tailEnd/>
          </a:ln>
        </p:spPr>
        <p:txBody>
          <a:bodyPr wrap="square">
            <a:spAutoFit/>
          </a:bodyPr>
          <a:lstStyle/>
          <a:p>
            <a:r>
              <a:rPr lang="en-US" sz="800" dirty="0"/>
              <a:t>“A cost-benefit analysis of RFID for museum and Art Gallery collections November 2008”, </a:t>
            </a:r>
            <a:r>
              <a:rPr lang="en-US" sz="800" i="1" dirty="0"/>
              <a:t>©</a:t>
            </a:r>
            <a:r>
              <a:rPr lang="en-US" sz="800" i="1" dirty="0" err="1"/>
              <a:t>Smarttrack</a:t>
            </a:r>
            <a:r>
              <a:rPr lang="en-US" sz="800" i="1" dirty="0"/>
              <a:t> RFID Pty Ltd ABN 97 133 696 867</a:t>
            </a:r>
          </a:p>
        </p:txBody>
      </p:sp>
      <p:sp>
        <p:nvSpPr>
          <p:cNvPr id="9" name="Slide Number Placeholder 8"/>
          <p:cNvSpPr>
            <a:spLocks noGrp="1"/>
          </p:cNvSpPr>
          <p:nvPr>
            <p:ph type="sldNum" sz="quarter" idx="12"/>
          </p:nvPr>
        </p:nvSpPr>
        <p:spPr/>
        <p:txBody>
          <a:bodyPr/>
          <a:lstStyle/>
          <a:p>
            <a:fld id="{3566D54D-DCC6-42D0-9A03-7F08F1E76C79}" type="slidenum">
              <a:rPr lang="en-US" smtClean="0"/>
              <a:pPr/>
              <a:t>37</a:t>
            </a:fld>
            <a:endParaRPr lang="en-US"/>
          </a:p>
        </p:txBody>
      </p:sp>
      <p:sp>
        <p:nvSpPr>
          <p:cNvPr id="10" name="Footer Placeholder 9"/>
          <p:cNvSpPr>
            <a:spLocks noGrp="1"/>
          </p:cNvSpPr>
          <p:nvPr>
            <p:ph type="ftr" sz="quarter" idx="11"/>
          </p:nvPr>
        </p:nvSpPr>
        <p:spPr/>
        <p:txBody>
          <a:bodyPr/>
          <a:lstStyle/>
          <a:p>
            <a:endParaRPr lang="en-US"/>
          </a:p>
        </p:txBody>
      </p:sp>
      <p:pic>
        <p:nvPicPr>
          <p:cNvPr id="20483" name="Picture 3"/>
          <p:cNvPicPr>
            <a:picLocks noChangeAspect="1" noChangeArrowheads="1"/>
          </p:cNvPicPr>
          <p:nvPr/>
        </p:nvPicPr>
        <p:blipFill>
          <a:blip r:embed="rId4" cstate="print"/>
          <a:srcRect/>
          <a:stretch>
            <a:fillRect/>
          </a:stretch>
        </p:blipFill>
        <p:spPr bwMode="auto">
          <a:xfrm>
            <a:off x="6172200" y="1295400"/>
            <a:ext cx="2689225" cy="2305050"/>
          </a:xfrm>
          <a:prstGeom prst="rect">
            <a:avLst/>
          </a:prstGeom>
          <a:noFill/>
          <a:ln w="9525">
            <a:noFill/>
            <a:miter lim="800000"/>
            <a:headEnd/>
            <a:tailEnd/>
          </a:ln>
        </p:spPr>
      </p:pic>
      <p:pic>
        <p:nvPicPr>
          <p:cNvPr id="20485" name="Picture 5" descr="http://www.rfidconsultants.com/PolyIC_%20polymer_flexible_RFID_tag.jpg"/>
          <p:cNvPicPr>
            <a:picLocks noChangeAspect="1" noChangeArrowheads="1"/>
          </p:cNvPicPr>
          <p:nvPr/>
        </p:nvPicPr>
        <p:blipFill>
          <a:blip r:embed="rId5" cstate="print"/>
          <a:srcRect/>
          <a:stretch>
            <a:fillRect/>
          </a:stretch>
        </p:blipFill>
        <p:spPr bwMode="auto">
          <a:xfrm>
            <a:off x="6477000" y="4114800"/>
            <a:ext cx="1977734" cy="18732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p:cNvPicPr>
            <a:picLocks noChangeAspect="1" noChangeArrowheads="1"/>
          </p:cNvPicPr>
          <p:nvPr/>
        </p:nvPicPr>
        <p:blipFill>
          <a:blip r:embed="rId2" cstate="print"/>
          <a:srcRect/>
          <a:stretch>
            <a:fillRect/>
          </a:stretch>
        </p:blipFill>
        <p:spPr bwMode="auto">
          <a:xfrm>
            <a:off x="6705600" y="0"/>
            <a:ext cx="2247900" cy="768350"/>
          </a:xfrm>
          <a:prstGeom prst="rect">
            <a:avLst/>
          </a:prstGeom>
          <a:noFill/>
          <a:ln w="9525">
            <a:noFill/>
            <a:miter lim="800000"/>
            <a:headEnd/>
            <a:tailEnd/>
          </a:ln>
        </p:spPr>
      </p:pic>
      <p:graphicFrame>
        <p:nvGraphicFramePr>
          <p:cNvPr id="15" name="Content Placeholder 14"/>
          <p:cNvGraphicFramePr>
            <a:graphicFrameLocks noGrp="1"/>
          </p:cNvGraphicFramePr>
          <p:nvPr>
            <p:ph idx="1"/>
          </p:nvPr>
        </p:nvGraphicFramePr>
        <p:xfrm>
          <a:off x="381000" y="1295400"/>
          <a:ext cx="8229601" cy="4611053"/>
        </p:xfrm>
        <a:graphic>
          <a:graphicData uri="http://schemas.openxmlformats.org/drawingml/2006/table">
            <a:tbl>
              <a:tblPr firstRow="1" bandRow="1">
                <a:tableStyleId>{5C22544A-7EE6-4342-B048-85BDC9FD1C3A}</a:tableStyleId>
              </a:tblPr>
              <a:tblGrid>
                <a:gridCol w="1676400"/>
                <a:gridCol w="2209800"/>
                <a:gridCol w="2286001"/>
                <a:gridCol w="2057400"/>
              </a:tblGrid>
              <a:tr h="1534151">
                <a:tc>
                  <a:txBody>
                    <a:bodyPr/>
                    <a:lstStyle/>
                    <a:p>
                      <a:pPr algn="ctr" fontAlgn="ctr"/>
                      <a:r>
                        <a:rPr lang="en-US" sz="2400" b="1" i="0" u="none" strike="noStrike" dirty="0">
                          <a:solidFill>
                            <a:srgbClr val="000000"/>
                          </a:solidFill>
                          <a:latin typeface="Calibri"/>
                        </a:rPr>
                        <a:t>Tag / Number Type</a:t>
                      </a:r>
                    </a:p>
                  </a:txBody>
                  <a:tcPr marL="9525" marR="9525" marT="9525" marB="0" anchor="ctr"/>
                </a:tc>
                <a:tc>
                  <a:txBody>
                    <a:bodyPr/>
                    <a:lstStyle/>
                    <a:p>
                      <a:pPr algn="ctr" fontAlgn="ctr"/>
                      <a:r>
                        <a:rPr lang="en-US" sz="2400" b="1" i="0" u="none" strike="noStrike">
                          <a:solidFill>
                            <a:srgbClr val="000000"/>
                          </a:solidFill>
                          <a:latin typeface="Calibri"/>
                        </a:rPr>
                        <a:t>Estm. Tag / Number cost per item</a:t>
                      </a:r>
                    </a:p>
                  </a:txBody>
                  <a:tcPr marL="9525" marR="9525" marT="9525" marB="0" anchor="ctr"/>
                </a:tc>
                <a:tc>
                  <a:txBody>
                    <a:bodyPr/>
                    <a:lstStyle/>
                    <a:p>
                      <a:pPr algn="ctr" fontAlgn="ctr"/>
                      <a:r>
                        <a:rPr lang="en-US" sz="2400" b="1" i="0" u="none" strike="noStrike" dirty="0" smtClean="0">
                          <a:solidFill>
                            <a:srgbClr val="000000"/>
                          </a:solidFill>
                          <a:latin typeface="Calibri"/>
                        </a:rPr>
                        <a:t>Estimated </a:t>
                      </a:r>
                      <a:r>
                        <a:rPr lang="en-US" sz="2400" b="1" i="0" u="none" strike="noStrike" dirty="0">
                          <a:solidFill>
                            <a:srgbClr val="000000"/>
                          </a:solidFill>
                          <a:latin typeface="Calibri"/>
                        </a:rPr>
                        <a:t>Time take to attach Tag / Number</a:t>
                      </a:r>
                    </a:p>
                  </a:txBody>
                  <a:tcPr marL="9525" marR="9525" marT="9525" marB="0" anchor="ctr"/>
                </a:tc>
                <a:tc>
                  <a:txBody>
                    <a:bodyPr/>
                    <a:lstStyle/>
                    <a:p>
                      <a:pPr algn="ctr" fontAlgn="ctr"/>
                      <a:r>
                        <a:rPr lang="en-US" sz="2400" b="1" i="0" u="none" strike="noStrike" dirty="0" smtClean="0">
                          <a:solidFill>
                            <a:srgbClr val="000000"/>
                          </a:solidFill>
                          <a:latin typeface="Calibri"/>
                        </a:rPr>
                        <a:t>Estimated </a:t>
                      </a:r>
                      <a:r>
                        <a:rPr lang="en-US" sz="2400" b="1" i="0" u="none" strike="noStrike" dirty="0">
                          <a:solidFill>
                            <a:srgbClr val="000000"/>
                          </a:solidFill>
                          <a:latin typeface="Calibri"/>
                        </a:rPr>
                        <a:t>Attachment cost per Tag / Number</a:t>
                      </a:r>
                    </a:p>
                  </a:txBody>
                  <a:tcPr marL="9525" marR="9525" marT="9525" marB="0" anchor="ctr"/>
                </a:tc>
              </a:tr>
              <a:tr h="1025634">
                <a:tc>
                  <a:txBody>
                    <a:bodyPr/>
                    <a:lstStyle/>
                    <a:p>
                      <a:pPr algn="l" fontAlgn="ctr"/>
                      <a:r>
                        <a:rPr lang="en-US" sz="2400" b="0" i="0" u="none" strike="noStrike">
                          <a:solidFill>
                            <a:srgbClr val="000000"/>
                          </a:solidFill>
                          <a:latin typeface="Calibri"/>
                        </a:rPr>
                        <a:t>Number only (Manual)</a:t>
                      </a:r>
                    </a:p>
                  </a:txBody>
                  <a:tcPr marL="9525" marR="9525" marT="9525" marB="0" anchor="ctr"/>
                </a:tc>
                <a:tc>
                  <a:txBody>
                    <a:bodyPr/>
                    <a:lstStyle/>
                    <a:p>
                      <a:pPr algn="ctr" fontAlgn="ctr"/>
                      <a:r>
                        <a:rPr lang="en-US" sz="2400" b="0" i="0" u="none" strike="noStrike" dirty="0">
                          <a:solidFill>
                            <a:srgbClr val="000000"/>
                          </a:solidFill>
                          <a:latin typeface="Calibri"/>
                        </a:rPr>
                        <a:t>$0.02 </a:t>
                      </a:r>
                    </a:p>
                  </a:txBody>
                  <a:tcPr marL="9525" marR="9525" marT="9525" marB="0" anchor="ctr"/>
                </a:tc>
                <a:tc>
                  <a:txBody>
                    <a:bodyPr/>
                    <a:lstStyle/>
                    <a:p>
                      <a:pPr algn="ctr" fontAlgn="ctr"/>
                      <a:r>
                        <a:rPr lang="en-US" sz="2400" b="0" i="0" u="none" strike="noStrike" dirty="0">
                          <a:solidFill>
                            <a:srgbClr val="000000"/>
                          </a:solidFill>
                          <a:latin typeface="Calibri"/>
                        </a:rPr>
                        <a:t>5 minutes</a:t>
                      </a:r>
                    </a:p>
                  </a:txBody>
                  <a:tcPr marL="9525" marR="9525" marT="9525" marB="0" anchor="ctr"/>
                </a:tc>
                <a:tc>
                  <a:txBody>
                    <a:bodyPr/>
                    <a:lstStyle/>
                    <a:p>
                      <a:pPr algn="ctr" fontAlgn="ctr"/>
                      <a:r>
                        <a:rPr lang="en-US" sz="2400" b="0" i="0" u="none" strike="noStrike">
                          <a:solidFill>
                            <a:srgbClr val="000000"/>
                          </a:solidFill>
                          <a:latin typeface="Calibri"/>
                        </a:rPr>
                        <a:t>$2.12 </a:t>
                      </a:r>
                    </a:p>
                  </a:txBody>
                  <a:tcPr marL="9525" marR="9525" marT="9525" marB="0" anchor="ctr"/>
                </a:tc>
              </a:tr>
              <a:tr h="1025634">
                <a:tc>
                  <a:txBody>
                    <a:bodyPr/>
                    <a:lstStyle/>
                    <a:p>
                      <a:pPr algn="l" fontAlgn="ctr"/>
                      <a:r>
                        <a:rPr lang="en-US" sz="2400" b="0" i="0" u="none" strike="noStrike">
                          <a:solidFill>
                            <a:srgbClr val="000000"/>
                          </a:solidFill>
                          <a:latin typeface="Calibri"/>
                        </a:rPr>
                        <a:t>Barcodes</a:t>
                      </a:r>
                    </a:p>
                  </a:txBody>
                  <a:tcPr marL="9525" marR="9525" marT="9525" marB="0" anchor="ctr"/>
                </a:tc>
                <a:tc>
                  <a:txBody>
                    <a:bodyPr/>
                    <a:lstStyle/>
                    <a:p>
                      <a:pPr algn="ctr" fontAlgn="ctr"/>
                      <a:r>
                        <a:rPr lang="en-US" sz="2400" b="0" i="0" u="none" strike="noStrike">
                          <a:solidFill>
                            <a:srgbClr val="000000"/>
                          </a:solidFill>
                          <a:latin typeface="Calibri"/>
                        </a:rPr>
                        <a:t>$0.10 </a:t>
                      </a:r>
                    </a:p>
                  </a:txBody>
                  <a:tcPr marL="9525" marR="9525" marT="9525" marB="0" anchor="ctr"/>
                </a:tc>
                <a:tc>
                  <a:txBody>
                    <a:bodyPr/>
                    <a:lstStyle/>
                    <a:p>
                      <a:pPr algn="ctr" fontAlgn="ctr"/>
                      <a:r>
                        <a:rPr lang="en-US" sz="2400" b="0" i="0" u="none" strike="noStrike">
                          <a:solidFill>
                            <a:srgbClr val="000000"/>
                          </a:solidFill>
                          <a:latin typeface="Calibri"/>
                        </a:rPr>
                        <a:t>1 min</a:t>
                      </a:r>
                    </a:p>
                  </a:txBody>
                  <a:tcPr marL="9525" marR="9525" marT="9525" marB="0" anchor="ctr"/>
                </a:tc>
                <a:tc>
                  <a:txBody>
                    <a:bodyPr/>
                    <a:lstStyle/>
                    <a:p>
                      <a:pPr algn="ctr" fontAlgn="ctr"/>
                      <a:r>
                        <a:rPr lang="en-US" sz="2400" b="0" i="0" u="none" strike="noStrike">
                          <a:solidFill>
                            <a:srgbClr val="000000"/>
                          </a:solidFill>
                          <a:latin typeface="Calibri"/>
                        </a:rPr>
                        <a:t>$0.52 </a:t>
                      </a:r>
                    </a:p>
                  </a:txBody>
                  <a:tcPr marL="9525" marR="9525" marT="9525" marB="0" anchor="ctr"/>
                </a:tc>
              </a:tr>
              <a:tr h="1025634">
                <a:tc>
                  <a:txBody>
                    <a:bodyPr/>
                    <a:lstStyle/>
                    <a:p>
                      <a:pPr algn="l" fontAlgn="ctr"/>
                      <a:r>
                        <a:rPr lang="en-US" sz="2400" b="0" i="0" u="none" strike="noStrike">
                          <a:solidFill>
                            <a:srgbClr val="000000"/>
                          </a:solidFill>
                          <a:latin typeface="Calibri"/>
                        </a:rPr>
                        <a:t>RFID</a:t>
                      </a:r>
                    </a:p>
                  </a:txBody>
                  <a:tcPr marL="9525" marR="9525" marT="9525" marB="0" anchor="ctr"/>
                </a:tc>
                <a:tc>
                  <a:txBody>
                    <a:bodyPr/>
                    <a:lstStyle/>
                    <a:p>
                      <a:pPr algn="ctr" fontAlgn="ctr"/>
                      <a:r>
                        <a:rPr lang="en-US" sz="2400" b="0" i="0" u="none" strike="noStrike">
                          <a:solidFill>
                            <a:srgbClr val="000000"/>
                          </a:solidFill>
                          <a:latin typeface="Calibri"/>
                        </a:rPr>
                        <a:t>$0.50 </a:t>
                      </a:r>
                    </a:p>
                  </a:txBody>
                  <a:tcPr marL="9525" marR="9525" marT="9525" marB="0" anchor="ctr"/>
                </a:tc>
                <a:tc>
                  <a:txBody>
                    <a:bodyPr/>
                    <a:lstStyle/>
                    <a:p>
                      <a:pPr algn="ctr" fontAlgn="ctr"/>
                      <a:r>
                        <a:rPr lang="en-US" sz="2400" b="0" i="0" u="none" strike="noStrike">
                          <a:solidFill>
                            <a:srgbClr val="000000"/>
                          </a:solidFill>
                          <a:latin typeface="Calibri"/>
                        </a:rPr>
                        <a:t>1 min</a:t>
                      </a:r>
                    </a:p>
                  </a:txBody>
                  <a:tcPr marL="9525" marR="9525" marT="9525" marB="0" anchor="ctr"/>
                </a:tc>
                <a:tc>
                  <a:txBody>
                    <a:bodyPr/>
                    <a:lstStyle/>
                    <a:p>
                      <a:pPr algn="ctr" fontAlgn="ctr"/>
                      <a:r>
                        <a:rPr lang="en-US" sz="2400" b="0" i="0" u="none" strike="noStrike" dirty="0">
                          <a:solidFill>
                            <a:srgbClr val="000000"/>
                          </a:solidFill>
                          <a:latin typeface="Calibri"/>
                        </a:rPr>
                        <a:t>$0.92 </a:t>
                      </a:r>
                    </a:p>
                  </a:txBody>
                  <a:tcPr marL="9525" marR="9525" marT="9525" marB="0" anchor="ctr"/>
                </a:tc>
              </a:tr>
            </a:tbl>
          </a:graphicData>
        </a:graphic>
      </p:graphicFrame>
      <p:sp>
        <p:nvSpPr>
          <p:cNvPr id="20512" name="TextBox 15"/>
          <p:cNvSpPr txBox="1">
            <a:spLocks noChangeArrowheads="1"/>
          </p:cNvSpPr>
          <p:nvPr/>
        </p:nvSpPr>
        <p:spPr bwMode="auto">
          <a:xfrm>
            <a:off x="457200" y="685800"/>
            <a:ext cx="3962400" cy="461963"/>
          </a:xfrm>
          <a:prstGeom prst="rect">
            <a:avLst/>
          </a:prstGeom>
          <a:noFill/>
          <a:ln w="9525">
            <a:noFill/>
            <a:miter lim="800000"/>
            <a:headEnd/>
            <a:tailEnd/>
          </a:ln>
        </p:spPr>
        <p:txBody>
          <a:bodyPr>
            <a:spAutoFit/>
          </a:bodyPr>
          <a:lstStyle/>
          <a:p>
            <a:r>
              <a:rPr lang="en-US" sz="2400" b="1"/>
              <a:t>1. Attachment Cost</a:t>
            </a:r>
          </a:p>
        </p:txBody>
      </p:sp>
      <p:sp>
        <p:nvSpPr>
          <p:cNvPr id="7" name="Title 1"/>
          <p:cNvSpPr txBox="1">
            <a:spLocks/>
          </p:cNvSpPr>
          <p:nvPr/>
        </p:nvSpPr>
        <p:spPr bwMode="auto">
          <a:xfrm>
            <a:off x="457200" y="76200"/>
            <a:ext cx="8229600" cy="639763"/>
          </a:xfrm>
          <a:prstGeom prst="rect">
            <a:avLst/>
          </a:prstGeom>
          <a:noFill/>
          <a:ln w="9525">
            <a:noFill/>
            <a:miter lim="800000"/>
            <a:headEnd/>
            <a:tailEnd/>
          </a:ln>
        </p:spPr>
        <p:txBody>
          <a:bodyPr anchor="ctr"/>
          <a:lstStyle/>
          <a:p>
            <a:pPr eaLnBrk="0" hangingPunct="0">
              <a:defRPr/>
            </a:pPr>
            <a:r>
              <a:rPr lang="en-US" sz="3200" b="1" dirty="0">
                <a:solidFill>
                  <a:schemeClr val="tx2"/>
                </a:solidFill>
                <a:latin typeface="+mj-lt"/>
                <a:ea typeface="+mj-ea"/>
                <a:cs typeface="+mj-cs"/>
              </a:rPr>
              <a:t>SMARTTRACK RFID</a:t>
            </a:r>
          </a:p>
        </p:txBody>
      </p:sp>
      <p:sp>
        <p:nvSpPr>
          <p:cNvPr id="8" name="TextBox 3"/>
          <p:cNvSpPr txBox="1">
            <a:spLocks noChangeArrowheads="1"/>
          </p:cNvSpPr>
          <p:nvPr/>
        </p:nvSpPr>
        <p:spPr bwMode="auto">
          <a:xfrm>
            <a:off x="3048000" y="6290846"/>
            <a:ext cx="5791200" cy="338554"/>
          </a:xfrm>
          <a:prstGeom prst="rect">
            <a:avLst/>
          </a:prstGeom>
          <a:noFill/>
          <a:ln w="9525">
            <a:noFill/>
            <a:miter lim="800000"/>
            <a:headEnd/>
            <a:tailEnd/>
          </a:ln>
        </p:spPr>
        <p:txBody>
          <a:bodyPr wrap="square">
            <a:spAutoFit/>
          </a:bodyPr>
          <a:lstStyle/>
          <a:p>
            <a:r>
              <a:rPr lang="en-US" sz="800" dirty="0"/>
              <a:t>“A cost-benefit analysis of RFID for museum and Art Gallery collections November 2008”, </a:t>
            </a:r>
            <a:r>
              <a:rPr lang="en-US" sz="800" i="1" dirty="0"/>
              <a:t>©</a:t>
            </a:r>
            <a:r>
              <a:rPr lang="en-US" sz="800" i="1" dirty="0" err="1"/>
              <a:t>Smarttrack</a:t>
            </a:r>
            <a:r>
              <a:rPr lang="en-US" sz="800" i="1" dirty="0"/>
              <a:t> RFID Pty Ltd ABN 97 133 696 867</a:t>
            </a:r>
          </a:p>
        </p:txBody>
      </p:sp>
      <p:sp>
        <p:nvSpPr>
          <p:cNvPr id="9" name="Slide Number Placeholder 8"/>
          <p:cNvSpPr>
            <a:spLocks noGrp="1"/>
          </p:cNvSpPr>
          <p:nvPr>
            <p:ph type="sldNum" sz="quarter" idx="12"/>
          </p:nvPr>
        </p:nvSpPr>
        <p:spPr/>
        <p:txBody>
          <a:bodyPr/>
          <a:lstStyle/>
          <a:p>
            <a:fld id="{3566D54D-DCC6-42D0-9A03-7F08F1E76C79}" type="slidenum">
              <a:rPr lang="en-US" smtClean="0"/>
              <a:pPr/>
              <a:t>38</a:t>
            </a:fld>
            <a:endParaRPr lang="en-US"/>
          </a:p>
        </p:txBody>
      </p:sp>
      <p:sp>
        <p:nvSpPr>
          <p:cNvPr id="10" name="Footer Placeholder 9"/>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381000" y="1379538"/>
          <a:ext cx="8229603" cy="4411980"/>
        </p:xfrm>
        <a:graphic>
          <a:graphicData uri="http://schemas.openxmlformats.org/drawingml/2006/table">
            <a:tbl>
              <a:tblPr firstRow="1" bandRow="1">
                <a:tableStyleId>{5C22544A-7EE6-4342-B048-85BDC9FD1C3A}</a:tableStyleId>
              </a:tblPr>
              <a:tblGrid>
                <a:gridCol w="1066800"/>
                <a:gridCol w="5943600"/>
                <a:gridCol w="1219203"/>
              </a:tblGrid>
              <a:tr h="634927">
                <a:tc>
                  <a:txBody>
                    <a:bodyPr/>
                    <a:lstStyle/>
                    <a:p>
                      <a:pPr algn="ctr" fontAlgn="ctr"/>
                      <a:r>
                        <a:rPr lang="en-US" sz="1800" b="0" i="0" u="none" strike="noStrike" dirty="0">
                          <a:solidFill>
                            <a:srgbClr val="000000"/>
                          </a:solidFill>
                          <a:latin typeface="Calibri"/>
                        </a:rPr>
                        <a:t>Reading type</a:t>
                      </a:r>
                    </a:p>
                  </a:txBody>
                  <a:tcPr marL="9525" marR="9525" marT="9525" marB="0" anchor="ctr"/>
                </a:tc>
                <a:tc>
                  <a:txBody>
                    <a:bodyPr/>
                    <a:lstStyle/>
                    <a:p>
                      <a:pPr algn="ctr" fontAlgn="ctr"/>
                      <a:r>
                        <a:rPr lang="en-US" sz="1800" b="0" i="0" u="none" strike="noStrike" dirty="0">
                          <a:solidFill>
                            <a:srgbClr val="000000"/>
                          </a:solidFill>
                          <a:latin typeface="Calibri"/>
                        </a:rPr>
                        <a:t> Estimated average reading time per item </a:t>
                      </a:r>
                    </a:p>
                  </a:txBody>
                  <a:tcPr marL="9525" marR="9525" marT="9525" marB="0" anchor="ctr"/>
                </a:tc>
                <a:tc>
                  <a:txBody>
                    <a:bodyPr/>
                    <a:lstStyle/>
                    <a:p>
                      <a:pPr algn="ctr" fontAlgn="ctr"/>
                      <a:r>
                        <a:rPr lang="en-US" sz="1800" b="0" i="0" u="none" strike="noStrike">
                          <a:solidFill>
                            <a:srgbClr val="000000"/>
                          </a:solidFill>
                          <a:latin typeface="Calibri"/>
                        </a:rPr>
                        <a:t>Reading cost per item*</a:t>
                      </a:r>
                    </a:p>
                  </a:txBody>
                  <a:tcPr marL="9525" marR="9525" marT="9525" marB="0" anchor="ctr"/>
                </a:tc>
              </a:tr>
              <a:tr h="946973">
                <a:tc>
                  <a:txBody>
                    <a:bodyPr/>
                    <a:lstStyle/>
                    <a:p>
                      <a:pPr algn="l" fontAlgn="ctr"/>
                      <a:r>
                        <a:rPr lang="en-US" sz="1800" b="0" i="0" u="none" strike="noStrike">
                          <a:solidFill>
                            <a:srgbClr val="000000"/>
                          </a:solidFill>
                          <a:latin typeface="Calibri"/>
                        </a:rPr>
                        <a:t>Number only (Manual)</a:t>
                      </a:r>
                    </a:p>
                  </a:txBody>
                  <a:tcPr marL="9525" marR="9525" marT="9525" marB="0" anchor="ctr"/>
                </a:tc>
                <a:tc>
                  <a:txBody>
                    <a:bodyPr/>
                    <a:lstStyle/>
                    <a:p>
                      <a:pPr algn="ctr" fontAlgn="ctr"/>
                      <a:r>
                        <a:rPr lang="en-US" sz="1800" b="0" i="0" u="none" strike="noStrike" dirty="0">
                          <a:solidFill>
                            <a:srgbClr val="000000"/>
                          </a:solidFill>
                          <a:latin typeface="Calibri"/>
                        </a:rPr>
                        <a:t>5 minutes </a:t>
                      </a:r>
                      <a:endParaRPr lang="en-US" sz="1800" b="0" i="0" u="none" strike="noStrike" dirty="0" smtClean="0">
                        <a:solidFill>
                          <a:srgbClr val="000000"/>
                        </a:solidFill>
                        <a:latin typeface="Calibri"/>
                      </a:endParaRPr>
                    </a:p>
                    <a:p>
                      <a:pPr algn="ctr" fontAlgn="ctr"/>
                      <a:r>
                        <a:rPr lang="en-US" sz="1800" b="0" i="0" u="none" strike="noStrike" dirty="0" smtClean="0">
                          <a:solidFill>
                            <a:srgbClr val="000000"/>
                          </a:solidFill>
                          <a:latin typeface="Calibri"/>
                        </a:rPr>
                        <a:t>(</a:t>
                      </a:r>
                      <a:r>
                        <a:rPr lang="en-US" sz="1800" b="0" i="0" u="none" strike="noStrike" dirty="0">
                          <a:solidFill>
                            <a:srgbClr val="000000"/>
                          </a:solidFill>
                          <a:latin typeface="Calibri"/>
                        </a:rPr>
                        <a:t>Includes time for opening boxes, handling objects, correcting 10% error-rate and manually loading data into CMS.)</a:t>
                      </a:r>
                    </a:p>
                  </a:txBody>
                  <a:tcPr marL="9525" marR="9525" marT="9525" marB="0" anchor="ctr"/>
                </a:tc>
                <a:tc>
                  <a:txBody>
                    <a:bodyPr/>
                    <a:lstStyle/>
                    <a:p>
                      <a:pPr algn="ctr" fontAlgn="ctr"/>
                      <a:r>
                        <a:rPr lang="en-US" sz="1800" b="0" i="0" u="none" strike="noStrike" dirty="0">
                          <a:solidFill>
                            <a:srgbClr val="000000"/>
                          </a:solidFill>
                          <a:latin typeface="Calibri"/>
                        </a:rPr>
                        <a:t>$2.10 </a:t>
                      </a:r>
                    </a:p>
                  </a:txBody>
                  <a:tcPr marL="9525" marR="9525" marT="9525" marB="0" anchor="ctr"/>
                </a:tc>
              </a:tr>
              <a:tr h="1571063">
                <a:tc>
                  <a:txBody>
                    <a:bodyPr/>
                    <a:lstStyle/>
                    <a:p>
                      <a:pPr algn="l" fontAlgn="ctr"/>
                      <a:r>
                        <a:rPr lang="en-US" sz="1800" b="0" i="0" u="none" strike="noStrike" dirty="0">
                          <a:solidFill>
                            <a:srgbClr val="000000"/>
                          </a:solidFill>
                          <a:latin typeface="Calibri"/>
                        </a:rPr>
                        <a:t>Barcodes</a:t>
                      </a:r>
                    </a:p>
                  </a:txBody>
                  <a:tcPr marL="9525" marR="9525" marT="9525" marB="0" anchor="ctr"/>
                </a:tc>
                <a:tc>
                  <a:txBody>
                    <a:bodyPr/>
                    <a:lstStyle/>
                    <a:p>
                      <a:pPr algn="ctr" fontAlgn="ctr"/>
                      <a:r>
                        <a:rPr lang="en-US" sz="1800" b="0" i="0" u="none" strike="noStrike" dirty="0">
                          <a:solidFill>
                            <a:srgbClr val="000000"/>
                          </a:solidFill>
                          <a:latin typeface="Calibri"/>
                        </a:rPr>
                        <a:t>1 minute </a:t>
                      </a:r>
                      <a:endParaRPr lang="en-US" sz="1800" b="0" i="0" u="none" strike="noStrike" dirty="0" smtClean="0">
                        <a:solidFill>
                          <a:srgbClr val="000000"/>
                        </a:solidFill>
                        <a:latin typeface="Calibri"/>
                      </a:endParaRPr>
                    </a:p>
                    <a:p>
                      <a:pPr algn="ctr" fontAlgn="ctr"/>
                      <a:r>
                        <a:rPr lang="en-US" sz="1800" b="0" i="0" u="none" strike="noStrike" dirty="0" smtClean="0">
                          <a:solidFill>
                            <a:srgbClr val="000000"/>
                          </a:solidFill>
                          <a:latin typeface="Calibri"/>
                        </a:rPr>
                        <a:t>(</a:t>
                      </a:r>
                      <a:r>
                        <a:rPr lang="en-US" sz="1800" b="0" i="0" u="none" strike="noStrike" dirty="0">
                          <a:solidFill>
                            <a:srgbClr val="000000"/>
                          </a:solidFill>
                          <a:latin typeface="Calibri"/>
                        </a:rPr>
                        <a:t>Includes time for opening boxes, handling objects, and interacting with barcode reader (e.g. selecting location from a drop-down list). Assumes location data is automatically loaded to CMS.)</a:t>
                      </a:r>
                    </a:p>
                  </a:txBody>
                  <a:tcPr marL="9525" marR="9525" marT="9525" marB="0" anchor="ctr"/>
                </a:tc>
                <a:tc>
                  <a:txBody>
                    <a:bodyPr/>
                    <a:lstStyle/>
                    <a:p>
                      <a:pPr algn="ctr" fontAlgn="ctr"/>
                      <a:r>
                        <a:rPr lang="en-US" sz="1800" b="0" i="0" u="none" strike="noStrike">
                          <a:solidFill>
                            <a:srgbClr val="000000"/>
                          </a:solidFill>
                          <a:latin typeface="Calibri"/>
                        </a:rPr>
                        <a:t>$0.42 </a:t>
                      </a:r>
                    </a:p>
                  </a:txBody>
                  <a:tcPr marL="9525" marR="9525" marT="9525" marB="0" anchor="ctr"/>
                </a:tc>
              </a:tr>
              <a:tr h="1259017">
                <a:tc>
                  <a:txBody>
                    <a:bodyPr/>
                    <a:lstStyle/>
                    <a:p>
                      <a:pPr algn="l" fontAlgn="ctr"/>
                      <a:r>
                        <a:rPr lang="en-US" sz="1800" b="0" i="0" u="none" strike="noStrike">
                          <a:solidFill>
                            <a:srgbClr val="000000"/>
                          </a:solidFill>
                          <a:latin typeface="Calibri"/>
                        </a:rPr>
                        <a:t>RFID</a:t>
                      </a:r>
                    </a:p>
                  </a:txBody>
                  <a:tcPr marL="9525" marR="9525" marT="9525" marB="0" anchor="ctr"/>
                </a:tc>
                <a:tc>
                  <a:txBody>
                    <a:bodyPr/>
                    <a:lstStyle/>
                    <a:p>
                      <a:pPr algn="ctr" fontAlgn="ctr"/>
                      <a:r>
                        <a:rPr lang="en-US" sz="1800" b="0" i="0" u="none" strike="noStrike" dirty="0">
                          <a:solidFill>
                            <a:srgbClr val="000000"/>
                          </a:solidFill>
                          <a:latin typeface="Calibri"/>
                        </a:rPr>
                        <a:t>0.5 seconds </a:t>
                      </a:r>
                      <a:endParaRPr lang="en-US" sz="1800" b="0" i="0" u="none" strike="noStrike" dirty="0" smtClean="0">
                        <a:solidFill>
                          <a:srgbClr val="000000"/>
                        </a:solidFill>
                        <a:latin typeface="Calibri"/>
                      </a:endParaRPr>
                    </a:p>
                    <a:p>
                      <a:pPr algn="ctr" fontAlgn="ctr"/>
                      <a:r>
                        <a:rPr lang="en-US" sz="1800" b="0" i="0" u="none" strike="noStrike" dirty="0" smtClean="0">
                          <a:solidFill>
                            <a:srgbClr val="000000"/>
                          </a:solidFill>
                          <a:latin typeface="Calibri"/>
                        </a:rPr>
                        <a:t>(</a:t>
                      </a:r>
                      <a:r>
                        <a:rPr lang="en-US" sz="1800" b="0" i="0" u="none" strike="noStrike" dirty="0">
                          <a:solidFill>
                            <a:srgbClr val="000000"/>
                          </a:solidFill>
                          <a:latin typeface="Calibri"/>
                        </a:rPr>
                        <a:t>Includes time required to interact with handheld reader (e.g. selecting location from a drop-down list). Assumes location data is automatically loaded to the CMS.)</a:t>
                      </a:r>
                    </a:p>
                  </a:txBody>
                  <a:tcPr marL="9525" marR="9525" marT="9525" marB="0" anchor="ctr"/>
                </a:tc>
                <a:tc>
                  <a:txBody>
                    <a:bodyPr/>
                    <a:lstStyle/>
                    <a:p>
                      <a:pPr algn="ctr" fontAlgn="ctr"/>
                      <a:r>
                        <a:rPr lang="en-US" sz="1800" b="0" i="0" u="none" strike="noStrike" dirty="0">
                          <a:solidFill>
                            <a:srgbClr val="000000"/>
                          </a:solidFill>
                          <a:latin typeface="Calibri"/>
                        </a:rPr>
                        <a:t>$0.0035 </a:t>
                      </a:r>
                    </a:p>
                  </a:txBody>
                  <a:tcPr marL="9525" marR="9525" marT="9525" marB="0" anchor="ctr"/>
                </a:tc>
              </a:tr>
            </a:tbl>
          </a:graphicData>
        </a:graphic>
      </p:graphicFrame>
      <p:pic>
        <p:nvPicPr>
          <p:cNvPr id="21529" name="Picture 2"/>
          <p:cNvPicPr>
            <a:picLocks noChangeAspect="1" noChangeArrowheads="1"/>
          </p:cNvPicPr>
          <p:nvPr/>
        </p:nvPicPr>
        <p:blipFill>
          <a:blip r:embed="rId2" cstate="print"/>
          <a:srcRect/>
          <a:stretch>
            <a:fillRect/>
          </a:stretch>
        </p:blipFill>
        <p:spPr bwMode="auto">
          <a:xfrm>
            <a:off x="6705600" y="0"/>
            <a:ext cx="2247900" cy="768350"/>
          </a:xfrm>
          <a:prstGeom prst="rect">
            <a:avLst/>
          </a:prstGeom>
          <a:noFill/>
          <a:ln w="9525">
            <a:noFill/>
            <a:miter lim="800000"/>
            <a:headEnd/>
            <a:tailEnd/>
          </a:ln>
        </p:spPr>
      </p:pic>
      <p:sp>
        <p:nvSpPr>
          <p:cNvPr id="21531" name="TextBox 8"/>
          <p:cNvSpPr txBox="1">
            <a:spLocks noChangeArrowheads="1"/>
          </p:cNvSpPr>
          <p:nvPr/>
        </p:nvSpPr>
        <p:spPr bwMode="auto">
          <a:xfrm>
            <a:off x="457200" y="685800"/>
            <a:ext cx="3962400" cy="461963"/>
          </a:xfrm>
          <a:prstGeom prst="rect">
            <a:avLst/>
          </a:prstGeom>
          <a:noFill/>
          <a:ln w="9525">
            <a:noFill/>
            <a:miter lim="800000"/>
            <a:headEnd/>
            <a:tailEnd/>
          </a:ln>
        </p:spPr>
        <p:txBody>
          <a:bodyPr>
            <a:spAutoFit/>
          </a:bodyPr>
          <a:lstStyle/>
          <a:p>
            <a:r>
              <a:rPr lang="en-US" sz="2400" b="1"/>
              <a:t>2. Reading-Time Cost</a:t>
            </a:r>
          </a:p>
        </p:txBody>
      </p:sp>
      <p:sp>
        <p:nvSpPr>
          <p:cNvPr id="7" name="Title 1"/>
          <p:cNvSpPr txBox="1">
            <a:spLocks/>
          </p:cNvSpPr>
          <p:nvPr/>
        </p:nvSpPr>
        <p:spPr bwMode="auto">
          <a:xfrm>
            <a:off x="457200" y="76200"/>
            <a:ext cx="8229600" cy="639763"/>
          </a:xfrm>
          <a:prstGeom prst="rect">
            <a:avLst/>
          </a:prstGeom>
          <a:noFill/>
          <a:ln w="9525">
            <a:noFill/>
            <a:miter lim="800000"/>
            <a:headEnd/>
            <a:tailEnd/>
          </a:ln>
        </p:spPr>
        <p:txBody>
          <a:bodyPr anchor="ctr"/>
          <a:lstStyle/>
          <a:p>
            <a:pPr eaLnBrk="0" hangingPunct="0">
              <a:defRPr/>
            </a:pPr>
            <a:r>
              <a:rPr lang="en-US" sz="3200" b="1" dirty="0">
                <a:solidFill>
                  <a:schemeClr val="tx2"/>
                </a:solidFill>
                <a:latin typeface="+mj-lt"/>
                <a:ea typeface="+mj-ea"/>
                <a:cs typeface="+mj-cs"/>
              </a:rPr>
              <a:t>SMARTTRACK RFID</a:t>
            </a:r>
          </a:p>
        </p:txBody>
      </p:sp>
      <p:sp>
        <p:nvSpPr>
          <p:cNvPr id="9" name="TextBox 3"/>
          <p:cNvSpPr txBox="1">
            <a:spLocks noChangeArrowheads="1"/>
          </p:cNvSpPr>
          <p:nvPr/>
        </p:nvSpPr>
        <p:spPr bwMode="auto">
          <a:xfrm>
            <a:off x="3048000" y="6290846"/>
            <a:ext cx="5791200" cy="338554"/>
          </a:xfrm>
          <a:prstGeom prst="rect">
            <a:avLst/>
          </a:prstGeom>
          <a:noFill/>
          <a:ln w="9525">
            <a:noFill/>
            <a:miter lim="800000"/>
            <a:headEnd/>
            <a:tailEnd/>
          </a:ln>
        </p:spPr>
        <p:txBody>
          <a:bodyPr wrap="square">
            <a:spAutoFit/>
          </a:bodyPr>
          <a:lstStyle/>
          <a:p>
            <a:r>
              <a:rPr lang="en-US" sz="800" dirty="0"/>
              <a:t>“A cost-benefit analysis of RFID for museum and Art Gallery collections November 2008”, </a:t>
            </a:r>
            <a:r>
              <a:rPr lang="en-US" sz="800" i="1" dirty="0"/>
              <a:t>©</a:t>
            </a:r>
            <a:r>
              <a:rPr lang="en-US" sz="800" i="1" dirty="0" err="1"/>
              <a:t>Smarttrack</a:t>
            </a:r>
            <a:r>
              <a:rPr lang="en-US" sz="800" i="1" dirty="0"/>
              <a:t> RFID Pty Ltd ABN 97 133 696 867</a:t>
            </a:r>
          </a:p>
        </p:txBody>
      </p:sp>
      <p:sp>
        <p:nvSpPr>
          <p:cNvPr id="10" name="Slide Number Placeholder 9"/>
          <p:cNvSpPr>
            <a:spLocks noGrp="1"/>
          </p:cNvSpPr>
          <p:nvPr>
            <p:ph type="sldNum" sz="quarter" idx="12"/>
          </p:nvPr>
        </p:nvSpPr>
        <p:spPr/>
        <p:txBody>
          <a:bodyPr/>
          <a:lstStyle/>
          <a:p>
            <a:fld id="{3566D54D-DCC6-42D0-9A03-7F08F1E76C79}" type="slidenum">
              <a:rPr lang="en-US" smtClean="0"/>
              <a:pPr/>
              <a:t>39</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1371600"/>
          <a:ext cx="7010400" cy="4759960"/>
        </p:xfrm>
        <a:graphic>
          <a:graphicData uri="http://schemas.openxmlformats.org/drawingml/2006/table">
            <a:tbl>
              <a:tblPr firstRow="1" bandRow="1">
                <a:tableStyleId>{5C22544A-7EE6-4342-B048-85BDC9FD1C3A}</a:tableStyleId>
              </a:tblPr>
              <a:tblGrid>
                <a:gridCol w="1218253"/>
                <a:gridCol w="5792147"/>
              </a:tblGrid>
              <a:tr h="370840">
                <a:tc>
                  <a:txBody>
                    <a:bodyPr/>
                    <a:lstStyle/>
                    <a:p>
                      <a:r>
                        <a:rPr lang="en-US" dirty="0" smtClean="0"/>
                        <a:t>Decade</a:t>
                      </a:r>
                      <a:endParaRPr lang="en-US" dirty="0"/>
                    </a:p>
                  </a:txBody>
                  <a:tcPr/>
                </a:tc>
                <a:tc>
                  <a:txBody>
                    <a:bodyPr/>
                    <a:lstStyle/>
                    <a:p>
                      <a:r>
                        <a:rPr lang="en-US" dirty="0" smtClean="0"/>
                        <a:t>Event</a:t>
                      </a:r>
                      <a:endParaRPr lang="en-US" dirty="0"/>
                    </a:p>
                  </a:txBody>
                  <a:tcPr/>
                </a:tc>
              </a:tr>
              <a:tr h="510222">
                <a:tc>
                  <a:txBody>
                    <a:bodyPr/>
                    <a:lstStyle/>
                    <a:p>
                      <a:r>
                        <a:rPr lang="en-US" sz="1400" dirty="0" smtClean="0"/>
                        <a:t>1940-1950</a:t>
                      </a:r>
                      <a:endParaRPr lang="en-US" sz="1400" dirty="0"/>
                    </a:p>
                  </a:txBody>
                  <a:tcPr/>
                </a:tc>
                <a:tc>
                  <a:txBody>
                    <a:bodyPr/>
                    <a:lstStyle/>
                    <a:p>
                      <a:r>
                        <a:rPr kumimoji="0" lang="en-US" sz="1400" kern="1200" baseline="0" dirty="0" smtClean="0">
                          <a:solidFill>
                            <a:schemeClr val="dk1"/>
                          </a:solidFill>
                          <a:latin typeface="+mn-lt"/>
                          <a:ea typeface="+mn-ea"/>
                          <a:cs typeface="+mn-cs"/>
                        </a:rPr>
                        <a:t>Radar refined and used, major World War II development effort. </a:t>
                      </a:r>
                    </a:p>
                    <a:p>
                      <a:r>
                        <a:rPr kumimoji="0" lang="en-US" sz="1400" kern="1200" baseline="0" dirty="0" smtClean="0">
                          <a:solidFill>
                            <a:schemeClr val="dk1"/>
                          </a:solidFill>
                          <a:latin typeface="+mn-lt"/>
                          <a:ea typeface="+mn-ea"/>
                          <a:cs typeface="+mn-cs"/>
                        </a:rPr>
                        <a:t>RFID invented in 1948. 	</a:t>
                      </a:r>
                    </a:p>
                    <a:p>
                      <a:endParaRPr lang="en-US" sz="1400" dirty="0"/>
                    </a:p>
                  </a:txBody>
                  <a:tcPr/>
                </a:tc>
              </a:tr>
              <a:tr h="497840">
                <a:tc>
                  <a:txBody>
                    <a:bodyPr/>
                    <a:lstStyle/>
                    <a:p>
                      <a:r>
                        <a:rPr lang="en-US" sz="1400" dirty="0" smtClean="0"/>
                        <a:t>1950-1960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baseline="0" dirty="0" smtClean="0">
                          <a:solidFill>
                            <a:schemeClr val="dk1"/>
                          </a:solidFill>
                          <a:latin typeface="+mn-lt"/>
                          <a:ea typeface="+mn-ea"/>
                          <a:cs typeface="+mn-cs"/>
                        </a:rPr>
                        <a:t>Early explorations of RFID technology, laboratory experiments. 	</a:t>
                      </a:r>
                    </a:p>
                    <a:p>
                      <a:endParaRPr lang="en-US" sz="1400" dirty="0"/>
                    </a:p>
                  </a:txBody>
                  <a:tcPr/>
                </a:tc>
              </a:tr>
              <a:tr h="370840">
                <a:tc>
                  <a:txBody>
                    <a:bodyPr/>
                    <a:lstStyle/>
                    <a:p>
                      <a:r>
                        <a:rPr lang="en-US" sz="1400" smtClean="0"/>
                        <a:t>1960-1970</a:t>
                      </a:r>
                      <a:endParaRPr lang="en-US" sz="1400" dirty="0"/>
                    </a:p>
                  </a:txBody>
                  <a:tcPr/>
                </a:tc>
                <a:tc>
                  <a:txBody>
                    <a:bodyPr/>
                    <a:lstStyle/>
                    <a:p>
                      <a:r>
                        <a:rPr kumimoji="0" lang="en-US" sz="1400" kern="1200" baseline="0" dirty="0" smtClean="0">
                          <a:solidFill>
                            <a:schemeClr val="dk1"/>
                          </a:solidFill>
                          <a:latin typeface="+mn-lt"/>
                          <a:ea typeface="+mn-ea"/>
                          <a:cs typeface="+mn-cs"/>
                        </a:rPr>
                        <a:t>Development of the theory of RFID. </a:t>
                      </a:r>
                    </a:p>
                    <a:p>
                      <a:r>
                        <a:rPr kumimoji="0" lang="en-US" sz="1400" kern="1200" baseline="0" dirty="0" smtClean="0">
                          <a:solidFill>
                            <a:schemeClr val="dk1"/>
                          </a:solidFill>
                          <a:latin typeface="+mn-lt"/>
                          <a:ea typeface="+mn-ea"/>
                          <a:cs typeface="+mn-cs"/>
                        </a:rPr>
                        <a:t>Start of applications field trials. 	</a:t>
                      </a:r>
                    </a:p>
                    <a:p>
                      <a:endParaRPr lang="en-US" sz="1400" dirty="0"/>
                    </a:p>
                  </a:txBody>
                  <a:tcPr/>
                </a:tc>
              </a:tr>
              <a:tr h="370840">
                <a:tc>
                  <a:txBody>
                    <a:bodyPr/>
                    <a:lstStyle/>
                    <a:p>
                      <a:r>
                        <a:rPr lang="en-US" sz="1400" dirty="0" smtClean="0"/>
                        <a:t>1970-1980</a:t>
                      </a:r>
                      <a:endParaRPr lang="en-US" sz="1400" dirty="0"/>
                    </a:p>
                  </a:txBody>
                  <a:tcPr/>
                </a:tc>
                <a:tc>
                  <a:txBody>
                    <a:bodyPr/>
                    <a:lstStyle/>
                    <a:p>
                      <a:r>
                        <a:rPr kumimoji="0" lang="en-US" sz="1400" kern="1200" baseline="0" dirty="0" smtClean="0">
                          <a:solidFill>
                            <a:schemeClr val="dk1"/>
                          </a:solidFill>
                          <a:latin typeface="+mn-lt"/>
                          <a:ea typeface="+mn-ea"/>
                          <a:cs typeface="+mn-cs"/>
                        </a:rPr>
                        <a:t>Explosion of RFID development. </a:t>
                      </a:r>
                    </a:p>
                    <a:p>
                      <a:r>
                        <a:rPr kumimoji="0" lang="en-US" sz="1400" kern="1200" baseline="0" dirty="0" smtClean="0">
                          <a:solidFill>
                            <a:schemeClr val="dk1"/>
                          </a:solidFill>
                          <a:latin typeface="+mn-lt"/>
                          <a:ea typeface="+mn-ea"/>
                          <a:cs typeface="+mn-cs"/>
                        </a:rPr>
                        <a:t>Tests of RFID accelerate. </a:t>
                      </a:r>
                    </a:p>
                    <a:p>
                      <a:r>
                        <a:rPr kumimoji="0" lang="en-US" sz="1400" kern="1200" baseline="0" dirty="0" smtClean="0">
                          <a:solidFill>
                            <a:schemeClr val="dk1"/>
                          </a:solidFill>
                          <a:latin typeface="+mn-lt"/>
                          <a:ea typeface="+mn-ea"/>
                          <a:cs typeface="+mn-cs"/>
                        </a:rPr>
                        <a:t>Very early adopter implementations of RFID. 	</a:t>
                      </a:r>
                    </a:p>
                    <a:p>
                      <a:endParaRPr lang="en-US" sz="1400" dirty="0"/>
                    </a:p>
                  </a:txBody>
                  <a:tcPr/>
                </a:tc>
              </a:tr>
              <a:tr h="370840">
                <a:tc>
                  <a:txBody>
                    <a:bodyPr/>
                    <a:lstStyle/>
                    <a:p>
                      <a:r>
                        <a:rPr lang="en-US" sz="1400" dirty="0" smtClean="0"/>
                        <a:t>1980-1990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baseline="0" dirty="0" smtClean="0">
                          <a:solidFill>
                            <a:schemeClr val="dk1"/>
                          </a:solidFill>
                          <a:latin typeface="+mn-lt"/>
                          <a:ea typeface="+mn-ea"/>
                          <a:cs typeface="+mn-cs"/>
                        </a:rPr>
                        <a:t>Commercial applications of RFID enter mainstream. 	</a:t>
                      </a:r>
                    </a:p>
                    <a:p>
                      <a:endParaRPr lang="en-US" sz="1400" dirty="0"/>
                    </a:p>
                  </a:txBody>
                  <a:tcPr/>
                </a:tc>
              </a:tr>
              <a:tr h="370840">
                <a:tc>
                  <a:txBody>
                    <a:bodyPr/>
                    <a:lstStyle/>
                    <a:p>
                      <a:r>
                        <a:rPr lang="en-US" sz="1400" dirty="0" smtClean="0"/>
                        <a:t>1990-2000</a:t>
                      </a:r>
                      <a:endParaRPr lang="en-US" sz="1400" dirty="0"/>
                    </a:p>
                  </a:txBody>
                  <a:tcPr/>
                </a:tc>
                <a:tc>
                  <a:txBody>
                    <a:bodyPr/>
                    <a:lstStyle/>
                    <a:p>
                      <a:r>
                        <a:rPr kumimoji="0" lang="en-US" sz="1400" kern="1200" baseline="0" dirty="0" smtClean="0">
                          <a:solidFill>
                            <a:schemeClr val="dk1"/>
                          </a:solidFill>
                          <a:latin typeface="+mn-lt"/>
                          <a:ea typeface="+mn-ea"/>
                          <a:cs typeface="+mn-cs"/>
                        </a:rPr>
                        <a:t>Emergence of standards. </a:t>
                      </a:r>
                    </a:p>
                    <a:p>
                      <a:r>
                        <a:rPr kumimoji="0" lang="en-US" sz="1400" kern="1200" baseline="0" dirty="0" smtClean="0">
                          <a:solidFill>
                            <a:schemeClr val="dk1"/>
                          </a:solidFill>
                          <a:latin typeface="+mn-lt"/>
                          <a:ea typeface="+mn-ea"/>
                          <a:cs typeface="+mn-cs"/>
                        </a:rPr>
                        <a:t>RFID widely deployed. </a:t>
                      </a:r>
                    </a:p>
                    <a:p>
                      <a:r>
                        <a:rPr kumimoji="0" lang="en-US" sz="1400" kern="1200" baseline="0" dirty="0" smtClean="0">
                          <a:solidFill>
                            <a:schemeClr val="dk1"/>
                          </a:solidFill>
                          <a:latin typeface="+mn-lt"/>
                          <a:ea typeface="+mn-ea"/>
                          <a:cs typeface="+mn-cs"/>
                        </a:rPr>
                        <a:t>RFID becomes a part of everyday life. 	</a:t>
                      </a:r>
                    </a:p>
                    <a:p>
                      <a:endParaRPr lang="en-US" sz="1400" dirty="0"/>
                    </a:p>
                  </a:txBody>
                  <a:tcPr/>
                </a:tc>
              </a:tr>
            </a:tbl>
          </a:graphicData>
        </a:graphic>
      </p:graphicFrame>
      <p:sp>
        <p:nvSpPr>
          <p:cNvPr id="3" name="Title 2"/>
          <p:cNvSpPr>
            <a:spLocks noGrp="1"/>
          </p:cNvSpPr>
          <p:nvPr>
            <p:ph type="title"/>
          </p:nvPr>
        </p:nvSpPr>
        <p:spPr/>
        <p:txBody>
          <a:bodyPr/>
          <a:lstStyle/>
          <a:p>
            <a:r>
              <a:rPr lang="en-US" dirty="0" smtClean="0"/>
              <a:t>History of RFID</a:t>
            </a:r>
            <a:endParaRPr lang="en-US" dirty="0"/>
          </a:p>
        </p:txBody>
      </p:sp>
      <p:sp>
        <p:nvSpPr>
          <p:cNvPr id="6" name="Slide Number Placeholder 5"/>
          <p:cNvSpPr>
            <a:spLocks noGrp="1"/>
          </p:cNvSpPr>
          <p:nvPr>
            <p:ph type="sldNum" sz="quarter" idx="12"/>
          </p:nvPr>
        </p:nvSpPr>
        <p:spPr/>
        <p:txBody>
          <a:bodyPr/>
          <a:lstStyle/>
          <a:p>
            <a:fld id="{3566D54D-DCC6-42D0-9A03-7F08F1E76C79}" type="slidenum">
              <a:rPr lang="en-US" smtClean="0"/>
              <a:pPr/>
              <a:t>4</a:t>
            </a:fld>
            <a:endParaRPr lang="en-US"/>
          </a:p>
        </p:txBody>
      </p:sp>
      <p:sp>
        <p:nvSpPr>
          <p:cNvPr id="7" name="Footer Placeholder 6"/>
          <p:cNvSpPr>
            <a:spLocks noGrp="1"/>
          </p:cNvSpPr>
          <p:nvPr>
            <p:ph type="ftr" sz="quarter" idx="11"/>
          </p:nvPr>
        </p:nvSpPr>
        <p:spPr>
          <a:xfrm>
            <a:off x="4380072" y="6477000"/>
            <a:ext cx="4382928" cy="381000"/>
          </a:xfrm>
        </p:spPr>
        <p:txBody>
          <a:bodyPr/>
          <a:lstStyle/>
          <a:p>
            <a:r>
              <a:rPr lang="en-US" sz="800" dirty="0" smtClean="0"/>
              <a:t>http://www.transcore.com/pdf/AIM%20shrouds_of_time.pdf</a:t>
            </a:r>
          </a:p>
          <a:p>
            <a:endParaRPr lang="en-US" dirty="0"/>
          </a:p>
        </p:txBody>
      </p:sp>
      <p:pic>
        <p:nvPicPr>
          <p:cNvPr id="58370" name="Picture 2" descr="http://www.tapecon.com/content/images/rfid3.jpg"/>
          <p:cNvPicPr>
            <a:picLocks noChangeAspect="1" noChangeArrowheads="1"/>
          </p:cNvPicPr>
          <p:nvPr/>
        </p:nvPicPr>
        <p:blipFill>
          <a:blip r:embed="rId2" cstate="print"/>
          <a:srcRect/>
          <a:stretch>
            <a:fillRect/>
          </a:stretch>
        </p:blipFill>
        <p:spPr bwMode="auto">
          <a:xfrm>
            <a:off x="7391400" y="2667000"/>
            <a:ext cx="1752600" cy="1287344"/>
          </a:xfrm>
          <a:prstGeom prst="rect">
            <a:avLst/>
          </a:prstGeom>
          <a:noFill/>
        </p:spPr>
      </p:pic>
      <p:pic>
        <p:nvPicPr>
          <p:cNvPr id="58372" name="Picture 4" descr="http://static.rfid-weblog.com/rfid-weblog.com/imgname--rfid_and_its_history---50226711--36935578.jpg"/>
          <p:cNvPicPr>
            <a:picLocks noChangeAspect="1" noChangeArrowheads="1"/>
          </p:cNvPicPr>
          <p:nvPr/>
        </p:nvPicPr>
        <p:blipFill>
          <a:blip r:embed="rId3" cstate="print"/>
          <a:srcRect/>
          <a:stretch>
            <a:fillRect/>
          </a:stretch>
        </p:blipFill>
        <p:spPr bwMode="auto">
          <a:xfrm>
            <a:off x="7391400" y="685800"/>
            <a:ext cx="1752600" cy="1406525"/>
          </a:xfrm>
          <a:prstGeom prst="rect">
            <a:avLst/>
          </a:prstGeom>
          <a:noFill/>
        </p:spPr>
      </p:pic>
      <p:pic>
        <p:nvPicPr>
          <p:cNvPr id="58374" name="Picture 6" descr="http://www.infamation.com/images%5Crfid_misc.jpg"/>
          <p:cNvPicPr>
            <a:picLocks noChangeAspect="1" noChangeArrowheads="1"/>
          </p:cNvPicPr>
          <p:nvPr/>
        </p:nvPicPr>
        <p:blipFill>
          <a:blip r:embed="rId4" cstate="print"/>
          <a:srcRect/>
          <a:stretch>
            <a:fillRect/>
          </a:stretch>
        </p:blipFill>
        <p:spPr bwMode="auto">
          <a:xfrm>
            <a:off x="7391401" y="4495800"/>
            <a:ext cx="1752600" cy="190212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228601" y="1295400"/>
          <a:ext cx="8686799" cy="4532240"/>
        </p:xfrm>
        <a:graphic>
          <a:graphicData uri="http://schemas.openxmlformats.org/drawingml/2006/table">
            <a:tbl>
              <a:tblPr firstRow="1" bandRow="1">
                <a:tableStyleId>{5C22544A-7EE6-4342-B048-85BDC9FD1C3A}</a:tableStyleId>
              </a:tblPr>
              <a:tblGrid>
                <a:gridCol w="1066799"/>
                <a:gridCol w="685800"/>
                <a:gridCol w="990600"/>
                <a:gridCol w="2740133"/>
                <a:gridCol w="1635812"/>
                <a:gridCol w="1567655"/>
              </a:tblGrid>
              <a:tr h="2057400">
                <a:tc>
                  <a:txBody>
                    <a:bodyPr/>
                    <a:lstStyle/>
                    <a:p>
                      <a:pPr algn="ctr" fontAlgn="ctr"/>
                      <a:r>
                        <a:rPr lang="en-US" sz="1600" u="none" strike="noStrike" dirty="0"/>
                        <a:t>Reading Type</a:t>
                      </a:r>
                      <a:endParaRPr lang="en-US" sz="1600" b="0" i="0" u="none" strike="noStrike" dirty="0">
                        <a:solidFill>
                          <a:srgbClr val="000000"/>
                        </a:solidFill>
                        <a:latin typeface="Calibri"/>
                      </a:endParaRPr>
                    </a:p>
                  </a:txBody>
                  <a:tcPr marL="9525" marR="9525" marT="9525" marB="0" anchor="ctr"/>
                </a:tc>
                <a:tc>
                  <a:txBody>
                    <a:bodyPr/>
                    <a:lstStyle/>
                    <a:p>
                      <a:pPr algn="ctr" fontAlgn="ctr"/>
                      <a:r>
                        <a:rPr lang="en-US" sz="1600" u="none" strike="noStrike" dirty="0" smtClean="0"/>
                        <a:t>Atta. </a:t>
                      </a:r>
                      <a:r>
                        <a:rPr lang="en-US" sz="1600" u="none" strike="noStrike" dirty="0"/>
                        <a:t>cost </a:t>
                      </a:r>
                      <a:r>
                        <a:rPr lang="en-US" sz="1600" u="none" strike="noStrike" dirty="0" smtClean="0"/>
                        <a:t>per </a:t>
                      </a:r>
                      <a:r>
                        <a:rPr lang="en-US" sz="1600" u="none" strike="noStrike" dirty="0"/>
                        <a:t>item*</a:t>
                      </a:r>
                      <a:endParaRPr lang="en-US" sz="1600" b="0" i="0" u="none" strike="noStrike" dirty="0">
                        <a:solidFill>
                          <a:srgbClr val="000000"/>
                        </a:solidFill>
                        <a:latin typeface="Calibri"/>
                      </a:endParaRPr>
                    </a:p>
                  </a:txBody>
                  <a:tcPr marL="9525" marR="9525" marT="9525" marB="0" anchor="ctr"/>
                </a:tc>
                <a:tc>
                  <a:txBody>
                    <a:bodyPr/>
                    <a:lstStyle/>
                    <a:p>
                      <a:pPr algn="ctr" fontAlgn="ctr"/>
                      <a:r>
                        <a:rPr lang="en-US" sz="1600" u="none" strike="noStrike" dirty="0"/>
                        <a:t>Reading cost per </a:t>
                      </a:r>
                      <a:r>
                        <a:rPr lang="en-US" sz="1600" u="none" strike="noStrike" dirty="0" smtClean="0"/>
                        <a:t>item</a:t>
                      </a:r>
                      <a:endParaRPr lang="en-US" sz="1600" b="0" i="0" u="none" strike="noStrike" dirty="0">
                        <a:solidFill>
                          <a:srgbClr val="000000"/>
                        </a:solidFill>
                        <a:latin typeface="Calibri"/>
                      </a:endParaRPr>
                    </a:p>
                  </a:txBody>
                  <a:tcPr marL="9525" marR="9525" marT="9525" marB="0" anchor="ctr"/>
                </a:tc>
                <a:tc>
                  <a:txBody>
                    <a:bodyPr/>
                    <a:lstStyle/>
                    <a:p>
                      <a:pPr algn="ctr" fontAlgn="ctr"/>
                      <a:r>
                        <a:rPr lang="en-US" sz="1600" u="none" strike="noStrike" dirty="0"/>
                        <a:t>Estimated cost to read 10,000 items per year </a:t>
                      </a:r>
                      <a:r>
                        <a:rPr lang="en-US" sz="1600" u="none" strike="noStrike" dirty="0" smtClean="0"/>
                        <a:t>– year 1 (attachment </a:t>
                      </a:r>
                      <a:r>
                        <a:rPr lang="en-US" sz="1600" u="none" strike="noStrike" dirty="0"/>
                        <a:t>plus reading cost)</a:t>
                      </a:r>
                      <a:endParaRPr lang="en-US" sz="1600" b="0" i="0" u="none" strike="noStrike" dirty="0">
                        <a:solidFill>
                          <a:srgbClr val="000000"/>
                        </a:solidFill>
                        <a:latin typeface="Calibri"/>
                      </a:endParaRPr>
                    </a:p>
                  </a:txBody>
                  <a:tcPr marL="9525" marR="9525" marT="9525" marB="0" anchor="ctr"/>
                </a:tc>
                <a:tc>
                  <a:txBody>
                    <a:bodyPr/>
                    <a:lstStyle/>
                    <a:p>
                      <a:pPr algn="ctr" fontAlgn="ctr"/>
                      <a:r>
                        <a:rPr lang="en-US" sz="1600" u="none" strike="noStrike"/>
                        <a:t>Estimated cost to read 10,000 items per year - year 2 (reading cost only)</a:t>
                      </a:r>
                      <a:endParaRPr lang="en-US" sz="1600" b="0" i="0" u="none" strike="noStrike">
                        <a:solidFill>
                          <a:srgbClr val="000000"/>
                        </a:solidFill>
                        <a:latin typeface="Calibri"/>
                      </a:endParaRPr>
                    </a:p>
                  </a:txBody>
                  <a:tcPr marL="9525" marR="9525" marT="9525" marB="0" anchor="ctr"/>
                </a:tc>
                <a:tc>
                  <a:txBody>
                    <a:bodyPr/>
                    <a:lstStyle/>
                    <a:p>
                      <a:pPr algn="ctr" fontAlgn="ctr"/>
                      <a:r>
                        <a:rPr lang="en-US" sz="1600" u="none" strike="noStrike" dirty="0"/>
                        <a:t>Estimated cost to read 10,000 items per year - year 3 (reading cost only)</a:t>
                      </a:r>
                      <a:endParaRPr lang="en-US" sz="1600" b="0" i="0" u="none" strike="noStrike" dirty="0">
                        <a:solidFill>
                          <a:srgbClr val="000000"/>
                        </a:solidFill>
                        <a:latin typeface="Calibri"/>
                      </a:endParaRPr>
                    </a:p>
                  </a:txBody>
                  <a:tcPr marL="9525" marR="9525" marT="9525" marB="0" anchor="ctr"/>
                </a:tc>
              </a:tr>
              <a:tr h="977347">
                <a:tc>
                  <a:txBody>
                    <a:bodyPr/>
                    <a:lstStyle/>
                    <a:p>
                      <a:pPr algn="l" fontAlgn="ctr"/>
                      <a:r>
                        <a:rPr lang="en-US" sz="1600" u="none" strike="noStrike" dirty="0"/>
                        <a:t>Number only (Manual)</a:t>
                      </a:r>
                      <a:endParaRPr lang="en-US" sz="1600" b="0" i="0" u="none" strike="noStrike" dirty="0">
                        <a:solidFill>
                          <a:srgbClr val="000000"/>
                        </a:solidFill>
                        <a:latin typeface="Calibri"/>
                      </a:endParaRPr>
                    </a:p>
                  </a:txBody>
                  <a:tcPr marL="9525" marR="9525" marT="9525" marB="0" anchor="ctr"/>
                </a:tc>
                <a:tc>
                  <a:txBody>
                    <a:bodyPr/>
                    <a:lstStyle/>
                    <a:p>
                      <a:pPr algn="ctr" fontAlgn="ctr"/>
                      <a:r>
                        <a:rPr lang="en-US" sz="1600" u="none" strike="noStrike" dirty="0"/>
                        <a:t>$2.12 </a:t>
                      </a:r>
                      <a:endParaRPr lang="en-US" sz="1600" b="0" i="0" u="none" strike="noStrike" dirty="0">
                        <a:solidFill>
                          <a:srgbClr val="000000"/>
                        </a:solidFill>
                        <a:latin typeface="Calibri"/>
                      </a:endParaRPr>
                    </a:p>
                  </a:txBody>
                  <a:tcPr marL="9525" marR="9525" marT="9525" marB="0" anchor="ctr"/>
                </a:tc>
                <a:tc>
                  <a:txBody>
                    <a:bodyPr/>
                    <a:lstStyle/>
                    <a:p>
                      <a:pPr algn="ctr" fontAlgn="ctr"/>
                      <a:r>
                        <a:rPr lang="en-US" sz="1600" u="none" strike="noStrike" dirty="0"/>
                        <a:t>$2.10 </a:t>
                      </a:r>
                      <a:endParaRPr lang="en-US" sz="1600" b="0" i="0" u="none" strike="noStrike" dirty="0">
                        <a:solidFill>
                          <a:srgbClr val="000000"/>
                        </a:solidFill>
                        <a:latin typeface="Calibri"/>
                      </a:endParaRPr>
                    </a:p>
                  </a:txBody>
                  <a:tcPr marL="9525" marR="9525" marT="9525" marB="0" anchor="ctr"/>
                </a:tc>
                <a:tc>
                  <a:txBody>
                    <a:bodyPr/>
                    <a:lstStyle/>
                    <a:p>
                      <a:pPr algn="ctr" fontAlgn="ctr"/>
                      <a:r>
                        <a:rPr lang="en-US" sz="1600" u="none" strike="noStrike" dirty="0"/>
                        <a:t>$42,200.00 </a:t>
                      </a:r>
                      <a:endParaRPr lang="en-US" sz="1600" b="0" i="0" u="none" strike="noStrike" dirty="0">
                        <a:solidFill>
                          <a:srgbClr val="000000"/>
                        </a:solidFill>
                        <a:latin typeface="Calibri"/>
                      </a:endParaRPr>
                    </a:p>
                  </a:txBody>
                  <a:tcPr marL="9525" marR="9525" marT="9525" marB="0" anchor="ctr"/>
                </a:tc>
                <a:tc>
                  <a:txBody>
                    <a:bodyPr/>
                    <a:lstStyle/>
                    <a:p>
                      <a:pPr algn="ctr" fontAlgn="ctr"/>
                      <a:r>
                        <a:rPr lang="en-US" sz="1600" u="none" strike="noStrike"/>
                        <a:t>$20,100.00 </a:t>
                      </a:r>
                      <a:endParaRPr lang="en-US" sz="1600" b="0" i="0" u="none" strike="noStrike">
                        <a:solidFill>
                          <a:srgbClr val="000000"/>
                        </a:solidFill>
                        <a:latin typeface="Calibri"/>
                      </a:endParaRPr>
                    </a:p>
                  </a:txBody>
                  <a:tcPr marL="9525" marR="9525" marT="9525" marB="0" anchor="ctr"/>
                </a:tc>
                <a:tc>
                  <a:txBody>
                    <a:bodyPr/>
                    <a:lstStyle/>
                    <a:p>
                      <a:pPr algn="ctr" fontAlgn="ctr"/>
                      <a:r>
                        <a:rPr lang="en-US" sz="1600" u="none" strike="noStrike"/>
                        <a:t>$20,100.00 </a:t>
                      </a:r>
                      <a:endParaRPr lang="en-US" sz="1600" b="0" i="0" u="none" strike="noStrike">
                        <a:solidFill>
                          <a:srgbClr val="000000"/>
                        </a:solidFill>
                        <a:latin typeface="Calibri"/>
                      </a:endParaRPr>
                    </a:p>
                  </a:txBody>
                  <a:tcPr marL="9525" marR="9525" marT="9525" marB="0" anchor="ctr"/>
                </a:tc>
              </a:tr>
              <a:tr h="735493">
                <a:tc>
                  <a:txBody>
                    <a:bodyPr/>
                    <a:lstStyle/>
                    <a:p>
                      <a:pPr algn="l" fontAlgn="ctr"/>
                      <a:r>
                        <a:rPr lang="en-US" sz="1600" u="none" strike="noStrike" dirty="0"/>
                        <a:t>Barcodes</a:t>
                      </a:r>
                      <a:endParaRPr lang="en-US" sz="1600" b="0" i="0" u="none" strike="noStrike" dirty="0">
                        <a:solidFill>
                          <a:srgbClr val="000000"/>
                        </a:solidFill>
                        <a:latin typeface="Calibri"/>
                      </a:endParaRPr>
                    </a:p>
                  </a:txBody>
                  <a:tcPr marL="9525" marR="9525" marT="9525" marB="0" anchor="ctr"/>
                </a:tc>
                <a:tc>
                  <a:txBody>
                    <a:bodyPr/>
                    <a:lstStyle/>
                    <a:p>
                      <a:pPr algn="ctr" fontAlgn="ctr"/>
                      <a:r>
                        <a:rPr lang="en-US" sz="1600" u="none" strike="noStrike"/>
                        <a:t>$0.52 </a:t>
                      </a:r>
                      <a:endParaRPr lang="en-US" sz="1600" b="0" i="0" u="none" strike="noStrike">
                        <a:solidFill>
                          <a:srgbClr val="000000"/>
                        </a:solidFill>
                        <a:latin typeface="Calibri"/>
                      </a:endParaRPr>
                    </a:p>
                  </a:txBody>
                  <a:tcPr marL="9525" marR="9525" marT="9525" marB="0" anchor="ctr"/>
                </a:tc>
                <a:tc>
                  <a:txBody>
                    <a:bodyPr/>
                    <a:lstStyle/>
                    <a:p>
                      <a:pPr algn="ctr" fontAlgn="ctr"/>
                      <a:r>
                        <a:rPr lang="en-US" sz="1600" u="none" strike="noStrike" dirty="0"/>
                        <a:t>$0.42 </a:t>
                      </a:r>
                      <a:endParaRPr lang="en-US" sz="1600" b="0" i="0" u="none" strike="noStrike" dirty="0">
                        <a:solidFill>
                          <a:srgbClr val="000000"/>
                        </a:solidFill>
                        <a:latin typeface="Calibri"/>
                      </a:endParaRPr>
                    </a:p>
                  </a:txBody>
                  <a:tcPr marL="9525" marR="9525" marT="9525" marB="0" anchor="ctr"/>
                </a:tc>
                <a:tc>
                  <a:txBody>
                    <a:bodyPr/>
                    <a:lstStyle/>
                    <a:p>
                      <a:pPr algn="ctr" fontAlgn="ctr"/>
                      <a:r>
                        <a:rPr lang="en-US" sz="1600" u="none" strike="noStrike" dirty="0"/>
                        <a:t>$9,400.00 </a:t>
                      </a:r>
                      <a:endParaRPr lang="en-US" sz="1600" b="0" i="0" u="none" strike="noStrike" dirty="0">
                        <a:solidFill>
                          <a:srgbClr val="000000"/>
                        </a:solidFill>
                        <a:latin typeface="Calibri"/>
                      </a:endParaRPr>
                    </a:p>
                  </a:txBody>
                  <a:tcPr marL="9525" marR="9525" marT="9525" marB="0" anchor="ctr"/>
                </a:tc>
                <a:tc>
                  <a:txBody>
                    <a:bodyPr/>
                    <a:lstStyle/>
                    <a:p>
                      <a:pPr algn="ctr" fontAlgn="ctr"/>
                      <a:r>
                        <a:rPr lang="en-US" sz="1600" u="none" strike="noStrike"/>
                        <a:t>$4,200.00 </a:t>
                      </a:r>
                      <a:endParaRPr lang="en-US" sz="1600" b="0" i="0" u="none" strike="noStrike">
                        <a:solidFill>
                          <a:srgbClr val="000000"/>
                        </a:solidFill>
                        <a:latin typeface="Calibri"/>
                      </a:endParaRPr>
                    </a:p>
                  </a:txBody>
                  <a:tcPr marL="9525" marR="9525" marT="9525" marB="0" anchor="ctr"/>
                </a:tc>
                <a:tc>
                  <a:txBody>
                    <a:bodyPr/>
                    <a:lstStyle/>
                    <a:p>
                      <a:pPr algn="ctr" fontAlgn="ctr"/>
                      <a:r>
                        <a:rPr lang="en-US" sz="1600" u="none" strike="noStrike"/>
                        <a:t>$4,200.00 </a:t>
                      </a:r>
                      <a:endParaRPr lang="en-US" sz="1600" b="0" i="0" u="none" strike="noStrike">
                        <a:solidFill>
                          <a:srgbClr val="000000"/>
                        </a:solidFill>
                        <a:latin typeface="Calibri"/>
                      </a:endParaRPr>
                    </a:p>
                  </a:txBody>
                  <a:tcPr marL="9525" marR="9525" marT="9525" marB="0" anchor="ctr"/>
                </a:tc>
              </a:tr>
              <a:tr h="762000">
                <a:tc>
                  <a:txBody>
                    <a:bodyPr/>
                    <a:lstStyle/>
                    <a:p>
                      <a:pPr algn="l" fontAlgn="ctr"/>
                      <a:r>
                        <a:rPr lang="en-US" sz="1600" u="none" strike="noStrike"/>
                        <a:t>RFID</a:t>
                      </a:r>
                      <a:endParaRPr lang="en-US" sz="1600" b="0" i="0" u="none" strike="noStrike">
                        <a:solidFill>
                          <a:srgbClr val="000000"/>
                        </a:solidFill>
                        <a:latin typeface="Calibri"/>
                      </a:endParaRPr>
                    </a:p>
                  </a:txBody>
                  <a:tcPr marL="9525" marR="9525" marT="9525" marB="0" anchor="ctr"/>
                </a:tc>
                <a:tc>
                  <a:txBody>
                    <a:bodyPr/>
                    <a:lstStyle/>
                    <a:p>
                      <a:pPr algn="ctr" fontAlgn="ctr"/>
                      <a:r>
                        <a:rPr lang="en-US" sz="1600" u="none" strike="noStrike"/>
                        <a:t>$0.92 </a:t>
                      </a:r>
                      <a:endParaRPr lang="en-US" sz="1600" b="0" i="0" u="none" strike="noStrike">
                        <a:solidFill>
                          <a:srgbClr val="000000"/>
                        </a:solidFill>
                        <a:latin typeface="Calibri"/>
                      </a:endParaRPr>
                    </a:p>
                  </a:txBody>
                  <a:tcPr marL="9525" marR="9525" marT="9525" marB="0" anchor="ctr"/>
                </a:tc>
                <a:tc>
                  <a:txBody>
                    <a:bodyPr/>
                    <a:lstStyle/>
                    <a:p>
                      <a:pPr algn="ctr" fontAlgn="ctr"/>
                      <a:r>
                        <a:rPr lang="en-US" sz="1600" u="none" strike="noStrike"/>
                        <a:t>$0.0035 </a:t>
                      </a:r>
                      <a:endParaRPr lang="en-US" sz="1600" b="0" i="0" u="none" strike="noStrike">
                        <a:solidFill>
                          <a:srgbClr val="000000"/>
                        </a:solidFill>
                        <a:latin typeface="Calibri"/>
                      </a:endParaRPr>
                    </a:p>
                  </a:txBody>
                  <a:tcPr marL="9525" marR="9525" marT="9525" marB="0" anchor="ctr"/>
                </a:tc>
                <a:tc>
                  <a:txBody>
                    <a:bodyPr/>
                    <a:lstStyle/>
                    <a:p>
                      <a:pPr algn="ctr" fontAlgn="ctr"/>
                      <a:r>
                        <a:rPr lang="en-US" sz="1600" u="none" strike="noStrike" dirty="0"/>
                        <a:t>$9,234.00 </a:t>
                      </a:r>
                      <a:endParaRPr lang="en-US" sz="1600" b="0" i="0" u="none" strike="noStrike" dirty="0">
                        <a:solidFill>
                          <a:srgbClr val="000000"/>
                        </a:solidFill>
                        <a:latin typeface="Calibri"/>
                      </a:endParaRPr>
                    </a:p>
                  </a:txBody>
                  <a:tcPr marL="9525" marR="9525" marT="9525" marB="0" anchor="ctr"/>
                </a:tc>
                <a:tc>
                  <a:txBody>
                    <a:bodyPr/>
                    <a:lstStyle/>
                    <a:p>
                      <a:pPr algn="ctr" fontAlgn="ctr"/>
                      <a:r>
                        <a:rPr lang="en-US" sz="1600" u="none" strike="noStrike" dirty="0"/>
                        <a:t>$35.00 </a:t>
                      </a:r>
                      <a:endParaRPr lang="en-US" sz="1600" b="0" i="0" u="none" strike="noStrike" dirty="0">
                        <a:solidFill>
                          <a:srgbClr val="000000"/>
                        </a:solidFill>
                        <a:latin typeface="Calibri"/>
                      </a:endParaRPr>
                    </a:p>
                  </a:txBody>
                  <a:tcPr marL="9525" marR="9525" marT="9525" marB="0" anchor="ctr"/>
                </a:tc>
                <a:tc>
                  <a:txBody>
                    <a:bodyPr/>
                    <a:lstStyle/>
                    <a:p>
                      <a:pPr algn="ctr" fontAlgn="ctr"/>
                      <a:r>
                        <a:rPr lang="en-US" sz="1600" u="none" strike="noStrike" dirty="0"/>
                        <a:t>$35.00 </a:t>
                      </a:r>
                      <a:endParaRPr lang="en-US" sz="1600" b="0" i="0" u="none" strike="noStrike" dirty="0">
                        <a:solidFill>
                          <a:srgbClr val="000000"/>
                        </a:solidFill>
                        <a:latin typeface="Calibri"/>
                      </a:endParaRPr>
                    </a:p>
                  </a:txBody>
                  <a:tcPr marL="9525" marR="9525" marT="9525" marB="0" anchor="ctr"/>
                </a:tc>
              </a:tr>
            </a:tbl>
          </a:graphicData>
        </a:graphic>
      </p:graphicFrame>
      <p:pic>
        <p:nvPicPr>
          <p:cNvPr id="22568" name="Picture 2"/>
          <p:cNvPicPr>
            <a:picLocks noChangeAspect="1" noChangeArrowheads="1"/>
          </p:cNvPicPr>
          <p:nvPr/>
        </p:nvPicPr>
        <p:blipFill>
          <a:blip r:embed="rId2" cstate="print"/>
          <a:srcRect/>
          <a:stretch>
            <a:fillRect/>
          </a:stretch>
        </p:blipFill>
        <p:spPr bwMode="auto">
          <a:xfrm>
            <a:off x="6705600" y="0"/>
            <a:ext cx="2247900" cy="768350"/>
          </a:xfrm>
          <a:prstGeom prst="rect">
            <a:avLst/>
          </a:prstGeom>
          <a:noFill/>
          <a:ln w="9525">
            <a:noFill/>
            <a:miter lim="800000"/>
            <a:headEnd/>
            <a:tailEnd/>
          </a:ln>
        </p:spPr>
      </p:pic>
      <p:sp>
        <p:nvSpPr>
          <p:cNvPr id="22570" name="TextBox 7"/>
          <p:cNvSpPr txBox="1">
            <a:spLocks noChangeArrowheads="1"/>
          </p:cNvSpPr>
          <p:nvPr/>
        </p:nvSpPr>
        <p:spPr bwMode="auto">
          <a:xfrm>
            <a:off x="457200" y="685800"/>
            <a:ext cx="6096000" cy="461665"/>
          </a:xfrm>
          <a:prstGeom prst="rect">
            <a:avLst/>
          </a:prstGeom>
          <a:noFill/>
          <a:ln w="9525">
            <a:noFill/>
            <a:miter lim="800000"/>
            <a:headEnd/>
            <a:tailEnd/>
          </a:ln>
        </p:spPr>
        <p:txBody>
          <a:bodyPr wrap="square">
            <a:spAutoFit/>
          </a:bodyPr>
          <a:lstStyle/>
          <a:p>
            <a:r>
              <a:rPr lang="en-US" sz="2400" b="1" dirty="0"/>
              <a:t>3</a:t>
            </a:r>
            <a:r>
              <a:rPr lang="en-US" sz="2400" b="1" dirty="0" smtClean="0"/>
              <a:t>. Attachment and Reading-Time </a:t>
            </a:r>
            <a:r>
              <a:rPr lang="en-US" sz="2400" b="1" dirty="0"/>
              <a:t>Cost</a:t>
            </a:r>
          </a:p>
        </p:txBody>
      </p:sp>
      <p:sp>
        <p:nvSpPr>
          <p:cNvPr id="7" name="Title 1"/>
          <p:cNvSpPr txBox="1">
            <a:spLocks/>
          </p:cNvSpPr>
          <p:nvPr/>
        </p:nvSpPr>
        <p:spPr bwMode="auto">
          <a:xfrm>
            <a:off x="457200" y="76200"/>
            <a:ext cx="8229600" cy="639763"/>
          </a:xfrm>
          <a:prstGeom prst="rect">
            <a:avLst/>
          </a:prstGeom>
          <a:noFill/>
          <a:ln w="9525">
            <a:noFill/>
            <a:miter lim="800000"/>
            <a:headEnd/>
            <a:tailEnd/>
          </a:ln>
        </p:spPr>
        <p:txBody>
          <a:bodyPr anchor="ctr"/>
          <a:lstStyle/>
          <a:p>
            <a:pPr eaLnBrk="0" hangingPunct="0">
              <a:defRPr/>
            </a:pPr>
            <a:r>
              <a:rPr lang="en-US" sz="3200" b="1" dirty="0">
                <a:solidFill>
                  <a:schemeClr val="tx2"/>
                </a:solidFill>
                <a:latin typeface="+mj-lt"/>
                <a:ea typeface="+mj-ea"/>
                <a:cs typeface="+mj-cs"/>
              </a:rPr>
              <a:t>SMARTTRACK RFID</a:t>
            </a:r>
          </a:p>
        </p:txBody>
      </p:sp>
      <p:sp>
        <p:nvSpPr>
          <p:cNvPr id="8" name="TextBox 3"/>
          <p:cNvSpPr txBox="1">
            <a:spLocks noChangeArrowheads="1"/>
          </p:cNvSpPr>
          <p:nvPr/>
        </p:nvSpPr>
        <p:spPr bwMode="auto">
          <a:xfrm>
            <a:off x="3048000" y="6290846"/>
            <a:ext cx="5791200" cy="338554"/>
          </a:xfrm>
          <a:prstGeom prst="rect">
            <a:avLst/>
          </a:prstGeom>
          <a:noFill/>
          <a:ln w="9525">
            <a:noFill/>
            <a:miter lim="800000"/>
            <a:headEnd/>
            <a:tailEnd/>
          </a:ln>
        </p:spPr>
        <p:txBody>
          <a:bodyPr wrap="square">
            <a:spAutoFit/>
          </a:bodyPr>
          <a:lstStyle/>
          <a:p>
            <a:r>
              <a:rPr lang="en-US" sz="800" dirty="0"/>
              <a:t>“A cost-benefit analysis of RFID for museum and Art Gallery collections November 2008”, </a:t>
            </a:r>
            <a:r>
              <a:rPr lang="en-US" sz="800" i="1" dirty="0"/>
              <a:t>©</a:t>
            </a:r>
            <a:r>
              <a:rPr lang="en-US" sz="800" i="1" dirty="0" err="1"/>
              <a:t>Smarttrack</a:t>
            </a:r>
            <a:r>
              <a:rPr lang="en-US" sz="800" i="1" dirty="0"/>
              <a:t> RFID Pty Ltd ABN 97 133 696 867</a:t>
            </a:r>
          </a:p>
        </p:txBody>
      </p:sp>
      <p:sp>
        <p:nvSpPr>
          <p:cNvPr id="10" name="Slide Number Placeholder 9"/>
          <p:cNvSpPr>
            <a:spLocks noGrp="1"/>
          </p:cNvSpPr>
          <p:nvPr>
            <p:ph type="sldNum" sz="quarter" idx="12"/>
          </p:nvPr>
        </p:nvSpPr>
        <p:spPr/>
        <p:txBody>
          <a:bodyPr/>
          <a:lstStyle/>
          <a:p>
            <a:fld id="{3566D54D-DCC6-42D0-9A03-7F08F1E76C79}" type="slidenum">
              <a:rPr lang="en-US" smtClean="0"/>
              <a:pPr/>
              <a:t>40</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winar.com/images/btn_averydennison_logo.jpg"/>
          <p:cNvPicPr>
            <a:picLocks noChangeAspect="1" noChangeArrowheads="1"/>
          </p:cNvPicPr>
          <p:nvPr/>
        </p:nvPicPr>
        <p:blipFill>
          <a:blip r:embed="rId3" cstate="print"/>
          <a:srcRect/>
          <a:stretch>
            <a:fillRect/>
          </a:stretch>
        </p:blipFill>
        <p:spPr bwMode="auto">
          <a:xfrm>
            <a:off x="5791200" y="5181600"/>
            <a:ext cx="3124200" cy="1039312"/>
          </a:xfrm>
          <a:prstGeom prst="rect">
            <a:avLst/>
          </a:prstGeom>
          <a:noFill/>
        </p:spPr>
      </p:pic>
      <p:sp>
        <p:nvSpPr>
          <p:cNvPr id="3" name="Subtitle 2"/>
          <p:cNvSpPr>
            <a:spLocks noGrp="1"/>
          </p:cNvSpPr>
          <p:nvPr>
            <p:ph idx="1"/>
          </p:nvPr>
        </p:nvSpPr>
        <p:spPr>
          <a:xfrm>
            <a:off x="228600" y="1447800"/>
            <a:ext cx="6172200" cy="4525963"/>
          </a:xfrm>
        </p:spPr>
        <p:txBody>
          <a:bodyPr rtlCol="0">
            <a:normAutofit fontScale="55000" lnSpcReduction="20000"/>
          </a:bodyPr>
          <a:lstStyle/>
          <a:p>
            <a:pPr marL="457200" indent="-457200" algn="l" defTabSz="457200" eaLnBrk="1" fontAlgn="auto" hangingPunct="1">
              <a:spcAft>
                <a:spcPts val="0"/>
              </a:spcAft>
              <a:buFont typeface="Wingdings" pitchFamily="2" charset="2"/>
              <a:buChar char="Ø"/>
              <a:defRPr/>
            </a:pPr>
            <a:r>
              <a:rPr lang="en-US" sz="4400" b="1" u="sng" dirty="0" smtClean="0">
                <a:solidFill>
                  <a:schemeClr val="tx1"/>
                </a:solidFill>
              </a:rPr>
              <a:t>Business Challenge</a:t>
            </a:r>
          </a:p>
          <a:p>
            <a:pPr marL="457200" indent="-457200" algn="l" defTabSz="457200" eaLnBrk="1" fontAlgn="auto" hangingPunct="1">
              <a:spcAft>
                <a:spcPts val="0"/>
              </a:spcAft>
              <a:buFont typeface="Arial" pitchFamily="34" charset="0"/>
              <a:buNone/>
              <a:defRPr/>
            </a:pPr>
            <a:endParaRPr lang="en-US" sz="4400" b="1" u="sng" dirty="0" smtClean="0">
              <a:solidFill>
                <a:schemeClr val="tx1"/>
              </a:solidFill>
            </a:endParaRPr>
          </a:p>
          <a:p>
            <a:pPr marL="457200" indent="-280988" algn="l" defTabSz="457200" eaLnBrk="1" fontAlgn="auto" hangingPunct="1">
              <a:spcAft>
                <a:spcPts val="0"/>
              </a:spcAft>
              <a:buFont typeface="Courier New" pitchFamily="49" charset="0"/>
              <a:buChar char="o"/>
              <a:defRPr/>
            </a:pPr>
            <a:r>
              <a:rPr lang="en-US" sz="4400" dirty="0" smtClean="0">
                <a:solidFill>
                  <a:schemeClr val="tx1"/>
                </a:solidFill>
              </a:rPr>
              <a:t>Santa Fe Optical – successful retailer for designer eyeglasses in Austin, Texas</a:t>
            </a:r>
          </a:p>
          <a:p>
            <a:pPr marL="457200" indent="-280988" algn="l" eaLnBrk="1" fontAlgn="auto" hangingPunct="1">
              <a:spcAft>
                <a:spcPts val="0"/>
              </a:spcAft>
              <a:buFont typeface="Courier New" pitchFamily="49" charset="0"/>
              <a:buChar char="o"/>
              <a:defRPr/>
            </a:pPr>
            <a:r>
              <a:rPr lang="en-US" sz="4400" dirty="0" smtClean="0">
                <a:solidFill>
                  <a:schemeClr val="tx1"/>
                </a:solidFill>
              </a:rPr>
              <a:t>Store was losing up to $5,000 worth of designer frames in a month from what was thought to be organized theft</a:t>
            </a:r>
          </a:p>
          <a:p>
            <a:pPr marL="457200" indent="-280988" algn="l" eaLnBrk="1" fontAlgn="auto" hangingPunct="1">
              <a:spcAft>
                <a:spcPts val="0"/>
              </a:spcAft>
              <a:buFont typeface="Courier New" pitchFamily="49" charset="0"/>
              <a:buChar char="o"/>
              <a:defRPr/>
            </a:pPr>
            <a:r>
              <a:rPr lang="en-US" sz="4400" dirty="0" smtClean="0">
                <a:solidFill>
                  <a:schemeClr val="tx1"/>
                </a:solidFill>
              </a:rPr>
              <a:t>Owner knows that “locking up” the merchandise or keeping them inside the cabinets  was the least desirable solution for reducing losses</a:t>
            </a:r>
          </a:p>
          <a:p>
            <a:pPr marL="457200" indent="-457200" algn="l" eaLnBrk="1" fontAlgn="auto" hangingPunct="1">
              <a:spcAft>
                <a:spcPts val="0"/>
              </a:spcAft>
              <a:buFont typeface="Arial" pitchFamily="34" charset="0"/>
              <a:buNone/>
              <a:defRPr/>
            </a:pPr>
            <a:endParaRPr lang="en-US" dirty="0" smtClean="0">
              <a:solidFill>
                <a:schemeClr val="tx1"/>
              </a:solidFill>
            </a:endParaRPr>
          </a:p>
          <a:p>
            <a:pPr marL="457200" indent="-457200" algn="l" eaLnBrk="1" fontAlgn="auto" hangingPunct="1">
              <a:spcAft>
                <a:spcPts val="0"/>
              </a:spcAft>
              <a:buFont typeface="Arial" pitchFamily="34" charset="0"/>
              <a:buChar char="•"/>
              <a:defRPr/>
            </a:pPr>
            <a:endParaRPr lang="en-US" dirty="0" smtClean="0">
              <a:solidFill>
                <a:schemeClr val="tx1"/>
              </a:solidFill>
            </a:endParaRPr>
          </a:p>
          <a:p>
            <a:pPr algn="l" eaLnBrk="1" fontAlgn="auto" hangingPunct="1">
              <a:spcAft>
                <a:spcPts val="0"/>
              </a:spcAft>
              <a:buFont typeface="Arial" charset="0"/>
              <a:buChar char="•"/>
              <a:defRPr/>
            </a:pPr>
            <a:endParaRPr lang="en-US" dirty="0" smtClean="0">
              <a:solidFill>
                <a:schemeClr val="tx1"/>
              </a:solidFill>
            </a:endParaRP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66D54D-DCC6-42D0-9A03-7F08F1E76C79}" type="slidenum">
              <a:rPr lang="en-US" smtClean="0"/>
              <a:pPr/>
              <a:t>41</a:t>
            </a:fld>
            <a:endParaRPr lang="en-US"/>
          </a:p>
        </p:txBody>
      </p:sp>
      <p:sp>
        <p:nvSpPr>
          <p:cNvPr id="23554" name="Title 1"/>
          <p:cNvSpPr>
            <a:spLocks noGrp="1"/>
          </p:cNvSpPr>
          <p:nvPr>
            <p:ph type="title"/>
          </p:nvPr>
        </p:nvSpPr>
        <p:spPr/>
        <p:txBody>
          <a:bodyPr/>
          <a:lstStyle/>
          <a:p>
            <a:pPr algn="l" fontAlgn="auto">
              <a:spcAft>
                <a:spcPts val="0"/>
              </a:spcAft>
              <a:defRPr/>
            </a:pPr>
            <a:r>
              <a:rPr lang="en-US" sz="3600" dirty="0" smtClean="0"/>
              <a:t>Avery Dennison Success Story</a:t>
            </a:r>
            <a:endParaRPr lang="en-US" sz="3600" dirty="0"/>
          </a:p>
        </p:txBody>
      </p:sp>
      <p:sp>
        <p:nvSpPr>
          <p:cNvPr id="4" name="TextBox 3"/>
          <p:cNvSpPr txBox="1"/>
          <p:nvPr/>
        </p:nvSpPr>
        <p:spPr>
          <a:xfrm>
            <a:off x="3733800" y="6400800"/>
            <a:ext cx="5257800" cy="215444"/>
          </a:xfrm>
          <a:prstGeom prst="rect">
            <a:avLst/>
          </a:prstGeom>
          <a:noFill/>
        </p:spPr>
        <p:txBody>
          <a:bodyPr wrap="square" rtlCol="0">
            <a:spAutoFit/>
          </a:bodyPr>
          <a:lstStyle/>
          <a:p>
            <a:r>
              <a:rPr lang="en-US" sz="800" dirty="0" smtClean="0"/>
              <a:t>Avery Dennison Success Story ©2008 Avery Dennison Corporation. All rights reserved.</a:t>
            </a:r>
            <a:endParaRPr lang="en-US" sz="800" dirty="0"/>
          </a:p>
        </p:txBody>
      </p:sp>
      <p:pic>
        <p:nvPicPr>
          <p:cNvPr id="15368" name="Picture 8"/>
          <p:cNvPicPr>
            <a:picLocks noChangeAspect="1" noChangeArrowheads="1"/>
          </p:cNvPicPr>
          <p:nvPr/>
        </p:nvPicPr>
        <p:blipFill>
          <a:blip r:embed="rId4" cstate="print"/>
          <a:srcRect/>
          <a:stretch>
            <a:fillRect/>
          </a:stretch>
        </p:blipFill>
        <p:spPr bwMode="auto">
          <a:xfrm>
            <a:off x="6286500" y="1143000"/>
            <a:ext cx="2857500"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5943600" y="1447800"/>
            <a:ext cx="2376488" cy="1524000"/>
          </a:xfrm>
          <a:prstGeom prst="rect">
            <a:avLst/>
          </a:prstGeom>
          <a:noFill/>
          <a:ln w="9525">
            <a:noFill/>
            <a:miter lim="800000"/>
            <a:headEnd/>
            <a:tailEnd/>
          </a:ln>
        </p:spPr>
      </p:pic>
      <p:sp>
        <p:nvSpPr>
          <p:cNvPr id="8" name="Subtitle 2"/>
          <p:cNvSpPr>
            <a:spLocks noGrp="1"/>
          </p:cNvSpPr>
          <p:nvPr>
            <p:ph idx="1"/>
          </p:nvPr>
        </p:nvSpPr>
        <p:spPr>
          <a:xfrm>
            <a:off x="228600" y="1295400"/>
            <a:ext cx="5029200" cy="4711891"/>
          </a:xfrm>
        </p:spPr>
        <p:txBody>
          <a:bodyPr rtlCol="0">
            <a:normAutofit fontScale="85000" lnSpcReduction="10000"/>
          </a:bodyPr>
          <a:lstStyle/>
          <a:p>
            <a:pPr marL="457200" indent="-457200" defTabSz="457200">
              <a:spcBef>
                <a:spcPct val="20000"/>
              </a:spcBef>
              <a:defRPr/>
            </a:pPr>
            <a:r>
              <a:rPr lang="en-US" sz="2800" b="1" u="sng" dirty="0" smtClean="0"/>
              <a:t>Success Story</a:t>
            </a:r>
          </a:p>
          <a:p>
            <a:pPr marL="457200" indent="-457200" defTabSz="457200">
              <a:spcBef>
                <a:spcPct val="20000"/>
              </a:spcBef>
              <a:defRPr/>
            </a:pPr>
            <a:endParaRPr lang="en-US" sz="900" b="1" u="sng" dirty="0" smtClean="0"/>
          </a:p>
          <a:p>
            <a:pPr marL="457200" indent="-280988" defTabSz="457200">
              <a:spcBef>
                <a:spcPct val="20000"/>
              </a:spcBef>
              <a:buFont typeface="Courier New" pitchFamily="49" charset="0"/>
              <a:buChar char="o"/>
              <a:defRPr/>
            </a:pPr>
            <a:r>
              <a:rPr lang="en-US" sz="2800" dirty="0" smtClean="0"/>
              <a:t>Electronic Inventory Solutions and Avery Dennison partnered for the solution</a:t>
            </a:r>
            <a:endParaRPr lang="en-US" dirty="0" smtClean="0">
              <a:solidFill>
                <a:schemeClr val="tx1"/>
              </a:solidFill>
            </a:endParaRPr>
          </a:p>
          <a:p>
            <a:pPr marL="457200" indent="-280988">
              <a:buFont typeface="Courier New" pitchFamily="49" charset="0"/>
              <a:buChar char="o"/>
              <a:defRPr/>
            </a:pPr>
            <a:r>
              <a:rPr lang="en-US" sz="2800" dirty="0" smtClean="0"/>
              <a:t>Developed a small, flexible RFID tag to be easily placed on the frames</a:t>
            </a:r>
          </a:p>
          <a:p>
            <a:pPr marL="457200" indent="-280988">
              <a:buFont typeface="Courier New" pitchFamily="49" charset="0"/>
              <a:buChar char="o"/>
              <a:defRPr/>
            </a:pPr>
            <a:r>
              <a:rPr lang="en-US" sz="2800" dirty="0" smtClean="0"/>
              <a:t>Store associates remove tags from the purchased frames</a:t>
            </a:r>
          </a:p>
          <a:p>
            <a:pPr marL="457200" indent="-280988">
              <a:buFont typeface="Courier New" pitchFamily="49" charset="0"/>
              <a:buChar char="o"/>
              <a:defRPr/>
            </a:pPr>
            <a:r>
              <a:rPr lang="en-US" sz="2800" dirty="0" smtClean="0"/>
              <a:t>Not a single lost frame in the months following the introduction of RFID</a:t>
            </a:r>
          </a:p>
          <a:p>
            <a:pPr algn="l" eaLnBrk="1" fontAlgn="auto" hangingPunct="1">
              <a:spcAft>
                <a:spcPts val="0"/>
              </a:spcAft>
              <a:buFont typeface="Arial" charset="0"/>
              <a:buChar char="•"/>
              <a:defRPr/>
            </a:pPr>
            <a:endParaRPr lang="en-US" dirty="0" smtClean="0">
              <a:solidFill>
                <a:schemeClr val="tx1"/>
              </a:solidFill>
            </a:endParaRPr>
          </a:p>
        </p:txBody>
      </p:sp>
      <p:sp>
        <p:nvSpPr>
          <p:cNvPr id="12" name="Footer Placeholder 11"/>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3566D54D-DCC6-42D0-9A03-7F08F1E76C79}" type="slidenum">
              <a:rPr lang="en-US" smtClean="0"/>
              <a:pPr/>
              <a:t>42</a:t>
            </a:fld>
            <a:endParaRPr lang="en-US"/>
          </a:p>
        </p:txBody>
      </p:sp>
      <p:sp>
        <p:nvSpPr>
          <p:cNvPr id="9" name="Title 1"/>
          <p:cNvSpPr>
            <a:spLocks noGrp="1"/>
          </p:cNvSpPr>
          <p:nvPr>
            <p:ph type="title"/>
          </p:nvPr>
        </p:nvSpPr>
        <p:spPr/>
        <p:txBody>
          <a:bodyPr/>
          <a:lstStyle/>
          <a:p>
            <a:pPr algn="l" fontAlgn="auto">
              <a:spcAft>
                <a:spcPts val="0"/>
              </a:spcAft>
              <a:defRPr/>
            </a:pPr>
            <a:r>
              <a:rPr lang="en-US" sz="3600" dirty="0" smtClean="0"/>
              <a:t>Avery Dennison Success Story</a:t>
            </a:r>
            <a:endParaRPr lang="en-US" sz="3600" dirty="0"/>
          </a:p>
        </p:txBody>
      </p:sp>
      <p:sp>
        <p:nvSpPr>
          <p:cNvPr id="10" name="TextBox 9"/>
          <p:cNvSpPr txBox="1"/>
          <p:nvPr/>
        </p:nvSpPr>
        <p:spPr>
          <a:xfrm>
            <a:off x="3733800" y="6400800"/>
            <a:ext cx="5257800" cy="215444"/>
          </a:xfrm>
          <a:prstGeom prst="rect">
            <a:avLst/>
          </a:prstGeom>
          <a:noFill/>
        </p:spPr>
        <p:txBody>
          <a:bodyPr wrap="square" rtlCol="0">
            <a:spAutoFit/>
          </a:bodyPr>
          <a:lstStyle/>
          <a:p>
            <a:r>
              <a:rPr lang="en-US" sz="800" dirty="0" smtClean="0"/>
              <a:t>Avery Dennison Success Story ©2008 Avery Dennison Corporation. All rights reserved.</a:t>
            </a:r>
            <a:endParaRPr lang="en-US" sz="800" dirty="0"/>
          </a:p>
        </p:txBody>
      </p:sp>
      <p:pic>
        <p:nvPicPr>
          <p:cNvPr id="13" name="Picture 2" descr="http://www.winar.com/images/btn_averydennison_logo.jpg"/>
          <p:cNvPicPr>
            <a:picLocks noChangeAspect="1" noChangeArrowheads="1"/>
          </p:cNvPicPr>
          <p:nvPr/>
        </p:nvPicPr>
        <p:blipFill>
          <a:blip r:embed="rId3" cstate="print"/>
          <a:srcRect/>
          <a:stretch>
            <a:fillRect/>
          </a:stretch>
        </p:blipFill>
        <p:spPr bwMode="auto">
          <a:xfrm>
            <a:off x="5791200" y="5181600"/>
            <a:ext cx="3124200" cy="1039312"/>
          </a:xfrm>
          <a:prstGeom prst="rect">
            <a:avLst/>
          </a:prstGeom>
          <a:noFill/>
        </p:spPr>
      </p:pic>
      <p:pic>
        <p:nvPicPr>
          <p:cNvPr id="13314" name="Picture 2" descr="http://www.monarch.averydennison.com/images/EIS.jpg"/>
          <p:cNvPicPr>
            <a:picLocks noChangeAspect="1" noChangeArrowheads="1"/>
          </p:cNvPicPr>
          <p:nvPr/>
        </p:nvPicPr>
        <p:blipFill>
          <a:blip r:embed="rId4" cstate="print"/>
          <a:srcRect/>
          <a:stretch>
            <a:fillRect/>
          </a:stretch>
        </p:blipFill>
        <p:spPr bwMode="auto">
          <a:xfrm>
            <a:off x="6019800" y="3276600"/>
            <a:ext cx="2209800" cy="17052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81000" y="990600"/>
            <a:ext cx="5715000" cy="4724400"/>
          </a:xfrm>
          <a:prstGeom prst="rect">
            <a:avLst/>
          </a:prstGeom>
        </p:spPr>
        <p:txBody>
          <a:bodyPr>
            <a:normAutofit fontScale="85000" lnSpcReduction="10000"/>
          </a:bodyPr>
          <a:lstStyle/>
          <a:p>
            <a:pPr marL="457200" indent="-457200" defTabSz="457200" fontAlgn="auto">
              <a:spcBef>
                <a:spcPct val="20000"/>
              </a:spcBef>
              <a:spcAft>
                <a:spcPts val="0"/>
              </a:spcAft>
              <a:buClr>
                <a:schemeClr val="accent1"/>
              </a:buClr>
              <a:defRPr/>
            </a:pPr>
            <a:endParaRPr lang="en-US" sz="2600" b="1" u="sng" dirty="0" smtClean="0">
              <a:latin typeface="+mn-lt"/>
              <a:cs typeface="+mn-cs"/>
            </a:endParaRPr>
          </a:p>
          <a:p>
            <a:pPr marL="457200" indent="-457200" defTabSz="457200" fontAlgn="auto">
              <a:spcBef>
                <a:spcPct val="20000"/>
              </a:spcBef>
              <a:spcAft>
                <a:spcPts val="0"/>
              </a:spcAft>
              <a:buClr>
                <a:schemeClr val="accent1"/>
              </a:buClr>
              <a:buFont typeface="Wingdings" pitchFamily="2" charset="2"/>
              <a:buChar char="Ø"/>
              <a:defRPr/>
            </a:pPr>
            <a:r>
              <a:rPr lang="en-US" sz="2600" b="1" u="sng" dirty="0" smtClean="0">
                <a:latin typeface="+mn-lt"/>
                <a:cs typeface="+mn-cs"/>
              </a:rPr>
              <a:t>Additional </a:t>
            </a:r>
            <a:r>
              <a:rPr lang="en-US" sz="2600" b="1" u="sng" dirty="0">
                <a:latin typeface="+mn-lt"/>
                <a:cs typeface="+mn-cs"/>
              </a:rPr>
              <a:t>Benefits</a:t>
            </a:r>
          </a:p>
          <a:p>
            <a:pPr marL="457200" indent="-457200" defTabSz="457200" fontAlgn="auto">
              <a:spcBef>
                <a:spcPct val="20000"/>
              </a:spcBef>
              <a:spcAft>
                <a:spcPts val="0"/>
              </a:spcAft>
              <a:buClr>
                <a:schemeClr val="accent1"/>
              </a:buClr>
              <a:buFont typeface="Courier New" pitchFamily="49" charset="0"/>
              <a:buChar char="o"/>
              <a:defRPr/>
            </a:pPr>
            <a:endParaRPr lang="en-US" sz="2600" b="1" u="sng" dirty="0">
              <a:latin typeface="+mn-lt"/>
              <a:cs typeface="+mn-cs"/>
            </a:endParaRPr>
          </a:p>
          <a:p>
            <a:pPr marL="465138" indent="-288925" fontAlgn="auto">
              <a:lnSpc>
                <a:spcPct val="110000"/>
              </a:lnSpc>
              <a:spcBef>
                <a:spcPts val="0"/>
              </a:spcBef>
              <a:spcAft>
                <a:spcPts val="0"/>
              </a:spcAft>
              <a:buClr>
                <a:schemeClr val="accent1"/>
              </a:buClr>
              <a:buFont typeface="Courier New" pitchFamily="49" charset="0"/>
              <a:buChar char="o"/>
              <a:defRPr/>
            </a:pPr>
            <a:r>
              <a:rPr lang="en-US" sz="2600" dirty="0">
                <a:latin typeface="+mn-lt"/>
                <a:cs typeface="+mn-cs"/>
              </a:rPr>
              <a:t>If ever </a:t>
            </a:r>
            <a:r>
              <a:rPr lang="en-US" sz="2600" dirty="0" smtClean="0">
                <a:latin typeface="+mn-lt"/>
                <a:cs typeface="+mn-cs"/>
              </a:rPr>
              <a:t>stolen, they could </a:t>
            </a:r>
            <a:r>
              <a:rPr lang="en-US" sz="2600" dirty="0">
                <a:latin typeface="+mn-lt"/>
                <a:cs typeface="+mn-cs"/>
              </a:rPr>
              <a:t>be  immediately tracked </a:t>
            </a:r>
            <a:r>
              <a:rPr lang="en-US" sz="2600" dirty="0" smtClean="0">
                <a:latin typeface="+mn-lt"/>
                <a:cs typeface="+mn-cs"/>
              </a:rPr>
              <a:t>using the </a:t>
            </a:r>
            <a:r>
              <a:rPr lang="en-US" sz="2600" dirty="0">
                <a:latin typeface="+mn-lt"/>
                <a:cs typeface="+mn-cs"/>
              </a:rPr>
              <a:t>unique RFID tags</a:t>
            </a:r>
          </a:p>
          <a:p>
            <a:pPr marL="465138" indent="-288925" fontAlgn="auto">
              <a:lnSpc>
                <a:spcPct val="110000"/>
              </a:lnSpc>
              <a:spcBef>
                <a:spcPts val="0"/>
              </a:spcBef>
              <a:spcAft>
                <a:spcPts val="0"/>
              </a:spcAft>
              <a:buClr>
                <a:schemeClr val="accent1"/>
              </a:buClr>
              <a:buFont typeface="Courier New" pitchFamily="49" charset="0"/>
              <a:buChar char="o"/>
              <a:defRPr/>
            </a:pPr>
            <a:r>
              <a:rPr lang="en-US" sz="2600" dirty="0"/>
              <a:t>I</a:t>
            </a:r>
            <a:r>
              <a:rPr lang="en-US" sz="2600" dirty="0" smtClean="0">
                <a:latin typeface="+mn-lt"/>
                <a:cs typeface="+mn-cs"/>
              </a:rPr>
              <a:t>t </a:t>
            </a:r>
            <a:r>
              <a:rPr lang="en-US" sz="2600" dirty="0">
                <a:latin typeface="+mn-lt"/>
                <a:cs typeface="+mn-cs"/>
              </a:rPr>
              <a:t>provides Santa Fe Optical with the benefit </a:t>
            </a:r>
            <a:r>
              <a:rPr lang="en-US" sz="2600" dirty="0" smtClean="0">
                <a:latin typeface="+mn-lt"/>
                <a:cs typeface="+mn-cs"/>
              </a:rPr>
              <a:t>keeping </a:t>
            </a:r>
            <a:r>
              <a:rPr lang="en-US" sz="2600" dirty="0">
                <a:latin typeface="+mn-lt"/>
                <a:cs typeface="+mn-cs"/>
              </a:rPr>
              <a:t>track of inventory</a:t>
            </a:r>
          </a:p>
          <a:p>
            <a:pPr marL="465138" lvl="1" indent="-288925" fontAlgn="auto">
              <a:lnSpc>
                <a:spcPct val="110000"/>
              </a:lnSpc>
              <a:spcBef>
                <a:spcPts val="0"/>
              </a:spcBef>
              <a:spcAft>
                <a:spcPts val="0"/>
              </a:spcAft>
              <a:buClr>
                <a:schemeClr val="accent1"/>
              </a:buClr>
              <a:buFont typeface="Courier New" pitchFamily="49" charset="0"/>
              <a:buChar char="o"/>
              <a:defRPr/>
            </a:pPr>
            <a:r>
              <a:rPr lang="en-US" sz="2600" dirty="0">
                <a:latin typeface="+mn-lt"/>
                <a:cs typeface="+mn-cs"/>
              </a:rPr>
              <a:t>Inventory time was reduced by 80% &amp; </a:t>
            </a:r>
            <a:r>
              <a:rPr lang="en-US" sz="2600" dirty="0" smtClean="0">
                <a:latin typeface="+mn-lt"/>
                <a:cs typeface="+mn-cs"/>
              </a:rPr>
              <a:t>sales </a:t>
            </a:r>
            <a:r>
              <a:rPr lang="en-US" sz="2600" dirty="0">
                <a:latin typeface="+mn-lt"/>
                <a:cs typeface="+mn-cs"/>
              </a:rPr>
              <a:t>increased</a:t>
            </a:r>
          </a:p>
          <a:p>
            <a:pPr marL="465138" lvl="1" indent="-288925" fontAlgn="auto">
              <a:lnSpc>
                <a:spcPct val="110000"/>
              </a:lnSpc>
              <a:spcBef>
                <a:spcPts val="0"/>
              </a:spcBef>
              <a:spcAft>
                <a:spcPts val="0"/>
              </a:spcAft>
              <a:buClr>
                <a:schemeClr val="accent1"/>
              </a:buClr>
              <a:buFont typeface="Courier New" pitchFamily="49" charset="0"/>
              <a:buChar char="o"/>
              <a:defRPr/>
            </a:pPr>
            <a:r>
              <a:rPr lang="en-US" sz="2600" dirty="0">
                <a:latin typeface="+mn-lt"/>
                <a:cs typeface="+mn-cs"/>
              </a:rPr>
              <a:t>Store associates can quickly locate any frames </a:t>
            </a:r>
            <a:r>
              <a:rPr lang="en-US" sz="2600" dirty="0" smtClean="0">
                <a:latin typeface="+mn-lt"/>
                <a:cs typeface="+mn-cs"/>
              </a:rPr>
              <a:t>misplaced on shelves </a:t>
            </a:r>
          </a:p>
          <a:p>
            <a:pPr marL="465138" lvl="1" indent="-288925" fontAlgn="auto">
              <a:lnSpc>
                <a:spcPct val="110000"/>
              </a:lnSpc>
              <a:spcBef>
                <a:spcPts val="0"/>
              </a:spcBef>
              <a:spcAft>
                <a:spcPts val="0"/>
              </a:spcAft>
              <a:buClr>
                <a:schemeClr val="accent1"/>
              </a:buClr>
              <a:defRPr/>
            </a:pPr>
            <a:r>
              <a:rPr lang="en-US" sz="2600" dirty="0" smtClean="0"/>
              <a:t>	</a:t>
            </a:r>
            <a:r>
              <a:rPr lang="en-US" sz="2600" dirty="0" smtClean="0">
                <a:latin typeface="+mn-lt"/>
                <a:cs typeface="+mn-cs"/>
              </a:rPr>
              <a:t>by a customer</a:t>
            </a:r>
            <a:endParaRPr lang="en-US" sz="2600" dirty="0">
              <a:latin typeface="+mn-lt"/>
              <a:cs typeface="+mn-cs"/>
            </a:endParaRPr>
          </a:p>
          <a:p>
            <a:pPr marL="457200" indent="-457200" fontAlgn="auto">
              <a:spcBef>
                <a:spcPct val="20000"/>
              </a:spcBef>
              <a:spcAft>
                <a:spcPts val="0"/>
              </a:spcAft>
              <a:buFont typeface="Arial" pitchFamily="34" charset="0"/>
              <a:buChar char="•"/>
              <a:defRPr/>
            </a:pPr>
            <a:endParaRPr lang="en-US" sz="3200" dirty="0">
              <a:latin typeface="+mn-lt"/>
              <a:cs typeface="+mn-cs"/>
            </a:endParaRPr>
          </a:p>
          <a:p>
            <a:pPr marL="457200" indent="-457200" fontAlgn="auto">
              <a:spcBef>
                <a:spcPct val="20000"/>
              </a:spcBef>
              <a:spcAft>
                <a:spcPts val="0"/>
              </a:spcAft>
              <a:buFont typeface="Arial" pitchFamily="34" charset="0"/>
              <a:buChar char="•"/>
              <a:defRPr/>
            </a:pPr>
            <a:endParaRPr lang="en-US" sz="3200" dirty="0">
              <a:latin typeface="+mn-lt"/>
              <a:cs typeface="+mn-cs"/>
            </a:endParaRPr>
          </a:p>
          <a:p>
            <a:pPr marL="342900" indent="-342900" fontAlgn="auto">
              <a:spcBef>
                <a:spcPct val="20000"/>
              </a:spcBef>
              <a:spcAft>
                <a:spcPts val="0"/>
              </a:spcAft>
              <a:buFont typeface="Arial" charset="0"/>
              <a:buChar char="•"/>
              <a:defRPr/>
            </a:pPr>
            <a:endParaRPr lang="en-US" sz="3200" dirty="0">
              <a:latin typeface="+mn-lt"/>
              <a:cs typeface="+mn-cs"/>
            </a:endParaRPr>
          </a:p>
        </p:txBody>
      </p:sp>
      <p:sp>
        <p:nvSpPr>
          <p:cNvPr id="4" name="Title 1"/>
          <p:cNvSpPr txBox="1">
            <a:spLocks/>
          </p:cNvSpPr>
          <p:nvPr/>
        </p:nvSpPr>
        <p:spPr>
          <a:xfrm>
            <a:off x="457200" y="457200"/>
            <a:ext cx="7772400" cy="6858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tx2"/>
                </a:solidFill>
                <a:effectLst>
                  <a:outerShdw blurRad="31750" dist="25400" dir="5400000" algn="tl" rotWithShape="0">
                    <a:srgbClr val="000000">
                      <a:alpha val="25000"/>
                    </a:srgbClr>
                  </a:outerShdw>
                </a:effectLst>
                <a:latin typeface="+mj-lt"/>
                <a:ea typeface="+mj-ea"/>
                <a:cs typeface="+mj-cs"/>
              </a:rPr>
              <a:t>A</a:t>
            </a:r>
            <a:r>
              <a:rPr kumimoji="0" lang="en-US"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very Dennison Success Story</a:t>
            </a: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TextBox 4"/>
          <p:cNvSpPr txBox="1"/>
          <p:nvPr/>
        </p:nvSpPr>
        <p:spPr>
          <a:xfrm>
            <a:off x="3733800" y="6400800"/>
            <a:ext cx="5257800" cy="215444"/>
          </a:xfrm>
          <a:prstGeom prst="rect">
            <a:avLst/>
          </a:prstGeom>
          <a:noFill/>
        </p:spPr>
        <p:txBody>
          <a:bodyPr wrap="square" rtlCol="0">
            <a:spAutoFit/>
          </a:bodyPr>
          <a:lstStyle/>
          <a:p>
            <a:r>
              <a:rPr lang="en-US" sz="800" dirty="0" smtClean="0"/>
              <a:t>Avery Dennison Success Story ©2008 Avery Dennison Corporation. All rights reserved.</a:t>
            </a:r>
            <a:endParaRPr lang="en-US" sz="800" dirty="0"/>
          </a:p>
        </p:txBody>
      </p:sp>
      <p:sp>
        <p:nvSpPr>
          <p:cNvPr id="6" name="Slide Number Placeholder 5"/>
          <p:cNvSpPr>
            <a:spLocks noGrp="1"/>
          </p:cNvSpPr>
          <p:nvPr>
            <p:ph type="sldNum" sz="quarter" idx="12"/>
          </p:nvPr>
        </p:nvSpPr>
        <p:spPr/>
        <p:txBody>
          <a:bodyPr/>
          <a:lstStyle/>
          <a:p>
            <a:fld id="{3566D54D-DCC6-42D0-9A03-7F08F1E76C79}" type="slidenum">
              <a:rPr lang="en-US" smtClean="0"/>
              <a:pPr/>
              <a:t>43</a:t>
            </a:fld>
            <a:endParaRPr lang="en-US"/>
          </a:p>
        </p:txBody>
      </p:sp>
      <p:sp>
        <p:nvSpPr>
          <p:cNvPr id="7" name="Footer Placeholder 6"/>
          <p:cNvSpPr>
            <a:spLocks noGrp="1"/>
          </p:cNvSpPr>
          <p:nvPr>
            <p:ph type="ftr" sz="quarter" idx="11"/>
          </p:nvPr>
        </p:nvSpPr>
        <p:spPr/>
        <p:txBody>
          <a:bodyPr/>
          <a:lstStyle/>
          <a:p>
            <a:endParaRPr lang="en-US"/>
          </a:p>
        </p:txBody>
      </p:sp>
      <p:pic>
        <p:nvPicPr>
          <p:cNvPr id="9" name="Picture 4" descr="http://www.santafeoptical.com/images/header_main.jpg"/>
          <p:cNvPicPr>
            <a:picLocks noChangeAspect="1" noChangeArrowheads="1"/>
          </p:cNvPicPr>
          <p:nvPr/>
        </p:nvPicPr>
        <p:blipFill>
          <a:blip r:embed="rId2" cstate="print"/>
          <a:srcRect/>
          <a:stretch>
            <a:fillRect/>
          </a:stretch>
        </p:blipFill>
        <p:spPr bwMode="auto">
          <a:xfrm>
            <a:off x="3200400" y="5105400"/>
            <a:ext cx="5715001" cy="1219200"/>
          </a:xfrm>
          <a:prstGeom prst="rect">
            <a:avLst/>
          </a:prstGeom>
          <a:noFill/>
        </p:spPr>
      </p:pic>
      <p:pic>
        <p:nvPicPr>
          <p:cNvPr id="12290" name="Picture 2" descr="http://www.monarch.averydennison.com/images/CaseStudy_23.jpg"/>
          <p:cNvPicPr>
            <a:picLocks noChangeAspect="1" noChangeArrowheads="1"/>
          </p:cNvPicPr>
          <p:nvPr/>
        </p:nvPicPr>
        <p:blipFill>
          <a:blip r:embed="rId3" cstate="print"/>
          <a:srcRect/>
          <a:stretch>
            <a:fillRect/>
          </a:stretch>
        </p:blipFill>
        <p:spPr bwMode="auto">
          <a:xfrm>
            <a:off x="6858000" y="1143000"/>
            <a:ext cx="1371600" cy="1371600"/>
          </a:xfrm>
          <a:prstGeom prst="rect">
            <a:avLst/>
          </a:prstGeom>
          <a:noFill/>
        </p:spPr>
      </p:pic>
      <p:pic>
        <p:nvPicPr>
          <p:cNvPr id="12292" name="Picture 4" descr="http://www.santafeoptical.com/images/frames/RobertMarc_01.jpg"/>
          <p:cNvPicPr>
            <a:picLocks noChangeAspect="1" noChangeArrowheads="1"/>
          </p:cNvPicPr>
          <p:nvPr/>
        </p:nvPicPr>
        <p:blipFill>
          <a:blip r:embed="rId4" cstate="print"/>
          <a:srcRect/>
          <a:stretch>
            <a:fillRect/>
          </a:stretch>
        </p:blipFill>
        <p:spPr bwMode="auto">
          <a:xfrm>
            <a:off x="6096000" y="3124200"/>
            <a:ext cx="2771553" cy="124142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hlinkClick r:id="rId2"/>
              </a:rPr>
              <a:t>The Future of RFID</a:t>
            </a:r>
            <a:endParaRPr lang="en-US" dirty="0"/>
          </a:p>
        </p:txBody>
      </p:sp>
      <p:sp>
        <p:nvSpPr>
          <p:cNvPr id="5" name="Text Placeholder 4"/>
          <p:cNvSpPr>
            <a:spLocks noGrp="1"/>
          </p:cNvSpPr>
          <p:nvPr>
            <p:ph type="body" idx="1"/>
          </p:nvPr>
        </p:nvSpPr>
        <p:spPr/>
        <p:txBody>
          <a:bodyPr/>
          <a:lstStyle/>
          <a:p>
            <a:pPr>
              <a:buFont typeface="Arial" pitchFamily="34" charset="0"/>
              <a:buChar char="•"/>
            </a:pPr>
            <a:r>
              <a:rPr lang="en-US" dirty="0" smtClean="0"/>
              <a:t>Digestible Tags</a:t>
            </a:r>
          </a:p>
          <a:p>
            <a:pPr>
              <a:buFont typeface="Arial" pitchFamily="34" charset="0"/>
              <a:buChar char="•"/>
            </a:pPr>
            <a:r>
              <a:rPr lang="en-US" dirty="0" smtClean="0"/>
              <a:t>Food Safety</a:t>
            </a:r>
          </a:p>
          <a:p>
            <a:pPr>
              <a:buFont typeface="Arial" pitchFamily="34" charset="0"/>
              <a:buChar char="•"/>
            </a:pPr>
            <a:r>
              <a:rPr lang="en-US" dirty="0" err="1" smtClean="0"/>
              <a:t>Verichip</a:t>
            </a:r>
            <a:endParaRPr lang="en-US" dirty="0"/>
          </a:p>
        </p:txBody>
      </p:sp>
      <p:sp>
        <p:nvSpPr>
          <p:cNvPr id="7" name="Slide Number Placeholder 6"/>
          <p:cNvSpPr>
            <a:spLocks noGrp="1"/>
          </p:cNvSpPr>
          <p:nvPr>
            <p:ph type="sldNum" sz="quarter" idx="12"/>
          </p:nvPr>
        </p:nvSpPr>
        <p:spPr/>
        <p:txBody>
          <a:bodyPr/>
          <a:lstStyle/>
          <a:p>
            <a:fld id="{3566D54D-DCC6-42D0-9A03-7F08F1E76C79}" type="slidenum">
              <a:rPr lang="en-US" smtClean="0"/>
              <a:pPr/>
              <a:t>44</a:t>
            </a:fld>
            <a:endParaRPr lang="en-US"/>
          </a:p>
        </p:txBody>
      </p:sp>
      <p:sp>
        <p:nvSpPr>
          <p:cNvPr id="6" name="Footer Placeholder 5"/>
          <p:cNvSpPr>
            <a:spLocks noGrp="1"/>
          </p:cNvSpPr>
          <p:nvPr>
            <p:ph type="ftr" sz="quarter" idx="11"/>
          </p:nvPr>
        </p:nvSpPr>
        <p:spPr/>
        <p:txBody>
          <a:bodyPr/>
          <a:lstStyle/>
          <a:p>
            <a:endParaRPr lang="en-US"/>
          </a:p>
        </p:txBody>
      </p:sp>
      <p:pic>
        <p:nvPicPr>
          <p:cNvPr id="11266" name="Picture 2" descr="http://cache.gizmodo.com/assets/images/gizmodo/2008/08/rfid_xray.jpg"/>
          <p:cNvPicPr>
            <a:picLocks noChangeAspect="1" noChangeArrowheads="1"/>
          </p:cNvPicPr>
          <p:nvPr/>
        </p:nvPicPr>
        <p:blipFill>
          <a:blip r:embed="rId3" cstate="print"/>
          <a:srcRect/>
          <a:stretch>
            <a:fillRect/>
          </a:stretch>
        </p:blipFill>
        <p:spPr bwMode="auto">
          <a:xfrm>
            <a:off x="304800" y="3429000"/>
            <a:ext cx="3136900" cy="2352675"/>
          </a:xfrm>
          <a:prstGeom prst="rect">
            <a:avLst/>
          </a:prstGeom>
          <a:noFill/>
        </p:spPr>
      </p:pic>
      <p:pic>
        <p:nvPicPr>
          <p:cNvPr id="11268" name="Picture 4" descr="http://sublimefreedom.files.wordpress.com/2009/04/rfid2.jpg"/>
          <p:cNvPicPr>
            <a:picLocks noChangeAspect="1" noChangeArrowheads="1"/>
          </p:cNvPicPr>
          <p:nvPr/>
        </p:nvPicPr>
        <p:blipFill>
          <a:blip r:embed="rId4" cstate="print"/>
          <a:srcRect/>
          <a:stretch>
            <a:fillRect/>
          </a:stretch>
        </p:blipFill>
        <p:spPr bwMode="auto">
          <a:xfrm>
            <a:off x="457200" y="457200"/>
            <a:ext cx="2084381" cy="2606674"/>
          </a:xfrm>
          <a:prstGeom prst="rect">
            <a:avLst/>
          </a:prstGeom>
          <a:noFill/>
        </p:spPr>
      </p:pic>
      <p:pic>
        <p:nvPicPr>
          <p:cNvPr id="2" name="Picture 2" descr="http://www.ips-sys.com/images/Contactless-smartcard.png"/>
          <p:cNvPicPr>
            <a:picLocks noChangeAspect="1" noChangeArrowheads="1"/>
          </p:cNvPicPr>
          <p:nvPr/>
        </p:nvPicPr>
        <p:blipFill>
          <a:blip r:embed="rId5" cstate="print"/>
          <a:srcRect/>
          <a:stretch>
            <a:fillRect/>
          </a:stretch>
        </p:blipFill>
        <p:spPr bwMode="auto">
          <a:xfrm>
            <a:off x="5715000" y="3886200"/>
            <a:ext cx="2908300" cy="2413889"/>
          </a:xfrm>
          <a:prstGeom prst="rect">
            <a:avLst/>
          </a:prstGeom>
          <a:noFill/>
        </p:spPr>
      </p:pic>
      <p:pic>
        <p:nvPicPr>
          <p:cNvPr id="3" name="Picture 4" descr="http://www2.ministries-online.org/thenewworldorder/02.rfid-implant.afp.gi.jpg"/>
          <p:cNvPicPr>
            <a:picLocks noChangeAspect="1" noChangeArrowheads="1"/>
          </p:cNvPicPr>
          <p:nvPr/>
        </p:nvPicPr>
        <p:blipFill>
          <a:blip r:embed="rId6" cstate="print"/>
          <a:srcRect/>
          <a:stretch>
            <a:fillRect/>
          </a:stretch>
        </p:blipFill>
        <p:spPr bwMode="auto">
          <a:xfrm>
            <a:off x="6781800" y="304800"/>
            <a:ext cx="1569830" cy="1641186"/>
          </a:xfrm>
          <a:prstGeom prst="rect">
            <a:avLst/>
          </a:prstGeom>
          <a:noFill/>
        </p:spPr>
      </p:pic>
      <p:pic>
        <p:nvPicPr>
          <p:cNvPr id="12290" name="Picture 2" descr="http://mobihealthnews.com/wp-content/uploads/2009/03/pillcam.jpg"/>
          <p:cNvPicPr>
            <a:picLocks noChangeAspect="1" noChangeArrowheads="1"/>
          </p:cNvPicPr>
          <p:nvPr/>
        </p:nvPicPr>
        <p:blipFill>
          <a:blip r:embed="rId7" cstate="print"/>
          <a:srcRect/>
          <a:stretch>
            <a:fillRect/>
          </a:stretch>
        </p:blipFill>
        <p:spPr bwMode="auto">
          <a:xfrm>
            <a:off x="3124200" y="228600"/>
            <a:ext cx="2604585" cy="1863725"/>
          </a:xfrm>
          <a:prstGeom prst="rect">
            <a:avLst/>
          </a:prstGeom>
          <a:noFill/>
        </p:spPr>
      </p:pic>
      <p:pic>
        <p:nvPicPr>
          <p:cNvPr id="12292" name="Picture 4" descr="http://www.nsftools.com/misc/PillCam.jpg"/>
          <p:cNvPicPr>
            <a:picLocks noChangeAspect="1" noChangeArrowheads="1"/>
          </p:cNvPicPr>
          <p:nvPr/>
        </p:nvPicPr>
        <p:blipFill>
          <a:blip r:embed="rId8" cstate="print"/>
          <a:srcRect/>
          <a:stretch>
            <a:fillRect/>
          </a:stretch>
        </p:blipFill>
        <p:spPr bwMode="auto">
          <a:xfrm>
            <a:off x="3657600" y="5257800"/>
            <a:ext cx="1685126" cy="9048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In 2007, Kodak applied for a </a:t>
            </a:r>
          </a:p>
          <a:p>
            <a:pPr>
              <a:buNone/>
            </a:pPr>
            <a:r>
              <a:rPr lang="en-US" dirty="0" smtClean="0"/>
              <a:t>	patent for digestible RFID tags.  </a:t>
            </a:r>
          </a:p>
          <a:p>
            <a:r>
              <a:rPr lang="en-US" dirty="0" smtClean="0"/>
              <a:t>Uses:</a:t>
            </a:r>
          </a:p>
          <a:p>
            <a:pPr lvl="1"/>
            <a:r>
              <a:rPr lang="en-US" dirty="0" smtClean="0"/>
              <a:t>verifying proper drug usage </a:t>
            </a:r>
          </a:p>
          <a:p>
            <a:pPr lvl="1"/>
            <a:r>
              <a:rPr lang="en-US" dirty="0" smtClean="0"/>
              <a:t>monitoring drug interactions </a:t>
            </a:r>
          </a:p>
          <a:p>
            <a:pPr lvl="1"/>
            <a:r>
              <a:rPr lang="en-US" dirty="0" smtClean="0"/>
              <a:t>controlling dosage</a:t>
            </a:r>
          </a:p>
          <a:p>
            <a:pPr lvl="1"/>
            <a:r>
              <a:rPr lang="en-US" dirty="0" smtClean="0"/>
              <a:t>maintaining inventory control</a:t>
            </a:r>
          </a:p>
          <a:p>
            <a:endParaRPr lang="en-US" dirty="0"/>
          </a:p>
        </p:txBody>
      </p:sp>
      <p:sp>
        <p:nvSpPr>
          <p:cNvPr id="5" name="Title 4"/>
          <p:cNvSpPr>
            <a:spLocks noGrp="1"/>
          </p:cNvSpPr>
          <p:nvPr>
            <p:ph type="title"/>
          </p:nvPr>
        </p:nvSpPr>
        <p:spPr/>
        <p:txBody>
          <a:bodyPr/>
          <a:lstStyle/>
          <a:p>
            <a:r>
              <a:rPr lang="en-US" dirty="0" smtClean="0"/>
              <a:t>Digestible RFID Tags</a:t>
            </a:r>
            <a:endParaRPr lang="en-US" dirty="0"/>
          </a:p>
        </p:txBody>
      </p:sp>
      <p:pic>
        <p:nvPicPr>
          <p:cNvPr id="6146" name="Picture 2" descr="http://info-wars.org/wp-content/uploads/2009/07/digestible_rfid_tags.jpg"/>
          <p:cNvPicPr>
            <a:picLocks noChangeAspect="1" noChangeArrowheads="1"/>
          </p:cNvPicPr>
          <p:nvPr/>
        </p:nvPicPr>
        <p:blipFill>
          <a:blip r:embed="rId2" cstate="print"/>
          <a:srcRect/>
          <a:stretch>
            <a:fillRect/>
          </a:stretch>
        </p:blipFill>
        <p:spPr bwMode="auto">
          <a:xfrm>
            <a:off x="5638800" y="2362200"/>
            <a:ext cx="2984500" cy="3295235"/>
          </a:xfrm>
          <a:prstGeom prst="rect">
            <a:avLst/>
          </a:prstGeom>
          <a:noFill/>
        </p:spPr>
      </p:pic>
      <p:pic>
        <p:nvPicPr>
          <p:cNvPr id="6148" name="Picture 4" descr="http://static.rfid-weblog.com/rfid-weblog.com/imgname--digestible_tags_from_kodak_to_ensure_proper_diagnosis---50226711--images--kodak_edible_RFID_tags.jpg"/>
          <p:cNvPicPr>
            <a:picLocks noChangeAspect="1" noChangeArrowheads="1"/>
          </p:cNvPicPr>
          <p:nvPr/>
        </p:nvPicPr>
        <p:blipFill>
          <a:blip r:embed="rId3" cstate="print"/>
          <a:srcRect/>
          <a:stretch>
            <a:fillRect/>
          </a:stretch>
        </p:blipFill>
        <p:spPr bwMode="auto">
          <a:xfrm>
            <a:off x="6553200" y="457200"/>
            <a:ext cx="1905000" cy="1714500"/>
          </a:xfrm>
          <a:prstGeom prst="rect">
            <a:avLst/>
          </a:prstGeom>
          <a:noFill/>
        </p:spPr>
      </p:pic>
      <p:pic>
        <p:nvPicPr>
          <p:cNvPr id="6150" name="Picture 6" descr="http://freepeopleontheland.files.wordpress.com/2009/09/rfidpowder2.jpg"/>
          <p:cNvPicPr>
            <a:picLocks noChangeAspect="1" noChangeArrowheads="1"/>
          </p:cNvPicPr>
          <p:nvPr/>
        </p:nvPicPr>
        <p:blipFill>
          <a:blip r:embed="rId4" cstate="print"/>
          <a:srcRect/>
          <a:stretch>
            <a:fillRect/>
          </a:stretch>
        </p:blipFill>
        <p:spPr bwMode="auto">
          <a:xfrm>
            <a:off x="2286000" y="4495800"/>
            <a:ext cx="2043772" cy="1708163"/>
          </a:xfrm>
          <a:prstGeom prst="rect">
            <a:avLst/>
          </a:prstGeom>
          <a:noFill/>
        </p:spPr>
      </p:pic>
      <p:sp>
        <p:nvSpPr>
          <p:cNvPr id="8" name="Slide Number Placeholder 7"/>
          <p:cNvSpPr>
            <a:spLocks noGrp="1"/>
          </p:cNvSpPr>
          <p:nvPr>
            <p:ph type="sldNum" sz="quarter" idx="12"/>
          </p:nvPr>
        </p:nvSpPr>
        <p:spPr/>
        <p:txBody>
          <a:bodyPr/>
          <a:lstStyle/>
          <a:p>
            <a:fld id="{3566D54D-DCC6-42D0-9A03-7F08F1E76C79}" type="slidenum">
              <a:rPr lang="en-US" smtClean="0"/>
              <a:pPr/>
              <a:t>45</a:t>
            </a:fld>
            <a:endParaRPr lang="en-US"/>
          </a:p>
        </p:txBody>
      </p:sp>
      <p:sp>
        <p:nvSpPr>
          <p:cNvPr id="9" name="Footer Placeholder 8"/>
          <p:cNvSpPr>
            <a:spLocks noGrp="1"/>
          </p:cNvSpPr>
          <p:nvPr>
            <p:ph type="ftr" sz="quarter" idx="11"/>
          </p:nvPr>
        </p:nvSpPr>
        <p:spPr>
          <a:xfrm>
            <a:off x="4380072" y="6400800"/>
            <a:ext cx="4382928" cy="685800"/>
          </a:xfrm>
        </p:spPr>
        <p:txBody>
          <a:bodyPr/>
          <a:lstStyle/>
          <a:p>
            <a:endParaRPr lang="en-US" sz="800" dirty="0" smtClean="0"/>
          </a:p>
          <a:p>
            <a:r>
              <a:rPr lang="en-US" sz="800" dirty="0" err="1" smtClean="0"/>
              <a:t>Bacheldor</a:t>
            </a:r>
            <a:r>
              <a:rPr lang="en-US" sz="800" dirty="0" smtClean="0"/>
              <a:t>, Beth (2007), “Kodak’s RFID Moment,” </a:t>
            </a:r>
            <a:r>
              <a:rPr lang="en-US" sz="800" i="1" dirty="0" smtClean="0"/>
              <a:t>RFID Journal,</a:t>
            </a:r>
            <a:r>
              <a:rPr lang="en-US" sz="800" dirty="0" smtClean="0"/>
              <a:t> http://www.rfidjournal.com/article/articleview/3100, viewed October 20, 2009</a:t>
            </a:r>
          </a:p>
          <a:p>
            <a:endParaRPr lang="en-US" sz="800" dirty="0" smtClean="0"/>
          </a:p>
          <a:p>
            <a:endParaRPr lang="en-US" sz="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breakingupdate.com/files/british-telecom-logo.jpg"/>
          <p:cNvPicPr>
            <a:picLocks noChangeAspect="1" noChangeArrowheads="1"/>
          </p:cNvPicPr>
          <p:nvPr/>
        </p:nvPicPr>
        <p:blipFill>
          <a:blip r:embed="rId2" cstate="print"/>
          <a:srcRect/>
          <a:stretch>
            <a:fillRect/>
          </a:stretch>
        </p:blipFill>
        <p:spPr bwMode="auto">
          <a:xfrm>
            <a:off x="5334000" y="4343400"/>
            <a:ext cx="3264958" cy="1958975"/>
          </a:xfrm>
          <a:prstGeom prst="rect">
            <a:avLst/>
          </a:prstGeom>
          <a:noFill/>
        </p:spPr>
      </p:pic>
      <p:sp>
        <p:nvSpPr>
          <p:cNvPr id="2" name="Content Placeholder 1"/>
          <p:cNvSpPr>
            <a:spLocks noGrp="1"/>
          </p:cNvSpPr>
          <p:nvPr>
            <p:ph idx="1"/>
          </p:nvPr>
        </p:nvSpPr>
        <p:spPr>
          <a:xfrm>
            <a:off x="457200" y="1447800"/>
            <a:ext cx="6477000" cy="4767072"/>
          </a:xfrm>
        </p:spPr>
        <p:txBody>
          <a:bodyPr>
            <a:normAutofit fontScale="92500" lnSpcReduction="10000"/>
          </a:bodyPr>
          <a:lstStyle/>
          <a:p>
            <a:r>
              <a:rPr lang="en-US" sz="2600" dirty="0" smtClean="0"/>
              <a:t>British Telecommunications </a:t>
            </a:r>
          </a:p>
          <a:p>
            <a:pPr>
              <a:buNone/>
            </a:pPr>
            <a:r>
              <a:rPr lang="en-US" sz="2600" dirty="0" smtClean="0"/>
              <a:t>	launched a new online food traceability system providing real-time data on current and past status of all stock items as they pass through the supply chain</a:t>
            </a:r>
          </a:p>
          <a:p>
            <a:r>
              <a:rPr lang="en-US" sz="2600" dirty="0" err="1" smtClean="0"/>
              <a:t>FreshtimeTM</a:t>
            </a:r>
            <a:r>
              <a:rPr lang="en-US" sz="2600" dirty="0" smtClean="0"/>
              <a:t> semi active RFID tags sense temperature and can determine the shelf life of a product</a:t>
            </a:r>
          </a:p>
          <a:p>
            <a:r>
              <a:rPr lang="en-US" sz="2600" dirty="0" smtClean="0"/>
              <a:t>RFID can be used to ensure that food products remain within a safe temperature range during transportation and storage. </a:t>
            </a:r>
          </a:p>
          <a:p>
            <a:endParaRPr lang="en-US" dirty="0"/>
          </a:p>
        </p:txBody>
      </p:sp>
      <p:sp>
        <p:nvSpPr>
          <p:cNvPr id="4" name="Title 3"/>
          <p:cNvSpPr>
            <a:spLocks noGrp="1"/>
          </p:cNvSpPr>
          <p:nvPr>
            <p:ph type="title"/>
          </p:nvPr>
        </p:nvSpPr>
        <p:spPr/>
        <p:txBody>
          <a:bodyPr/>
          <a:lstStyle/>
          <a:p>
            <a:r>
              <a:rPr lang="en-US" dirty="0" smtClean="0"/>
              <a:t>Food Safety</a:t>
            </a:r>
            <a:endParaRPr lang="en-US" dirty="0"/>
          </a:p>
        </p:txBody>
      </p:sp>
      <p:pic>
        <p:nvPicPr>
          <p:cNvPr id="5122" name="Picture 2" descr="http://www.ageds.iastate.edu/meat/images/focusfoodsafety.jpg"/>
          <p:cNvPicPr>
            <a:picLocks noChangeAspect="1" noChangeArrowheads="1"/>
          </p:cNvPicPr>
          <p:nvPr/>
        </p:nvPicPr>
        <p:blipFill>
          <a:blip r:embed="rId3" cstate="print"/>
          <a:srcRect/>
          <a:stretch>
            <a:fillRect/>
          </a:stretch>
        </p:blipFill>
        <p:spPr bwMode="auto">
          <a:xfrm>
            <a:off x="6781800" y="304800"/>
            <a:ext cx="2162175" cy="2162175"/>
          </a:xfrm>
          <a:prstGeom prst="rect">
            <a:avLst/>
          </a:prstGeom>
          <a:noFill/>
        </p:spPr>
      </p:pic>
      <p:sp>
        <p:nvSpPr>
          <p:cNvPr id="6" name="Slide Number Placeholder 5"/>
          <p:cNvSpPr>
            <a:spLocks noGrp="1"/>
          </p:cNvSpPr>
          <p:nvPr>
            <p:ph type="sldNum" sz="quarter" idx="12"/>
          </p:nvPr>
        </p:nvSpPr>
        <p:spPr/>
        <p:txBody>
          <a:bodyPr/>
          <a:lstStyle/>
          <a:p>
            <a:fld id="{3566D54D-DCC6-42D0-9A03-7F08F1E76C79}" type="slidenum">
              <a:rPr lang="en-US" smtClean="0"/>
              <a:pPr/>
              <a:t>46</a:t>
            </a:fld>
            <a:endParaRPr lang="en-US"/>
          </a:p>
        </p:txBody>
      </p:sp>
      <p:sp>
        <p:nvSpPr>
          <p:cNvPr id="7" name="Footer Placeholder 6"/>
          <p:cNvSpPr>
            <a:spLocks noGrp="1"/>
          </p:cNvSpPr>
          <p:nvPr>
            <p:ph type="ftr" sz="quarter" idx="11"/>
          </p:nvPr>
        </p:nvSpPr>
        <p:spPr>
          <a:xfrm>
            <a:off x="3200400" y="5715000"/>
            <a:ext cx="5525928" cy="1143000"/>
          </a:xfrm>
        </p:spPr>
        <p:txBody>
          <a:bodyPr/>
          <a:lstStyle/>
          <a:p>
            <a:endParaRPr lang="en-US" sz="800" dirty="0" smtClean="0"/>
          </a:p>
          <a:p>
            <a:endParaRPr lang="en-US" sz="800" dirty="0" smtClean="0"/>
          </a:p>
          <a:p>
            <a:r>
              <a:rPr lang="en-US" sz="800" dirty="0" smtClean="0"/>
              <a:t>Kumar, P., </a:t>
            </a:r>
            <a:r>
              <a:rPr lang="en-US" sz="800" dirty="0" err="1" smtClean="0"/>
              <a:t>Reinitz</a:t>
            </a:r>
            <a:r>
              <a:rPr lang="en-US" sz="800" dirty="0" smtClean="0"/>
              <a:t>, H.W., </a:t>
            </a:r>
            <a:r>
              <a:rPr lang="en-US" sz="800" dirty="0" err="1" smtClean="0"/>
              <a:t>Simunovic</a:t>
            </a:r>
            <a:r>
              <a:rPr lang="en-US" sz="800" dirty="0" smtClean="0"/>
              <a:t>, J., </a:t>
            </a:r>
            <a:r>
              <a:rPr lang="en-US" sz="800" dirty="0" err="1" smtClean="0"/>
              <a:t>Sandeep</a:t>
            </a:r>
            <a:r>
              <a:rPr lang="en-US" sz="800" dirty="0" smtClean="0"/>
              <a:t>, K.P., and </a:t>
            </a:r>
            <a:r>
              <a:rPr lang="en-US" sz="800" dirty="0" err="1" smtClean="0"/>
              <a:t>Franzon</a:t>
            </a:r>
            <a:r>
              <a:rPr lang="en-US" sz="800" dirty="0" smtClean="0"/>
              <a:t>, P.D. (2009), “Overview of RFID Technology and Its Applications in the Food Industry,” </a:t>
            </a:r>
            <a:r>
              <a:rPr lang="en-US" sz="800" i="1" dirty="0" smtClean="0"/>
              <a:t>Journal of Food Science, </a:t>
            </a:r>
            <a:r>
              <a:rPr lang="en-US" sz="800" dirty="0" smtClean="0"/>
              <a:t>Vol. 74 No. 8</a:t>
            </a:r>
            <a:r>
              <a:rPr lang="en-US" sz="800" b="1" dirty="0" smtClean="0"/>
              <a:t>, </a:t>
            </a:r>
            <a:r>
              <a:rPr lang="en-US" sz="800" dirty="0" smtClean="0"/>
              <a:t>pp. R101-R106, http://www3.interscience.wiley.com/cgi-bin/fulltext/122596266/PDFSTART, viewed October 20, 2009 </a:t>
            </a:r>
            <a:r>
              <a:rPr lang="en-US" sz="800" b="1" dirty="0" smtClean="0"/>
              <a:t> </a:t>
            </a:r>
          </a:p>
          <a:p>
            <a:endParaRPr lang="en-US" sz="800" dirty="0"/>
          </a:p>
        </p:txBody>
      </p:sp>
      <p:pic>
        <p:nvPicPr>
          <p:cNvPr id="9220" name="Picture 4" descr="http://fragmentssynapses.files.wordpress.com/2009/03/thermometer.jpg"/>
          <p:cNvPicPr>
            <a:picLocks noChangeAspect="1" noChangeArrowheads="1"/>
          </p:cNvPicPr>
          <p:nvPr/>
        </p:nvPicPr>
        <p:blipFill>
          <a:blip r:embed="rId4" cstate="print"/>
          <a:srcRect/>
          <a:stretch>
            <a:fillRect/>
          </a:stretch>
        </p:blipFill>
        <p:spPr bwMode="auto">
          <a:xfrm rot="3070347">
            <a:off x="7511398" y="2267135"/>
            <a:ext cx="685800" cy="275907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fontScale="85000" lnSpcReduction="20000"/>
          </a:bodyPr>
          <a:lstStyle/>
          <a:p>
            <a:r>
              <a:rPr lang="en-US" dirty="0" smtClean="0"/>
              <a:t>First human-implantable </a:t>
            </a:r>
          </a:p>
          <a:p>
            <a:pPr>
              <a:buNone/>
            </a:pPr>
            <a:r>
              <a:rPr lang="en-US" dirty="0" smtClean="0"/>
              <a:t>	passive RFID microchip and </a:t>
            </a:r>
          </a:p>
          <a:p>
            <a:pPr>
              <a:buNone/>
            </a:pPr>
            <a:r>
              <a:rPr lang="en-US" dirty="0" smtClean="0"/>
              <a:t>	corresponding personal health </a:t>
            </a:r>
          </a:p>
          <a:p>
            <a:pPr>
              <a:buNone/>
            </a:pPr>
            <a:r>
              <a:rPr lang="en-US" dirty="0" smtClean="0"/>
              <a:t>	record, cleared for medical use </a:t>
            </a:r>
          </a:p>
          <a:p>
            <a:pPr>
              <a:buNone/>
            </a:pPr>
            <a:r>
              <a:rPr lang="en-US" dirty="0" smtClean="0"/>
              <a:t>	in October 2004 by the FDA.</a:t>
            </a:r>
          </a:p>
          <a:p>
            <a:r>
              <a:rPr lang="en-US" dirty="0" smtClean="0"/>
              <a:t>new 8 millimeter microchip for </a:t>
            </a:r>
          </a:p>
          <a:p>
            <a:pPr>
              <a:buNone/>
            </a:pPr>
            <a:r>
              <a:rPr lang="en-US" dirty="0" smtClean="0"/>
              <a:t>	use in Medical Components, Inc.'s </a:t>
            </a:r>
          </a:p>
          <a:p>
            <a:pPr>
              <a:buNone/>
            </a:pPr>
            <a:r>
              <a:rPr lang="en-US" dirty="0" smtClean="0"/>
              <a:t>	(</a:t>
            </a:r>
            <a:r>
              <a:rPr lang="en-US" dirty="0" err="1" smtClean="0"/>
              <a:t>Medcomp</a:t>
            </a:r>
            <a:r>
              <a:rPr lang="en-US" dirty="0" smtClean="0"/>
              <a:t>) vascular access </a:t>
            </a:r>
          </a:p>
          <a:p>
            <a:pPr>
              <a:buNone/>
            </a:pPr>
            <a:r>
              <a:rPr lang="en-US" dirty="0" smtClean="0"/>
              <a:t>	medical devices </a:t>
            </a:r>
          </a:p>
          <a:p>
            <a:r>
              <a:rPr lang="en-US" dirty="0" smtClean="0"/>
              <a:t>glucose-sensing RFID microchip </a:t>
            </a:r>
          </a:p>
          <a:p>
            <a:pPr>
              <a:buNone/>
            </a:pPr>
            <a:r>
              <a:rPr lang="en-US" dirty="0" smtClean="0"/>
              <a:t>	currently under development</a:t>
            </a:r>
          </a:p>
          <a:p>
            <a:r>
              <a:rPr lang="en-US" dirty="0" smtClean="0"/>
              <a:t>Plan to provide identification technologies </a:t>
            </a:r>
          </a:p>
          <a:p>
            <a:pPr>
              <a:buNone/>
            </a:pPr>
            <a:r>
              <a:rPr lang="en-US" dirty="0" smtClean="0"/>
              <a:t>	and tools to protect consumers and </a:t>
            </a:r>
          </a:p>
          <a:p>
            <a:pPr>
              <a:buNone/>
            </a:pPr>
            <a:r>
              <a:rPr lang="en-US" dirty="0" smtClean="0"/>
              <a:t>	businesses</a:t>
            </a:r>
          </a:p>
          <a:p>
            <a:endParaRPr lang="en-US" dirty="0"/>
          </a:p>
        </p:txBody>
      </p:sp>
      <p:sp>
        <p:nvSpPr>
          <p:cNvPr id="4" name="Title 3"/>
          <p:cNvSpPr>
            <a:spLocks noGrp="1"/>
          </p:cNvSpPr>
          <p:nvPr>
            <p:ph type="title"/>
          </p:nvPr>
        </p:nvSpPr>
        <p:spPr/>
        <p:txBody>
          <a:bodyPr/>
          <a:lstStyle/>
          <a:p>
            <a:r>
              <a:rPr lang="en-US" dirty="0" err="1" smtClean="0"/>
              <a:t>Verichip</a:t>
            </a:r>
            <a:endParaRPr lang="en-US" dirty="0"/>
          </a:p>
        </p:txBody>
      </p:sp>
      <p:pic>
        <p:nvPicPr>
          <p:cNvPr id="4098" name="Picture 2" descr="http://www.thenhf.com/articles/articles_567/9108_RFID.jpg"/>
          <p:cNvPicPr>
            <a:picLocks noChangeAspect="1" noChangeArrowheads="1"/>
          </p:cNvPicPr>
          <p:nvPr/>
        </p:nvPicPr>
        <p:blipFill>
          <a:blip r:embed="rId2" cstate="print"/>
          <a:srcRect/>
          <a:stretch>
            <a:fillRect/>
          </a:stretch>
        </p:blipFill>
        <p:spPr bwMode="auto">
          <a:xfrm>
            <a:off x="5905500" y="228600"/>
            <a:ext cx="2971800" cy="2971800"/>
          </a:xfrm>
          <a:prstGeom prst="rect">
            <a:avLst/>
          </a:prstGeom>
          <a:noFill/>
        </p:spPr>
      </p:pic>
      <p:pic>
        <p:nvPicPr>
          <p:cNvPr id="4100" name="Picture 4" descr="http://www.spychips.com/blog/VeriChip%20Home%20Again%20chip%20rice%20and%20dime.jpg"/>
          <p:cNvPicPr>
            <a:picLocks noChangeAspect="1" noChangeArrowheads="1"/>
          </p:cNvPicPr>
          <p:nvPr/>
        </p:nvPicPr>
        <p:blipFill>
          <a:blip r:embed="rId3" cstate="print"/>
          <a:srcRect/>
          <a:stretch>
            <a:fillRect/>
          </a:stretch>
        </p:blipFill>
        <p:spPr bwMode="auto">
          <a:xfrm>
            <a:off x="6934200" y="3581400"/>
            <a:ext cx="1752600" cy="2654185"/>
          </a:xfrm>
          <a:prstGeom prst="rect">
            <a:avLst/>
          </a:prstGeom>
          <a:noFill/>
        </p:spPr>
      </p:pic>
      <p:sp>
        <p:nvSpPr>
          <p:cNvPr id="7" name="Slide Number Placeholder 6"/>
          <p:cNvSpPr>
            <a:spLocks noGrp="1"/>
          </p:cNvSpPr>
          <p:nvPr>
            <p:ph type="sldNum" sz="quarter" idx="12"/>
          </p:nvPr>
        </p:nvSpPr>
        <p:spPr/>
        <p:txBody>
          <a:bodyPr/>
          <a:lstStyle/>
          <a:p>
            <a:fld id="{3566D54D-DCC6-42D0-9A03-7F08F1E76C79}" type="slidenum">
              <a:rPr lang="en-US" smtClean="0"/>
              <a:pPr/>
              <a:t>47</a:t>
            </a:fld>
            <a:endParaRPr lang="en-US"/>
          </a:p>
        </p:txBody>
      </p:sp>
      <p:sp>
        <p:nvSpPr>
          <p:cNvPr id="8" name="Footer Placeholder 7"/>
          <p:cNvSpPr>
            <a:spLocks noGrp="1"/>
          </p:cNvSpPr>
          <p:nvPr>
            <p:ph type="ftr" sz="quarter" idx="11"/>
          </p:nvPr>
        </p:nvSpPr>
        <p:spPr>
          <a:xfrm>
            <a:off x="4380072" y="6400800"/>
            <a:ext cx="4382928" cy="685800"/>
          </a:xfrm>
        </p:spPr>
        <p:txBody>
          <a:bodyPr/>
          <a:lstStyle/>
          <a:p>
            <a:r>
              <a:rPr lang="en-US" sz="800" dirty="0" smtClean="0"/>
              <a:t>“</a:t>
            </a:r>
            <a:r>
              <a:rPr lang="en-US" sz="800" dirty="0" err="1" smtClean="0"/>
              <a:t>VeriChip</a:t>
            </a:r>
            <a:r>
              <a:rPr lang="en-US" sz="800" dirty="0" smtClean="0"/>
              <a:t> Corporation Selects Raytheon Microelectronics </a:t>
            </a:r>
            <a:r>
              <a:rPr lang="en-US" sz="800" dirty="0" err="1" smtClean="0"/>
              <a:t>España</a:t>
            </a:r>
            <a:r>
              <a:rPr lang="en-US" sz="800" dirty="0" smtClean="0"/>
              <a:t> to Manufacture Its Products,” </a:t>
            </a:r>
            <a:r>
              <a:rPr lang="en-US" sz="800" i="1" dirty="0" smtClean="0"/>
              <a:t>Business Wire,</a:t>
            </a:r>
            <a:r>
              <a:rPr lang="en-US" sz="800" dirty="0" smtClean="0"/>
              <a:t> http://www.businesswire.com/news/google/20091005005797/en, viewed October 6, 2009</a:t>
            </a:r>
          </a:p>
          <a:p>
            <a:endParaRPr lang="en-US" sz="800" dirty="0" smtClean="0"/>
          </a:p>
          <a:p>
            <a:endParaRPr lang="en-US" sz="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6019800" cy="4995672"/>
          </a:xfrm>
        </p:spPr>
        <p:txBody>
          <a:bodyPr>
            <a:normAutofit lnSpcReduction="10000"/>
          </a:bodyPr>
          <a:lstStyle/>
          <a:p>
            <a:r>
              <a:rPr lang="en-US" sz="2400" dirty="0" smtClean="0"/>
              <a:t>“I have a well understood business issue, is an RFID-enabled solution the right answer for me?” </a:t>
            </a:r>
          </a:p>
          <a:p>
            <a:pPr lvl="1"/>
            <a:r>
              <a:rPr lang="en-US" sz="2200" dirty="0" smtClean="0"/>
              <a:t>After Wal-Mart, companies wanted to see if RFID would catch on.  Now, they are trying to use RFID in their business</a:t>
            </a:r>
          </a:p>
          <a:p>
            <a:pPr lvl="1"/>
            <a:r>
              <a:rPr lang="en-US" sz="2200" dirty="0" smtClean="0"/>
              <a:t>The RFID business case focus is moving toward business process innovation</a:t>
            </a:r>
          </a:p>
          <a:p>
            <a:pPr lvl="1"/>
            <a:r>
              <a:rPr lang="en-US" sz="2200" dirty="0" smtClean="0"/>
              <a:t>RFID vendors are trying to develop more complete solutions – it is not just about having the technology, but about having a focused solution that works</a:t>
            </a:r>
          </a:p>
          <a:p>
            <a:endParaRPr lang="en-US" dirty="0"/>
          </a:p>
        </p:txBody>
      </p:sp>
      <p:sp>
        <p:nvSpPr>
          <p:cNvPr id="4" name="Title 3"/>
          <p:cNvSpPr>
            <a:spLocks noGrp="1"/>
          </p:cNvSpPr>
          <p:nvPr>
            <p:ph type="title"/>
          </p:nvPr>
        </p:nvSpPr>
        <p:spPr/>
        <p:txBody>
          <a:bodyPr/>
          <a:lstStyle/>
          <a:p>
            <a:r>
              <a:rPr lang="en-US" dirty="0" smtClean="0"/>
              <a:t>Broader Adoption of RFID</a:t>
            </a:r>
            <a:endParaRPr lang="en-US" dirty="0"/>
          </a:p>
        </p:txBody>
      </p:sp>
      <p:sp>
        <p:nvSpPr>
          <p:cNvPr id="5" name="Slide Number Placeholder 4"/>
          <p:cNvSpPr>
            <a:spLocks noGrp="1"/>
          </p:cNvSpPr>
          <p:nvPr>
            <p:ph type="sldNum" sz="quarter" idx="12"/>
          </p:nvPr>
        </p:nvSpPr>
        <p:spPr/>
        <p:txBody>
          <a:bodyPr/>
          <a:lstStyle/>
          <a:p>
            <a:fld id="{3566D54D-DCC6-42D0-9A03-7F08F1E76C79}" type="slidenum">
              <a:rPr lang="en-US" smtClean="0"/>
              <a:pPr/>
              <a:t>48</a:t>
            </a:fld>
            <a:endParaRPr lang="en-US"/>
          </a:p>
        </p:txBody>
      </p:sp>
      <p:sp>
        <p:nvSpPr>
          <p:cNvPr id="6" name="Footer Placeholder 5"/>
          <p:cNvSpPr>
            <a:spLocks noGrp="1"/>
          </p:cNvSpPr>
          <p:nvPr>
            <p:ph type="ftr" sz="quarter" idx="11"/>
          </p:nvPr>
        </p:nvSpPr>
        <p:spPr>
          <a:xfrm>
            <a:off x="4380072" y="6324600"/>
            <a:ext cx="4382928" cy="762000"/>
          </a:xfrm>
        </p:spPr>
        <p:txBody>
          <a:bodyPr/>
          <a:lstStyle/>
          <a:p>
            <a:r>
              <a:rPr lang="en-US" sz="800" dirty="0" smtClean="0"/>
              <a:t>Payne, Tim (2008), “RFID Thoughts Leaders On the Current and Future State of RFID,” </a:t>
            </a:r>
            <a:r>
              <a:rPr lang="en-US" sz="800" i="1" dirty="0" err="1" smtClean="0"/>
              <a:t>SupplyChainDigest</a:t>
            </a:r>
            <a:r>
              <a:rPr lang="en-US" sz="800" i="1" dirty="0" smtClean="0"/>
              <a:t>, </a:t>
            </a:r>
            <a:r>
              <a:rPr lang="en-US" sz="800" dirty="0" smtClean="0"/>
              <a:t>http://www.scdigest.com/assets/On_Target/08-09-15-1.php?cid=1924&amp;ctype=content, viewed October 6, 2009</a:t>
            </a:r>
          </a:p>
          <a:p>
            <a:endParaRPr lang="en-US" sz="800" dirty="0" smtClean="0"/>
          </a:p>
          <a:p>
            <a:endParaRPr lang="en-US" sz="800" dirty="0"/>
          </a:p>
        </p:txBody>
      </p:sp>
      <p:pic>
        <p:nvPicPr>
          <p:cNvPr id="7" name="Picture 2" descr="https://ccit205.wikispaces.com/space/showimage/penny.jpg"/>
          <p:cNvPicPr>
            <a:picLocks noChangeAspect="1" noChangeArrowheads="1"/>
          </p:cNvPicPr>
          <p:nvPr/>
        </p:nvPicPr>
        <p:blipFill>
          <a:blip r:embed="rId2" cstate="print"/>
          <a:srcRect/>
          <a:stretch>
            <a:fillRect/>
          </a:stretch>
        </p:blipFill>
        <p:spPr bwMode="auto">
          <a:xfrm>
            <a:off x="6781800" y="5105400"/>
            <a:ext cx="1752600" cy="1165293"/>
          </a:xfrm>
          <a:prstGeom prst="rect">
            <a:avLst/>
          </a:prstGeom>
          <a:noFill/>
        </p:spPr>
      </p:pic>
      <p:pic>
        <p:nvPicPr>
          <p:cNvPr id="7170" name="Picture 2" descr="http://www.bartechdata.net/images/RFID%20Warehouse%20Logistics%20bartech.bmp"/>
          <p:cNvPicPr>
            <a:picLocks noChangeAspect="1" noChangeArrowheads="1"/>
          </p:cNvPicPr>
          <p:nvPr/>
        </p:nvPicPr>
        <p:blipFill>
          <a:blip r:embed="rId3" cstate="print"/>
          <a:srcRect/>
          <a:stretch>
            <a:fillRect/>
          </a:stretch>
        </p:blipFill>
        <p:spPr bwMode="auto">
          <a:xfrm>
            <a:off x="6324600" y="1295400"/>
            <a:ext cx="2594457" cy="2133600"/>
          </a:xfrm>
          <a:prstGeom prst="rect">
            <a:avLst/>
          </a:prstGeom>
          <a:noFill/>
        </p:spPr>
      </p:pic>
      <p:pic>
        <p:nvPicPr>
          <p:cNvPr id="7172" name="Picture 4" descr="http://www.dantec.com.tw/upload_data_us/rfid%20logo.gif"/>
          <p:cNvPicPr>
            <a:picLocks noChangeAspect="1" noChangeArrowheads="1"/>
          </p:cNvPicPr>
          <p:nvPr/>
        </p:nvPicPr>
        <p:blipFill>
          <a:blip r:embed="rId4" cstate="print"/>
          <a:srcRect/>
          <a:stretch>
            <a:fillRect/>
          </a:stretch>
        </p:blipFill>
        <p:spPr bwMode="auto">
          <a:xfrm>
            <a:off x="6858000" y="3733800"/>
            <a:ext cx="1619250" cy="98107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5943600" cy="4843272"/>
          </a:xfrm>
        </p:spPr>
        <p:txBody>
          <a:bodyPr>
            <a:normAutofit lnSpcReduction="10000"/>
          </a:bodyPr>
          <a:lstStyle/>
          <a:p>
            <a:pPr marL="223838" indent="-223838">
              <a:buFont typeface="Wingdings" pitchFamily="2" charset="2"/>
              <a:buChar char="Ø"/>
              <a:tabLst>
                <a:tab pos="223838" algn="l"/>
              </a:tabLst>
            </a:pPr>
            <a:r>
              <a:rPr lang="en-US" sz="2400" dirty="0" smtClean="0"/>
              <a:t>R&amp;D on RFID technology in the near future will most likely focus on: </a:t>
            </a:r>
          </a:p>
          <a:p>
            <a:pPr marL="461963" indent="-255588"/>
            <a:r>
              <a:rPr lang="en-US" sz="2400" dirty="0" smtClean="0"/>
              <a:t>Achieving 100% read rates at a speed of conventional barcode technology</a:t>
            </a:r>
          </a:p>
          <a:p>
            <a:pPr marL="461963" indent="-255588"/>
            <a:r>
              <a:rPr lang="en-US" sz="2400" dirty="0" smtClean="0"/>
              <a:t>Improving reliability of RFID tag readers </a:t>
            </a:r>
          </a:p>
          <a:p>
            <a:pPr marL="461963" indent="-255588"/>
            <a:r>
              <a:rPr lang="en-US" sz="2400" dirty="0" smtClean="0"/>
              <a:t>Proper integration of RFID data collection with decision support tools for extracting useful information.</a:t>
            </a:r>
          </a:p>
          <a:p>
            <a:pPr marL="461963" indent="-255588"/>
            <a:r>
              <a:rPr lang="en-US" sz="2400" dirty="0" smtClean="0"/>
              <a:t>Researching to develop low-cost (less than 1 cent) RFID tags.</a:t>
            </a:r>
          </a:p>
          <a:p>
            <a:endParaRPr lang="en-US" dirty="0"/>
          </a:p>
        </p:txBody>
      </p:sp>
      <p:sp>
        <p:nvSpPr>
          <p:cNvPr id="4" name="Title 3"/>
          <p:cNvSpPr>
            <a:spLocks noGrp="1"/>
          </p:cNvSpPr>
          <p:nvPr>
            <p:ph type="title"/>
          </p:nvPr>
        </p:nvSpPr>
        <p:spPr/>
        <p:txBody>
          <a:bodyPr/>
          <a:lstStyle/>
          <a:p>
            <a:r>
              <a:rPr lang="en-US" dirty="0" smtClean="0"/>
              <a:t>Future Technology</a:t>
            </a:r>
            <a:endParaRPr lang="en-US" dirty="0"/>
          </a:p>
        </p:txBody>
      </p:sp>
      <p:sp>
        <p:nvSpPr>
          <p:cNvPr id="5" name="Slide Number Placeholder 4"/>
          <p:cNvSpPr>
            <a:spLocks noGrp="1"/>
          </p:cNvSpPr>
          <p:nvPr>
            <p:ph type="sldNum" sz="quarter" idx="12"/>
          </p:nvPr>
        </p:nvSpPr>
        <p:spPr/>
        <p:txBody>
          <a:bodyPr/>
          <a:lstStyle/>
          <a:p>
            <a:fld id="{3566D54D-DCC6-42D0-9A03-7F08F1E76C79}" type="slidenum">
              <a:rPr lang="en-US" smtClean="0"/>
              <a:pPr/>
              <a:t>49</a:t>
            </a:fld>
            <a:endParaRPr lang="en-US"/>
          </a:p>
        </p:txBody>
      </p:sp>
      <p:sp>
        <p:nvSpPr>
          <p:cNvPr id="6" name="Footer Placeholder 5"/>
          <p:cNvSpPr>
            <a:spLocks noGrp="1"/>
          </p:cNvSpPr>
          <p:nvPr>
            <p:ph type="ftr" sz="quarter" idx="11"/>
          </p:nvPr>
        </p:nvSpPr>
        <p:spPr/>
        <p:txBody>
          <a:bodyPr/>
          <a:lstStyle/>
          <a:p>
            <a:endParaRPr lang="en-US"/>
          </a:p>
        </p:txBody>
      </p:sp>
      <p:pic>
        <p:nvPicPr>
          <p:cNvPr id="6146" name="Picture 2" descr="http://oedb.org/blogs/ilibrarian/wp-content/uploads/rfid.jpg"/>
          <p:cNvPicPr>
            <a:picLocks noChangeAspect="1" noChangeArrowheads="1"/>
          </p:cNvPicPr>
          <p:nvPr/>
        </p:nvPicPr>
        <p:blipFill>
          <a:blip r:embed="rId2" cstate="print"/>
          <a:srcRect/>
          <a:stretch>
            <a:fillRect/>
          </a:stretch>
        </p:blipFill>
        <p:spPr bwMode="auto">
          <a:xfrm>
            <a:off x="6019800" y="0"/>
            <a:ext cx="3124200" cy="2085256"/>
          </a:xfrm>
          <a:prstGeom prst="rect">
            <a:avLst/>
          </a:prstGeom>
          <a:noFill/>
        </p:spPr>
      </p:pic>
      <p:pic>
        <p:nvPicPr>
          <p:cNvPr id="6148" name="Picture 4" descr="http://members.ziggo.nl/henryv/img/memspot.jpg"/>
          <p:cNvPicPr>
            <a:picLocks noChangeAspect="1" noChangeArrowheads="1"/>
          </p:cNvPicPr>
          <p:nvPr/>
        </p:nvPicPr>
        <p:blipFill>
          <a:blip r:embed="rId3" cstate="print"/>
          <a:srcRect/>
          <a:stretch>
            <a:fillRect/>
          </a:stretch>
        </p:blipFill>
        <p:spPr bwMode="auto">
          <a:xfrm>
            <a:off x="6096000" y="2438400"/>
            <a:ext cx="2562835" cy="38481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5" descr="http://www.systemid.com/images/rfid/labels2.jpg"/>
          <p:cNvPicPr>
            <a:picLocks noChangeAspect="1" noChangeArrowheads="1"/>
          </p:cNvPicPr>
          <p:nvPr/>
        </p:nvPicPr>
        <p:blipFill>
          <a:blip r:embed="rId2" cstate="print"/>
          <a:srcRect/>
          <a:stretch>
            <a:fillRect/>
          </a:stretch>
        </p:blipFill>
        <p:spPr bwMode="auto">
          <a:xfrm>
            <a:off x="6781800" y="0"/>
            <a:ext cx="1600200" cy="1656677"/>
          </a:xfrm>
          <a:prstGeom prst="rect">
            <a:avLst/>
          </a:prstGeom>
          <a:noFill/>
        </p:spPr>
      </p:pic>
      <p:pic>
        <p:nvPicPr>
          <p:cNvPr id="55299" name="Picture 3"/>
          <p:cNvPicPr>
            <a:picLocks noChangeAspect="1" noChangeArrowheads="1"/>
          </p:cNvPicPr>
          <p:nvPr/>
        </p:nvPicPr>
        <p:blipFill>
          <a:blip r:embed="rId3" cstate="print"/>
          <a:srcRect/>
          <a:stretch>
            <a:fillRect/>
          </a:stretch>
        </p:blipFill>
        <p:spPr bwMode="auto">
          <a:xfrm>
            <a:off x="4038600" y="228600"/>
            <a:ext cx="2413450" cy="1370451"/>
          </a:xfrm>
          <a:prstGeom prst="rect">
            <a:avLst/>
          </a:prstGeom>
          <a:noFill/>
          <a:ln w="9525">
            <a:noFill/>
            <a:miter lim="800000"/>
            <a:headEnd/>
            <a:tailEnd/>
          </a:ln>
        </p:spPr>
      </p:pic>
      <p:graphicFrame>
        <p:nvGraphicFramePr>
          <p:cNvPr id="5" name="Content Placeholder 4"/>
          <p:cNvGraphicFramePr>
            <a:graphicFrameLocks noGrp="1"/>
          </p:cNvGraphicFramePr>
          <p:nvPr>
            <p:ph idx="1"/>
          </p:nvPr>
        </p:nvGraphicFramePr>
        <p:xfrm>
          <a:off x="457200" y="1484870"/>
          <a:ext cx="8686800" cy="4863620"/>
        </p:xfrm>
        <a:graphic>
          <a:graphicData uri="http://schemas.openxmlformats.org/drawingml/2006/table">
            <a:tbl>
              <a:tblPr firstRow="1" bandRow="1">
                <a:tableStyleId>{5C22544A-7EE6-4342-B048-85BDC9FD1C3A}</a:tableStyleId>
              </a:tblPr>
              <a:tblGrid>
                <a:gridCol w="2895600"/>
                <a:gridCol w="2895600"/>
                <a:gridCol w="2895600"/>
              </a:tblGrid>
              <a:tr h="420130">
                <a:tc>
                  <a:txBody>
                    <a:bodyPr/>
                    <a:lstStyle/>
                    <a:p>
                      <a:endParaRPr lang="en-US" dirty="0"/>
                    </a:p>
                  </a:txBody>
                  <a:tcPr/>
                </a:tc>
                <a:tc>
                  <a:txBody>
                    <a:bodyPr/>
                    <a:lstStyle/>
                    <a:p>
                      <a:r>
                        <a:rPr lang="en-US" dirty="0" smtClean="0"/>
                        <a:t>Active RFID Tag</a:t>
                      </a:r>
                      <a:endParaRPr lang="en-US" dirty="0"/>
                    </a:p>
                  </a:txBody>
                  <a:tcPr/>
                </a:tc>
                <a:tc>
                  <a:txBody>
                    <a:bodyPr/>
                    <a:lstStyle/>
                    <a:p>
                      <a:r>
                        <a:rPr lang="en-US" dirty="0" smtClean="0"/>
                        <a:t>Passive</a:t>
                      </a:r>
                      <a:r>
                        <a:rPr lang="en-US" baseline="0" dirty="0" smtClean="0"/>
                        <a:t> RFID Tag</a:t>
                      </a:r>
                      <a:endParaRPr lang="en-US" dirty="0"/>
                    </a:p>
                  </a:txBody>
                  <a:tcPr/>
                </a:tc>
              </a:tr>
              <a:tr h="500861">
                <a:tc>
                  <a:txBody>
                    <a:bodyPr/>
                    <a:lstStyle/>
                    <a:p>
                      <a:r>
                        <a:rPr lang="en-US" sz="1600" dirty="0" smtClean="0"/>
                        <a:t>Power Source</a:t>
                      </a:r>
                      <a:endParaRPr lang="en-US" sz="1600" dirty="0"/>
                    </a:p>
                  </a:txBody>
                  <a:tcPr/>
                </a:tc>
                <a:tc>
                  <a:txBody>
                    <a:bodyPr/>
                    <a:lstStyle/>
                    <a:p>
                      <a:r>
                        <a:rPr lang="en-US" sz="1600" dirty="0" smtClean="0"/>
                        <a:t>Internal</a:t>
                      </a:r>
                      <a:endParaRPr lang="en-US" sz="1600" dirty="0"/>
                    </a:p>
                  </a:txBody>
                  <a:tcPr/>
                </a:tc>
                <a:tc>
                  <a:txBody>
                    <a:bodyPr/>
                    <a:lstStyle/>
                    <a:p>
                      <a:r>
                        <a:rPr lang="en-US" sz="1600" dirty="0" smtClean="0"/>
                        <a:t>Transferred</a:t>
                      </a:r>
                      <a:r>
                        <a:rPr lang="en-US" sz="1600" baseline="0" dirty="0" smtClean="0"/>
                        <a:t> energy from reader</a:t>
                      </a:r>
                      <a:endParaRPr lang="en-US" sz="1600" dirty="0"/>
                    </a:p>
                  </a:txBody>
                  <a:tcPr/>
                </a:tc>
              </a:tr>
              <a:tr h="320726">
                <a:tc>
                  <a:txBody>
                    <a:bodyPr/>
                    <a:lstStyle/>
                    <a:p>
                      <a:r>
                        <a:rPr lang="en-US" sz="1600" dirty="0" smtClean="0"/>
                        <a:t>Internal</a:t>
                      </a:r>
                      <a:r>
                        <a:rPr lang="en-US" sz="1600" baseline="0" dirty="0" smtClean="0"/>
                        <a:t> </a:t>
                      </a:r>
                      <a:r>
                        <a:rPr lang="en-US" sz="1600" dirty="0" smtClean="0"/>
                        <a:t>Battery</a:t>
                      </a:r>
                      <a:endParaRPr lang="en-US" sz="1600" dirty="0"/>
                    </a:p>
                  </a:txBody>
                  <a:tcPr/>
                </a:tc>
                <a:tc>
                  <a:txBody>
                    <a:bodyPr/>
                    <a:lstStyle/>
                    <a:p>
                      <a:r>
                        <a:rPr lang="en-US" sz="1600" dirty="0" smtClean="0"/>
                        <a:t>YES</a:t>
                      </a:r>
                      <a:endParaRPr lang="en-US" sz="1600" dirty="0"/>
                    </a:p>
                  </a:txBody>
                  <a:tcPr/>
                </a:tc>
                <a:tc>
                  <a:txBody>
                    <a:bodyPr/>
                    <a:lstStyle/>
                    <a:p>
                      <a:r>
                        <a:rPr lang="en-US" sz="1600" dirty="0" smtClean="0"/>
                        <a:t>NO</a:t>
                      </a:r>
                      <a:endParaRPr lang="en-US" sz="1600" dirty="0"/>
                    </a:p>
                  </a:txBody>
                  <a:tcPr/>
                </a:tc>
              </a:tr>
              <a:tr h="500861">
                <a:tc>
                  <a:txBody>
                    <a:bodyPr/>
                    <a:lstStyle/>
                    <a:p>
                      <a:r>
                        <a:rPr lang="en-US" sz="1600" dirty="0" smtClean="0"/>
                        <a:t>Availability</a:t>
                      </a:r>
                      <a:r>
                        <a:rPr lang="en-US" sz="1600" baseline="0" dirty="0" smtClean="0"/>
                        <a:t> of Power</a:t>
                      </a:r>
                      <a:endParaRPr lang="en-US" sz="1600" dirty="0"/>
                    </a:p>
                  </a:txBody>
                  <a:tcPr/>
                </a:tc>
                <a:tc>
                  <a:txBody>
                    <a:bodyPr/>
                    <a:lstStyle/>
                    <a:p>
                      <a:r>
                        <a:rPr lang="en-US" sz="1600" dirty="0" smtClean="0"/>
                        <a:t>Continuous</a:t>
                      </a:r>
                      <a:endParaRPr lang="en-US" sz="1600" dirty="0"/>
                    </a:p>
                  </a:txBody>
                  <a:tcPr/>
                </a:tc>
                <a:tc>
                  <a:txBody>
                    <a:bodyPr/>
                    <a:lstStyle/>
                    <a:p>
                      <a:r>
                        <a:rPr lang="en-US" sz="1600" dirty="0" smtClean="0"/>
                        <a:t>Only within range of reader</a:t>
                      </a:r>
                      <a:endParaRPr lang="en-US" sz="1600" dirty="0"/>
                    </a:p>
                  </a:txBody>
                  <a:tcPr/>
                </a:tc>
              </a:tr>
              <a:tr h="320726">
                <a:tc>
                  <a:txBody>
                    <a:bodyPr/>
                    <a:lstStyle/>
                    <a:p>
                      <a:r>
                        <a:rPr lang="en-US" sz="1600" dirty="0" smtClean="0"/>
                        <a:t>Required</a:t>
                      </a:r>
                      <a:r>
                        <a:rPr lang="en-US" sz="1600" baseline="0" dirty="0" smtClean="0"/>
                        <a:t> Signal Strength</a:t>
                      </a:r>
                      <a:endParaRPr lang="en-US" sz="1600" dirty="0"/>
                    </a:p>
                  </a:txBody>
                  <a:tcPr/>
                </a:tc>
                <a:tc>
                  <a:txBody>
                    <a:bodyPr/>
                    <a:lstStyle/>
                    <a:p>
                      <a:r>
                        <a:rPr lang="en-US" sz="1600" dirty="0" smtClean="0"/>
                        <a:t>Very Low</a:t>
                      </a:r>
                      <a:endParaRPr lang="en-US" sz="1600" dirty="0"/>
                    </a:p>
                  </a:txBody>
                  <a:tcPr/>
                </a:tc>
                <a:tc>
                  <a:txBody>
                    <a:bodyPr/>
                    <a:lstStyle/>
                    <a:p>
                      <a:r>
                        <a:rPr lang="en-US" sz="1600" dirty="0" smtClean="0"/>
                        <a:t>Very</a:t>
                      </a:r>
                      <a:r>
                        <a:rPr lang="en-US" sz="1600" baseline="0" dirty="0" smtClean="0"/>
                        <a:t> High</a:t>
                      </a:r>
                      <a:endParaRPr lang="en-US" sz="1600" dirty="0"/>
                    </a:p>
                  </a:txBody>
                  <a:tcPr/>
                </a:tc>
              </a:tr>
              <a:tr h="711749">
                <a:tc>
                  <a:txBody>
                    <a:bodyPr/>
                    <a:lstStyle/>
                    <a:p>
                      <a:r>
                        <a:rPr lang="en-US" sz="1600" dirty="0" smtClean="0"/>
                        <a:t>Range</a:t>
                      </a:r>
                      <a:endParaRPr lang="en-US" sz="1600" dirty="0"/>
                    </a:p>
                  </a:txBody>
                  <a:tcPr/>
                </a:tc>
                <a:tc>
                  <a:txBody>
                    <a:bodyPr/>
                    <a:lstStyle/>
                    <a:p>
                      <a:r>
                        <a:rPr lang="en-US" sz="1600" dirty="0" smtClean="0"/>
                        <a:t>100</a:t>
                      </a:r>
                      <a:r>
                        <a:rPr lang="en-US" sz="1600" baseline="0" dirty="0" smtClean="0"/>
                        <a:t> feet + or up to over 300 feet with additional batteries</a:t>
                      </a:r>
                      <a:endParaRPr lang="en-US" sz="1600" dirty="0"/>
                    </a:p>
                  </a:txBody>
                  <a:tcPr/>
                </a:tc>
                <a:tc>
                  <a:txBody>
                    <a:bodyPr/>
                    <a:lstStyle/>
                    <a:p>
                      <a:r>
                        <a:rPr lang="en-US" sz="1600" dirty="0" smtClean="0"/>
                        <a:t>Around 20 feet</a:t>
                      </a:r>
                      <a:endParaRPr lang="en-US" sz="1600" dirty="0"/>
                    </a:p>
                  </a:txBody>
                  <a:tcPr/>
                </a:tc>
              </a:tr>
              <a:tr h="500861">
                <a:tc>
                  <a:txBody>
                    <a:bodyPr/>
                    <a:lstStyle/>
                    <a:p>
                      <a:r>
                        <a:rPr lang="en-US" sz="1600" dirty="0" smtClean="0"/>
                        <a:t>Multi-tag</a:t>
                      </a:r>
                      <a:r>
                        <a:rPr lang="en-US" sz="1600" baseline="0" dirty="0" smtClean="0"/>
                        <a:t> reading</a:t>
                      </a:r>
                      <a:endParaRPr lang="en-US" sz="1600" dirty="0"/>
                    </a:p>
                  </a:txBody>
                  <a:tcPr/>
                </a:tc>
                <a:tc>
                  <a:txBody>
                    <a:bodyPr/>
                    <a:lstStyle/>
                    <a:p>
                      <a:r>
                        <a:rPr lang="en-US" sz="1600" dirty="0" smtClean="0"/>
                        <a:t>1000’s of tags</a:t>
                      </a:r>
                      <a:endParaRPr lang="en-US" sz="1600" dirty="0"/>
                    </a:p>
                  </a:txBody>
                  <a:tcPr/>
                </a:tc>
                <a:tc>
                  <a:txBody>
                    <a:bodyPr/>
                    <a:lstStyle/>
                    <a:p>
                      <a:r>
                        <a:rPr lang="en-US" sz="1600" dirty="0" smtClean="0"/>
                        <a:t>A</a:t>
                      </a:r>
                      <a:r>
                        <a:rPr lang="en-US" sz="1600" baseline="0" dirty="0" smtClean="0"/>
                        <a:t> couple hundred within reader range</a:t>
                      </a:r>
                      <a:endParaRPr lang="en-US" sz="1600" dirty="0"/>
                    </a:p>
                  </a:txBody>
                  <a:tcPr/>
                </a:tc>
              </a:tr>
              <a:tr h="500861">
                <a:tc>
                  <a:txBody>
                    <a:bodyPr/>
                    <a:lstStyle/>
                    <a:p>
                      <a:r>
                        <a:rPr lang="en-US" sz="1600" dirty="0" smtClean="0"/>
                        <a:t>Data Storage</a:t>
                      </a:r>
                      <a:endParaRPr lang="en-US" sz="1600" dirty="0"/>
                    </a:p>
                  </a:txBody>
                  <a:tcPr/>
                </a:tc>
                <a:tc>
                  <a:txBody>
                    <a:bodyPr/>
                    <a:lstStyle/>
                    <a:p>
                      <a:r>
                        <a:rPr lang="en-US" sz="1600" u="none" baseline="0" dirty="0" smtClean="0"/>
                        <a:t>128Kb of read/write with search and access</a:t>
                      </a:r>
                      <a:endParaRPr lang="en-US" sz="1600" u="none" dirty="0"/>
                    </a:p>
                  </a:txBody>
                  <a:tcPr/>
                </a:tc>
                <a:tc>
                  <a:txBody>
                    <a:bodyPr/>
                    <a:lstStyle/>
                    <a:p>
                      <a:r>
                        <a:rPr lang="en-US" sz="1600" dirty="0" smtClean="0"/>
                        <a:t>128 b</a:t>
                      </a:r>
                      <a:r>
                        <a:rPr lang="en-US" sz="1600" baseline="0" dirty="0" smtClean="0"/>
                        <a:t>ytes of read/write only</a:t>
                      </a:r>
                      <a:endParaRPr lang="en-US" sz="1600" dirty="0"/>
                    </a:p>
                  </a:txBody>
                  <a:tcPr/>
                </a:tc>
              </a:tr>
              <a:tr h="711749">
                <a:tc>
                  <a:txBody>
                    <a:bodyPr/>
                    <a:lstStyle/>
                    <a:p>
                      <a:r>
                        <a:rPr lang="en-US" sz="1600" dirty="0" smtClean="0"/>
                        <a:t>Cost</a:t>
                      </a:r>
                      <a:endParaRPr lang="en-US" sz="1600" dirty="0"/>
                    </a:p>
                  </a:txBody>
                  <a:tcPr/>
                </a:tc>
                <a:tc>
                  <a:txBody>
                    <a:bodyPr/>
                    <a:lstStyle/>
                    <a:p>
                      <a:r>
                        <a:rPr lang="en-US" sz="1600" u="none" dirty="0" smtClean="0"/>
                        <a:t>HIGH (usually a quoted price depending on its use)</a:t>
                      </a:r>
                      <a:endParaRPr lang="en-US" sz="1600" u="none" dirty="0"/>
                    </a:p>
                  </a:txBody>
                  <a:tcPr/>
                </a:tc>
                <a:tc>
                  <a:txBody>
                    <a:bodyPr/>
                    <a:lstStyle/>
                    <a:p>
                      <a:r>
                        <a:rPr lang="en-US" sz="1600" dirty="0" smtClean="0"/>
                        <a:t>LOW</a:t>
                      </a:r>
                      <a:r>
                        <a:rPr lang="en-US" sz="1600" baseline="0" dirty="0" smtClean="0"/>
                        <a:t> (between 5-20 cents)</a:t>
                      </a:r>
                      <a:endParaRPr lang="en-US" sz="1600" dirty="0"/>
                    </a:p>
                  </a:txBody>
                  <a:tcPr/>
                </a:tc>
              </a:tr>
            </a:tbl>
          </a:graphicData>
        </a:graphic>
      </p:graphicFrame>
      <p:sp>
        <p:nvSpPr>
          <p:cNvPr id="3" name="Title 2"/>
          <p:cNvSpPr>
            <a:spLocks noGrp="1"/>
          </p:cNvSpPr>
          <p:nvPr>
            <p:ph type="title"/>
          </p:nvPr>
        </p:nvSpPr>
        <p:spPr/>
        <p:txBody>
          <a:bodyPr/>
          <a:lstStyle/>
          <a:p>
            <a:r>
              <a:rPr lang="en-US" dirty="0" smtClean="0"/>
              <a:t>Types of RFID</a:t>
            </a:r>
            <a:endParaRPr lang="en-US" dirty="0"/>
          </a:p>
        </p:txBody>
      </p:sp>
      <p:sp>
        <p:nvSpPr>
          <p:cNvPr id="8" name="Slide Number Placeholder 7"/>
          <p:cNvSpPr>
            <a:spLocks noGrp="1"/>
          </p:cNvSpPr>
          <p:nvPr>
            <p:ph type="sldNum" sz="quarter" idx="12"/>
          </p:nvPr>
        </p:nvSpPr>
        <p:spPr/>
        <p:txBody>
          <a:bodyPr/>
          <a:lstStyle/>
          <a:p>
            <a:fld id="{3566D54D-DCC6-42D0-9A03-7F08F1E76C79}" type="slidenum">
              <a:rPr lang="en-US" smtClean="0"/>
              <a:pPr/>
              <a:t>5</a:t>
            </a:fld>
            <a:endParaRPr lang="en-US"/>
          </a:p>
        </p:txBody>
      </p:sp>
      <p:sp>
        <p:nvSpPr>
          <p:cNvPr id="7" name="Footer Placeholder 6"/>
          <p:cNvSpPr>
            <a:spLocks noGrp="1"/>
          </p:cNvSpPr>
          <p:nvPr>
            <p:ph type="ftr" sz="quarter" idx="11"/>
          </p:nvPr>
        </p:nvSpPr>
        <p:spPr>
          <a:xfrm>
            <a:off x="4380072" y="6477000"/>
            <a:ext cx="4459128" cy="381000"/>
          </a:xfrm>
        </p:spPr>
        <p:txBody>
          <a:bodyPr/>
          <a:lstStyle/>
          <a:p>
            <a:r>
              <a:rPr lang="en-US" sz="800" dirty="0" smtClean="0"/>
              <a:t>http://www.rfid-weblog.com/50226711/active_vs_passive_rfid_tags.php</a:t>
            </a:r>
          </a:p>
          <a:p>
            <a:r>
              <a:rPr lang="en-US" sz="800" dirty="0" smtClean="0"/>
              <a:t>http://electronics.howstuffworks.com/gadgets/high-tech-gadgets/rfid3.htm</a:t>
            </a:r>
          </a:p>
          <a:p>
            <a:endParaRPr lang="en-US" sz="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772400" cy="1828800"/>
          </a:xfrm>
        </p:spPr>
        <p:txBody>
          <a:bodyPr/>
          <a:lstStyle/>
          <a:p>
            <a:r>
              <a:rPr lang="en-US" dirty="0" smtClean="0"/>
              <a:t>Disadvantages of using RFID</a:t>
            </a:r>
            <a:endParaRPr lang="en-US" dirty="0"/>
          </a:p>
        </p:txBody>
      </p:sp>
      <p:sp>
        <p:nvSpPr>
          <p:cNvPr id="3" name="Text Placeholder 2"/>
          <p:cNvSpPr>
            <a:spLocks noGrp="1"/>
          </p:cNvSpPr>
          <p:nvPr>
            <p:ph type="body" idx="1"/>
          </p:nvPr>
        </p:nvSpPr>
        <p:spPr>
          <a:xfrm>
            <a:off x="3886200" y="2667000"/>
            <a:ext cx="4572000" cy="1905000"/>
          </a:xfrm>
        </p:spPr>
        <p:txBody>
          <a:bodyPr>
            <a:normAutofit lnSpcReduction="10000"/>
          </a:bodyPr>
          <a:lstStyle/>
          <a:p>
            <a:pPr>
              <a:buFont typeface="Arial" pitchFamily="34" charset="0"/>
              <a:buChar char="•"/>
            </a:pPr>
            <a:endParaRPr lang="en-US" dirty="0" smtClean="0"/>
          </a:p>
          <a:p>
            <a:pPr>
              <a:buFont typeface="Arial" pitchFamily="34" charset="0"/>
              <a:buChar char="•"/>
            </a:pPr>
            <a:r>
              <a:rPr lang="en-US" dirty="0" smtClean="0"/>
              <a:t>Dead Areas</a:t>
            </a:r>
          </a:p>
          <a:p>
            <a:pPr>
              <a:buFont typeface="Arial" pitchFamily="34" charset="0"/>
              <a:buChar char="•"/>
            </a:pPr>
            <a:r>
              <a:rPr lang="en-US" dirty="0" smtClean="0"/>
              <a:t>Security</a:t>
            </a:r>
          </a:p>
          <a:p>
            <a:pPr>
              <a:buFont typeface="Arial" pitchFamily="34" charset="0"/>
              <a:buChar char="•"/>
            </a:pPr>
            <a:r>
              <a:rPr lang="en-US" dirty="0" smtClean="0"/>
              <a:t>Cost</a:t>
            </a:r>
          </a:p>
          <a:p>
            <a:pPr>
              <a:buFont typeface="Arial" pitchFamily="34" charset="0"/>
              <a:buChar char="•"/>
            </a:pPr>
            <a:r>
              <a:rPr lang="en-US" dirty="0" smtClean="0"/>
              <a:t>And a few more</a:t>
            </a: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66D54D-DCC6-42D0-9A03-7F08F1E76C79}" type="slidenum">
              <a:rPr lang="en-US" smtClean="0"/>
              <a:pPr/>
              <a:t>50</a:t>
            </a:fld>
            <a:endParaRPr lang="en-US"/>
          </a:p>
        </p:txBody>
      </p:sp>
      <p:pic>
        <p:nvPicPr>
          <p:cNvPr id="5128" name="Picture 8" descr="http://images.appleinsider.com/att-security-guard-070607.jpg"/>
          <p:cNvPicPr>
            <a:picLocks noChangeAspect="1" noChangeArrowheads="1"/>
          </p:cNvPicPr>
          <p:nvPr/>
        </p:nvPicPr>
        <p:blipFill>
          <a:blip r:embed="rId2" cstate="print"/>
          <a:srcRect/>
          <a:stretch>
            <a:fillRect/>
          </a:stretch>
        </p:blipFill>
        <p:spPr bwMode="auto">
          <a:xfrm>
            <a:off x="457200" y="2819400"/>
            <a:ext cx="2480866" cy="2835275"/>
          </a:xfrm>
          <a:prstGeom prst="rect">
            <a:avLst/>
          </a:prstGeom>
          <a:noFill/>
        </p:spPr>
      </p:pic>
      <p:grpSp>
        <p:nvGrpSpPr>
          <p:cNvPr id="12" name="Group 11"/>
          <p:cNvGrpSpPr/>
          <p:nvPr/>
        </p:nvGrpSpPr>
        <p:grpSpPr>
          <a:xfrm>
            <a:off x="6705600" y="3048000"/>
            <a:ext cx="1981200" cy="3190507"/>
            <a:chOff x="6705600" y="3212319"/>
            <a:chExt cx="1981200" cy="3190507"/>
          </a:xfrm>
        </p:grpSpPr>
        <p:pic>
          <p:nvPicPr>
            <p:cNvPr id="5122" name="Picture 2" descr="http://www.baxtek.com/products/manufacturers/datamax/rfid_logo.png"/>
            <p:cNvPicPr>
              <a:picLocks noChangeAspect="1" noChangeArrowheads="1"/>
            </p:cNvPicPr>
            <p:nvPr/>
          </p:nvPicPr>
          <p:blipFill>
            <a:blip r:embed="rId3" cstate="print"/>
            <a:srcRect/>
            <a:stretch>
              <a:fillRect/>
            </a:stretch>
          </p:blipFill>
          <p:spPr bwMode="auto">
            <a:xfrm>
              <a:off x="6705600" y="3212319"/>
              <a:ext cx="1981200" cy="1216425"/>
            </a:xfrm>
            <a:prstGeom prst="rect">
              <a:avLst/>
            </a:prstGeom>
            <a:noFill/>
          </p:spPr>
        </p:pic>
        <p:pic>
          <p:nvPicPr>
            <p:cNvPr id="5130" name="Picture 10" descr="http://support.simplyrfid.com/_/rsrc/1232573584034/noxvault/NoxVault-Long-Range-Handheld-RFID-Reader.jpg"/>
            <p:cNvPicPr>
              <a:picLocks noChangeAspect="1" noChangeArrowheads="1"/>
            </p:cNvPicPr>
            <p:nvPr/>
          </p:nvPicPr>
          <p:blipFill>
            <a:blip r:embed="rId4" cstate="print"/>
            <a:srcRect/>
            <a:stretch>
              <a:fillRect/>
            </a:stretch>
          </p:blipFill>
          <p:spPr bwMode="auto">
            <a:xfrm>
              <a:off x="6705600" y="4419600"/>
              <a:ext cx="1981200" cy="1983226"/>
            </a:xfrm>
            <a:prstGeom prst="rect">
              <a:avLst/>
            </a:prstGeom>
            <a:noFill/>
          </p:spPr>
        </p:pic>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447800"/>
            <a:ext cx="7162800" cy="4559491"/>
          </a:xfrm>
        </p:spPr>
        <p:txBody>
          <a:bodyPr>
            <a:normAutofit lnSpcReduction="10000"/>
          </a:bodyPr>
          <a:lstStyle/>
          <a:p>
            <a:r>
              <a:rPr lang="en-US" dirty="0" smtClean="0"/>
              <a:t>Dead Areas &amp; Orientation Problems</a:t>
            </a:r>
          </a:p>
          <a:p>
            <a:pPr lvl="1"/>
            <a:r>
              <a:rPr lang="en-US" dirty="0" smtClean="0"/>
              <a:t>Certain areas may have weaker </a:t>
            </a:r>
          </a:p>
          <a:p>
            <a:pPr lvl="1">
              <a:buNone/>
            </a:pPr>
            <a:r>
              <a:rPr lang="en-US" dirty="0" smtClean="0"/>
              <a:t>	signals or interference</a:t>
            </a:r>
          </a:p>
          <a:p>
            <a:r>
              <a:rPr lang="en-US" dirty="0" smtClean="0"/>
              <a:t>Security Concerns</a:t>
            </a:r>
          </a:p>
          <a:p>
            <a:pPr lvl="1"/>
            <a:r>
              <a:rPr lang="en-US" dirty="0" smtClean="0"/>
              <a:t>Fraud, gaining access and to </a:t>
            </a:r>
          </a:p>
          <a:p>
            <a:pPr lvl="1">
              <a:buNone/>
            </a:pPr>
            <a:r>
              <a:rPr lang="en-US" dirty="0" smtClean="0"/>
              <a:t>	unauthorized information</a:t>
            </a:r>
          </a:p>
          <a:p>
            <a:pPr lvl="1"/>
            <a:r>
              <a:rPr lang="en-US" dirty="0" smtClean="0"/>
              <a:t>Consumer tracking</a:t>
            </a:r>
          </a:p>
          <a:p>
            <a:r>
              <a:rPr lang="en-US" dirty="0" smtClean="0"/>
              <a:t>Ghost Tags</a:t>
            </a:r>
          </a:p>
          <a:p>
            <a:r>
              <a:rPr lang="en-US" dirty="0" smtClean="0"/>
              <a:t>Proximity Issues</a:t>
            </a:r>
          </a:p>
          <a:p>
            <a:pPr lvl="1"/>
            <a:r>
              <a:rPr lang="en-US" dirty="0" smtClean="0"/>
              <a:t>Difficulty reading tags </a:t>
            </a:r>
          </a:p>
          <a:p>
            <a:pPr lvl="1">
              <a:buNone/>
            </a:pPr>
            <a:r>
              <a:rPr lang="en-US" dirty="0" smtClean="0"/>
              <a:t>	on metal or liquid containers</a:t>
            </a:r>
          </a:p>
          <a:p>
            <a:endParaRPr lang="en-US" dirty="0" smtClean="0"/>
          </a:p>
          <a:p>
            <a:endParaRPr lang="en-US" dirty="0"/>
          </a:p>
        </p:txBody>
      </p:sp>
      <p:sp>
        <p:nvSpPr>
          <p:cNvPr id="5" name="Title 4"/>
          <p:cNvSpPr>
            <a:spLocks noGrp="1"/>
          </p:cNvSpPr>
          <p:nvPr>
            <p:ph type="title"/>
          </p:nvPr>
        </p:nvSpPr>
        <p:spPr/>
        <p:txBody>
          <a:bodyPr>
            <a:normAutofit/>
          </a:bodyPr>
          <a:lstStyle/>
          <a:p>
            <a:r>
              <a:rPr lang="en-US" dirty="0" smtClean="0"/>
              <a:t>Disadvantages of RFID</a:t>
            </a:r>
            <a:endParaRPr lang="en-US" dirty="0"/>
          </a:p>
        </p:txBody>
      </p:sp>
      <p:pic>
        <p:nvPicPr>
          <p:cNvPr id="2050" name="Picture 2" descr="http://webzoom.freewebs.com/gaile56/Graphics/Dead%20Zone%20with%20John.jpg"/>
          <p:cNvPicPr>
            <a:picLocks noChangeAspect="1" noChangeArrowheads="1"/>
          </p:cNvPicPr>
          <p:nvPr/>
        </p:nvPicPr>
        <p:blipFill>
          <a:blip r:embed="rId2" cstate="print"/>
          <a:srcRect/>
          <a:stretch>
            <a:fillRect/>
          </a:stretch>
        </p:blipFill>
        <p:spPr bwMode="auto">
          <a:xfrm>
            <a:off x="6096000" y="1828800"/>
            <a:ext cx="2755900" cy="2067875"/>
          </a:xfrm>
          <a:prstGeom prst="rect">
            <a:avLst/>
          </a:prstGeom>
          <a:noFill/>
        </p:spPr>
      </p:pic>
      <p:pic>
        <p:nvPicPr>
          <p:cNvPr id="2052" name="Picture 4" descr="http://images.amazon.com/images/P/1597490474.01.LZZZZZZZ.jpg"/>
          <p:cNvPicPr>
            <a:picLocks noChangeAspect="1" noChangeArrowheads="1"/>
          </p:cNvPicPr>
          <p:nvPr/>
        </p:nvPicPr>
        <p:blipFill>
          <a:blip r:embed="rId3" cstate="print"/>
          <a:srcRect/>
          <a:stretch>
            <a:fillRect/>
          </a:stretch>
        </p:blipFill>
        <p:spPr bwMode="auto">
          <a:xfrm>
            <a:off x="6781800" y="4114800"/>
            <a:ext cx="1434675" cy="1882775"/>
          </a:xfrm>
          <a:prstGeom prst="rect">
            <a:avLst/>
          </a:prstGeom>
          <a:noFill/>
        </p:spPr>
      </p:pic>
      <p:sp>
        <p:nvSpPr>
          <p:cNvPr id="7" name="Slide Number Placeholder 6"/>
          <p:cNvSpPr>
            <a:spLocks noGrp="1"/>
          </p:cNvSpPr>
          <p:nvPr>
            <p:ph type="sldNum" sz="quarter" idx="12"/>
          </p:nvPr>
        </p:nvSpPr>
        <p:spPr/>
        <p:txBody>
          <a:bodyPr/>
          <a:lstStyle/>
          <a:p>
            <a:fld id="{3566D54D-DCC6-42D0-9A03-7F08F1E76C79}" type="slidenum">
              <a:rPr lang="en-US" smtClean="0"/>
              <a:pPr/>
              <a:t>51</a:t>
            </a:fld>
            <a:endParaRPr lang="en-US"/>
          </a:p>
        </p:txBody>
      </p:sp>
      <p:sp>
        <p:nvSpPr>
          <p:cNvPr id="8" name="Footer Placeholder 7"/>
          <p:cNvSpPr>
            <a:spLocks noGrp="1"/>
          </p:cNvSpPr>
          <p:nvPr>
            <p:ph type="ftr" sz="quarter" idx="11"/>
          </p:nvPr>
        </p:nvSpPr>
        <p:spPr>
          <a:xfrm>
            <a:off x="4038600" y="6019800"/>
            <a:ext cx="4763928" cy="1066800"/>
          </a:xfrm>
        </p:spPr>
        <p:txBody>
          <a:bodyPr/>
          <a:lstStyle/>
          <a:p>
            <a:r>
              <a:rPr lang="en-US" sz="800" dirty="0" smtClean="0"/>
              <a:t>http://www.idautomation.com/rfid_faq.html#RFID_Advantages</a:t>
            </a:r>
          </a:p>
          <a:p>
            <a:r>
              <a:rPr lang="en-US" sz="800" dirty="0" smtClean="0"/>
              <a:t>http://www.uhisrc.com/FTB/RFID/RFID%20Sep03.pdf</a:t>
            </a:r>
          </a:p>
          <a:p>
            <a:r>
              <a:rPr lang="en-US" sz="800" dirty="0" smtClean="0"/>
              <a:t>http://www.dutchdpa.nl/downloads_av/AV29.pdf?refer=true&amp;theme=purple</a:t>
            </a:r>
          </a:p>
          <a:p>
            <a:endParaRPr lang="en-US" sz="800" dirty="0" smtClean="0"/>
          </a:p>
          <a:p>
            <a:endParaRPr lang="en-US" sz="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181600" cy="4525963"/>
          </a:xfrm>
        </p:spPr>
        <p:txBody>
          <a:bodyPr/>
          <a:lstStyle/>
          <a:p>
            <a:r>
              <a:rPr lang="en-US" dirty="0" smtClean="0"/>
              <a:t>Cost</a:t>
            </a:r>
          </a:p>
          <a:p>
            <a:pPr lvl="1"/>
            <a:r>
              <a:rPr lang="en-US" dirty="0" smtClean="0"/>
              <a:t>Falling costs but may still be expensive for some companies</a:t>
            </a:r>
          </a:p>
          <a:p>
            <a:r>
              <a:rPr lang="en-US" dirty="0" smtClean="0"/>
              <a:t>Unread Tags</a:t>
            </a:r>
          </a:p>
          <a:p>
            <a:pPr lvl="1"/>
            <a:r>
              <a:rPr lang="en-US" dirty="0" smtClean="0"/>
              <a:t>Out of sight tags not being read</a:t>
            </a:r>
          </a:p>
          <a:p>
            <a:r>
              <a:rPr lang="en-US" dirty="0" smtClean="0"/>
              <a:t>Vulnerability to damage</a:t>
            </a:r>
          </a:p>
          <a:p>
            <a:pPr lvl="1"/>
            <a:r>
              <a:rPr lang="en-US" dirty="0" smtClean="0"/>
              <a:t>Static discharge, high powered magnetic surges (lightning strikes), etc.</a:t>
            </a:r>
            <a:endParaRPr lang="en-US" dirty="0"/>
          </a:p>
        </p:txBody>
      </p:sp>
      <p:sp>
        <p:nvSpPr>
          <p:cNvPr id="4" name="Title 3"/>
          <p:cNvSpPr>
            <a:spLocks noGrp="1"/>
          </p:cNvSpPr>
          <p:nvPr>
            <p:ph type="title"/>
          </p:nvPr>
        </p:nvSpPr>
        <p:spPr/>
        <p:txBody>
          <a:bodyPr/>
          <a:lstStyle/>
          <a:p>
            <a:r>
              <a:rPr lang="en-US" dirty="0" smtClean="0"/>
              <a:t>Disadvantages of RFID (cont.)</a:t>
            </a:r>
            <a:endParaRPr lang="en-US" dirty="0"/>
          </a:p>
        </p:txBody>
      </p:sp>
      <p:sp>
        <p:nvSpPr>
          <p:cNvPr id="5" name="Slide Number Placeholder 4"/>
          <p:cNvSpPr>
            <a:spLocks noGrp="1"/>
          </p:cNvSpPr>
          <p:nvPr>
            <p:ph type="sldNum" sz="quarter" idx="12"/>
          </p:nvPr>
        </p:nvSpPr>
        <p:spPr/>
        <p:txBody>
          <a:bodyPr/>
          <a:lstStyle/>
          <a:p>
            <a:fld id="{3566D54D-DCC6-42D0-9A03-7F08F1E76C79}" type="slidenum">
              <a:rPr lang="en-US" smtClean="0"/>
              <a:pPr/>
              <a:t>52</a:t>
            </a:fld>
            <a:endParaRPr lang="en-US"/>
          </a:p>
        </p:txBody>
      </p:sp>
      <p:sp>
        <p:nvSpPr>
          <p:cNvPr id="6" name="Footer Placeholder 5"/>
          <p:cNvSpPr>
            <a:spLocks noGrp="1"/>
          </p:cNvSpPr>
          <p:nvPr>
            <p:ph type="ftr" sz="quarter" idx="11"/>
          </p:nvPr>
        </p:nvSpPr>
        <p:spPr>
          <a:xfrm>
            <a:off x="4191000" y="6096000"/>
            <a:ext cx="4459128" cy="990600"/>
          </a:xfrm>
        </p:spPr>
        <p:txBody>
          <a:bodyPr/>
          <a:lstStyle/>
          <a:p>
            <a:r>
              <a:rPr lang="en-US" sz="800" dirty="0" smtClean="0"/>
              <a:t>http://www.idautomation.com/rfid_faq.html#RFID_Advantages</a:t>
            </a:r>
          </a:p>
          <a:p>
            <a:r>
              <a:rPr lang="en-US" sz="800" dirty="0" smtClean="0"/>
              <a:t>http://www.uhisrc.com/FTB/RFID/RFID%20Sep03.pdf</a:t>
            </a:r>
          </a:p>
          <a:p>
            <a:r>
              <a:rPr lang="en-US" sz="800" dirty="0" smtClean="0"/>
              <a:t>http://www.dutchdpa.nl/downloads_av/AV29.pdf?refer=true&amp;theme=purple</a:t>
            </a:r>
          </a:p>
          <a:p>
            <a:endParaRPr lang="en-US" sz="800" dirty="0" smtClean="0"/>
          </a:p>
          <a:p>
            <a:endParaRPr lang="en-US" sz="800" dirty="0"/>
          </a:p>
        </p:txBody>
      </p:sp>
      <p:pic>
        <p:nvPicPr>
          <p:cNvPr id="3076" name="Picture 4" descr="http://www.insidesocal.com/prepsports/lightning.jpg"/>
          <p:cNvPicPr>
            <a:picLocks noChangeAspect="1" noChangeArrowheads="1"/>
          </p:cNvPicPr>
          <p:nvPr/>
        </p:nvPicPr>
        <p:blipFill>
          <a:blip r:embed="rId2" cstate="print"/>
          <a:srcRect/>
          <a:stretch>
            <a:fillRect/>
          </a:stretch>
        </p:blipFill>
        <p:spPr bwMode="auto">
          <a:xfrm>
            <a:off x="5791200" y="1447800"/>
            <a:ext cx="3019986" cy="42672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5638800" cy="4525963"/>
          </a:xfrm>
        </p:spPr>
        <p:txBody>
          <a:bodyPr>
            <a:noAutofit/>
          </a:bodyPr>
          <a:lstStyle/>
          <a:p>
            <a:r>
              <a:rPr lang="en-US" sz="2400" dirty="0" smtClean="0"/>
              <a:t>RFID can reduce human error and increase business efficiencies.</a:t>
            </a:r>
          </a:p>
          <a:p>
            <a:r>
              <a:rPr lang="en-US" sz="2400" dirty="0" smtClean="0"/>
              <a:t>Has applications in a wide variety of markets</a:t>
            </a:r>
          </a:p>
          <a:p>
            <a:r>
              <a:rPr lang="en-US" sz="2400" dirty="0" smtClean="0"/>
              <a:t>Rapidly growing technology with a wide range of future applications.</a:t>
            </a:r>
          </a:p>
          <a:p>
            <a:r>
              <a:rPr lang="en-US" sz="2400" dirty="0" smtClean="0"/>
              <a:t>Many advantages and uses for RFID but also be aware of some of the drawbacks.</a:t>
            </a:r>
          </a:p>
          <a:p>
            <a:r>
              <a:rPr lang="en-US" sz="2400" dirty="0" smtClean="0"/>
              <a:t>RFID is all around us we just may not realize it</a:t>
            </a:r>
          </a:p>
          <a:p>
            <a:endParaRPr lang="en-US" sz="2400" dirty="0" smtClean="0"/>
          </a:p>
          <a:p>
            <a:endParaRPr lang="en-US" sz="2400" dirty="0" smtClean="0"/>
          </a:p>
          <a:p>
            <a:endParaRPr lang="en-US" sz="2400"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66D54D-DCC6-42D0-9A03-7F08F1E76C79}" type="slidenum">
              <a:rPr lang="en-US" smtClean="0"/>
              <a:pPr/>
              <a:t>53</a:t>
            </a:fld>
            <a:endParaRPr lang="en-US"/>
          </a:p>
        </p:txBody>
      </p:sp>
      <p:sp>
        <p:nvSpPr>
          <p:cNvPr id="5" name="Title 4"/>
          <p:cNvSpPr>
            <a:spLocks noGrp="1"/>
          </p:cNvSpPr>
          <p:nvPr>
            <p:ph type="title"/>
          </p:nvPr>
        </p:nvSpPr>
        <p:spPr/>
        <p:txBody>
          <a:bodyPr/>
          <a:lstStyle/>
          <a:p>
            <a:r>
              <a:rPr lang="en-US" dirty="0" smtClean="0"/>
              <a:t>Conclusions of RFID</a:t>
            </a:r>
            <a:endParaRPr lang="en-US" dirty="0"/>
          </a:p>
        </p:txBody>
      </p:sp>
      <p:pic>
        <p:nvPicPr>
          <p:cNvPr id="76804" name="Picture 4" descr="http://www.pandemicfluonline.com/wp-content/uploads/2009/10/RFID_jail.jpg"/>
          <p:cNvPicPr>
            <a:picLocks noChangeAspect="1" noChangeArrowheads="1"/>
          </p:cNvPicPr>
          <p:nvPr/>
        </p:nvPicPr>
        <p:blipFill>
          <a:blip r:embed="rId2" cstate="print"/>
          <a:srcRect/>
          <a:stretch>
            <a:fillRect/>
          </a:stretch>
        </p:blipFill>
        <p:spPr bwMode="auto">
          <a:xfrm>
            <a:off x="6096000" y="1066800"/>
            <a:ext cx="2381250" cy="1666875"/>
          </a:xfrm>
          <a:prstGeom prst="rect">
            <a:avLst/>
          </a:prstGeom>
          <a:noFill/>
        </p:spPr>
      </p:pic>
      <p:pic>
        <p:nvPicPr>
          <p:cNvPr id="76806" name="Picture 6" descr="http://www.businesscontrols.com/images/newsletter/internet.jpg"/>
          <p:cNvPicPr>
            <a:picLocks noChangeAspect="1" noChangeArrowheads="1"/>
          </p:cNvPicPr>
          <p:nvPr/>
        </p:nvPicPr>
        <p:blipFill>
          <a:blip r:embed="rId3" cstate="print"/>
          <a:srcRect/>
          <a:stretch>
            <a:fillRect/>
          </a:stretch>
        </p:blipFill>
        <p:spPr bwMode="auto">
          <a:xfrm>
            <a:off x="6096000" y="3886200"/>
            <a:ext cx="2400300" cy="1600200"/>
          </a:xfrm>
          <a:prstGeom prst="rect">
            <a:avLst/>
          </a:prstGeom>
          <a:noFill/>
        </p:spPr>
      </p:pic>
      <p:pic>
        <p:nvPicPr>
          <p:cNvPr id="76808" name="Picture 8" descr="http://kmi.open.ac.uk/images/project-logo/rfid.gif"/>
          <p:cNvPicPr>
            <a:picLocks noChangeAspect="1" noChangeArrowheads="1"/>
          </p:cNvPicPr>
          <p:nvPr/>
        </p:nvPicPr>
        <p:blipFill>
          <a:blip r:embed="rId4" cstate="print"/>
          <a:srcRect/>
          <a:stretch>
            <a:fillRect/>
          </a:stretch>
        </p:blipFill>
        <p:spPr bwMode="auto">
          <a:xfrm>
            <a:off x="6477000" y="2819400"/>
            <a:ext cx="1314450" cy="93345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32500" lnSpcReduction="20000"/>
          </a:bodyPr>
          <a:lstStyle/>
          <a:p>
            <a:r>
              <a:rPr lang="en-US" sz="3100" dirty="0" err="1" smtClean="0"/>
              <a:t>Landt</a:t>
            </a:r>
            <a:r>
              <a:rPr lang="en-US" sz="3100" dirty="0" smtClean="0"/>
              <a:t>, J. (2001), “Shrouds of Time: The History of RFID”, an AIM Publication.  Accessed at &lt;http://www.transcore.com/pdf/AIM%20shrouds_of_time.pdf&gt; on Sept 29, 2009</a:t>
            </a:r>
          </a:p>
          <a:p>
            <a:r>
              <a:rPr lang="en-US" sz="3100" dirty="0" err="1" smtClean="0"/>
              <a:t>Bonsor</a:t>
            </a:r>
            <a:r>
              <a:rPr lang="en-US" sz="3100" dirty="0" smtClean="0"/>
              <a:t>, Kevin, and Candace Keener.  "How RFID Works."  November 05, 2007.  HowStuffWorks.com. &lt;http://electronics.howstuffworks.com/gadgets/high-tech-gadgets/rfid.htm&gt;  September 29, 2009.</a:t>
            </a:r>
          </a:p>
          <a:p>
            <a:r>
              <a:rPr lang="en-US" sz="3100" dirty="0" smtClean="0"/>
              <a:t>Campbell, A. “Active vs. Passive RFID tags.” April 6, 2004. RFID-Weblog.com</a:t>
            </a:r>
          </a:p>
          <a:p>
            <a:pPr>
              <a:buNone/>
            </a:pPr>
            <a:r>
              <a:rPr lang="en-US" sz="3100" dirty="0" smtClean="0"/>
              <a:t>	&lt; http://www.rfid-weblog.com/50226711/active_vs_passive_rfid_tags.php&gt; September 29, 2009</a:t>
            </a:r>
          </a:p>
          <a:p>
            <a:r>
              <a:rPr lang="en-US" sz="3100" dirty="0" smtClean="0"/>
              <a:t>www.allaura.com  viewed September 30, 2009</a:t>
            </a:r>
          </a:p>
          <a:p>
            <a:r>
              <a:rPr lang="en-US" sz="3100" dirty="0" smtClean="0"/>
              <a:t>http://www.inlogic.com/rfid/rfid_vs_barcode.aspx  viewed September 30, 2009</a:t>
            </a:r>
          </a:p>
          <a:p>
            <a:r>
              <a:rPr lang="en-US" sz="3100" dirty="0" smtClean="0"/>
              <a:t>&lt; http://www.alphacard.com/id-cards/rfid-cards.shtml&gt; September 30, 2009</a:t>
            </a:r>
          </a:p>
          <a:p>
            <a:r>
              <a:rPr lang="en-US" sz="3100" dirty="0" smtClean="0"/>
              <a:t>Greg Stewart. President of </a:t>
            </a:r>
            <a:r>
              <a:rPr lang="en-US" sz="3100" dirty="0" err="1" smtClean="0"/>
              <a:t>Allaura</a:t>
            </a:r>
            <a:r>
              <a:rPr lang="en-US" sz="3100" dirty="0" smtClean="0"/>
              <a:t>. Interviewed by phone by Rob Schiber, September 30, 2009</a:t>
            </a:r>
          </a:p>
          <a:p>
            <a:r>
              <a:rPr lang="en-US" sz="3100" dirty="0" smtClean="0"/>
              <a:t>Doug Hanson. Administrative Assistant of  Holroyd, Inc. Interviewed by phone by Rob Schiber, September 30, 2009</a:t>
            </a:r>
          </a:p>
          <a:p>
            <a:r>
              <a:rPr lang="en-US" sz="3100" dirty="0" smtClean="0"/>
              <a:t>&lt; http://en.wikipedia.org/wiki/Radio-frequency_identification&gt; October 6, 2009</a:t>
            </a:r>
          </a:p>
          <a:p>
            <a:r>
              <a:rPr lang="en-US" sz="3100" dirty="0" smtClean="0"/>
              <a:t>&lt; http://www.idautomation.com/rfid_faq.html#RFID_Advantages&gt; October 13, 2009</a:t>
            </a:r>
          </a:p>
          <a:p>
            <a:r>
              <a:rPr lang="en-US" sz="3100" dirty="0" smtClean="0"/>
              <a:t>&lt; http://www.uhisrc.com/FTB/RFID/RFID%20Sep03.pdf&gt; October 13, 2009</a:t>
            </a:r>
          </a:p>
          <a:p>
            <a:r>
              <a:rPr lang="en-US" sz="3100" dirty="0" smtClean="0"/>
              <a:t>&lt; http://www.dutchdpa.nl/downloads_av/AV29.pdf?refer=true&amp;theme=purple&gt; October 13, 2009</a:t>
            </a:r>
          </a:p>
          <a:p>
            <a:r>
              <a:rPr lang="en-US" sz="3100" dirty="0" smtClean="0"/>
              <a:t>&lt; http://www.mastercard.com/us/personal/en/aboutourcards/paypass/faqs.html&gt;  October 14, 2009</a:t>
            </a:r>
          </a:p>
          <a:p>
            <a:r>
              <a:rPr lang="en-US" sz="3100" dirty="0" smtClean="0"/>
              <a:t>&lt; http://www.idtechex.com/research/articles/rfid_market_forecasts_2009_2019_00001377.asp&gt; October 10, 2009</a:t>
            </a:r>
          </a:p>
          <a:p>
            <a:r>
              <a:rPr lang="en-US" sz="3100" dirty="0" smtClean="0"/>
              <a:t>Mohan, Sheena. (“RFID: World Cup Tickets Get Smart,” June 13, 2006. CIO-Insight.com</a:t>
            </a:r>
          </a:p>
          <a:p>
            <a:r>
              <a:rPr lang="en-US" sz="3100" dirty="0" smtClean="0"/>
              <a:t>&lt; http://www.mastercard.com/us/personal/en/aboutourcards/paypass/index.html&gt; October 14, 2009</a:t>
            </a:r>
          </a:p>
          <a:p>
            <a:r>
              <a:rPr lang="en-US" sz="3100" dirty="0" err="1" smtClean="0"/>
              <a:t>Bacheldor</a:t>
            </a:r>
            <a:r>
              <a:rPr lang="en-US" sz="3100" dirty="0" smtClean="0"/>
              <a:t>, Beth (2007), “Kodak’s RFID Moment,” </a:t>
            </a:r>
            <a:r>
              <a:rPr lang="en-US" sz="3100" i="1" dirty="0" smtClean="0"/>
              <a:t>RFID Journal,</a:t>
            </a:r>
            <a:r>
              <a:rPr lang="en-US" sz="3100" dirty="0" smtClean="0"/>
              <a:t> http://www.rfidjournal.com/article/articleview/3100, viewed October 20, 2009</a:t>
            </a:r>
          </a:p>
          <a:p>
            <a:r>
              <a:rPr lang="en-US" sz="3100" b="1" dirty="0" smtClean="0"/>
              <a:t> </a:t>
            </a:r>
            <a:r>
              <a:rPr lang="en-US" sz="3100" dirty="0" smtClean="0"/>
              <a:t>“</a:t>
            </a:r>
            <a:r>
              <a:rPr lang="en-US" sz="3100" dirty="0" err="1" smtClean="0"/>
              <a:t>VeriChip</a:t>
            </a:r>
            <a:r>
              <a:rPr lang="en-US" sz="3100" dirty="0" smtClean="0"/>
              <a:t> Corporation Selects Raytheon Microelectronics </a:t>
            </a:r>
            <a:r>
              <a:rPr lang="en-US" sz="3100" dirty="0" err="1" smtClean="0"/>
              <a:t>España</a:t>
            </a:r>
            <a:r>
              <a:rPr lang="en-US" sz="3100" dirty="0" smtClean="0"/>
              <a:t> to Manufacture Its Products,” </a:t>
            </a:r>
            <a:r>
              <a:rPr lang="en-US" sz="3100" i="1" dirty="0" smtClean="0"/>
              <a:t>Business Wire,</a:t>
            </a:r>
            <a:r>
              <a:rPr lang="en-US" sz="3100" dirty="0" smtClean="0"/>
              <a:t> http://www.businesswire.com/news/google/20091005005797/en, viewed October 6, 2009</a:t>
            </a:r>
          </a:p>
          <a:p>
            <a:r>
              <a:rPr lang="en-US" sz="3100" dirty="0" smtClean="0"/>
              <a:t>Payne, Tim (2008), “RFID Thoughts Leaders On the Current and Future State of RFID,” </a:t>
            </a:r>
            <a:r>
              <a:rPr lang="en-US" sz="3100" i="1" dirty="0" err="1" smtClean="0"/>
              <a:t>SupplyChainDigest</a:t>
            </a:r>
            <a:r>
              <a:rPr lang="en-US" sz="3100" i="1" dirty="0" smtClean="0"/>
              <a:t>, </a:t>
            </a:r>
            <a:r>
              <a:rPr lang="en-US" sz="3100" dirty="0" smtClean="0"/>
              <a:t>http://www.scdigest.com/assets/On_Target/08-09-15-1.php?cid=1924&amp;ctype=content, viewed October 6, 2009</a:t>
            </a:r>
          </a:p>
          <a:p>
            <a:endParaRPr lang="en-US" sz="2800" dirty="0" smtClean="0"/>
          </a:p>
          <a:p>
            <a:endParaRPr lang="en-US" sz="2800" dirty="0" smtClean="0"/>
          </a:p>
          <a:p>
            <a:endParaRPr lang="en-US" sz="2800" dirty="0" smtClean="0"/>
          </a:p>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66D54D-DCC6-42D0-9A03-7F08F1E76C79}" type="slidenum">
              <a:rPr lang="en-US" smtClean="0"/>
              <a:pPr/>
              <a:t>54</a:t>
            </a:fld>
            <a:endParaRPr lang="en-US"/>
          </a:p>
        </p:txBody>
      </p:sp>
      <p:sp>
        <p:nvSpPr>
          <p:cNvPr id="5" name="Title 4"/>
          <p:cNvSpPr>
            <a:spLocks noGrp="1"/>
          </p:cNvSpPr>
          <p:nvPr>
            <p:ph type="title"/>
          </p:nvPr>
        </p:nvSpPr>
        <p:spPr/>
        <p:txBody>
          <a:bodyPr/>
          <a:lstStyle/>
          <a:p>
            <a:r>
              <a:rPr lang="en-US" dirty="0" smtClean="0"/>
              <a:t>Sources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sz="1100" dirty="0" smtClean="0"/>
              <a:t>http://www.idautomation.com/rfid_faq.html#RFID_Advantages   October 13</a:t>
            </a:r>
          </a:p>
          <a:p>
            <a:r>
              <a:rPr lang="en-US" sz="1100" dirty="0" smtClean="0"/>
              <a:t>http://www.uhisrc.com/FTB/RFID/RFID%20Sep03.pdf    October 20</a:t>
            </a:r>
          </a:p>
          <a:p>
            <a:r>
              <a:rPr lang="en-US" sz="1100" dirty="0" smtClean="0"/>
              <a:t>http://www.dutchdpa.nl/downloads_av/AV29.pdf?refer=true&amp;theme=purple</a:t>
            </a:r>
          </a:p>
          <a:p>
            <a:r>
              <a:rPr lang="en-US" sz="1100" dirty="0" err="1" smtClean="0"/>
              <a:t>Bacheldor</a:t>
            </a:r>
            <a:r>
              <a:rPr lang="en-US" sz="1100" dirty="0" smtClean="0"/>
              <a:t>, Beth (2007), “Kodak’s RFID Moment,” </a:t>
            </a:r>
            <a:r>
              <a:rPr lang="en-US" sz="1100" i="1" dirty="0" smtClean="0"/>
              <a:t>RFID Journal,</a:t>
            </a:r>
            <a:r>
              <a:rPr lang="en-US" sz="1100" dirty="0" smtClean="0"/>
              <a:t> http://www.rfidjournal.com/article/articleview/3100, viewed October 20, 2009</a:t>
            </a:r>
          </a:p>
          <a:p>
            <a:r>
              <a:rPr lang="en-US" sz="1100" dirty="0" smtClean="0"/>
              <a:t>Kumar, P., </a:t>
            </a:r>
            <a:r>
              <a:rPr lang="en-US" sz="1100" dirty="0" err="1" smtClean="0"/>
              <a:t>Reinitz</a:t>
            </a:r>
            <a:r>
              <a:rPr lang="en-US" sz="1100" dirty="0" smtClean="0"/>
              <a:t>, H.W., </a:t>
            </a:r>
            <a:r>
              <a:rPr lang="en-US" sz="1100" dirty="0" err="1" smtClean="0"/>
              <a:t>Simunovic</a:t>
            </a:r>
            <a:r>
              <a:rPr lang="en-US" sz="1100" dirty="0" smtClean="0"/>
              <a:t>, J., </a:t>
            </a:r>
            <a:r>
              <a:rPr lang="en-US" sz="1100" dirty="0" err="1" smtClean="0"/>
              <a:t>Sandeep</a:t>
            </a:r>
            <a:r>
              <a:rPr lang="en-US" sz="1100" dirty="0" smtClean="0"/>
              <a:t>, K.P., and </a:t>
            </a:r>
            <a:r>
              <a:rPr lang="en-US" sz="1100" dirty="0" err="1" smtClean="0"/>
              <a:t>Franzon</a:t>
            </a:r>
            <a:r>
              <a:rPr lang="en-US" sz="1100" dirty="0" smtClean="0"/>
              <a:t>, P.D. (2009), “Overview of RFID Technology and Its Applications in the Food Industry,” </a:t>
            </a:r>
            <a:r>
              <a:rPr lang="en-US" sz="1100" i="1" dirty="0" smtClean="0"/>
              <a:t>Journal of Food Science, </a:t>
            </a:r>
            <a:r>
              <a:rPr lang="en-US" sz="1100" dirty="0" smtClean="0"/>
              <a:t>Vol. 74 No. 8</a:t>
            </a:r>
            <a:r>
              <a:rPr lang="en-US" sz="1100" b="1" dirty="0" smtClean="0"/>
              <a:t>, </a:t>
            </a:r>
            <a:r>
              <a:rPr lang="en-US" sz="1100" dirty="0" smtClean="0"/>
              <a:t>pp. R101-R106, http://www3.interscience.wiley.com/cgi-bin/fulltext/122596266/PDFSTART, viewed October 20, 2009 </a:t>
            </a:r>
            <a:r>
              <a:rPr lang="en-US" sz="1100" b="1" dirty="0" smtClean="0"/>
              <a:t> </a:t>
            </a:r>
          </a:p>
          <a:p>
            <a:r>
              <a:rPr lang="en-US" sz="1100" dirty="0" smtClean="0"/>
              <a:t>“</a:t>
            </a:r>
            <a:r>
              <a:rPr lang="en-US" sz="1100" dirty="0" err="1" smtClean="0"/>
              <a:t>VeriChip</a:t>
            </a:r>
            <a:r>
              <a:rPr lang="en-US" sz="1100" dirty="0" smtClean="0"/>
              <a:t> Corporation Selects Raytheon Microelectronics </a:t>
            </a:r>
            <a:r>
              <a:rPr lang="en-US" sz="1100" dirty="0" err="1" smtClean="0"/>
              <a:t>España</a:t>
            </a:r>
            <a:r>
              <a:rPr lang="en-US" sz="1100" dirty="0" smtClean="0"/>
              <a:t> to Manufacture Its Products,” </a:t>
            </a:r>
            <a:r>
              <a:rPr lang="en-US" sz="1100" i="1" dirty="0" smtClean="0"/>
              <a:t>Business Wire,</a:t>
            </a:r>
            <a:r>
              <a:rPr lang="en-US" sz="1100" dirty="0" smtClean="0"/>
              <a:t> http://www.businesswire.com/news/google/20091005005797/en, viewed October 6, 2009</a:t>
            </a:r>
          </a:p>
          <a:p>
            <a:r>
              <a:rPr lang="en-US" sz="1100" dirty="0" smtClean="0"/>
              <a:t>Avery Dennison Success Story ©2008 Avery Dennison Corporation. All rights reserved</a:t>
            </a:r>
          </a:p>
          <a:p>
            <a:r>
              <a:rPr lang="en-US" sz="1100" dirty="0" smtClean="0"/>
              <a:t>“A cost-benefit analysis of RFID for museum and Art Gallery collections November 2008”, </a:t>
            </a:r>
            <a:r>
              <a:rPr lang="en-US" sz="1100" i="1" dirty="0" smtClean="0"/>
              <a:t>©</a:t>
            </a:r>
            <a:r>
              <a:rPr lang="en-US" sz="1100" i="1" dirty="0" err="1" smtClean="0"/>
              <a:t>Smarttrack</a:t>
            </a:r>
            <a:r>
              <a:rPr lang="en-US" sz="1100" i="1" dirty="0" smtClean="0"/>
              <a:t> RFID Pty Ltd ABN 97 133 696 867</a:t>
            </a:r>
          </a:p>
          <a:p>
            <a:r>
              <a:rPr lang="en-US" sz="1100" dirty="0" smtClean="0"/>
              <a:t>http://www.scdigest.com/assets/On_Target/09-02-17-2.php?cid=2264&amp;ctype=content    October 14</a:t>
            </a:r>
          </a:p>
          <a:p>
            <a:pPr marL="342900" indent="-230188"/>
            <a:r>
              <a:rPr lang="en-US" sz="1100" dirty="0" smtClean="0"/>
              <a:t>http://www.rfidgazette.org/walmart/    October 23</a:t>
            </a:r>
          </a:p>
          <a:p>
            <a:pPr marL="342900" indent="-230188"/>
            <a:r>
              <a:rPr lang="en-US" sz="1100" dirty="0" smtClean="0"/>
              <a:t>http://www.scdigest.com/assets/On_Target/09-02-23-1.php?cid=2275&amp;ctype=content     October 20</a:t>
            </a:r>
          </a:p>
          <a:p>
            <a:pPr marL="342900" indent="-230188"/>
            <a:r>
              <a:rPr lang="en-US" sz="1100" dirty="0" smtClean="0"/>
              <a:t>http://www.rfidjournal.com/article/view/4619     October 23</a:t>
            </a:r>
          </a:p>
          <a:p>
            <a:pPr marL="342900" indent="-230188"/>
            <a:r>
              <a:rPr lang="en-US" sz="1100" dirty="0" smtClean="0"/>
              <a:t>http://www.vai.net/news/archive-2007/contentParagraph/01111116/contentParagraph2/0117/pdfLink/Haier%20America.pdf</a:t>
            </a:r>
          </a:p>
          <a:p>
            <a:pPr marL="342900" indent="-230188"/>
            <a:r>
              <a:rPr lang="en-US" sz="1100" dirty="0" smtClean="0"/>
              <a:t>http://www.rfidjournal.com/article/articleview/3308/1/1/      October 13</a:t>
            </a:r>
          </a:p>
          <a:p>
            <a:r>
              <a:rPr lang="en-US" altLang="zh-CN" sz="1100" dirty="0" err="1" smtClean="0">
                <a:latin typeface="Lucida Sans Unicode" pitchFamily="34" charset="0"/>
                <a:cs typeface="Lucida Sans Unicode" pitchFamily="34" charset="0"/>
              </a:rPr>
              <a:t>Markelevich</a:t>
            </a:r>
            <a:r>
              <a:rPr lang="en-US" altLang="zh-CN" sz="1100" dirty="0" smtClean="0">
                <a:latin typeface="Lucida Sans Unicode" pitchFamily="34" charset="0"/>
                <a:cs typeface="Lucida Sans Unicode" pitchFamily="34" charset="0"/>
              </a:rPr>
              <a:t>, A. and Bell, R.,  “RFID:  The Changes It Will Bring”  Strategic Finance, August 2006, pp 46-49</a:t>
            </a:r>
          </a:p>
          <a:p>
            <a:r>
              <a:rPr lang="en-US" altLang="zh-CN" sz="1100" dirty="0" smtClean="0">
                <a:latin typeface="Lucida Sans Unicode" pitchFamily="34" charset="0"/>
                <a:cs typeface="Lucida Sans Unicode" pitchFamily="34" charset="0"/>
              </a:rPr>
              <a:t>http://goliath.ecnext.com/coms2/gi_0199-5634347/RFID-The-changes-it-will.html     October 24</a:t>
            </a:r>
          </a:p>
          <a:p>
            <a:r>
              <a:rPr lang="en-US" altLang="zh-CN" sz="1100" dirty="0" smtClean="0">
                <a:latin typeface="Lucida Sans Unicode" pitchFamily="34" charset="0"/>
                <a:cs typeface="Lucida Sans Unicode" pitchFamily="34" charset="0"/>
              </a:rPr>
              <a:t>http://www.slais.ubc.ca/COURSES/libr500/04-05-wt2/www/T_Gnissios/benefits.htm      October 24</a:t>
            </a:r>
          </a:p>
          <a:p>
            <a:r>
              <a:rPr lang="en-US" altLang="zh-CN" sz="1100" dirty="0" smtClean="0"/>
              <a:t>http://www.rfidc.com/docs/introductiontorfid_business.htm      October 14</a:t>
            </a:r>
          </a:p>
          <a:p>
            <a:r>
              <a:rPr lang="en-US" altLang="zh-CN" sz="1100" dirty="0" smtClean="0"/>
              <a:t>http://www.psfk.com/2008/05/rfid-olympic-games-tickets.html     October 28</a:t>
            </a:r>
          </a:p>
          <a:p>
            <a:r>
              <a:rPr lang="en-US" altLang="zh-CN" sz="1100" dirty="0" smtClean="0"/>
              <a:t>http://www.securerf.com/RFID-Security-blog/?p=61   October 13</a:t>
            </a:r>
          </a:p>
          <a:p>
            <a:r>
              <a:rPr lang="en-US" altLang="zh-CN" sz="1100" dirty="0" smtClean="0"/>
              <a:t>http://www.idtechex.com/research/articles/rfid_market_forecasts_2009_2019_00001377.asp    October 28</a:t>
            </a:r>
          </a:p>
          <a:p>
            <a:r>
              <a:rPr lang="en-US" altLang="zh-CN" sz="1100" dirty="0" smtClean="0"/>
              <a:t>http://www.idtechex.com/knowledgebase/en/breakdown.asp   October 27</a:t>
            </a:r>
            <a:endParaRPr lang="zh-CN" altLang="en-US" sz="1100" dirty="0" smtClean="0"/>
          </a:p>
          <a:p>
            <a:endParaRPr lang="en-US" sz="800" dirty="0" smtClean="0"/>
          </a:p>
          <a:p>
            <a:pPr marL="342900" indent="-342900">
              <a:buFontTx/>
              <a:buAutoNum type="arabicPeriod"/>
            </a:pPr>
            <a:endParaRPr lang="en-US" sz="800" dirty="0" smtClean="0"/>
          </a:p>
          <a:p>
            <a:endParaRPr lang="en-US" sz="800" dirty="0" smtClean="0"/>
          </a:p>
          <a:p>
            <a:endParaRPr lang="en-US" sz="800" i="1" dirty="0" smtClean="0"/>
          </a:p>
          <a:p>
            <a:endParaRPr lang="en-US" sz="800" dirty="0" smtClean="0"/>
          </a:p>
          <a:p>
            <a:endParaRPr lang="en-US" sz="800" b="1" dirty="0" smtClean="0"/>
          </a:p>
          <a:p>
            <a:endParaRPr lang="en-US" sz="800" b="1" dirty="0" smtClean="0"/>
          </a:p>
          <a:p>
            <a:endParaRPr lang="en-US" sz="800" b="1" dirty="0" smtClean="0"/>
          </a:p>
          <a:p>
            <a:endParaRPr lang="en-US" dirty="0" smtClean="0"/>
          </a:p>
          <a:p>
            <a:endParaRPr lang="en-US" dirty="0" smtClean="0"/>
          </a:p>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66D54D-DCC6-42D0-9A03-7F08F1E76C79}" type="slidenum">
              <a:rPr lang="en-US" smtClean="0"/>
              <a:pPr/>
              <a:t>55</a:t>
            </a:fld>
            <a:endParaRPr lang="en-US"/>
          </a:p>
        </p:txBody>
      </p:sp>
      <p:sp>
        <p:nvSpPr>
          <p:cNvPr id="5" name="Title 4"/>
          <p:cNvSpPr>
            <a:spLocks noGrp="1"/>
          </p:cNvSpPr>
          <p:nvPr>
            <p:ph type="title"/>
          </p:nvPr>
        </p:nvSpPr>
        <p:spPr/>
        <p:txBody>
          <a:bodyPr/>
          <a:lstStyle/>
          <a:p>
            <a:r>
              <a:rPr lang="en-US" dirty="0" smtClean="0"/>
              <a:t>Sources (cont.)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886200" cy="4525963"/>
          </a:xfrm>
        </p:spPr>
        <p:txBody>
          <a:bodyPr>
            <a:normAutofit fontScale="92500" lnSpcReduction="10000"/>
          </a:bodyPr>
          <a:lstStyle/>
          <a:p>
            <a:pPr marL="624078" indent="-514350">
              <a:buFont typeface="+mj-lt"/>
              <a:buAutoNum type="arabicPeriod"/>
            </a:pPr>
            <a:r>
              <a:rPr lang="en-US" sz="2400" dirty="0" smtClean="0"/>
              <a:t>Information is stored on the RFID tags microchip</a:t>
            </a:r>
          </a:p>
          <a:p>
            <a:pPr marL="624078" indent="-514350">
              <a:buFont typeface="+mj-lt"/>
              <a:buAutoNum type="arabicPeriod"/>
            </a:pPr>
            <a:r>
              <a:rPr lang="en-US" sz="2400" dirty="0" smtClean="0"/>
              <a:t>The tag receives the signal from an RFID readers antenna</a:t>
            </a:r>
          </a:p>
          <a:p>
            <a:pPr marL="624078" indent="-514350">
              <a:buFont typeface="+mj-lt"/>
              <a:buAutoNum type="arabicPeriod"/>
            </a:pPr>
            <a:r>
              <a:rPr lang="en-US" sz="2400" dirty="0" smtClean="0"/>
              <a:t>The tag sends the information back to the reader with radio waves</a:t>
            </a:r>
          </a:p>
          <a:p>
            <a:pPr marL="624078" indent="-514350">
              <a:buFont typeface="+mj-lt"/>
              <a:buAutoNum type="arabicPeriod"/>
            </a:pPr>
            <a:r>
              <a:rPr lang="en-US" sz="2400" dirty="0" smtClean="0"/>
              <a:t>The reader uses the radio waves to interpret it into useful data</a:t>
            </a:r>
          </a:p>
          <a:p>
            <a:endParaRPr lang="en-US" dirty="0" smtClean="0"/>
          </a:p>
          <a:p>
            <a:endParaRPr lang="en-US" dirty="0"/>
          </a:p>
        </p:txBody>
      </p:sp>
      <p:sp>
        <p:nvSpPr>
          <p:cNvPr id="3" name="Title 2"/>
          <p:cNvSpPr>
            <a:spLocks noGrp="1"/>
          </p:cNvSpPr>
          <p:nvPr>
            <p:ph type="title"/>
          </p:nvPr>
        </p:nvSpPr>
        <p:spPr/>
        <p:txBody>
          <a:bodyPr/>
          <a:lstStyle/>
          <a:p>
            <a:r>
              <a:rPr lang="en-US" dirty="0" smtClean="0"/>
              <a:t>How it works</a:t>
            </a:r>
            <a:endParaRPr lang="en-US" dirty="0"/>
          </a:p>
        </p:txBody>
      </p:sp>
      <p:sp>
        <p:nvSpPr>
          <p:cNvPr id="6" name="Slide Number Placeholder 5"/>
          <p:cNvSpPr>
            <a:spLocks noGrp="1"/>
          </p:cNvSpPr>
          <p:nvPr>
            <p:ph type="sldNum" sz="quarter" idx="12"/>
          </p:nvPr>
        </p:nvSpPr>
        <p:spPr/>
        <p:txBody>
          <a:bodyPr/>
          <a:lstStyle/>
          <a:p>
            <a:fld id="{3566D54D-DCC6-42D0-9A03-7F08F1E76C79}" type="slidenum">
              <a:rPr lang="en-US" smtClean="0"/>
              <a:pPr/>
              <a:t>6</a:t>
            </a:fld>
            <a:endParaRPr lang="en-US"/>
          </a:p>
        </p:txBody>
      </p:sp>
      <p:pic>
        <p:nvPicPr>
          <p:cNvPr id="54274" name="Picture 2" descr="http://www.gaorfidassettracking.com/RFID_Asset_Tracking_Products/images/217001%20GAIN.jpg"/>
          <p:cNvPicPr>
            <a:picLocks noChangeAspect="1" noChangeArrowheads="1"/>
          </p:cNvPicPr>
          <p:nvPr/>
        </p:nvPicPr>
        <p:blipFill>
          <a:blip r:embed="rId2" cstate="print"/>
          <a:srcRect/>
          <a:stretch>
            <a:fillRect/>
          </a:stretch>
        </p:blipFill>
        <p:spPr bwMode="auto">
          <a:xfrm>
            <a:off x="5410200" y="4876800"/>
            <a:ext cx="2673927" cy="1838325"/>
          </a:xfrm>
          <a:prstGeom prst="rect">
            <a:avLst/>
          </a:prstGeom>
          <a:noFill/>
        </p:spPr>
      </p:pic>
      <p:pic>
        <p:nvPicPr>
          <p:cNvPr id="54276" name="Picture 4" descr="http://upload.wikimedia.org/wikipedia/commons/c/c3/Rfid-reader(portal).JPG"/>
          <p:cNvPicPr>
            <a:picLocks noChangeAspect="1" noChangeArrowheads="1"/>
          </p:cNvPicPr>
          <p:nvPr/>
        </p:nvPicPr>
        <p:blipFill>
          <a:blip r:embed="rId3" cstate="print"/>
          <a:srcRect/>
          <a:stretch>
            <a:fillRect/>
          </a:stretch>
        </p:blipFill>
        <p:spPr bwMode="auto">
          <a:xfrm>
            <a:off x="5486400" y="228600"/>
            <a:ext cx="2298700" cy="1981200"/>
          </a:xfrm>
          <a:prstGeom prst="rect">
            <a:avLst/>
          </a:prstGeom>
          <a:noFill/>
        </p:spPr>
      </p:pic>
      <p:pic>
        <p:nvPicPr>
          <p:cNvPr id="14342" name="Picture 6" descr="http://cdn.information-management.com/media/assets/article/1077691/aravapalli_fig1.gif"/>
          <p:cNvPicPr>
            <a:picLocks noChangeAspect="1" noChangeArrowheads="1"/>
          </p:cNvPicPr>
          <p:nvPr/>
        </p:nvPicPr>
        <p:blipFill>
          <a:blip r:embed="rId4" cstate="print"/>
          <a:srcRect/>
          <a:stretch>
            <a:fillRect/>
          </a:stretch>
        </p:blipFill>
        <p:spPr bwMode="auto">
          <a:xfrm>
            <a:off x="4419600" y="2362200"/>
            <a:ext cx="4527965" cy="2590800"/>
          </a:xfrm>
          <a:prstGeom prst="rect">
            <a:avLst/>
          </a:prstGeom>
          <a:noFill/>
        </p:spPr>
      </p:pic>
      <p:sp>
        <p:nvSpPr>
          <p:cNvPr id="8" name="Footer Placeholder 7"/>
          <p:cNvSpPr>
            <a:spLocks noGrp="1"/>
          </p:cNvSpPr>
          <p:nvPr>
            <p:ph type="ftr" sz="quarter" idx="11"/>
          </p:nvPr>
        </p:nvSpPr>
        <p:spPr>
          <a:xfrm>
            <a:off x="4419600" y="6667500"/>
            <a:ext cx="4382928" cy="381000"/>
          </a:xfrm>
        </p:spPr>
        <p:txBody>
          <a:bodyPr/>
          <a:lstStyle/>
          <a:p>
            <a:r>
              <a:rPr lang="en-US" sz="800" dirty="0" smtClean="0"/>
              <a:t>http://electronics.howstuffworks.com/gadgets/high-tech-gadgets/rfid.htm</a:t>
            </a:r>
          </a:p>
          <a:p>
            <a:endParaRPr lang="en-US"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1447800"/>
          <a:ext cx="8915400" cy="5072064"/>
        </p:xfrm>
        <a:graphic>
          <a:graphicData uri="http://schemas.openxmlformats.org/drawingml/2006/table">
            <a:tbl>
              <a:tblPr firstRow="1" bandRow="1">
                <a:tableStyleId>{5C22544A-7EE6-4342-B048-85BDC9FD1C3A}</a:tableStyleId>
              </a:tblPr>
              <a:tblGrid>
                <a:gridCol w="1676400"/>
                <a:gridCol w="4038600"/>
                <a:gridCol w="3200400"/>
              </a:tblGrid>
              <a:tr h="366287">
                <a:tc>
                  <a:txBody>
                    <a:bodyPr/>
                    <a:lstStyle/>
                    <a:p>
                      <a:endParaRPr lang="en-US" dirty="0"/>
                    </a:p>
                  </a:txBody>
                  <a:tcPr/>
                </a:tc>
                <a:tc>
                  <a:txBody>
                    <a:bodyPr/>
                    <a:lstStyle/>
                    <a:p>
                      <a:r>
                        <a:rPr lang="en-US" dirty="0" smtClean="0"/>
                        <a:t>RFID</a:t>
                      </a:r>
                      <a:endParaRPr lang="en-US" dirty="0"/>
                    </a:p>
                  </a:txBody>
                  <a:tcPr/>
                </a:tc>
                <a:tc>
                  <a:txBody>
                    <a:bodyPr/>
                    <a:lstStyle/>
                    <a:p>
                      <a:r>
                        <a:rPr lang="en-US" dirty="0" smtClean="0"/>
                        <a:t>Barcode</a:t>
                      </a:r>
                      <a:endParaRPr lang="en-US" dirty="0"/>
                    </a:p>
                  </a:txBody>
                  <a:tcPr/>
                </a:tc>
              </a:tr>
              <a:tr h="366287">
                <a:tc>
                  <a:txBody>
                    <a:bodyPr/>
                    <a:lstStyle/>
                    <a:p>
                      <a:r>
                        <a:rPr lang="en-US" dirty="0" smtClean="0"/>
                        <a:t>Line</a:t>
                      </a:r>
                      <a:r>
                        <a:rPr lang="en-US" baseline="0" dirty="0" smtClean="0"/>
                        <a:t> of Site</a:t>
                      </a:r>
                      <a:endParaRPr lang="en-US" dirty="0"/>
                    </a:p>
                  </a:txBody>
                  <a:tcPr/>
                </a:tc>
                <a:tc>
                  <a:txBody>
                    <a:bodyPr/>
                    <a:lstStyle/>
                    <a:p>
                      <a:r>
                        <a:rPr lang="en-US" dirty="0" smtClean="0"/>
                        <a:t>Not Required</a:t>
                      </a:r>
                      <a:endParaRPr lang="en-US" dirty="0"/>
                    </a:p>
                  </a:txBody>
                  <a:tcPr/>
                </a:tc>
                <a:tc>
                  <a:txBody>
                    <a:bodyPr/>
                    <a:lstStyle/>
                    <a:p>
                      <a:r>
                        <a:rPr lang="en-US" dirty="0" smtClean="0"/>
                        <a:t>Required</a:t>
                      </a:r>
                      <a:endParaRPr lang="en-US" dirty="0"/>
                    </a:p>
                  </a:txBody>
                  <a:tcPr/>
                </a:tc>
              </a:tr>
              <a:tr h="366287">
                <a:tc>
                  <a:txBody>
                    <a:bodyPr/>
                    <a:lstStyle/>
                    <a:p>
                      <a:r>
                        <a:rPr lang="en-US" dirty="0" smtClean="0"/>
                        <a:t>Read Range</a:t>
                      </a:r>
                      <a:endParaRPr lang="en-US" dirty="0"/>
                    </a:p>
                  </a:txBody>
                  <a:tcPr/>
                </a:tc>
                <a:tc>
                  <a:txBody>
                    <a:bodyPr/>
                    <a:lstStyle/>
                    <a:p>
                      <a:r>
                        <a:rPr lang="en-US" dirty="0" smtClean="0"/>
                        <a:t>Up to 100’s of feet</a:t>
                      </a:r>
                      <a:endParaRPr lang="en-US" dirty="0"/>
                    </a:p>
                  </a:txBody>
                  <a:tcPr/>
                </a:tc>
                <a:tc>
                  <a:txBody>
                    <a:bodyPr/>
                    <a:lstStyle/>
                    <a:p>
                      <a:r>
                        <a:rPr lang="en-US" dirty="0" smtClean="0"/>
                        <a:t>Inches to a few Feet</a:t>
                      </a:r>
                      <a:endParaRPr lang="en-US" dirty="0"/>
                    </a:p>
                  </a:txBody>
                  <a:tcPr/>
                </a:tc>
              </a:tr>
              <a:tr h="366287">
                <a:tc>
                  <a:txBody>
                    <a:bodyPr/>
                    <a:lstStyle/>
                    <a:p>
                      <a:r>
                        <a:rPr lang="en-US" dirty="0" smtClean="0"/>
                        <a:t>Read Rate</a:t>
                      </a:r>
                      <a:endParaRPr lang="en-US" dirty="0"/>
                    </a:p>
                  </a:txBody>
                  <a:tcPr/>
                </a:tc>
                <a:tc>
                  <a:txBody>
                    <a:bodyPr/>
                    <a:lstStyle/>
                    <a:p>
                      <a:r>
                        <a:rPr lang="en-US" dirty="0" smtClean="0"/>
                        <a:t>10’s-1000’s at</a:t>
                      </a:r>
                      <a:r>
                        <a:rPr lang="en-US" baseline="0" dirty="0" smtClean="0"/>
                        <a:t> once</a:t>
                      </a:r>
                      <a:endParaRPr lang="en-US" dirty="0"/>
                    </a:p>
                  </a:txBody>
                  <a:tcPr/>
                </a:tc>
                <a:tc>
                  <a:txBody>
                    <a:bodyPr/>
                    <a:lstStyle/>
                    <a:p>
                      <a:r>
                        <a:rPr lang="en-US" dirty="0" smtClean="0"/>
                        <a:t>One</a:t>
                      </a:r>
                      <a:r>
                        <a:rPr lang="en-US" baseline="0" dirty="0" smtClean="0"/>
                        <a:t> at a time</a:t>
                      </a:r>
                      <a:endParaRPr lang="en-US" dirty="0"/>
                    </a:p>
                  </a:txBody>
                  <a:tcPr/>
                </a:tc>
              </a:tr>
              <a:tr h="871013">
                <a:tc>
                  <a:txBody>
                    <a:bodyPr/>
                    <a:lstStyle/>
                    <a:p>
                      <a:r>
                        <a:rPr lang="en-US" dirty="0" smtClean="0"/>
                        <a:t>Identification</a:t>
                      </a:r>
                      <a:endParaRPr lang="en-US" dirty="0"/>
                    </a:p>
                  </a:txBody>
                  <a:tcPr/>
                </a:tc>
                <a:tc>
                  <a:txBody>
                    <a:bodyPr/>
                    <a:lstStyle/>
                    <a:p>
                      <a:r>
                        <a:rPr lang="en-US" dirty="0" smtClean="0"/>
                        <a:t>Unique to each item tagged</a:t>
                      </a:r>
                      <a:endParaRPr lang="en-US" dirty="0"/>
                    </a:p>
                  </a:txBody>
                  <a:tcPr/>
                </a:tc>
                <a:tc>
                  <a:txBody>
                    <a:bodyPr/>
                    <a:lstStyle/>
                    <a:p>
                      <a:r>
                        <a:rPr lang="en-US" dirty="0" smtClean="0"/>
                        <a:t>Typically</a:t>
                      </a:r>
                      <a:r>
                        <a:rPr lang="en-US" baseline="0" dirty="0" smtClean="0"/>
                        <a:t> identify one item (UPC) but no uniquely</a:t>
                      </a:r>
                      <a:endParaRPr lang="en-US" dirty="0"/>
                    </a:p>
                  </a:txBody>
                  <a:tcPr/>
                </a:tc>
              </a:tr>
              <a:tr h="366287">
                <a:tc>
                  <a:txBody>
                    <a:bodyPr/>
                    <a:lstStyle/>
                    <a:p>
                      <a:r>
                        <a:rPr lang="en-US" dirty="0" smtClean="0"/>
                        <a:t>Read/Write</a:t>
                      </a:r>
                      <a:endParaRPr lang="en-US" dirty="0"/>
                    </a:p>
                  </a:txBody>
                  <a:tcPr/>
                </a:tc>
                <a:tc>
                  <a:txBody>
                    <a:bodyPr/>
                    <a:lstStyle/>
                    <a:p>
                      <a:r>
                        <a:rPr lang="en-US" dirty="0" smtClean="0"/>
                        <a:t>Many are</a:t>
                      </a:r>
                      <a:r>
                        <a:rPr lang="en-US" baseline="0" dirty="0" smtClean="0"/>
                        <a:t> Read/Write</a:t>
                      </a:r>
                      <a:endParaRPr lang="en-US" dirty="0"/>
                    </a:p>
                  </a:txBody>
                  <a:tcPr/>
                </a:tc>
                <a:tc>
                  <a:txBody>
                    <a:bodyPr/>
                    <a:lstStyle/>
                    <a:p>
                      <a:r>
                        <a:rPr lang="en-US" dirty="0" smtClean="0"/>
                        <a:t>Read only</a:t>
                      </a:r>
                      <a:endParaRPr lang="en-US" dirty="0"/>
                    </a:p>
                  </a:txBody>
                  <a:tcPr/>
                </a:tc>
              </a:tr>
              <a:tr h="366287">
                <a:tc>
                  <a:txBody>
                    <a:bodyPr/>
                    <a:lstStyle/>
                    <a:p>
                      <a:r>
                        <a:rPr lang="en-US" dirty="0" smtClean="0"/>
                        <a:t>Technology</a:t>
                      </a:r>
                      <a:endParaRPr lang="en-US" dirty="0"/>
                    </a:p>
                  </a:txBody>
                  <a:tcPr/>
                </a:tc>
                <a:tc>
                  <a:txBody>
                    <a:bodyPr/>
                    <a:lstStyle/>
                    <a:p>
                      <a:r>
                        <a:rPr lang="en-US" dirty="0" smtClean="0"/>
                        <a:t>Radio</a:t>
                      </a:r>
                      <a:r>
                        <a:rPr lang="en-US" baseline="0" dirty="0" smtClean="0"/>
                        <a:t> Frequency</a:t>
                      </a:r>
                      <a:endParaRPr lang="en-US" dirty="0"/>
                    </a:p>
                  </a:txBody>
                  <a:tcPr/>
                </a:tc>
                <a:tc>
                  <a:txBody>
                    <a:bodyPr/>
                    <a:lstStyle/>
                    <a:p>
                      <a:r>
                        <a:rPr lang="en-US" dirty="0" smtClean="0"/>
                        <a:t>Laser</a:t>
                      </a:r>
                      <a:endParaRPr lang="en-US" dirty="0"/>
                    </a:p>
                  </a:txBody>
                  <a:tcPr/>
                </a:tc>
              </a:tr>
              <a:tr h="1132316">
                <a:tc>
                  <a:txBody>
                    <a:bodyPr/>
                    <a:lstStyle/>
                    <a:p>
                      <a:r>
                        <a:rPr lang="en-US" dirty="0" smtClean="0"/>
                        <a:t>Interference</a:t>
                      </a:r>
                      <a:endParaRPr lang="en-US" dirty="0"/>
                    </a:p>
                  </a:txBody>
                  <a:tcPr/>
                </a:tc>
                <a:tc>
                  <a:txBody>
                    <a:bodyPr/>
                    <a:lstStyle/>
                    <a:p>
                      <a:r>
                        <a:rPr lang="en-US" dirty="0" smtClean="0"/>
                        <a:t>Some don’t like metal or liquid.</a:t>
                      </a:r>
                      <a:r>
                        <a:rPr lang="en-US" baseline="0" dirty="0" smtClean="0"/>
                        <a:t> Can cause interference with some Frequencies.</a:t>
                      </a:r>
                      <a:endParaRPr lang="en-US" dirty="0"/>
                    </a:p>
                  </a:txBody>
                  <a:tcPr/>
                </a:tc>
                <a:tc>
                  <a:txBody>
                    <a:bodyPr/>
                    <a:lstStyle/>
                    <a:p>
                      <a:r>
                        <a:rPr lang="en-US" dirty="0" smtClean="0"/>
                        <a:t>Cant be read when obstructed (Dirty,</a:t>
                      </a:r>
                      <a:r>
                        <a:rPr lang="en-US" baseline="0" dirty="0" smtClean="0"/>
                        <a:t> torn, etc.)</a:t>
                      </a:r>
                      <a:endParaRPr lang="en-US" dirty="0"/>
                    </a:p>
                  </a:txBody>
                  <a:tcPr/>
                </a:tc>
              </a:tr>
              <a:tr h="871013">
                <a:tc>
                  <a:txBody>
                    <a:bodyPr/>
                    <a:lstStyle/>
                    <a:p>
                      <a:r>
                        <a:rPr lang="en-US" dirty="0" smtClean="0"/>
                        <a:t>Automation</a:t>
                      </a:r>
                      <a:endParaRPr lang="en-US" dirty="0"/>
                    </a:p>
                  </a:txBody>
                  <a:tcPr/>
                </a:tc>
                <a:tc>
                  <a:txBody>
                    <a:bodyPr/>
                    <a:lstStyle/>
                    <a:p>
                      <a:r>
                        <a:rPr lang="en-US" dirty="0" smtClean="0"/>
                        <a:t>Don’t require</a:t>
                      </a:r>
                      <a:r>
                        <a:rPr lang="en-US" baseline="0" dirty="0" smtClean="0"/>
                        <a:t> human involvement to collect data</a:t>
                      </a:r>
                      <a:endParaRPr lang="en-US" dirty="0"/>
                    </a:p>
                  </a:txBody>
                  <a:tcPr/>
                </a:tc>
                <a:tc>
                  <a:txBody>
                    <a:bodyPr/>
                    <a:lstStyle/>
                    <a:p>
                      <a:r>
                        <a:rPr lang="en-US" dirty="0" smtClean="0"/>
                        <a:t>Most scanners</a:t>
                      </a:r>
                      <a:r>
                        <a:rPr lang="en-US" baseline="0" dirty="0" smtClean="0"/>
                        <a:t> require human labor</a:t>
                      </a:r>
                      <a:endParaRPr lang="en-US" dirty="0"/>
                    </a:p>
                  </a:txBody>
                  <a:tcPr/>
                </a:tc>
              </a:tr>
            </a:tbl>
          </a:graphicData>
        </a:graphic>
      </p:graphicFrame>
      <p:sp>
        <p:nvSpPr>
          <p:cNvPr id="4" name="Title 3"/>
          <p:cNvSpPr>
            <a:spLocks noGrp="1"/>
          </p:cNvSpPr>
          <p:nvPr>
            <p:ph type="title"/>
          </p:nvPr>
        </p:nvSpPr>
        <p:spPr>
          <a:xfrm>
            <a:off x="228600" y="274638"/>
            <a:ext cx="8458200" cy="1143000"/>
          </a:xfrm>
        </p:spPr>
        <p:txBody>
          <a:bodyPr/>
          <a:lstStyle/>
          <a:p>
            <a:r>
              <a:rPr lang="en-US" dirty="0" smtClean="0"/>
              <a:t>RFID?         Or Barcode?</a:t>
            </a:r>
            <a:endParaRPr lang="en-US" dirty="0"/>
          </a:p>
        </p:txBody>
      </p:sp>
      <p:pic>
        <p:nvPicPr>
          <p:cNvPr id="4098" name="Picture 2" descr="http://ed-w.info/RFID_Tag.jpg"/>
          <p:cNvPicPr>
            <a:picLocks noChangeAspect="1" noChangeArrowheads="1"/>
          </p:cNvPicPr>
          <p:nvPr/>
        </p:nvPicPr>
        <p:blipFill>
          <a:blip r:embed="rId2" cstate="print"/>
          <a:srcRect/>
          <a:stretch>
            <a:fillRect/>
          </a:stretch>
        </p:blipFill>
        <p:spPr bwMode="auto">
          <a:xfrm>
            <a:off x="1828800" y="228600"/>
            <a:ext cx="1143000" cy="1237812"/>
          </a:xfrm>
          <a:prstGeom prst="rect">
            <a:avLst/>
          </a:prstGeom>
          <a:noFill/>
        </p:spPr>
      </p:pic>
      <p:pic>
        <p:nvPicPr>
          <p:cNvPr id="4100" name="Picture 4" descr="http://freebarcodefonts.dobsonsw.com/images/code128bar.jpg"/>
          <p:cNvPicPr>
            <a:picLocks noChangeAspect="1" noChangeArrowheads="1"/>
          </p:cNvPicPr>
          <p:nvPr/>
        </p:nvPicPr>
        <p:blipFill>
          <a:blip r:embed="rId3" cstate="print"/>
          <a:srcRect/>
          <a:stretch>
            <a:fillRect/>
          </a:stretch>
        </p:blipFill>
        <p:spPr bwMode="auto">
          <a:xfrm>
            <a:off x="6248400" y="381000"/>
            <a:ext cx="2603500" cy="898151"/>
          </a:xfrm>
          <a:prstGeom prst="rect">
            <a:avLst/>
          </a:prstGeom>
          <a:noFill/>
        </p:spPr>
      </p:pic>
      <p:sp>
        <p:nvSpPr>
          <p:cNvPr id="7" name="Slide Number Placeholder 6"/>
          <p:cNvSpPr>
            <a:spLocks noGrp="1"/>
          </p:cNvSpPr>
          <p:nvPr>
            <p:ph type="sldNum" sz="quarter" idx="12"/>
          </p:nvPr>
        </p:nvSpPr>
        <p:spPr/>
        <p:txBody>
          <a:bodyPr/>
          <a:lstStyle/>
          <a:p>
            <a:fld id="{3566D54D-DCC6-42D0-9A03-7F08F1E76C79}" type="slidenum">
              <a:rPr lang="en-US" smtClean="0"/>
              <a:pPr/>
              <a:t>7</a:t>
            </a:fld>
            <a:endParaRPr lang="en-US"/>
          </a:p>
        </p:txBody>
      </p:sp>
      <p:sp>
        <p:nvSpPr>
          <p:cNvPr id="8" name="Footer Placeholder 7"/>
          <p:cNvSpPr>
            <a:spLocks noGrp="1"/>
          </p:cNvSpPr>
          <p:nvPr>
            <p:ph type="ftr" sz="quarter" idx="11"/>
          </p:nvPr>
        </p:nvSpPr>
        <p:spPr>
          <a:xfrm>
            <a:off x="4380072" y="6477000"/>
            <a:ext cx="4459128" cy="381000"/>
          </a:xfrm>
        </p:spPr>
        <p:txBody>
          <a:bodyPr/>
          <a:lstStyle/>
          <a:p>
            <a:r>
              <a:rPr lang="en-US" sz="800" dirty="0" smtClean="0"/>
              <a:t>http://www.inlogic.com/rfid/rfid_vs_barcode.aspx</a:t>
            </a:r>
          </a:p>
          <a:p>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RFID by country </a:t>
            </a:r>
            <a:endParaRPr lang="en-US" dirty="0"/>
          </a:p>
        </p:txBody>
      </p:sp>
      <p:graphicFrame>
        <p:nvGraphicFramePr>
          <p:cNvPr id="5" name="Content Placeholder 4"/>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3566D54D-DCC6-42D0-9A03-7F08F1E76C79}" type="slidenum">
              <a:rPr lang="en-US" smtClean="0"/>
              <a:pPr/>
              <a:t>8</a:t>
            </a:fld>
            <a:endParaRPr lang="en-US"/>
          </a:p>
        </p:txBody>
      </p:sp>
      <p:sp>
        <p:nvSpPr>
          <p:cNvPr id="7" name="Footer Placeholder 6"/>
          <p:cNvSpPr>
            <a:spLocks noGrp="1"/>
          </p:cNvSpPr>
          <p:nvPr>
            <p:ph type="ftr" sz="quarter" idx="11"/>
          </p:nvPr>
        </p:nvSpPr>
        <p:spPr>
          <a:xfrm>
            <a:off x="4380072" y="6477000"/>
            <a:ext cx="4306728" cy="296069"/>
          </a:xfrm>
        </p:spPr>
        <p:txBody>
          <a:bodyPr/>
          <a:lstStyle/>
          <a:p>
            <a:r>
              <a:rPr lang="en-US" sz="800" dirty="0" smtClean="0"/>
              <a:t>http://www.idtechex.com/knowledgebase/en/breakdown.asp</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5791200" cy="5257800"/>
          </a:xfrm>
        </p:spPr>
        <p:txBody>
          <a:bodyPr>
            <a:normAutofit/>
          </a:bodyPr>
          <a:lstStyle/>
          <a:p>
            <a:pPr>
              <a:buFont typeface="Wingdings" pitchFamily="2" charset="2"/>
              <a:buChar char="Ø"/>
            </a:pPr>
            <a:r>
              <a:rPr lang="en-US" altLang="zh-CN" sz="2400" dirty="0" smtClean="0">
                <a:solidFill>
                  <a:srgbClr val="0070C0"/>
                </a:solidFill>
                <a:latin typeface="Lucida Sans Unicode" pitchFamily="34" charset="0"/>
                <a:cs typeface="Lucida Sans Unicode" pitchFamily="34" charset="0"/>
              </a:rPr>
              <a:t>RFID can decrease the number of errors and increase efficiency</a:t>
            </a:r>
            <a:endParaRPr lang="en-US" altLang="zh-CN" sz="2400" b="1" dirty="0" smtClean="0">
              <a:solidFill>
                <a:srgbClr val="FF0000"/>
              </a:solidFill>
              <a:latin typeface="Lucida Sans Unicode" pitchFamily="34" charset="0"/>
              <a:cs typeface="Lucida Sans Unicode" pitchFamily="34" charset="0"/>
            </a:endParaRPr>
          </a:p>
          <a:p>
            <a:pPr>
              <a:buFont typeface="Arial" pitchFamily="34" charset="0"/>
              <a:buChar char="•"/>
            </a:pPr>
            <a:r>
              <a:rPr lang="en-US" altLang="zh-CN" sz="2400" dirty="0" smtClean="0">
                <a:latin typeface="Lucida Sans Unicode" pitchFamily="34" charset="0"/>
                <a:cs typeface="Lucida Sans Unicode" pitchFamily="34" charset="0"/>
              </a:rPr>
              <a:t>Compared to bar coding, Scanning </a:t>
            </a:r>
          </a:p>
          <a:p>
            <a:pPr>
              <a:buNone/>
            </a:pPr>
            <a:r>
              <a:rPr lang="en-US" altLang="zh-CN" sz="2400" dirty="0" smtClean="0">
                <a:latin typeface="Lucida Sans Unicode" pitchFamily="34" charset="0"/>
                <a:cs typeface="Lucida Sans Unicode" pitchFamily="34" charset="0"/>
              </a:rPr>
              <a:t>	an RFID item can return a variety of data.</a:t>
            </a:r>
          </a:p>
          <a:p>
            <a:pPr>
              <a:buFont typeface="Arial" pitchFamily="34" charset="0"/>
              <a:buChar char="•"/>
            </a:pPr>
            <a:r>
              <a:rPr lang="en-US" altLang="zh-CN" sz="2400" dirty="0" smtClean="0">
                <a:latin typeface="Lucida Sans Unicode" pitchFamily="34" charset="0"/>
                <a:cs typeface="Lucida Sans Unicode" pitchFamily="34" charset="0"/>
              </a:rPr>
              <a:t>Tags can be read through a variety </a:t>
            </a:r>
          </a:p>
          <a:p>
            <a:pPr>
              <a:buNone/>
            </a:pPr>
            <a:r>
              <a:rPr lang="en-US" altLang="zh-CN" sz="2400" dirty="0" smtClean="0">
                <a:latin typeface="Lucida Sans Unicode" pitchFamily="34" charset="0"/>
                <a:cs typeface="Lucida Sans Unicode" pitchFamily="34" charset="0"/>
              </a:rPr>
              <a:t>	of visually and environmentally challenging conditions such as </a:t>
            </a:r>
          </a:p>
          <a:p>
            <a:pPr>
              <a:buNone/>
            </a:pPr>
            <a:r>
              <a:rPr lang="en-US" altLang="zh-CN" sz="2400" dirty="0" smtClean="0">
                <a:latin typeface="Lucida Sans Unicode" pitchFamily="34" charset="0"/>
                <a:cs typeface="Lucida Sans Unicode" pitchFamily="34" charset="0"/>
              </a:rPr>
              <a:t>	snow, ice, fog, paint, grime, etc.</a:t>
            </a:r>
            <a:endParaRPr lang="zh-CN" altLang="en-US" sz="2400" dirty="0" smtClean="0">
              <a:latin typeface="Lucida Sans Unicode" pitchFamily="34" charset="0"/>
              <a:cs typeface="Lucida Sans Unicode" pitchFamily="34" charset="0"/>
            </a:endParaRPr>
          </a:p>
          <a:p>
            <a:endParaRPr lang="en-US" dirty="0"/>
          </a:p>
        </p:txBody>
      </p:sp>
      <p:sp>
        <p:nvSpPr>
          <p:cNvPr id="6" name="Title 3"/>
          <p:cNvSpPr>
            <a:spLocks noGrp="1"/>
          </p:cNvSpPr>
          <p:nvPr>
            <p:ph type="title"/>
          </p:nvPr>
        </p:nvSpPr>
        <p:spPr>
          <a:xfrm>
            <a:off x="304800" y="274638"/>
            <a:ext cx="8610600" cy="639762"/>
          </a:xfrm>
        </p:spPr>
        <p:txBody>
          <a:bodyPr>
            <a:noAutofit/>
          </a:bodyPr>
          <a:lstStyle/>
          <a:p>
            <a:r>
              <a:rPr lang="en-US" sz="3600" dirty="0" smtClean="0"/>
              <a:t>How is RFID important to managers?</a:t>
            </a:r>
            <a:endParaRPr lang="en-US" sz="3600" dirty="0"/>
          </a:p>
        </p:txBody>
      </p:sp>
      <p:sp>
        <p:nvSpPr>
          <p:cNvPr id="5" name="Slide Number Placeholder 4"/>
          <p:cNvSpPr>
            <a:spLocks noGrp="1"/>
          </p:cNvSpPr>
          <p:nvPr>
            <p:ph type="sldNum" sz="quarter" idx="12"/>
          </p:nvPr>
        </p:nvSpPr>
        <p:spPr/>
        <p:txBody>
          <a:bodyPr/>
          <a:lstStyle/>
          <a:p>
            <a:fld id="{3566D54D-DCC6-42D0-9A03-7F08F1E76C79}" type="slidenum">
              <a:rPr lang="en-US" smtClean="0"/>
              <a:pPr/>
              <a:t>9</a:t>
            </a:fld>
            <a:endParaRPr lang="en-US"/>
          </a:p>
        </p:txBody>
      </p:sp>
      <p:sp>
        <p:nvSpPr>
          <p:cNvPr id="7" name="Footer Placeholder 6"/>
          <p:cNvSpPr>
            <a:spLocks noGrp="1"/>
          </p:cNvSpPr>
          <p:nvPr>
            <p:ph type="ftr" sz="quarter" idx="11"/>
          </p:nvPr>
        </p:nvSpPr>
        <p:spPr>
          <a:xfrm>
            <a:off x="4380072" y="6324600"/>
            <a:ext cx="4459128" cy="448469"/>
          </a:xfrm>
        </p:spPr>
        <p:txBody>
          <a:bodyPr/>
          <a:lstStyle/>
          <a:p>
            <a:r>
              <a:rPr lang="en-US" altLang="zh-CN" sz="800" dirty="0" err="1" smtClean="0">
                <a:latin typeface="Lucida Sans Unicode" pitchFamily="34" charset="0"/>
                <a:cs typeface="Lucida Sans Unicode" pitchFamily="34" charset="0"/>
              </a:rPr>
              <a:t>Markelevich</a:t>
            </a:r>
            <a:r>
              <a:rPr lang="en-US" altLang="zh-CN" sz="800" dirty="0" smtClean="0">
                <a:latin typeface="Lucida Sans Unicode" pitchFamily="34" charset="0"/>
                <a:cs typeface="Lucida Sans Unicode" pitchFamily="34" charset="0"/>
              </a:rPr>
              <a:t>, A. and Bell, R.,  “RFID:  The Changes It Will Bring”  Strategic Finance, August 2006, pp 46-49</a:t>
            </a:r>
          </a:p>
          <a:p>
            <a:r>
              <a:rPr lang="en-US" altLang="zh-CN" sz="800" dirty="0" smtClean="0">
                <a:latin typeface="Lucida Sans Unicode" pitchFamily="34" charset="0"/>
                <a:cs typeface="Lucida Sans Unicode" pitchFamily="34" charset="0"/>
              </a:rPr>
              <a:t>http://goliath.ecnext.com/coms2/gi_0199-5634347/RFID-The-changes-it-will.html</a:t>
            </a:r>
            <a:endParaRPr lang="en-US" sz="800" dirty="0"/>
          </a:p>
        </p:txBody>
      </p:sp>
      <p:pic>
        <p:nvPicPr>
          <p:cNvPr id="54274" name="Picture 2" descr="http://www.sabadelli.it/edoardo/downloads/jpg/snow.jpg"/>
          <p:cNvPicPr>
            <a:picLocks noChangeAspect="1" noChangeArrowheads="1"/>
          </p:cNvPicPr>
          <p:nvPr/>
        </p:nvPicPr>
        <p:blipFill>
          <a:blip r:embed="rId3" cstate="print"/>
          <a:srcRect/>
          <a:stretch>
            <a:fillRect/>
          </a:stretch>
        </p:blipFill>
        <p:spPr bwMode="auto">
          <a:xfrm>
            <a:off x="5990250" y="1462730"/>
            <a:ext cx="2925150" cy="2194870"/>
          </a:xfrm>
          <a:prstGeom prst="rect">
            <a:avLst/>
          </a:prstGeom>
          <a:noFill/>
        </p:spPr>
      </p:pic>
      <p:pic>
        <p:nvPicPr>
          <p:cNvPr id="54276" name="Picture 4" descr="http://weblogs.sun-sentinel.com/news/weather/hurricane/blog/fog.jpg"/>
          <p:cNvPicPr>
            <a:picLocks noChangeAspect="1" noChangeArrowheads="1"/>
          </p:cNvPicPr>
          <p:nvPr/>
        </p:nvPicPr>
        <p:blipFill>
          <a:blip r:embed="rId4" cstate="print"/>
          <a:srcRect/>
          <a:stretch>
            <a:fillRect/>
          </a:stretch>
        </p:blipFill>
        <p:spPr bwMode="auto">
          <a:xfrm>
            <a:off x="6019800" y="3962400"/>
            <a:ext cx="2889653" cy="1981200"/>
          </a:xfrm>
          <a:prstGeom prst="rect">
            <a:avLst/>
          </a:prstGeom>
          <a:noFill/>
        </p:spPr>
      </p:pic>
      <p:pic>
        <p:nvPicPr>
          <p:cNvPr id="59394" name="Picture 2" descr="http://www.baxtek.com/products/manufacturers/datamax/rfid_logo.png"/>
          <p:cNvPicPr>
            <a:picLocks noChangeAspect="1" noChangeArrowheads="1"/>
          </p:cNvPicPr>
          <p:nvPr/>
        </p:nvPicPr>
        <p:blipFill>
          <a:blip r:embed="rId5" cstate="print"/>
          <a:srcRect/>
          <a:stretch>
            <a:fillRect/>
          </a:stretch>
        </p:blipFill>
        <p:spPr bwMode="auto">
          <a:xfrm>
            <a:off x="2514600" y="4800600"/>
            <a:ext cx="2381250" cy="147637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1563</TotalTime>
  <Words>3634</Words>
  <Application>Microsoft Office PowerPoint</Application>
  <PresentationFormat>On-screen Show (4:3)</PresentationFormat>
  <Paragraphs>675</Paragraphs>
  <Slides>55</Slides>
  <Notes>10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Concourse</vt:lpstr>
      <vt:lpstr>Radio Frequency Identification  (RFID)</vt:lpstr>
      <vt:lpstr>Introduction to RFID</vt:lpstr>
      <vt:lpstr>What is RFID?</vt:lpstr>
      <vt:lpstr>History of RFID</vt:lpstr>
      <vt:lpstr>Types of RFID</vt:lpstr>
      <vt:lpstr>How it works</vt:lpstr>
      <vt:lpstr>RFID?         Or Barcode?</vt:lpstr>
      <vt:lpstr>RFID by country </vt:lpstr>
      <vt:lpstr>How is RFID important to managers?</vt:lpstr>
      <vt:lpstr>How is RFID important to managers?</vt:lpstr>
      <vt:lpstr>How is RFID important to managers?</vt:lpstr>
      <vt:lpstr>How is RFID important to managers?</vt:lpstr>
      <vt:lpstr>RFID Applications</vt:lpstr>
      <vt:lpstr>RFID Applications by Market</vt:lpstr>
      <vt:lpstr>Smart Cards and Payment</vt:lpstr>
      <vt:lpstr>Smart Tickets</vt:lpstr>
      <vt:lpstr>Supply Chain Management &amp; Logistics</vt:lpstr>
      <vt:lpstr>Agriculture</vt:lpstr>
      <vt:lpstr>Timing Devices</vt:lpstr>
      <vt:lpstr>AND MANY MORE!!!</vt:lpstr>
      <vt:lpstr>RFID Olympic Games Tickets</vt:lpstr>
      <vt:lpstr>RFID Olympic Games Tickets</vt:lpstr>
      <vt:lpstr>RFID Olympic Games Tickets</vt:lpstr>
      <vt:lpstr>  Holroyd Inc.   Allaura</vt:lpstr>
      <vt:lpstr>Holroyd Inc. </vt:lpstr>
      <vt:lpstr>WAL-MART RFID</vt:lpstr>
      <vt:lpstr>WAL-MART RFID</vt:lpstr>
      <vt:lpstr>WAL-MART RFID</vt:lpstr>
      <vt:lpstr>Slide 29</vt:lpstr>
      <vt:lpstr>Slide 30</vt:lpstr>
      <vt:lpstr>WAL-MART RFID</vt:lpstr>
      <vt:lpstr>Slide 32</vt:lpstr>
      <vt:lpstr>Slide 33</vt:lpstr>
      <vt:lpstr>Slide 34</vt:lpstr>
      <vt:lpstr>Slide 35</vt:lpstr>
      <vt:lpstr>Slide 36</vt:lpstr>
      <vt:lpstr>Slide 37</vt:lpstr>
      <vt:lpstr>Slide 38</vt:lpstr>
      <vt:lpstr>Slide 39</vt:lpstr>
      <vt:lpstr>Slide 40</vt:lpstr>
      <vt:lpstr>Avery Dennison Success Story</vt:lpstr>
      <vt:lpstr>Avery Dennison Success Story</vt:lpstr>
      <vt:lpstr>Slide 43</vt:lpstr>
      <vt:lpstr>The Future of RFID</vt:lpstr>
      <vt:lpstr>Digestible RFID Tags</vt:lpstr>
      <vt:lpstr>Food Safety</vt:lpstr>
      <vt:lpstr>Verichip</vt:lpstr>
      <vt:lpstr>Broader Adoption of RFID</vt:lpstr>
      <vt:lpstr>Future Technology</vt:lpstr>
      <vt:lpstr>Disadvantages of using RFID</vt:lpstr>
      <vt:lpstr>Disadvantages of RFID</vt:lpstr>
      <vt:lpstr>Disadvantages of RFID (cont.)</vt:lpstr>
      <vt:lpstr>Conclusions of RFID</vt:lpstr>
      <vt:lpstr>Sources</vt:lpstr>
      <vt:lpstr>Sources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Frequency Identification  (RFID)</dc:title>
  <dc:creator>Owner</dc:creator>
  <cp:lastModifiedBy>Owner</cp:lastModifiedBy>
  <cp:revision>188</cp:revision>
  <dcterms:created xsi:type="dcterms:W3CDTF">2009-09-22T20:11:19Z</dcterms:created>
  <dcterms:modified xsi:type="dcterms:W3CDTF">2009-11-08T17:05:41Z</dcterms:modified>
</cp:coreProperties>
</file>