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270" r:id="rId3"/>
    <p:sldId id="292" r:id="rId4"/>
    <p:sldId id="293" r:id="rId5"/>
    <p:sldId id="294" r:id="rId6"/>
    <p:sldId id="295" r:id="rId7"/>
    <p:sldId id="351" r:id="rId8"/>
    <p:sldId id="257" r:id="rId9"/>
    <p:sldId id="269" r:id="rId10"/>
    <p:sldId id="258" r:id="rId11"/>
    <p:sldId id="259" r:id="rId12"/>
    <p:sldId id="264" r:id="rId13"/>
    <p:sldId id="308" r:id="rId14"/>
    <p:sldId id="323" r:id="rId15"/>
    <p:sldId id="261" r:id="rId16"/>
    <p:sldId id="265" r:id="rId17"/>
    <p:sldId id="267" r:id="rId18"/>
    <p:sldId id="349"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12" r:id="rId32"/>
    <p:sldId id="305" r:id="rId33"/>
    <p:sldId id="307" r:id="rId34"/>
    <p:sldId id="298" r:id="rId35"/>
    <p:sldId id="335" r:id="rId36"/>
    <p:sldId id="309" r:id="rId37"/>
    <p:sldId id="336" r:id="rId38"/>
    <p:sldId id="304" r:id="rId39"/>
    <p:sldId id="329" r:id="rId40"/>
    <p:sldId id="354" r:id="rId41"/>
    <p:sldId id="330" r:id="rId42"/>
    <p:sldId id="331" r:id="rId43"/>
    <p:sldId id="350" r:id="rId44"/>
    <p:sldId id="317" r:id="rId45"/>
    <p:sldId id="320" r:id="rId46"/>
    <p:sldId id="333" r:id="rId47"/>
    <p:sldId id="321" r:id="rId48"/>
    <p:sldId id="318" r:id="rId49"/>
    <p:sldId id="319" r:id="rId50"/>
    <p:sldId id="300" r:id="rId51"/>
    <p:sldId id="353" r:id="rId52"/>
    <p:sldId id="303" r:id="rId53"/>
    <p:sldId id="334" r:id="rId54"/>
    <p:sldId id="352" r:id="rId55"/>
    <p:sldId id="263" r:id="rId56"/>
    <p:sldId id="355" r:id="rId57"/>
    <p:sldId id="35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88000" autoAdjust="0"/>
  </p:normalViewPr>
  <p:slideViewPr>
    <p:cSldViewPr>
      <p:cViewPr varScale="1">
        <p:scale>
          <a:sx n="65" d="100"/>
          <a:sy n="65" d="100"/>
        </p:scale>
        <p:origin x="-672" y="-102"/>
      </p:cViewPr>
      <p:guideLst>
        <p:guide orient="horz" pos="2160"/>
        <p:guide pos="2880"/>
      </p:guideLst>
    </p:cSldViewPr>
  </p:slideViewPr>
  <p:outlineViewPr>
    <p:cViewPr>
      <p:scale>
        <a:sx n="33" d="100"/>
        <a:sy n="33" d="100"/>
      </p:scale>
      <p:origin x="0" y="99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IMBA\FS09-INFSYS5800-G01\summary%20of%20surv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IMBA\FS09-INFSYS5800-G01\summary%20of%20surve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IMBA\FS09-INFSYS5800-G01\summary%20of%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0.10352783327457202"/>
          <c:y val="0.11524665950847113"/>
          <c:w val="0.7254304461942257"/>
          <c:h val="0.77314814814815025"/>
        </c:manualLayout>
      </c:layout>
      <c:pie3DChart>
        <c:ser>
          <c:idx val="0"/>
          <c:order val="0"/>
          <c:explosion val="25"/>
          <c:dPt>
            <c:idx val="0"/>
            <c:explosion val="0"/>
            <c:spPr>
              <a:solidFill>
                <a:srgbClr val="0B0FB5"/>
              </a:solidFill>
            </c:spPr>
          </c:dPt>
          <c:dPt>
            <c:idx val="1"/>
            <c:spPr>
              <a:solidFill>
                <a:srgbClr val="F907F9"/>
              </a:solidFill>
            </c:spPr>
          </c:dPt>
          <c:dLbls>
            <c:txPr>
              <a:bodyPr/>
              <a:lstStyle/>
              <a:p>
                <a:pPr>
                  <a:defRPr lang="zh-CN"/>
                </a:pPr>
                <a:endParaRPr lang="en-US"/>
              </a:p>
            </c:txPr>
            <c:showLegendKey val="1"/>
            <c:showVal val="1"/>
          </c:dLbls>
          <c:cat>
            <c:strRef>
              <c:f>graphs!$A$1:$B$1</c:f>
              <c:strCache>
                <c:ptCount val="2"/>
                <c:pt idx="0">
                  <c:v>yes</c:v>
                </c:pt>
                <c:pt idx="1">
                  <c:v>no</c:v>
                </c:pt>
              </c:strCache>
            </c:strRef>
          </c:cat>
          <c:val>
            <c:numRef>
              <c:f>graphs!$A$2:$B$2</c:f>
              <c:numCache>
                <c:formatCode>General</c:formatCode>
                <c:ptCount val="2"/>
                <c:pt idx="0">
                  <c:v>30</c:v>
                </c:pt>
                <c:pt idx="1">
                  <c:v>70</c:v>
                </c:pt>
              </c:numCache>
            </c:numRef>
          </c:val>
        </c:ser>
      </c:pie3DChart>
    </c:plotArea>
    <c:legend>
      <c:legendPos val="r"/>
      <c:layout/>
      <c:txPr>
        <a:bodyPr/>
        <a:lstStyle/>
        <a:p>
          <a:pPr>
            <a:defRPr lang="zh-CN"/>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depthPercent val="100"/>
      <c:rAngAx val="1"/>
    </c:view3D>
    <c:plotArea>
      <c:layout/>
      <c:bar3DChart>
        <c:barDir val="col"/>
        <c:grouping val="clustered"/>
        <c:ser>
          <c:idx val="0"/>
          <c:order val="0"/>
          <c:spPr>
            <a:solidFill>
              <a:srgbClr val="0070C0"/>
            </a:solidFill>
          </c:spPr>
          <c:dLbls>
            <c:txPr>
              <a:bodyPr/>
              <a:lstStyle/>
              <a:p>
                <a:pPr>
                  <a:defRPr lang="zh-CN"/>
                </a:pPr>
                <a:endParaRPr lang="en-US"/>
              </a:p>
            </c:txPr>
            <c:showVal val="1"/>
          </c:dLbls>
          <c:cat>
            <c:strRef>
              <c:f>graphs!$A$20:$F$20</c:f>
              <c:strCache>
                <c:ptCount val="6"/>
                <c:pt idx="0">
                  <c:v>TCP/IP</c:v>
                </c:pt>
                <c:pt idx="1">
                  <c:v>Linux</c:v>
                </c:pt>
                <c:pt idx="2">
                  <c:v>Firefox</c:v>
                </c:pt>
                <c:pt idx="3">
                  <c:v>HTML</c:v>
                </c:pt>
                <c:pt idx="4">
                  <c:v>XML</c:v>
                </c:pt>
                <c:pt idx="5">
                  <c:v>J2EE</c:v>
                </c:pt>
              </c:strCache>
            </c:strRef>
          </c:cat>
          <c:val>
            <c:numRef>
              <c:f>graphs!$A$21:$F$21</c:f>
              <c:numCache>
                <c:formatCode>General</c:formatCode>
                <c:ptCount val="6"/>
                <c:pt idx="0">
                  <c:v>8</c:v>
                </c:pt>
                <c:pt idx="1">
                  <c:v>16</c:v>
                </c:pt>
                <c:pt idx="2">
                  <c:v>36</c:v>
                </c:pt>
                <c:pt idx="3">
                  <c:v>28</c:v>
                </c:pt>
                <c:pt idx="4">
                  <c:v>11</c:v>
                </c:pt>
                <c:pt idx="5">
                  <c:v>4</c:v>
                </c:pt>
              </c:numCache>
            </c:numRef>
          </c:val>
        </c:ser>
        <c:gapWidth val="77"/>
        <c:shape val="box"/>
        <c:axId val="55546624"/>
        <c:axId val="56173312"/>
        <c:axId val="0"/>
      </c:bar3DChart>
      <c:catAx>
        <c:axId val="55546624"/>
        <c:scaling>
          <c:orientation val="minMax"/>
        </c:scaling>
        <c:axPos val="b"/>
        <c:majorTickMark val="none"/>
        <c:tickLblPos val="nextTo"/>
        <c:txPr>
          <a:bodyPr/>
          <a:lstStyle/>
          <a:p>
            <a:pPr>
              <a:defRPr lang="zh-CN"/>
            </a:pPr>
            <a:endParaRPr lang="en-US"/>
          </a:p>
        </c:txPr>
        <c:crossAx val="56173312"/>
        <c:crosses val="autoZero"/>
        <c:auto val="1"/>
        <c:lblAlgn val="ctr"/>
        <c:lblOffset val="100"/>
      </c:catAx>
      <c:valAx>
        <c:axId val="56173312"/>
        <c:scaling>
          <c:orientation val="minMax"/>
        </c:scaling>
        <c:axPos val="l"/>
        <c:majorGridlines>
          <c:spPr>
            <a:effectLst>
              <a:outerShdw blurRad="50800" dist="50800" dir="5400000" algn="ctr" rotWithShape="0">
                <a:schemeClr val="accent2">
                  <a:lumMod val="60000"/>
                  <a:lumOff val="40000"/>
                </a:schemeClr>
              </a:outerShdw>
            </a:effectLst>
          </c:spPr>
        </c:majorGridlines>
        <c:numFmt formatCode="General" sourceLinked="1"/>
        <c:majorTickMark val="none"/>
        <c:tickLblPos val="nextTo"/>
        <c:spPr>
          <a:ln w="9525">
            <a:noFill/>
          </a:ln>
          <a:effectLst/>
        </c:spPr>
        <c:txPr>
          <a:bodyPr/>
          <a:lstStyle/>
          <a:p>
            <a:pPr>
              <a:defRPr lang="zh-CN"/>
            </a:pPr>
            <a:endParaRPr lang="en-US"/>
          </a:p>
        </c:txPr>
        <c:crossAx val="5554662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spPr>
            <a:solidFill>
              <a:srgbClr val="0070C0"/>
            </a:solidFill>
          </c:spPr>
          <c:dLbls>
            <c:txPr>
              <a:bodyPr/>
              <a:lstStyle/>
              <a:p>
                <a:pPr>
                  <a:defRPr lang="zh-CN"/>
                </a:pPr>
                <a:endParaRPr lang="en-US"/>
              </a:p>
            </c:txPr>
            <c:showVal val="1"/>
          </c:dLbls>
          <c:cat>
            <c:strRef>
              <c:f>graphs!$A$41:$F$41</c:f>
              <c:strCache>
                <c:ptCount val="6"/>
                <c:pt idx="0">
                  <c:v>TCP/IP</c:v>
                </c:pt>
                <c:pt idx="1">
                  <c:v>Linux</c:v>
                </c:pt>
                <c:pt idx="2">
                  <c:v>Firefox</c:v>
                </c:pt>
                <c:pt idx="3">
                  <c:v>HTML</c:v>
                </c:pt>
                <c:pt idx="4">
                  <c:v>XML</c:v>
                </c:pt>
                <c:pt idx="5">
                  <c:v>J2EE</c:v>
                </c:pt>
              </c:strCache>
            </c:strRef>
          </c:cat>
          <c:val>
            <c:numRef>
              <c:f>graphs!$A$42:$F$42</c:f>
              <c:numCache>
                <c:formatCode>General</c:formatCode>
                <c:ptCount val="6"/>
                <c:pt idx="0">
                  <c:v>12</c:v>
                </c:pt>
                <c:pt idx="1">
                  <c:v>18</c:v>
                </c:pt>
                <c:pt idx="2">
                  <c:v>86</c:v>
                </c:pt>
                <c:pt idx="3">
                  <c:v>64</c:v>
                </c:pt>
                <c:pt idx="4">
                  <c:v>11</c:v>
                </c:pt>
                <c:pt idx="5">
                  <c:v>2</c:v>
                </c:pt>
              </c:numCache>
            </c:numRef>
          </c:val>
        </c:ser>
        <c:gapWidth val="75"/>
        <c:shape val="box"/>
        <c:axId val="72598656"/>
        <c:axId val="77160832"/>
        <c:axId val="0"/>
      </c:bar3DChart>
      <c:catAx>
        <c:axId val="72598656"/>
        <c:scaling>
          <c:orientation val="minMax"/>
        </c:scaling>
        <c:axPos val="b"/>
        <c:majorTickMark val="none"/>
        <c:tickLblPos val="nextTo"/>
        <c:txPr>
          <a:bodyPr/>
          <a:lstStyle/>
          <a:p>
            <a:pPr>
              <a:defRPr lang="zh-CN"/>
            </a:pPr>
            <a:endParaRPr lang="en-US"/>
          </a:p>
        </c:txPr>
        <c:crossAx val="77160832"/>
        <c:crosses val="autoZero"/>
        <c:auto val="1"/>
        <c:lblAlgn val="ctr"/>
        <c:lblOffset val="100"/>
      </c:catAx>
      <c:valAx>
        <c:axId val="77160832"/>
        <c:scaling>
          <c:orientation val="minMax"/>
        </c:scaling>
        <c:axPos val="l"/>
        <c:majorGridlines/>
        <c:numFmt formatCode="General" sourceLinked="1"/>
        <c:majorTickMark val="none"/>
        <c:tickLblPos val="nextTo"/>
        <c:spPr>
          <a:ln w="9525">
            <a:noFill/>
          </a:ln>
        </c:spPr>
        <c:txPr>
          <a:bodyPr/>
          <a:lstStyle/>
          <a:p>
            <a:pPr>
              <a:defRPr lang="zh-CN"/>
            </a:pPr>
            <a:endParaRPr lang="en-US"/>
          </a:p>
        </c:txPr>
        <c:crossAx val="72598656"/>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29DDD-9239-468F-8BFE-E5536397AAA0}"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en-US"/>
        </a:p>
      </dgm:t>
    </dgm:pt>
    <dgm:pt modelId="{0FF8CA10-AED9-4999-B1BE-27095FD546FD}">
      <dgm:prSet phldrT="[Text]"/>
      <dgm:spPr/>
      <dgm:t>
        <a:bodyPr/>
        <a:lstStyle/>
        <a:p>
          <a:r>
            <a:rPr lang="en-US" dirty="0" smtClean="0"/>
            <a:t>CIO</a:t>
          </a:r>
          <a:endParaRPr lang="en-US" dirty="0"/>
        </a:p>
      </dgm:t>
    </dgm:pt>
    <dgm:pt modelId="{362B6760-4D57-42CF-B6FA-2D1E5EFDFEBD}" type="parTrans" cxnId="{F2B5E6DE-5B2C-46EE-A182-C4B5C5062498}">
      <dgm:prSet/>
      <dgm:spPr/>
      <dgm:t>
        <a:bodyPr/>
        <a:lstStyle/>
        <a:p>
          <a:endParaRPr lang="en-US"/>
        </a:p>
      </dgm:t>
    </dgm:pt>
    <dgm:pt modelId="{BC5F8C9F-4C97-4AEA-95F6-0D82B86DFFE5}" type="sibTrans" cxnId="{F2B5E6DE-5B2C-46EE-A182-C4B5C5062498}">
      <dgm:prSet/>
      <dgm:spPr/>
      <dgm:t>
        <a:bodyPr/>
        <a:lstStyle/>
        <a:p>
          <a:endParaRPr lang="en-US"/>
        </a:p>
      </dgm:t>
    </dgm:pt>
    <dgm:pt modelId="{BC69B941-56CF-4BEC-A75B-35D66A8067C5}">
      <dgm:prSet phldrT="[Text]"/>
      <dgm:spPr/>
      <dgm:t>
        <a:bodyPr/>
        <a:lstStyle/>
        <a:p>
          <a:r>
            <a:rPr lang="en-US" dirty="0" smtClean="0"/>
            <a:t>Infrastructure/Operations</a:t>
          </a:r>
          <a:endParaRPr lang="en-US" dirty="0"/>
        </a:p>
      </dgm:t>
    </dgm:pt>
    <dgm:pt modelId="{AC2E4D6C-3EF3-4A38-98D9-6A272B3A81F9}" type="parTrans" cxnId="{E5E51726-D224-457F-84B3-69EBCFCF0A24}">
      <dgm:prSet/>
      <dgm:spPr/>
      <dgm:t>
        <a:bodyPr/>
        <a:lstStyle/>
        <a:p>
          <a:endParaRPr lang="en-US"/>
        </a:p>
      </dgm:t>
    </dgm:pt>
    <dgm:pt modelId="{60CF05B0-C8C1-49B6-9027-7356C187D151}" type="sibTrans" cxnId="{E5E51726-D224-457F-84B3-69EBCFCF0A24}">
      <dgm:prSet/>
      <dgm:spPr/>
      <dgm:t>
        <a:bodyPr/>
        <a:lstStyle/>
        <a:p>
          <a:endParaRPr lang="en-US"/>
        </a:p>
      </dgm:t>
    </dgm:pt>
    <dgm:pt modelId="{141A34AA-5F13-4410-8FD1-B31639F06AE8}">
      <dgm:prSet phldrT="[Text]"/>
      <dgm:spPr/>
      <dgm:t>
        <a:bodyPr/>
        <a:lstStyle/>
        <a:p>
          <a:r>
            <a:rPr lang="en-US" dirty="0" smtClean="0"/>
            <a:t>Technology Acquisition</a:t>
          </a:r>
          <a:endParaRPr lang="en-US" dirty="0"/>
        </a:p>
      </dgm:t>
    </dgm:pt>
    <dgm:pt modelId="{130CA2F7-F287-4A94-8239-F48DBCD05366}" type="parTrans" cxnId="{3CB85896-3E5B-4ACA-A5CB-E3134067F46C}">
      <dgm:prSet/>
      <dgm:spPr/>
      <dgm:t>
        <a:bodyPr/>
        <a:lstStyle/>
        <a:p>
          <a:endParaRPr lang="en-US"/>
        </a:p>
      </dgm:t>
    </dgm:pt>
    <dgm:pt modelId="{B0F9AE0E-256B-422F-AB0B-CD39B6D876F0}" type="sibTrans" cxnId="{3CB85896-3E5B-4ACA-A5CB-E3134067F46C}">
      <dgm:prSet/>
      <dgm:spPr/>
      <dgm:t>
        <a:bodyPr/>
        <a:lstStyle/>
        <a:p>
          <a:endParaRPr lang="en-US"/>
        </a:p>
      </dgm:t>
    </dgm:pt>
    <dgm:pt modelId="{B8F5D641-3EE5-4EAF-A309-D2DEAB47BBD9}">
      <dgm:prSet phldrT="[Text]"/>
      <dgm:spPr/>
      <dgm:t>
        <a:bodyPr/>
        <a:lstStyle/>
        <a:p>
          <a:r>
            <a:rPr lang="en-US" dirty="0" smtClean="0"/>
            <a:t>Application Development</a:t>
          </a:r>
          <a:endParaRPr lang="en-US" dirty="0"/>
        </a:p>
      </dgm:t>
    </dgm:pt>
    <dgm:pt modelId="{E3C9253B-4508-4E72-969E-18F4A3A3E870}" type="parTrans" cxnId="{85BDB99B-E1BE-41CA-BD72-43D19F28781D}">
      <dgm:prSet/>
      <dgm:spPr/>
      <dgm:t>
        <a:bodyPr/>
        <a:lstStyle/>
        <a:p>
          <a:endParaRPr lang="en-US"/>
        </a:p>
      </dgm:t>
    </dgm:pt>
    <dgm:pt modelId="{BFC98CD2-4B22-46D0-BF35-6F4438AB33E9}" type="sibTrans" cxnId="{85BDB99B-E1BE-41CA-BD72-43D19F28781D}">
      <dgm:prSet/>
      <dgm:spPr/>
      <dgm:t>
        <a:bodyPr/>
        <a:lstStyle/>
        <a:p>
          <a:endParaRPr lang="en-US"/>
        </a:p>
      </dgm:t>
    </dgm:pt>
    <dgm:pt modelId="{1E7FC104-0786-44FA-985C-BAB478861BE4}">
      <dgm:prSet phldrT="[Text]"/>
      <dgm:spPr/>
      <dgm:t>
        <a:bodyPr/>
        <a:lstStyle/>
        <a:p>
          <a:r>
            <a:rPr lang="en-US" dirty="0" smtClean="0"/>
            <a:t>Shared Service Segment</a:t>
          </a:r>
          <a:endParaRPr lang="en-US" dirty="0"/>
        </a:p>
      </dgm:t>
    </dgm:pt>
    <dgm:pt modelId="{A56AC244-0E62-4920-8A71-2E32879732F1}" type="parTrans" cxnId="{7FFA8F7B-F8CD-43F0-97FD-E5408859D380}">
      <dgm:prSet/>
      <dgm:spPr/>
      <dgm:t>
        <a:bodyPr/>
        <a:lstStyle/>
        <a:p>
          <a:endParaRPr lang="en-US"/>
        </a:p>
      </dgm:t>
    </dgm:pt>
    <dgm:pt modelId="{76A9447F-1764-4018-A0F8-3120A91BB430}" type="sibTrans" cxnId="{7FFA8F7B-F8CD-43F0-97FD-E5408859D380}">
      <dgm:prSet/>
      <dgm:spPr/>
      <dgm:t>
        <a:bodyPr/>
        <a:lstStyle/>
        <a:p>
          <a:endParaRPr lang="en-US"/>
        </a:p>
      </dgm:t>
    </dgm:pt>
    <dgm:pt modelId="{A83271E1-BC6E-4330-860B-CD00088EDC39}">
      <dgm:prSet phldrT="[Text]"/>
      <dgm:spPr/>
      <dgm:t>
        <a:bodyPr/>
        <a:lstStyle/>
        <a:p>
          <a:r>
            <a:rPr lang="en-US" dirty="0" smtClean="0"/>
            <a:t>*IT Policy*</a:t>
          </a:r>
          <a:endParaRPr lang="en-US" dirty="0"/>
        </a:p>
      </dgm:t>
    </dgm:pt>
    <dgm:pt modelId="{F064ADFD-4F4F-41F7-AE37-04C1F1170CB0}" type="parTrans" cxnId="{C743A785-0854-4A14-8FB7-BB7BB6A79DFC}">
      <dgm:prSet/>
      <dgm:spPr/>
      <dgm:t>
        <a:bodyPr/>
        <a:lstStyle/>
        <a:p>
          <a:endParaRPr lang="en-US"/>
        </a:p>
      </dgm:t>
    </dgm:pt>
    <dgm:pt modelId="{C5F42CFB-9962-4E0D-963F-9036253BDD83}" type="sibTrans" cxnId="{C743A785-0854-4A14-8FB7-BB7BB6A79DFC}">
      <dgm:prSet/>
      <dgm:spPr/>
      <dgm:t>
        <a:bodyPr/>
        <a:lstStyle/>
        <a:p>
          <a:endParaRPr lang="en-US"/>
        </a:p>
      </dgm:t>
    </dgm:pt>
    <dgm:pt modelId="{B5EDABD8-E235-44C9-B28F-5CD8551A6872}">
      <dgm:prSet phldrT="[Text]"/>
      <dgm:spPr/>
      <dgm:t>
        <a:bodyPr/>
        <a:lstStyle/>
        <a:p>
          <a:r>
            <a:rPr lang="en-US" dirty="0" smtClean="0"/>
            <a:t>Software Compliance Team (Open Source Management)</a:t>
          </a:r>
          <a:endParaRPr lang="en-US" dirty="0"/>
        </a:p>
      </dgm:t>
    </dgm:pt>
    <dgm:pt modelId="{B6496437-B357-4067-825F-3B5CBA6AF331}" type="parTrans" cxnId="{6B9C615D-7820-4EB8-B7B1-D1E66C3EEE85}">
      <dgm:prSet/>
      <dgm:spPr/>
      <dgm:t>
        <a:bodyPr/>
        <a:lstStyle/>
        <a:p>
          <a:endParaRPr lang="en-US"/>
        </a:p>
      </dgm:t>
    </dgm:pt>
    <dgm:pt modelId="{E4DFC7FF-B62B-4B0E-8A7A-17A252164CD1}" type="sibTrans" cxnId="{6B9C615D-7820-4EB8-B7B1-D1E66C3EEE85}">
      <dgm:prSet/>
      <dgm:spPr/>
      <dgm:t>
        <a:bodyPr/>
        <a:lstStyle/>
        <a:p>
          <a:endParaRPr lang="en-US"/>
        </a:p>
      </dgm:t>
    </dgm:pt>
    <dgm:pt modelId="{173E465D-7610-41B4-9D38-D7E9B35E443A}">
      <dgm:prSet phldrT="[Text]"/>
      <dgm:spPr/>
      <dgm:t>
        <a:bodyPr/>
        <a:lstStyle/>
        <a:p>
          <a:r>
            <a:rPr lang="en-US" dirty="0" smtClean="0"/>
            <a:t>Inventory Management</a:t>
          </a:r>
          <a:endParaRPr lang="en-US" dirty="0"/>
        </a:p>
      </dgm:t>
    </dgm:pt>
    <dgm:pt modelId="{A9D4899C-1E8C-457D-B529-0CFBD33356C4}" type="sibTrans" cxnId="{67E5D7E7-A60F-4C9A-A001-1064D9CAF47B}">
      <dgm:prSet/>
      <dgm:spPr/>
      <dgm:t>
        <a:bodyPr/>
        <a:lstStyle/>
        <a:p>
          <a:endParaRPr lang="en-US"/>
        </a:p>
      </dgm:t>
    </dgm:pt>
    <dgm:pt modelId="{7B4FAB11-3BA5-4538-A122-731886F4F19C}" type="parTrans" cxnId="{67E5D7E7-A60F-4C9A-A001-1064D9CAF47B}">
      <dgm:prSet/>
      <dgm:spPr/>
      <dgm:t>
        <a:bodyPr/>
        <a:lstStyle/>
        <a:p>
          <a:endParaRPr lang="en-US"/>
        </a:p>
      </dgm:t>
    </dgm:pt>
    <dgm:pt modelId="{C289F34D-56EE-4CA1-85B5-2420C3AD31B2}">
      <dgm:prSet phldrT="[Text]"/>
      <dgm:spPr>
        <a:solidFill>
          <a:srgbClr val="C00000"/>
        </a:solidFill>
      </dgm:spPr>
      <dgm:t>
        <a:bodyPr/>
        <a:lstStyle/>
        <a:p>
          <a:r>
            <a:rPr lang="en-US" smtClean="0"/>
            <a:t>Strategy</a:t>
          </a:r>
          <a:endParaRPr lang="en-US" dirty="0"/>
        </a:p>
      </dgm:t>
    </dgm:pt>
    <dgm:pt modelId="{7928DFD0-645C-4438-A05E-D81A566471D6}" type="sibTrans" cxnId="{A6E91BE1-EA46-48D6-93EE-9579391804D7}">
      <dgm:prSet/>
      <dgm:spPr/>
      <dgm:t>
        <a:bodyPr/>
        <a:lstStyle/>
        <a:p>
          <a:endParaRPr lang="en-US"/>
        </a:p>
      </dgm:t>
    </dgm:pt>
    <dgm:pt modelId="{34756703-FF44-4EFB-BAC7-C0F85036B14C}" type="parTrans" cxnId="{A6E91BE1-EA46-48D6-93EE-9579391804D7}">
      <dgm:prSet/>
      <dgm:spPr/>
      <dgm:t>
        <a:bodyPr/>
        <a:lstStyle/>
        <a:p>
          <a:endParaRPr lang="en-US"/>
        </a:p>
      </dgm:t>
    </dgm:pt>
    <dgm:pt modelId="{844B18BD-A873-436D-8203-994C6BCEBE04}" type="pres">
      <dgm:prSet presAssocID="{58C29DDD-9239-468F-8BFE-E5536397AAA0}" presName="hierChild1" presStyleCnt="0">
        <dgm:presLayoutVars>
          <dgm:orgChart val="1"/>
          <dgm:chPref val="1"/>
          <dgm:dir/>
          <dgm:animOne val="branch"/>
          <dgm:animLvl val="lvl"/>
          <dgm:resizeHandles/>
        </dgm:presLayoutVars>
      </dgm:prSet>
      <dgm:spPr/>
      <dgm:t>
        <a:bodyPr/>
        <a:lstStyle/>
        <a:p>
          <a:endParaRPr lang="en-US"/>
        </a:p>
      </dgm:t>
    </dgm:pt>
    <dgm:pt modelId="{C084BC20-A87C-4BD5-B56E-50D6BF9B15A6}" type="pres">
      <dgm:prSet presAssocID="{0FF8CA10-AED9-4999-B1BE-27095FD546FD}" presName="hierRoot1" presStyleCnt="0">
        <dgm:presLayoutVars>
          <dgm:hierBranch val="init"/>
        </dgm:presLayoutVars>
      </dgm:prSet>
      <dgm:spPr/>
    </dgm:pt>
    <dgm:pt modelId="{D6DE2B3F-2463-445C-BFFA-638B5F3859CD}" type="pres">
      <dgm:prSet presAssocID="{0FF8CA10-AED9-4999-B1BE-27095FD546FD}" presName="rootComposite1" presStyleCnt="0"/>
      <dgm:spPr/>
    </dgm:pt>
    <dgm:pt modelId="{8DF66253-FA9C-42D1-8620-B41963506C5D}" type="pres">
      <dgm:prSet presAssocID="{0FF8CA10-AED9-4999-B1BE-27095FD546FD}" presName="rootText1" presStyleLbl="node0" presStyleIdx="0" presStyleCnt="1" custLinFactNeighborX="169" custLinFactNeighborY="-287">
        <dgm:presLayoutVars>
          <dgm:chPref val="3"/>
        </dgm:presLayoutVars>
      </dgm:prSet>
      <dgm:spPr/>
      <dgm:t>
        <a:bodyPr/>
        <a:lstStyle/>
        <a:p>
          <a:endParaRPr lang="en-US"/>
        </a:p>
      </dgm:t>
    </dgm:pt>
    <dgm:pt modelId="{197D371E-D389-4B52-8867-056A0797487B}" type="pres">
      <dgm:prSet presAssocID="{0FF8CA10-AED9-4999-B1BE-27095FD546FD}" presName="rootConnector1" presStyleLbl="node1" presStyleIdx="0" presStyleCnt="0"/>
      <dgm:spPr/>
      <dgm:t>
        <a:bodyPr/>
        <a:lstStyle/>
        <a:p>
          <a:endParaRPr lang="en-US"/>
        </a:p>
      </dgm:t>
    </dgm:pt>
    <dgm:pt modelId="{D326433C-FF9C-41EF-92AE-C7376ABAB020}" type="pres">
      <dgm:prSet presAssocID="{0FF8CA10-AED9-4999-B1BE-27095FD546FD}" presName="hierChild2" presStyleCnt="0"/>
      <dgm:spPr/>
    </dgm:pt>
    <dgm:pt modelId="{13BD6311-C3A0-4075-BBA3-E4E2F9AE0912}" type="pres">
      <dgm:prSet presAssocID="{AC2E4D6C-3EF3-4A38-98D9-6A272B3A81F9}" presName="Name37" presStyleLbl="parChTrans1D2" presStyleIdx="0" presStyleCnt="4"/>
      <dgm:spPr/>
      <dgm:t>
        <a:bodyPr/>
        <a:lstStyle/>
        <a:p>
          <a:endParaRPr lang="en-US"/>
        </a:p>
      </dgm:t>
    </dgm:pt>
    <dgm:pt modelId="{8C43928D-958B-46E1-9E1E-888AD8152A01}" type="pres">
      <dgm:prSet presAssocID="{BC69B941-56CF-4BEC-A75B-35D66A8067C5}" presName="hierRoot2" presStyleCnt="0">
        <dgm:presLayoutVars>
          <dgm:hierBranch val="init"/>
        </dgm:presLayoutVars>
      </dgm:prSet>
      <dgm:spPr/>
    </dgm:pt>
    <dgm:pt modelId="{1A175654-84A4-4909-8BFA-193CD7DDAD48}" type="pres">
      <dgm:prSet presAssocID="{BC69B941-56CF-4BEC-A75B-35D66A8067C5}" presName="rootComposite" presStyleCnt="0"/>
      <dgm:spPr/>
    </dgm:pt>
    <dgm:pt modelId="{D655045B-7C8E-4693-8478-4E1C252D1159}" type="pres">
      <dgm:prSet presAssocID="{BC69B941-56CF-4BEC-A75B-35D66A8067C5}" presName="rootText" presStyleLbl="node2" presStyleIdx="0" presStyleCnt="4" custLinFactNeighborX="16524">
        <dgm:presLayoutVars>
          <dgm:chPref val="3"/>
        </dgm:presLayoutVars>
      </dgm:prSet>
      <dgm:spPr/>
      <dgm:t>
        <a:bodyPr/>
        <a:lstStyle/>
        <a:p>
          <a:endParaRPr lang="en-US"/>
        </a:p>
      </dgm:t>
    </dgm:pt>
    <dgm:pt modelId="{6CCEABEF-9F5F-4CC4-B8B9-0FC9B99CAF8F}" type="pres">
      <dgm:prSet presAssocID="{BC69B941-56CF-4BEC-A75B-35D66A8067C5}" presName="rootConnector" presStyleLbl="node2" presStyleIdx="0" presStyleCnt="4"/>
      <dgm:spPr/>
      <dgm:t>
        <a:bodyPr/>
        <a:lstStyle/>
        <a:p>
          <a:endParaRPr lang="en-US"/>
        </a:p>
      </dgm:t>
    </dgm:pt>
    <dgm:pt modelId="{EB8EB5A4-2185-448F-B035-F2B925D8C6BD}" type="pres">
      <dgm:prSet presAssocID="{BC69B941-56CF-4BEC-A75B-35D66A8067C5}" presName="hierChild4" presStyleCnt="0"/>
      <dgm:spPr/>
    </dgm:pt>
    <dgm:pt modelId="{B885DDC0-2502-40F5-B697-0E9AC338FE0F}" type="pres">
      <dgm:prSet presAssocID="{7B4FAB11-3BA5-4538-A122-731886F4F19C}" presName="Name37" presStyleLbl="parChTrans1D3" presStyleIdx="0" presStyleCnt="3"/>
      <dgm:spPr/>
      <dgm:t>
        <a:bodyPr/>
        <a:lstStyle/>
        <a:p>
          <a:endParaRPr lang="en-US"/>
        </a:p>
      </dgm:t>
    </dgm:pt>
    <dgm:pt modelId="{EBFC08C4-485F-4620-97A6-AA576F5EF047}" type="pres">
      <dgm:prSet presAssocID="{173E465D-7610-41B4-9D38-D7E9B35E443A}" presName="hierRoot2" presStyleCnt="0">
        <dgm:presLayoutVars>
          <dgm:hierBranch val="init"/>
        </dgm:presLayoutVars>
      </dgm:prSet>
      <dgm:spPr/>
    </dgm:pt>
    <dgm:pt modelId="{671D9247-89BB-425B-B1E6-29B2667B4376}" type="pres">
      <dgm:prSet presAssocID="{173E465D-7610-41B4-9D38-D7E9B35E443A}" presName="rootComposite" presStyleCnt="0"/>
      <dgm:spPr/>
    </dgm:pt>
    <dgm:pt modelId="{42B3A0D3-8CF0-4CCB-838A-652A14CDF192}" type="pres">
      <dgm:prSet presAssocID="{173E465D-7610-41B4-9D38-D7E9B35E443A}" presName="rootText" presStyleLbl="node3" presStyleIdx="0" presStyleCnt="3" custLinFactNeighborX="16851">
        <dgm:presLayoutVars>
          <dgm:chPref val="3"/>
        </dgm:presLayoutVars>
      </dgm:prSet>
      <dgm:spPr/>
      <dgm:t>
        <a:bodyPr/>
        <a:lstStyle/>
        <a:p>
          <a:endParaRPr lang="en-US"/>
        </a:p>
      </dgm:t>
    </dgm:pt>
    <dgm:pt modelId="{BB3041E3-E260-4370-85B1-65CAB0C57803}" type="pres">
      <dgm:prSet presAssocID="{173E465D-7610-41B4-9D38-D7E9B35E443A}" presName="rootConnector" presStyleLbl="node3" presStyleIdx="0" presStyleCnt="3"/>
      <dgm:spPr/>
      <dgm:t>
        <a:bodyPr/>
        <a:lstStyle/>
        <a:p>
          <a:endParaRPr lang="en-US"/>
        </a:p>
      </dgm:t>
    </dgm:pt>
    <dgm:pt modelId="{9F0F7733-68D6-4E9E-9310-81A1425DB16A}" type="pres">
      <dgm:prSet presAssocID="{173E465D-7610-41B4-9D38-D7E9B35E443A}" presName="hierChild4" presStyleCnt="0"/>
      <dgm:spPr/>
    </dgm:pt>
    <dgm:pt modelId="{AEC2ED41-90A5-425E-9CE4-65B9068D87C6}" type="pres">
      <dgm:prSet presAssocID="{F064ADFD-4F4F-41F7-AE37-04C1F1170CB0}" presName="Name37" presStyleLbl="parChTrans1D4" presStyleIdx="0" presStyleCnt="1"/>
      <dgm:spPr/>
      <dgm:t>
        <a:bodyPr/>
        <a:lstStyle/>
        <a:p>
          <a:endParaRPr lang="en-US"/>
        </a:p>
      </dgm:t>
    </dgm:pt>
    <dgm:pt modelId="{27458395-E999-4C14-A85B-21FD122D9261}" type="pres">
      <dgm:prSet presAssocID="{A83271E1-BC6E-4330-860B-CD00088EDC39}" presName="hierRoot2" presStyleCnt="0">
        <dgm:presLayoutVars>
          <dgm:hierBranch val="init"/>
        </dgm:presLayoutVars>
      </dgm:prSet>
      <dgm:spPr/>
    </dgm:pt>
    <dgm:pt modelId="{98E9B808-94FD-4A46-B686-4973E728E12F}" type="pres">
      <dgm:prSet presAssocID="{A83271E1-BC6E-4330-860B-CD00088EDC39}" presName="rootComposite" presStyleCnt="0"/>
      <dgm:spPr/>
    </dgm:pt>
    <dgm:pt modelId="{2A96FEC5-14F3-41E3-BF9D-09BD4DD79B42}" type="pres">
      <dgm:prSet presAssocID="{A83271E1-BC6E-4330-860B-CD00088EDC39}" presName="rootText" presStyleLbl="node4" presStyleIdx="0" presStyleCnt="1" custLinFactNeighborX="-2507" custLinFactNeighborY="56756">
        <dgm:presLayoutVars>
          <dgm:chPref val="3"/>
        </dgm:presLayoutVars>
      </dgm:prSet>
      <dgm:spPr/>
      <dgm:t>
        <a:bodyPr/>
        <a:lstStyle/>
        <a:p>
          <a:endParaRPr lang="en-US"/>
        </a:p>
      </dgm:t>
    </dgm:pt>
    <dgm:pt modelId="{EBA3E622-9EDE-4DD3-8875-30C91D9F70DD}" type="pres">
      <dgm:prSet presAssocID="{A83271E1-BC6E-4330-860B-CD00088EDC39}" presName="rootConnector" presStyleLbl="node4" presStyleIdx="0" presStyleCnt="1"/>
      <dgm:spPr/>
      <dgm:t>
        <a:bodyPr/>
        <a:lstStyle/>
        <a:p>
          <a:endParaRPr lang="en-US"/>
        </a:p>
      </dgm:t>
    </dgm:pt>
    <dgm:pt modelId="{CDC08DCC-77BE-4822-9CB5-7178D116FC77}" type="pres">
      <dgm:prSet presAssocID="{A83271E1-BC6E-4330-860B-CD00088EDC39}" presName="hierChild4" presStyleCnt="0"/>
      <dgm:spPr/>
    </dgm:pt>
    <dgm:pt modelId="{D2F7F4F6-F420-4318-9529-F734A3793E38}" type="pres">
      <dgm:prSet presAssocID="{A83271E1-BC6E-4330-860B-CD00088EDC39}" presName="hierChild5" presStyleCnt="0"/>
      <dgm:spPr/>
    </dgm:pt>
    <dgm:pt modelId="{439E1262-683F-4D97-B556-CB66D000A892}" type="pres">
      <dgm:prSet presAssocID="{173E465D-7610-41B4-9D38-D7E9B35E443A}" presName="hierChild5" presStyleCnt="0"/>
      <dgm:spPr/>
    </dgm:pt>
    <dgm:pt modelId="{66866724-6A3F-4B2C-846A-C1F604E02788}" type="pres">
      <dgm:prSet presAssocID="{BC69B941-56CF-4BEC-A75B-35D66A8067C5}" presName="hierChild5" presStyleCnt="0"/>
      <dgm:spPr/>
    </dgm:pt>
    <dgm:pt modelId="{C4C1CC16-BEE0-4439-8533-C66DEF16867D}" type="pres">
      <dgm:prSet presAssocID="{E3C9253B-4508-4E72-969E-18F4A3A3E870}" presName="Name37" presStyleLbl="parChTrans1D2" presStyleIdx="1" presStyleCnt="4"/>
      <dgm:spPr/>
      <dgm:t>
        <a:bodyPr/>
        <a:lstStyle/>
        <a:p>
          <a:endParaRPr lang="en-US"/>
        </a:p>
      </dgm:t>
    </dgm:pt>
    <dgm:pt modelId="{8A6820B4-D9D0-4061-A40D-FC7EAB8C737D}" type="pres">
      <dgm:prSet presAssocID="{B8F5D641-3EE5-4EAF-A309-D2DEAB47BBD9}" presName="hierRoot2" presStyleCnt="0">
        <dgm:presLayoutVars>
          <dgm:hierBranch val="init"/>
        </dgm:presLayoutVars>
      </dgm:prSet>
      <dgm:spPr/>
    </dgm:pt>
    <dgm:pt modelId="{C9E7E2C2-F7E2-498B-AA2C-3DF168C4926E}" type="pres">
      <dgm:prSet presAssocID="{B8F5D641-3EE5-4EAF-A309-D2DEAB47BBD9}" presName="rootComposite" presStyleCnt="0"/>
      <dgm:spPr/>
    </dgm:pt>
    <dgm:pt modelId="{CECA15D4-779A-42B7-82D8-80E35244EFFB}" type="pres">
      <dgm:prSet presAssocID="{B8F5D641-3EE5-4EAF-A309-D2DEAB47BBD9}" presName="rootText" presStyleLbl="node2" presStyleIdx="1" presStyleCnt="4" custLinFactNeighborX="19161" custLinFactNeighborY="-363">
        <dgm:presLayoutVars>
          <dgm:chPref val="3"/>
        </dgm:presLayoutVars>
      </dgm:prSet>
      <dgm:spPr/>
      <dgm:t>
        <a:bodyPr/>
        <a:lstStyle/>
        <a:p>
          <a:endParaRPr lang="en-US"/>
        </a:p>
      </dgm:t>
    </dgm:pt>
    <dgm:pt modelId="{0300CA05-F266-4729-98D4-595C965A7660}" type="pres">
      <dgm:prSet presAssocID="{B8F5D641-3EE5-4EAF-A309-D2DEAB47BBD9}" presName="rootConnector" presStyleLbl="node2" presStyleIdx="1" presStyleCnt="4"/>
      <dgm:spPr/>
      <dgm:t>
        <a:bodyPr/>
        <a:lstStyle/>
        <a:p>
          <a:endParaRPr lang="en-US"/>
        </a:p>
      </dgm:t>
    </dgm:pt>
    <dgm:pt modelId="{1D82C354-CA22-4984-88D7-9681821BF769}" type="pres">
      <dgm:prSet presAssocID="{B8F5D641-3EE5-4EAF-A309-D2DEAB47BBD9}" presName="hierChild4" presStyleCnt="0"/>
      <dgm:spPr/>
    </dgm:pt>
    <dgm:pt modelId="{A36BA342-8013-430A-B420-5A7C59D4A45F}" type="pres">
      <dgm:prSet presAssocID="{B6496437-B357-4067-825F-3B5CBA6AF331}" presName="Name37" presStyleLbl="parChTrans1D3" presStyleIdx="1" presStyleCnt="3"/>
      <dgm:spPr/>
      <dgm:t>
        <a:bodyPr/>
        <a:lstStyle/>
        <a:p>
          <a:endParaRPr lang="en-US"/>
        </a:p>
      </dgm:t>
    </dgm:pt>
    <dgm:pt modelId="{8FC6BF21-5194-4086-A30D-F6842B898916}" type="pres">
      <dgm:prSet presAssocID="{B5EDABD8-E235-44C9-B28F-5CD8551A6872}" presName="hierRoot2" presStyleCnt="0">
        <dgm:presLayoutVars>
          <dgm:hierBranch val="init"/>
        </dgm:presLayoutVars>
      </dgm:prSet>
      <dgm:spPr/>
    </dgm:pt>
    <dgm:pt modelId="{F7E45B6D-EE67-4D3F-B0D3-75FA357ED21B}" type="pres">
      <dgm:prSet presAssocID="{B5EDABD8-E235-44C9-B28F-5CD8551A6872}" presName="rootComposite" presStyleCnt="0"/>
      <dgm:spPr/>
    </dgm:pt>
    <dgm:pt modelId="{4903D3CD-2433-4810-8A31-FA1572C697E8}" type="pres">
      <dgm:prSet presAssocID="{B5EDABD8-E235-44C9-B28F-5CD8551A6872}" presName="rootText" presStyleLbl="node3" presStyleIdx="1" presStyleCnt="3" custLinFactY="98756" custLinFactNeighborX="16609" custLinFactNeighborY="100000">
        <dgm:presLayoutVars>
          <dgm:chPref val="3"/>
        </dgm:presLayoutVars>
      </dgm:prSet>
      <dgm:spPr/>
      <dgm:t>
        <a:bodyPr/>
        <a:lstStyle/>
        <a:p>
          <a:endParaRPr lang="en-US"/>
        </a:p>
      </dgm:t>
    </dgm:pt>
    <dgm:pt modelId="{28DAA254-B638-4A2B-AA63-746352104B7C}" type="pres">
      <dgm:prSet presAssocID="{B5EDABD8-E235-44C9-B28F-5CD8551A6872}" presName="rootConnector" presStyleLbl="node3" presStyleIdx="1" presStyleCnt="3"/>
      <dgm:spPr/>
      <dgm:t>
        <a:bodyPr/>
        <a:lstStyle/>
        <a:p>
          <a:endParaRPr lang="en-US"/>
        </a:p>
      </dgm:t>
    </dgm:pt>
    <dgm:pt modelId="{960C05EC-492F-4C5A-BA4D-331778A2C64D}" type="pres">
      <dgm:prSet presAssocID="{B5EDABD8-E235-44C9-B28F-5CD8551A6872}" presName="hierChild4" presStyleCnt="0"/>
      <dgm:spPr/>
    </dgm:pt>
    <dgm:pt modelId="{A592A134-F1C4-4C8D-83A8-05860E8B1041}" type="pres">
      <dgm:prSet presAssocID="{B5EDABD8-E235-44C9-B28F-5CD8551A6872}" presName="hierChild5" presStyleCnt="0"/>
      <dgm:spPr/>
    </dgm:pt>
    <dgm:pt modelId="{75BE46AC-1336-4B76-84A4-795AE18AE4C4}" type="pres">
      <dgm:prSet presAssocID="{B8F5D641-3EE5-4EAF-A309-D2DEAB47BBD9}" presName="hierChild5" presStyleCnt="0"/>
      <dgm:spPr/>
    </dgm:pt>
    <dgm:pt modelId="{B9603651-AB94-450E-91AD-88579837949F}" type="pres">
      <dgm:prSet presAssocID="{34756703-FF44-4EFB-BAC7-C0F85036B14C}" presName="Name37" presStyleLbl="parChTrans1D2" presStyleIdx="2" presStyleCnt="4"/>
      <dgm:spPr/>
      <dgm:t>
        <a:bodyPr/>
        <a:lstStyle/>
        <a:p>
          <a:endParaRPr lang="en-US"/>
        </a:p>
      </dgm:t>
    </dgm:pt>
    <dgm:pt modelId="{C2978ECD-2A5D-4299-8D0A-91BDD259FEF2}" type="pres">
      <dgm:prSet presAssocID="{C289F34D-56EE-4CA1-85B5-2420C3AD31B2}" presName="hierRoot2" presStyleCnt="0">
        <dgm:presLayoutVars>
          <dgm:hierBranch val="init"/>
        </dgm:presLayoutVars>
      </dgm:prSet>
      <dgm:spPr/>
    </dgm:pt>
    <dgm:pt modelId="{F4171E2B-59F1-483D-AE17-D12458C70AA2}" type="pres">
      <dgm:prSet presAssocID="{C289F34D-56EE-4CA1-85B5-2420C3AD31B2}" presName="rootComposite" presStyleCnt="0"/>
      <dgm:spPr/>
    </dgm:pt>
    <dgm:pt modelId="{EE350194-65F3-4B53-9308-647D4D53CE57}" type="pres">
      <dgm:prSet presAssocID="{C289F34D-56EE-4CA1-85B5-2420C3AD31B2}" presName="rootText" presStyleLbl="node2" presStyleIdx="2" presStyleCnt="4" custScaleX="66782" custScaleY="44331" custLinFactNeighborX="15732" custLinFactNeighborY="-363">
        <dgm:presLayoutVars>
          <dgm:chPref val="3"/>
        </dgm:presLayoutVars>
      </dgm:prSet>
      <dgm:spPr/>
      <dgm:t>
        <a:bodyPr/>
        <a:lstStyle/>
        <a:p>
          <a:endParaRPr lang="en-US"/>
        </a:p>
      </dgm:t>
    </dgm:pt>
    <dgm:pt modelId="{0459541A-5FB7-4ED9-B081-2E4BD16D2964}" type="pres">
      <dgm:prSet presAssocID="{C289F34D-56EE-4CA1-85B5-2420C3AD31B2}" presName="rootConnector" presStyleLbl="node2" presStyleIdx="2" presStyleCnt="4"/>
      <dgm:spPr/>
      <dgm:t>
        <a:bodyPr/>
        <a:lstStyle/>
        <a:p>
          <a:endParaRPr lang="en-US"/>
        </a:p>
      </dgm:t>
    </dgm:pt>
    <dgm:pt modelId="{5FEC6A25-9501-4348-8DFC-F51ECC178DE6}" type="pres">
      <dgm:prSet presAssocID="{C289F34D-56EE-4CA1-85B5-2420C3AD31B2}" presName="hierChild4" presStyleCnt="0"/>
      <dgm:spPr/>
    </dgm:pt>
    <dgm:pt modelId="{05324B4A-B919-4B8E-9656-64F0B1BAFDCC}" type="pres">
      <dgm:prSet presAssocID="{C289F34D-56EE-4CA1-85B5-2420C3AD31B2}" presName="hierChild5" presStyleCnt="0"/>
      <dgm:spPr/>
    </dgm:pt>
    <dgm:pt modelId="{492AE4F1-155B-4E15-93FD-13EF875689AC}" type="pres">
      <dgm:prSet presAssocID="{A56AC244-0E62-4920-8A71-2E32879732F1}" presName="Name37" presStyleLbl="parChTrans1D2" presStyleIdx="3" presStyleCnt="4"/>
      <dgm:spPr/>
      <dgm:t>
        <a:bodyPr/>
        <a:lstStyle/>
        <a:p>
          <a:endParaRPr lang="en-US"/>
        </a:p>
      </dgm:t>
    </dgm:pt>
    <dgm:pt modelId="{EAD07416-9D84-4F4B-B19D-702A12D2B594}" type="pres">
      <dgm:prSet presAssocID="{1E7FC104-0786-44FA-985C-BAB478861BE4}" presName="hierRoot2" presStyleCnt="0">
        <dgm:presLayoutVars>
          <dgm:hierBranch val="init"/>
        </dgm:presLayoutVars>
      </dgm:prSet>
      <dgm:spPr/>
    </dgm:pt>
    <dgm:pt modelId="{D751BD0B-8D93-4842-802F-2BA1D5944E53}" type="pres">
      <dgm:prSet presAssocID="{1E7FC104-0786-44FA-985C-BAB478861BE4}" presName="rootComposite" presStyleCnt="0"/>
      <dgm:spPr/>
    </dgm:pt>
    <dgm:pt modelId="{1C2DD13B-6622-4F54-954E-6BE0CFE5EA5F}" type="pres">
      <dgm:prSet presAssocID="{1E7FC104-0786-44FA-985C-BAB478861BE4}" presName="rootText" presStyleLbl="node2" presStyleIdx="3" presStyleCnt="4" custScaleX="85675" custScaleY="100726">
        <dgm:presLayoutVars>
          <dgm:chPref val="3"/>
        </dgm:presLayoutVars>
      </dgm:prSet>
      <dgm:spPr/>
      <dgm:t>
        <a:bodyPr/>
        <a:lstStyle/>
        <a:p>
          <a:endParaRPr lang="en-US"/>
        </a:p>
      </dgm:t>
    </dgm:pt>
    <dgm:pt modelId="{57B0249E-A7B4-47C8-B83D-7117B09CB806}" type="pres">
      <dgm:prSet presAssocID="{1E7FC104-0786-44FA-985C-BAB478861BE4}" presName="rootConnector" presStyleLbl="node2" presStyleIdx="3" presStyleCnt="4"/>
      <dgm:spPr/>
      <dgm:t>
        <a:bodyPr/>
        <a:lstStyle/>
        <a:p>
          <a:endParaRPr lang="en-US"/>
        </a:p>
      </dgm:t>
    </dgm:pt>
    <dgm:pt modelId="{37A9B6A8-3B71-4C2C-B36B-1E74237E03FC}" type="pres">
      <dgm:prSet presAssocID="{1E7FC104-0786-44FA-985C-BAB478861BE4}" presName="hierChild4" presStyleCnt="0"/>
      <dgm:spPr/>
    </dgm:pt>
    <dgm:pt modelId="{D4A29303-154C-45D5-9295-0B15471CD248}" type="pres">
      <dgm:prSet presAssocID="{130CA2F7-F287-4A94-8239-F48DBCD05366}" presName="Name37" presStyleLbl="parChTrans1D3" presStyleIdx="2" presStyleCnt="3"/>
      <dgm:spPr/>
      <dgm:t>
        <a:bodyPr/>
        <a:lstStyle/>
        <a:p>
          <a:endParaRPr lang="en-US"/>
        </a:p>
      </dgm:t>
    </dgm:pt>
    <dgm:pt modelId="{8B631746-FABB-4B76-80A9-E7C2D2B73C10}" type="pres">
      <dgm:prSet presAssocID="{141A34AA-5F13-4410-8FD1-B31639F06AE8}" presName="hierRoot2" presStyleCnt="0">
        <dgm:presLayoutVars>
          <dgm:hierBranch val="init"/>
        </dgm:presLayoutVars>
      </dgm:prSet>
      <dgm:spPr/>
    </dgm:pt>
    <dgm:pt modelId="{3577D5CA-1BC9-4800-BD62-28214D179162}" type="pres">
      <dgm:prSet presAssocID="{141A34AA-5F13-4410-8FD1-B31639F06AE8}" presName="rootComposite" presStyleCnt="0"/>
      <dgm:spPr/>
    </dgm:pt>
    <dgm:pt modelId="{25B4D61C-7580-43A6-946F-978BAAFF5AF5}" type="pres">
      <dgm:prSet presAssocID="{141A34AA-5F13-4410-8FD1-B31639F06AE8}" presName="rootText" presStyleLbl="node3" presStyleIdx="2" presStyleCnt="3" custLinFactNeighborX="-51539" custLinFactNeighborY="13358">
        <dgm:presLayoutVars>
          <dgm:chPref val="3"/>
        </dgm:presLayoutVars>
      </dgm:prSet>
      <dgm:spPr/>
      <dgm:t>
        <a:bodyPr/>
        <a:lstStyle/>
        <a:p>
          <a:endParaRPr lang="en-US"/>
        </a:p>
      </dgm:t>
    </dgm:pt>
    <dgm:pt modelId="{B5C855F8-E6C0-4131-9498-9E9878536FA7}" type="pres">
      <dgm:prSet presAssocID="{141A34AA-5F13-4410-8FD1-B31639F06AE8}" presName="rootConnector" presStyleLbl="node3" presStyleIdx="2" presStyleCnt="3"/>
      <dgm:spPr/>
      <dgm:t>
        <a:bodyPr/>
        <a:lstStyle/>
        <a:p>
          <a:endParaRPr lang="en-US"/>
        </a:p>
      </dgm:t>
    </dgm:pt>
    <dgm:pt modelId="{8269B02A-C56D-4C5F-906D-493EB6F82AAE}" type="pres">
      <dgm:prSet presAssocID="{141A34AA-5F13-4410-8FD1-B31639F06AE8}" presName="hierChild4" presStyleCnt="0"/>
      <dgm:spPr/>
    </dgm:pt>
    <dgm:pt modelId="{62F4B82E-A871-42CA-817B-BF59D4594E95}" type="pres">
      <dgm:prSet presAssocID="{141A34AA-5F13-4410-8FD1-B31639F06AE8}" presName="hierChild5" presStyleCnt="0"/>
      <dgm:spPr/>
    </dgm:pt>
    <dgm:pt modelId="{1F6803C0-4B38-47EE-A796-D292DE0E8D4D}" type="pres">
      <dgm:prSet presAssocID="{1E7FC104-0786-44FA-985C-BAB478861BE4}" presName="hierChild5" presStyleCnt="0"/>
      <dgm:spPr/>
    </dgm:pt>
    <dgm:pt modelId="{B9E30340-A6E9-423B-8241-D97E826312AD}" type="pres">
      <dgm:prSet presAssocID="{0FF8CA10-AED9-4999-B1BE-27095FD546FD}" presName="hierChild3" presStyleCnt="0"/>
      <dgm:spPr/>
    </dgm:pt>
  </dgm:ptLst>
  <dgm:cxnLst>
    <dgm:cxn modelId="{BBEEF84C-11B2-4156-A7C9-F16717CE2BBC}" type="presOf" srcId="{B5EDABD8-E235-44C9-B28F-5CD8551A6872}" destId="{28DAA254-B638-4A2B-AA63-746352104B7C}" srcOrd="1" destOrd="0" presId="urn:microsoft.com/office/officeart/2005/8/layout/orgChart1"/>
    <dgm:cxn modelId="{9A5B62AF-C7FD-44E8-8AFD-82190C377FD2}" type="presOf" srcId="{1E7FC104-0786-44FA-985C-BAB478861BE4}" destId="{57B0249E-A7B4-47C8-B83D-7117B09CB806}" srcOrd="1" destOrd="0" presId="urn:microsoft.com/office/officeart/2005/8/layout/orgChart1"/>
    <dgm:cxn modelId="{EBA3677B-CE5D-47D1-94C0-8DB54DFE929C}" type="presOf" srcId="{130CA2F7-F287-4A94-8239-F48DBCD05366}" destId="{D4A29303-154C-45D5-9295-0B15471CD248}" srcOrd="0" destOrd="0" presId="urn:microsoft.com/office/officeart/2005/8/layout/orgChart1"/>
    <dgm:cxn modelId="{C743A785-0854-4A14-8FB7-BB7BB6A79DFC}" srcId="{173E465D-7610-41B4-9D38-D7E9B35E443A}" destId="{A83271E1-BC6E-4330-860B-CD00088EDC39}" srcOrd="0" destOrd="0" parTransId="{F064ADFD-4F4F-41F7-AE37-04C1F1170CB0}" sibTransId="{C5F42CFB-9962-4E0D-963F-9036253BDD83}"/>
    <dgm:cxn modelId="{FDBB0993-3BA6-48BD-8278-4AB834E03256}" type="presOf" srcId="{B5EDABD8-E235-44C9-B28F-5CD8551A6872}" destId="{4903D3CD-2433-4810-8A31-FA1572C697E8}" srcOrd="0" destOrd="0" presId="urn:microsoft.com/office/officeart/2005/8/layout/orgChart1"/>
    <dgm:cxn modelId="{E8C9C7CA-1BAF-43B7-AB43-E804033C407E}" type="presOf" srcId="{141A34AA-5F13-4410-8FD1-B31639F06AE8}" destId="{25B4D61C-7580-43A6-946F-978BAAFF5AF5}" srcOrd="0" destOrd="0" presId="urn:microsoft.com/office/officeart/2005/8/layout/orgChart1"/>
    <dgm:cxn modelId="{AEC8CF01-E328-4FC7-B6E1-DE632E5BE795}" type="presOf" srcId="{141A34AA-5F13-4410-8FD1-B31639F06AE8}" destId="{B5C855F8-E6C0-4131-9498-9E9878536FA7}" srcOrd="1" destOrd="0" presId="urn:microsoft.com/office/officeart/2005/8/layout/orgChart1"/>
    <dgm:cxn modelId="{A2D92739-897A-4AF1-A94C-E377F64D7299}" type="presOf" srcId="{0FF8CA10-AED9-4999-B1BE-27095FD546FD}" destId="{197D371E-D389-4B52-8867-056A0797487B}" srcOrd="1" destOrd="0" presId="urn:microsoft.com/office/officeart/2005/8/layout/orgChart1"/>
    <dgm:cxn modelId="{85BDB99B-E1BE-41CA-BD72-43D19F28781D}" srcId="{0FF8CA10-AED9-4999-B1BE-27095FD546FD}" destId="{B8F5D641-3EE5-4EAF-A309-D2DEAB47BBD9}" srcOrd="1" destOrd="0" parTransId="{E3C9253B-4508-4E72-969E-18F4A3A3E870}" sibTransId="{BFC98CD2-4B22-46D0-BF35-6F4438AB33E9}"/>
    <dgm:cxn modelId="{521A7261-FF1F-4A99-AB45-40877BEF69BF}" type="presOf" srcId="{0FF8CA10-AED9-4999-B1BE-27095FD546FD}" destId="{8DF66253-FA9C-42D1-8620-B41963506C5D}" srcOrd="0" destOrd="0" presId="urn:microsoft.com/office/officeart/2005/8/layout/orgChart1"/>
    <dgm:cxn modelId="{23559B15-F253-4322-ACF3-2121A31F6396}" type="presOf" srcId="{58C29DDD-9239-468F-8BFE-E5536397AAA0}" destId="{844B18BD-A873-436D-8203-994C6BCEBE04}" srcOrd="0" destOrd="0" presId="urn:microsoft.com/office/officeart/2005/8/layout/orgChart1"/>
    <dgm:cxn modelId="{A6E91BE1-EA46-48D6-93EE-9579391804D7}" srcId="{0FF8CA10-AED9-4999-B1BE-27095FD546FD}" destId="{C289F34D-56EE-4CA1-85B5-2420C3AD31B2}" srcOrd="2" destOrd="0" parTransId="{34756703-FF44-4EFB-BAC7-C0F85036B14C}" sibTransId="{7928DFD0-645C-4438-A05E-D81A566471D6}"/>
    <dgm:cxn modelId="{5F881955-D831-45A6-B63A-37A92EBC9995}" type="presOf" srcId="{F064ADFD-4F4F-41F7-AE37-04C1F1170CB0}" destId="{AEC2ED41-90A5-425E-9CE4-65B9068D87C6}" srcOrd="0" destOrd="0" presId="urn:microsoft.com/office/officeart/2005/8/layout/orgChart1"/>
    <dgm:cxn modelId="{2B437865-B044-4626-B497-43A16FA81299}" type="presOf" srcId="{A83271E1-BC6E-4330-860B-CD00088EDC39}" destId="{EBA3E622-9EDE-4DD3-8875-30C91D9F70DD}" srcOrd="1" destOrd="0" presId="urn:microsoft.com/office/officeart/2005/8/layout/orgChart1"/>
    <dgm:cxn modelId="{6C9B936D-A24F-4125-AB9C-A2658DAC24A4}" type="presOf" srcId="{1E7FC104-0786-44FA-985C-BAB478861BE4}" destId="{1C2DD13B-6622-4F54-954E-6BE0CFE5EA5F}" srcOrd="0" destOrd="0" presId="urn:microsoft.com/office/officeart/2005/8/layout/orgChart1"/>
    <dgm:cxn modelId="{955193CB-BECA-4DDF-9BDD-007511CDB9C0}" type="presOf" srcId="{BC69B941-56CF-4BEC-A75B-35D66A8067C5}" destId="{6CCEABEF-9F5F-4CC4-B8B9-0FC9B99CAF8F}" srcOrd="1" destOrd="0" presId="urn:microsoft.com/office/officeart/2005/8/layout/orgChart1"/>
    <dgm:cxn modelId="{BA038B40-E60D-4BEF-8920-20806C2ABCBA}" type="presOf" srcId="{34756703-FF44-4EFB-BAC7-C0F85036B14C}" destId="{B9603651-AB94-450E-91AD-88579837949F}" srcOrd="0" destOrd="0" presId="urn:microsoft.com/office/officeart/2005/8/layout/orgChart1"/>
    <dgm:cxn modelId="{E56C4B02-2E05-4FEB-8E60-411007FCEACE}" type="presOf" srcId="{C289F34D-56EE-4CA1-85B5-2420C3AD31B2}" destId="{EE350194-65F3-4B53-9308-647D4D53CE57}" srcOrd="0" destOrd="0" presId="urn:microsoft.com/office/officeart/2005/8/layout/orgChart1"/>
    <dgm:cxn modelId="{08685C2A-B302-4911-8E77-C62BA8378C31}" type="presOf" srcId="{7B4FAB11-3BA5-4538-A122-731886F4F19C}" destId="{B885DDC0-2502-40F5-B697-0E9AC338FE0F}" srcOrd="0" destOrd="0" presId="urn:microsoft.com/office/officeart/2005/8/layout/orgChart1"/>
    <dgm:cxn modelId="{7FFA8F7B-F8CD-43F0-97FD-E5408859D380}" srcId="{0FF8CA10-AED9-4999-B1BE-27095FD546FD}" destId="{1E7FC104-0786-44FA-985C-BAB478861BE4}" srcOrd="3" destOrd="0" parTransId="{A56AC244-0E62-4920-8A71-2E32879732F1}" sibTransId="{76A9447F-1764-4018-A0F8-3120A91BB430}"/>
    <dgm:cxn modelId="{C269828E-4BDC-44B1-9EDE-3FE3A2A8B026}" type="presOf" srcId="{B8F5D641-3EE5-4EAF-A309-D2DEAB47BBD9}" destId="{0300CA05-F266-4729-98D4-595C965A7660}" srcOrd="1" destOrd="0" presId="urn:microsoft.com/office/officeart/2005/8/layout/orgChart1"/>
    <dgm:cxn modelId="{77670F8D-8675-4068-B21D-C9F0E09429D5}" type="presOf" srcId="{B8F5D641-3EE5-4EAF-A309-D2DEAB47BBD9}" destId="{CECA15D4-779A-42B7-82D8-80E35244EFFB}" srcOrd="0" destOrd="0" presId="urn:microsoft.com/office/officeart/2005/8/layout/orgChart1"/>
    <dgm:cxn modelId="{BBDC7F60-26B9-4431-A374-C627713C7659}" type="presOf" srcId="{B6496437-B357-4067-825F-3B5CBA6AF331}" destId="{A36BA342-8013-430A-B420-5A7C59D4A45F}" srcOrd="0" destOrd="0" presId="urn:microsoft.com/office/officeart/2005/8/layout/orgChart1"/>
    <dgm:cxn modelId="{E0AC9AE0-1AA0-4AC7-A656-1ECD77F11A7D}" type="presOf" srcId="{A83271E1-BC6E-4330-860B-CD00088EDC39}" destId="{2A96FEC5-14F3-41E3-BF9D-09BD4DD79B42}" srcOrd="0" destOrd="0" presId="urn:microsoft.com/office/officeart/2005/8/layout/orgChart1"/>
    <dgm:cxn modelId="{F2B5E6DE-5B2C-46EE-A182-C4B5C5062498}" srcId="{58C29DDD-9239-468F-8BFE-E5536397AAA0}" destId="{0FF8CA10-AED9-4999-B1BE-27095FD546FD}" srcOrd="0" destOrd="0" parTransId="{362B6760-4D57-42CF-B6FA-2D1E5EFDFEBD}" sibTransId="{BC5F8C9F-4C97-4AEA-95F6-0D82B86DFFE5}"/>
    <dgm:cxn modelId="{56933EED-6A0B-4047-89B4-D2A3060338BB}" type="presOf" srcId="{A56AC244-0E62-4920-8A71-2E32879732F1}" destId="{492AE4F1-155B-4E15-93FD-13EF875689AC}" srcOrd="0" destOrd="0" presId="urn:microsoft.com/office/officeart/2005/8/layout/orgChart1"/>
    <dgm:cxn modelId="{260F6382-59F7-49F5-8812-07B48E182803}" type="presOf" srcId="{173E465D-7610-41B4-9D38-D7E9B35E443A}" destId="{BB3041E3-E260-4370-85B1-65CAB0C57803}" srcOrd="1" destOrd="0" presId="urn:microsoft.com/office/officeart/2005/8/layout/orgChart1"/>
    <dgm:cxn modelId="{E6028610-AC28-44DE-ADA7-41DE03B2391A}" type="presOf" srcId="{C289F34D-56EE-4CA1-85B5-2420C3AD31B2}" destId="{0459541A-5FB7-4ED9-B081-2E4BD16D2964}" srcOrd="1" destOrd="0" presId="urn:microsoft.com/office/officeart/2005/8/layout/orgChart1"/>
    <dgm:cxn modelId="{E5E51726-D224-457F-84B3-69EBCFCF0A24}" srcId="{0FF8CA10-AED9-4999-B1BE-27095FD546FD}" destId="{BC69B941-56CF-4BEC-A75B-35D66A8067C5}" srcOrd="0" destOrd="0" parTransId="{AC2E4D6C-3EF3-4A38-98D9-6A272B3A81F9}" sibTransId="{60CF05B0-C8C1-49B6-9027-7356C187D151}"/>
    <dgm:cxn modelId="{67E5D7E7-A60F-4C9A-A001-1064D9CAF47B}" srcId="{BC69B941-56CF-4BEC-A75B-35D66A8067C5}" destId="{173E465D-7610-41B4-9D38-D7E9B35E443A}" srcOrd="0" destOrd="0" parTransId="{7B4FAB11-3BA5-4538-A122-731886F4F19C}" sibTransId="{A9D4899C-1E8C-457D-B529-0CFBD33356C4}"/>
    <dgm:cxn modelId="{7675A315-1928-4061-B388-6D343350747F}" type="presOf" srcId="{AC2E4D6C-3EF3-4A38-98D9-6A272B3A81F9}" destId="{13BD6311-C3A0-4075-BBA3-E4E2F9AE0912}" srcOrd="0" destOrd="0" presId="urn:microsoft.com/office/officeart/2005/8/layout/orgChart1"/>
    <dgm:cxn modelId="{3B447D46-4AC8-496C-B4CE-AC0A69E8B58B}" type="presOf" srcId="{E3C9253B-4508-4E72-969E-18F4A3A3E870}" destId="{C4C1CC16-BEE0-4439-8533-C66DEF16867D}" srcOrd="0" destOrd="0" presId="urn:microsoft.com/office/officeart/2005/8/layout/orgChart1"/>
    <dgm:cxn modelId="{5F674BC7-EAE1-4B70-A9B0-ECE5968F09EC}" type="presOf" srcId="{173E465D-7610-41B4-9D38-D7E9B35E443A}" destId="{42B3A0D3-8CF0-4CCB-838A-652A14CDF192}" srcOrd="0" destOrd="0" presId="urn:microsoft.com/office/officeart/2005/8/layout/orgChart1"/>
    <dgm:cxn modelId="{3CB85896-3E5B-4ACA-A5CB-E3134067F46C}" srcId="{1E7FC104-0786-44FA-985C-BAB478861BE4}" destId="{141A34AA-5F13-4410-8FD1-B31639F06AE8}" srcOrd="0" destOrd="0" parTransId="{130CA2F7-F287-4A94-8239-F48DBCD05366}" sibTransId="{B0F9AE0E-256B-422F-AB0B-CD39B6D876F0}"/>
    <dgm:cxn modelId="{CF7C209D-4A4D-4FC8-AB0D-47EB29E00048}" type="presOf" srcId="{BC69B941-56CF-4BEC-A75B-35D66A8067C5}" destId="{D655045B-7C8E-4693-8478-4E1C252D1159}" srcOrd="0" destOrd="0" presId="urn:microsoft.com/office/officeart/2005/8/layout/orgChart1"/>
    <dgm:cxn modelId="{6B9C615D-7820-4EB8-B7B1-D1E66C3EEE85}" srcId="{B8F5D641-3EE5-4EAF-A309-D2DEAB47BBD9}" destId="{B5EDABD8-E235-44C9-B28F-5CD8551A6872}" srcOrd="0" destOrd="0" parTransId="{B6496437-B357-4067-825F-3B5CBA6AF331}" sibTransId="{E4DFC7FF-B62B-4B0E-8A7A-17A252164CD1}"/>
    <dgm:cxn modelId="{6DFC830C-27C8-489A-AFD2-DB16A6AB3B13}" type="presParOf" srcId="{844B18BD-A873-436D-8203-994C6BCEBE04}" destId="{C084BC20-A87C-4BD5-B56E-50D6BF9B15A6}" srcOrd="0" destOrd="0" presId="urn:microsoft.com/office/officeart/2005/8/layout/orgChart1"/>
    <dgm:cxn modelId="{3F8435EC-74FD-4F34-B7A4-92F485A90B80}" type="presParOf" srcId="{C084BC20-A87C-4BD5-B56E-50D6BF9B15A6}" destId="{D6DE2B3F-2463-445C-BFFA-638B5F3859CD}" srcOrd="0" destOrd="0" presId="urn:microsoft.com/office/officeart/2005/8/layout/orgChart1"/>
    <dgm:cxn modelId="{3C2A8536-186B-4001-AFD3-A1E072ADC435}" type="presParOf" srcId="{D6DE2B3F-2463-445C-BFFA-638B5F3859CD}" destId="{8DF66253-FA9C-42D1-8620-B41963506C5D}" srcOrd="0" destOrd="0" presId="urn:microsoft.com/office/officeart/2005/8/layout/orgChart1"/>
    <dgm:cxn modelId="{0084D991-34B9-428B-AF5B-482085E7FB3D}" type="presParOf" srcId="{D6DE2B3F-2463-445C-BFFA-638B5F3859CD}" destId="{197D371E-D389-4B52-8867-056A0797487B}" srcOrd="1" destOrd="0" presId="urn:microsoft.com/office/officeart/2005/8/layout/orgChart1"/>
    <dgm:cxn modelId="{923FE122-A96C-4B40-88BA-64421C0B0E34}" type="presParOf" srcId="{C084BC20-A87C-4BD5-B56E-50D6BF9B15A6}" destId="{D326433C-FF9C-41EF-92AE-C7376ABAB020}" srcOrd="1" destOrd="0" presId="urn:microsoft.com/office/officeart/2005/8/layout/orgChart1"/>
    <dgm:cxn modelId="{966D0BD0-33D1-4059-B6D8-2DC3CAAB12D7}" type="presParOf" srcId="{D326433C-FF9C-41EF-92AE-C7376ABAB020}" destId="{13BD6311-C3A0-4075-BBA3-E4E2F9AE0912}" srcOrd="0" destOrd="0" presId="urn:microsoft.com/office/officeart/2005/8/layout/orgChart1"/>
    <dgm:cxn modelId="{23AA8F32-F096-45A3-A26C-798D72CAFFA4}" type="presParOf" srcId="{D326433C-FF9C-41EF-92AE-C7376ABAB020}" destId="{8C43928D-958B-46E1-9E1E-888AD8152A01}" srcOrd="1" destOrd="0" presId="urn:microsoft.com/office/officeart/2005/8/layout/orgChart1"/>
    <dgm:cxn modelId="{47207222-2C5C-4148-8C1A-7BB354380C9A}" type="presParOf" srcId="{8C43928D-958B-46E1-9E1E-888AD8152A01}" destId="{1A175654-84A4-4909-8BFA-193CD7DDAD48}" srcOrd="0" destOrd="0" presId="urn:microsoft.com/office/officeart/2005/8/layout/orgChart1"/>
    <dgm:cxn modelId="{897374F9-7DCA-460C-82EC-325F5CD5E22D}" type="presParOf" srcId="{1A175654-84A4-4909-8BFA-193CD7DDAD48}" destId="{D655045B-7C8E-4693-8478-4E1C252D1159}" srcOrd="0" destOrd="0" presId="urn:microsoft.com/office/officeart/2005/8/layout/orgChart1"/>
    <dgm:cxn modelId="{2B0C3C71-3129-482D-B875-312868B60476}" type="presParOf" srcId="{1A175654-84A4-4909-8BFA-193CD7DDAD48}" destId="{6CCEABEF-9F5F-4CC4-B8B9-0FC9B99CAF8F}" srcOrd="1" destOrd="0" presId="urn:microsoft.com/office/officeart/2005/8/layout/orgChart1"/>
    <dgm:cxn modelId="{B4C044B5-9FA0-4CA2-8D56-BAE7FE070F2F}" type="presParOf" srcId="{8C43928D-958B-46E1-9E1E-888AD8152A01}" destId="{EB8EB5A4-2185-448F-B035-F2B925D8C6BD}" srcOrd="1" destOrd="0" presId="urn:microsoft.com/office/officeart/2005/8/layout/orgChart1"/>
    <dgm:cxn modelId="{6D14FB51-EC89-4F5F-8DCC-79E942A8641D}" type="presParOf" srcId="{EB8EB5A4-2185-448F-B035-F2B925D8C6BD}" destId="{B885DDC0-2502-40F5-B697-0E9AC338FE0F}" srcOrd="0" destOrd="0" presId="urn:microsoft.com/office/officeart/2005/8/layout/orgChart1"/>
    <dgm:cxn modelId="{3F23AA8D-1A17-4892-8BA4-CE7042331CC1}" type="presParOf" srcId="{EB8EB5A4-2185-448F-B035-F2B925D8C6BD}" destId="{EBFC08C4-485F-4620-97A6-AA576F5EF047}" srcOrd="1" destOrd="0" presId="urn:microsoft.com/office/officeart/2005/8/layout/orgChart1"/>
    <dgm:cxn modelId="{BE3F947C-AE20-4F47-8500-2959F5C0C332}" type="presParOf" srcId="{EBFC08C4-485F-4620-97A6-AA576F5EF047}" destId="{671D9247-89BB-425B-B1E6-29B2667B4376}" srcOrd="0" destOrd="0" presId="urn:microsoft.com/office/officeart/2005/8/layout/orgChart1"/>
    <dgm:cxn modelId="{03C7C2E6-BD78-4110-92E3-09FC1C1F6DE0}" type="presParOf" srcId="{671D9247-89BB-425B-B1E6-29B2667B4376}" destId="{42B3A0D3-8CF0-4CCB-838A-652A14CDF192}" srcOrd="0" destOrd="0" presId="urn:microsoft.com/office/officeart/2005/8/layout/orgChart1"/>
    <dgm:cxn modelId="{4A98ED9A-31FE-4BA7-B264-397CE5C69F28}" type="presParOf" srcId="{671D9247-89BB-425B-B1E6-29B2667B4376}" destId="{BB3041E3-E260-4370-85B1-65CAB0C57803}" srcOrd="1" destOrd="0" presId="urn:microsoft.com/office/officeart/2005/8/layout/orgChart1"/>
    <dgm:cxn modelId="{3B73081D-69B0-4B44-B457-401597E30B90}" type="presParOf" srcId="{EBFC08C4-485F-4620-97A6-AA576F5EF047}" destId="{9F0F7733-68D6-4E9E-9310-81A1425DB16A}" srcOrd="1" destOrd="0" presId="urn:microsoft.com/office/officeart/2005/8/layout/orgChart1"/>
    <dgm:cxn modelId="{0D39D16C-C901-41B7-B90D-E8F9C4AD495D}" type="presParOf" srcId="{9F0F7733-68D6-4E9E-9310-81A1425DB16A}" destId="{AEC2ED41-90A5-425E-9CE4-65B9068D87C6}" srcOrd="0" destOrd="0" presId="urn:microsoft.com/office/officeart/2005/8/layout/orgChart1"/>
    <dgm:cxn modelId="{D92C67F3-F732-44F0-8098-BB77308C977B}" type="presParOf" srcId="{9F0F7733-68D6-4E9E-9310-81A1425DB16A}" destId="{27458395-E999-4C14-A85B-21FD122D9261}" srcOrd="1" destOrd="0" presId="urn:microsoft.com/office/officeart/2005/8/layout/orgChart1"/>
    <dgm:cxn modelId="{84813A52-5386-469C-9C4C-FC883A4F8A61}" type="presParOf" srcId="{27458395-E999-4C14-A85B-21FD122D9261}" destId="{98E9B808-94FD-4A46-B686-4973E728E12F}" srcOrd="0" destOrd="0" presId="urn:microsoft.com/office/officeart/2005/8/layout/orgChart1"/>
    <dgm:cxn modelId="{2F8B35BA-9818-481B-AC7D-DC6F3A08E02E}" type="presParOf" srcId="{98E9B808-94FD-4A46-B686-4973E728E12F}" destId="{2A96FEC5-14F3-41E3-BF9D-09BD4DD79B42}" srcOrd="0" destOrd="0" presId="urn:microsoft.com/office/officeart/2005/8/layout/orgChart1"/>
    <dgm:cxn modelId="{A5A1180D-F7F2-43E9-B28F-2F4666D9011A}" type="presParOf" srcId="{98E9B808-94FD-4A46-B686-4973E728E12F}" destId="{EBA3E622-9EDE-4DD3-8875-30C91D9F70DD}" srcOrd="1" destOrd="0" presId="urn:microsoft.com/office/officeart/2005/8/layout/orgChart1"/>
    <dgm:cxn modelId="{180861FA-2026-478D-B5AE-91EDD0EDB560}" type="presParOf" srcId="{27458395-E999-4C14-A85B-21FD122D9261}" destId="{CDC08DCC-77BE-4822-9CB5-7178D116FC77}" srcOrd="1" destOrd="0" presId="urn:microsoft.com/office/officeart/2005/8/layout/orgChart1"/>
    <dgm:cxn modelId="{5D15A489-9234-4178-98EB-215EDE2BB5EA}" type="presParOf" srcId="{27458395-E999-4C14-A85B-21FD122D9261}" destId="{D2F7F4F6-F420-4318-9529-F734A3793E38}" srcOrd="2" destOrd="0" presId="urn:microsoft.com/office/officeart/2005/8/layout/orgChart1"/>
    <dgm:cxn modelId="{D93798A6-5217-42AA-BEC0-83D5C7092531}" type="presParOf" srcId="{EBFC08C4-485F-4620-97A6-AA576F5EF047}" destId="{439E1262-683F-4D97-B556-CB66D000A892}" srcOrd="2" destOrd="0" presId="urn:microsoft.com/office/officeart/2005/8/layout/orgChart1"/>
    <dgm:cxn modelId="{C5C07E6F-342E-4BAE-86A8-59A2F075D28E}" type="presParOf" srcId="{8C43928D-958B-46E1-9E1E-888AD8152A01}" destId="{66866724-6A3F-4B2C-846A-C1F604E02788}" srcOrd="2" destOrd="0" presId="urn:microsoft.com/office/officeart/2005/8/layout/orgChart1"/>
    <dgm:cxn modelId="{A0F6F51E-3D64-4E47-A91A-2BE796D15050}" type="presParOf" srcId="{D326433C-FF9C-41EF-92AE-C7376ABAB020}" destId="{C4C1CC16-BEE0-4439-8533-C66DEF16867D}" srcOrd="2" destOrd="0" presId="urn:microsoft.com/office/officeart/2005/8/layout/orgChart1"/>
    <dgm:cxn modelId="{DF7D30D2-1377-4958-A09D-FFF87E968639}" type="presParOf" srcId="{D326433C-FF9C-41EF-92AE-C7376ABAB020}" destId="{8A6820B4-D9D0-4061-A40D-FC7EAB8C737D}" srcOrd="3" destOrd="0" presId="urn:microsoft.com/office/officeart/2005/8/layout/orgChart1"/>
    <dgm:cxn modelId="{399E2F1A-3095-4A17-8563-A54E121916C8}" type="presParOf" srcId="{8A6820B4-D9D0-4061-A40D-FC7EAB8C737D}" destId="{C9E7E2C2-F7E2-498B-AA2C-3DF168C4926E}" srcOrd="0" destOrd="0" presId="urn:microsoft.com/office/officeart/2005/8/layout/orgChart1"/>
    <dgm:cxn modelId="{F91F5E96-99A5-4B33-89E2-366BB58542F2}" type="presParOf" srcId="{C9E7E2C2-F7E2-498B-AA2C-3DF168C4926E}" destId="{CECA15D4-779A-42B7-82D8-80E35244EFFB}" srcOrd="0" destOrd="0" presId="urn:microsoft.com/office/officeart/2005/8/layout/orgChart1"/>
    <dgm:cxn modelId="{F29B7175-2616-4AF9-8362-D41B1B7BD20C}" type="presParOf" srcId="{C9E7E2C2-F7E2-498B-AA2C-3DF168C4926E}" destId="{0300CA05-F266-4729-98D4-595C965A7660}" srcOrd="1" destOrd="0" presId="urn:microsoft.com/office/officeart/2005/8/layout/orgChart1"/>
    <dgm:cxn modelId="{CE898CC6-4D72-48D0-9C13-080D6E2BE0AC}" type="presParOf" srcId="{8A6820B4-D9D0-4061-A40D-FC7EAB8C737D}" destId="{1D82C354-CA22-4984-88D7-9681821BF769}" srcOrd="1" destOrd="0" presId="urn:microsoft.com/office/officeart/2005/8/layout/orgChart1"/>
    <dgm:cxn modelId="{4DD875A5-2EE3-47D6-A2F4-24350CFAA7DB}" type="presParOf" srcId="{1D82C354-CA22-4984-88D7-9681821BF769}" destId="{A36BA342-8013-430A-B420-5A7C59D4A45F}" srcOrd="0" destOrd="0" presId="urn:microsoft.com/office/officeart/2005/8/layout/orgChart1"/>
    <dgm:cxn modelId="{8AA14644-98DB-47A2-B798-30CD1EFC4AC8}" type="presParOf" srcId="{1D82C354-CA22-4984-88D7-9681821BF769}" destId="{8FC6BF21-5194-4086-A30D-F6842B898916}" srcOrd="1" destOrd="0" presId="urn:microsoft.com/office/officeart/2005/8/layout/orgChart1"/>
    <dgm:cxn modelId="{8CCE7C52-1F85-431D-AEB1-2E8795721FF6}" type="presParOf" srcId="{8FC6BF21-5194-4086-A30D-F6842B898916}" destId="{F7E45B6D-EE67-4D3F-B0D3-75FA357ED21B}" srcOrd="0" destOrd="0" presId="urn:microsoft.com/office/officeart/2005/8/layout/orgChart1"/>
    <dgm:cxn modelId="{6CFCBF04-725F-4BB8-98F1-6F1B0E6EB658}" type="presParOf" srcId="{F7E45B6D-EE67-4D3F-B0D3-75FA357ED21B}" destId="{4903D3CD-2433-4810-8A31-FA1572C697E8}" srcOrd="0" destOrd="0" presId="urn:microsoft.com/office/officeart/2005/8/layout/orgChart1"/>
    <dgm:cxn modelId="{9D6E0695-5170-4335-AFDA-E94C1D12B1B3}" type="presParOf" srcId="{F7E45B6D-EE67-4D3F-B0D3-75FA357ED21B}" destId="{28DAA254-B638-4A2B-AA63-746352104B7C}" srcOrd="1" destOrd="0" presId="urn:microsoft.com/office/officeart/2005/8/layout/orgChart1"/>
    <dgm:cxn modelId="{B87368BD-DD58-4AF6-A87F-1491A86418C7}" type="presParOf" srcId="{8FC6BF21-5194-4086-A30D-F6842B898916}" destId="{960C05EC-492F-4C5A-BA4D-331778A2C64D}" srcOrd="1" destOrd="0" presId="urn:microsoft.com/office/officeart/2005/8/layout/orgChart1"/>
    <dgm:cxn modelId="{673C4BC9-6337-4DA5-900F-D469A0D9B846}" type="presParOf" srcId="{8FC6BF21-5194-4086-A30D-F6842B898916}" destId="{A592A134-F1C4-4C8D-83A8-05860E8B1041}" srcOrd="2" destOrd="0" presId="urn:microsoft.com/office/officeart/2005/8/layout/orgChart1"/>
    <dgm:cxn modelId="{0A0DC175-65A8-453A-AB29-C3846A35E809}" type="presParOf" srcId="{8A6820B4-D9D0-4061-A40D-FC7EAB8C737D}" destId="{75BE46AC-1336-4B76-84A4-795AE18AE4C4}" srcOrd="2" destOrd="0" presId="urn:microsoft.com/office/officeart/2005/8/layout/orgChart1"/>
    <dgm:cxn modelId="{A403DFD1-7941-411D-B482-6740AEEADB66}" type="presParOf" srcId="{D326433C-FF9C-41EF-92AE-C7376ABAB020}" destId="{B9603651-AB94-450E-91AD-88579837949F}" srcOrd="4" destOrd="0" presId="urn:microsoft.com/office/officeart/2005/8/layout/orgChart1"/>
    <dgm:cxn modelId="{065F3E22-D9FE-4E14-A6E7-68B0D9069AD7}" type="presParOf" srcId="{D326433C-FF9C-41EF-92AE-C7376ABAB020}" destId="{C2978ECD-2A5D-4299-8D0A-91BDD259FEF2}" srcOrd="5" destOrd="0" presId="urn:microsoft.com/office/officeart/2005/8/layout/orgChart1"/>
    <dgm:cxn modelId="{2A170788-AA04-4A0F-B592-2D05832D484C}" type="presParOf" srcId="{C2978ECD-2A5D-4299-8D0A-91BDD259FEF2}" destId="{F4171E2B-59F1-483D-AE17-D12458C70AA2}" srcOrd="0" destOrd="0" presId="urn:microsoft.com/office/officeart/2005/8/layout/orgChart1"/>
    <dgm:cxn modelId="{5E942F1E-3FED-43FD-822E-08DB6CCCF09A}" type="presParOf" srcId="{F4171E2B-59F1-483D-AE17-D12458C70AA2}" destId="{EE350194-65F3-4B53-9308-647D4D53CE57}" srcOrd="0" destOrd="0" presId="urn:microsoft.com/office/officeart/2005/8/layout/orgChart1"/>
    <dgm:cxn modelId="{39498F29-1B75-467B-87C2-F1B94842122F}" type="presParOf" srcId="{F4171E2B-59F1-483D-AE17-D12458C70AA2}" destId="{0459541A-5FB7-4ED9-B081-2E4BD16D2964}" srcOrd="1" destOrd="0" presId="urn:microsoft.com/office/officeart/2005/8/layout/orgChart1"/>
    <dgm:cxn modelId="{34DE5F80-A14F-47C8-900B-7EC1CAB81EFC}" type="presParOf" srcId="{C2978ECD-2A5D-4299-8D0A-91BDD259FEF2}" destId="{5FEC6A25-9501-4348-8DFC-F51ECC178DE6}" srcOrd="1" destOrd="0" presId="urn:microsoft.com/office/officeart/2005/8/layout/orgChart1"/>
    <dgm:cxn modelId="{F5655346-14B7-4467-B703-7EE230BF3FF2}" type="presParOf" srcId="{C2978ECD-2A5D-4299-8D0A-91BDD259FEF2}" destId="{05324B4A-B919-4B8E-9656-64F0B1BAFDCC}" srcOrd="2" destOrd="0" presId="urn:microsoft.com/office/officeart/2005/8/layout/orgChart1"/>
    <dgm:cxn modelId="{4B55ACA7-B60A-4977-8860-9DC0D34B8E8C}" type="presParOf" srcId="{D326433C-FF9C-41EF-92AE-C7376ABAB020}" destId="{492AE4F1-155B-4E15-93FD-13EF875689AC}" srcOrd="6" destOrd="0" presId="urn:microsoft.com/office/officeart/2005/8/layout/orgChart1"/>
    <dgm:cxn modelId="{B05EF93B-D5A9-4109-AF92-621608D8D605}" type="presParOf" srcId="{D326433C-FF9C-41EF-92AE-C7376ABAB020}" destId="{EAD07416-9D84-4F4B-B19D-702A12D2B594}" srcOrd="7" destOrd="0" presId="urn:microsoft.com/office/officeart/2005/8/layout/orgChart1"/>
    <dgm:cxn modelId="{CE68D669-BB91-4283-AF31-AA477090E916}" type="presParOf" srcId="{EAD07416-9D84-4F4B-B19D-702A12D2B594}" destId="{D751BD0B-8D93-4842-802F-2BA1D5944E53}" srcOrd="0" destOrd="0" presId="urn:microsoft.com/office/officeart/2005/8/layout/orgChart1"/>
    <dgm:cxn modelId="{0272A3F2-B460-41C0-93C7-EC2D228638D1}" type="presParOf" srcId="{D751BD0B-8D93-4842-802F-2BA1D5944E53}" destId="{1C2DD13B-6622-4F54-954E-6BE0CFE5EA5F}" srcOrd="0" destOrd="0" presId="urn:microsoft.com/office/officeart/2005/8/layout/orgChart1"/>
    <dgm:cxn modelId="{E7A1C858-7AD7-4F09-9A0B-2678A52872B6}" type="presParOf" srcId="{D751BD0B-8D93-4842-802F-2BA1D5944E53}" destId="{57B0249E-A7B4-47C8-B83D-7117B09CB806}" srcOrd="1" destOrd="0" presId="urn:microsoft.com/office/officeart/2005/8/layout/orgChart1"/>
    <dgm:cxn modelId="{404BC731-417D-402F-BD4D-B26EF6223C7B}" type="presParOf" srcId="{EAD07416-9D84-4F4B-B19D-702A12D2B594}" destId="{37A9B6A8-3B71-4C2C-B36B-1E74237E03FC}" srcOrd="1" destOrd="0" presId="urn:microsoft.com/office/officeart/2005/8/layout/orgChart1"/>
    <dgm:cxn modelId="{40D18CAA-D853-4C80-B818-2AAAC4F2F11E}" type="presParOf" srcId="{37A9B6A8-3B71-4C2C-B36B-1E74237E03FC}" destId="{D4A29303-154C-45D5-9295-0B15471CD248}" srcOrd="0" destOrd="0" presId="urn:microsoft.com/office/officeart/2005/8/layout/orgChart1"/>
    <dgm:cxn modelId="{20DE83B9-437A-4E29-8D62-57A9C1B45ADF}" type="presParOf" srcId="{37A9B6A8-3B71-4C2C-B36B-1E74237E03FC}" destId="{8B631746-FABB-4B76-80A9-E7C2D2B73C10}" srcOrd="1" destOrd="0" presId="urn:microsoft.com/office/officeart/2005/8/layout/orgChart1"/>
    <dgm:cxn modelId="{4C51E770-77F1-4130-834F-6C4C8DB9FB1D}" type="presParOf" srcId="{8B631746-FABB-4B76-80A9-E7C2D2B73C10}" destId="{3577D5CA-1BC9-4800-BD62-28214D179162}" srcOrd="0" destOrd="0" presId="urn:microsoft.com/office/officeart/2005/8/layout/orgChart1"/>
    <dgm:cxn modelId="{F7D408EF-2EAC-41C8-B3EF-E09265CD3A05}" type="presParOf" srcId="{3577D5CA-1BC9-4800-BD62-28214D179162}" destId="{25B4D61C-7580-43A6-946F-978BAAFF5AF5}" srcOrd="0" destOrd="0" presId="urn:microsoft.com/office/officeart/2005/8/layout/orgChart1"/>
    <dgm:cxn modelId="{83DADDFA-393F-49F2-B144-E6191D189380}" type="presParOf" srcId="{3577D5CA-1BC9-4800-BD62-28214D179162}" destId="{B5C855F8-E6C0-4131-9498-9E9878536FA7}" srcOrd="1" destOrd="0" presId="urn:microsoft.com/office/officeart/2005/8/layout/orgChart1"/>
    <dgm:cxn modelId="{882578D5-682B-4FD9-B0B5-9160E084E03A}" type="presParOf" srcId="{8B631746-FABB-4B76-80A9-E7C2D2B73C10}" destId="{8269B02A-C56D-4C5F-906D-493EB6F82AAE}" srcOrd="1" destOrd="0" presId="urn:microsoft.com/office/officeart/2005/8/layout/orgChart1"/>
    <dgm:cxn modelId="{DDF45321-18F9-42EF-8201-04FF222D0DA8}" type="presParOf" srcId="{8B631746-FABB-4B76-80A9-E7C2D2B73C10}" destId="{62F4B82E-A871-42CA-817B-BF59D4594E95}" srcOrd="2" destOrd="0" presId="urn:microsoft.com/office/officeart/2005/8/layout/orgChart1"/>
    <dgm:cxn modelId="{CA7BA9F3-D33D-4E1D-9FC3-614711CD49F7}" type="presParOf" srcId="{EAD07416-9D84-4F4B-B19D-702A12D2B594}" destId="{1F6803C0-4B38-47EE-A796-D292DE0E8D4D}" srcOrd="2" destOrd="0" presId="urn:microsoft.com/office/officeart/2005/8/layout/orgChart1"/>
    <dgm:cxn modelId="{8764F144-69E8-4247-BAE7-FE216BA04305}" type="presParOf" srcId="{C084BC20-A87C-4BD5-B56E-50D6BF9B15A6}" destId="{B9E30340-A6E9-423B-8241-D97E826312AD}" srcOrd="2" destOrd="0" presId="urn:microsoft.com/office/officeart/2005/8/layout/orgChart1"/>
  </dgm:cxnLst>
  <dgm:bg>
    <a:noFill/>
    <a:effectLst>
      <a:outerShdw blurRad="50800" dist="38100" dir="2700000" algn="tl" rotWithShape="0">
        <a:prstClr val="black">
          <a:alpha val="40000"/>
        </a:prstClr>
      </a:outerShdw>
    </a:effect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A29303-154C-45D5-9295-0B15471CD248}">
      <dsp:nvSpPr>
        <dsp:cNvPr id="0" name=""/>
        <dsp:cNvSpPr/>
      </dsp:nvSpPr>
      <dsp:spPr>
        <a:xfrm>
          <a:off x="6072426" y="3223632"/>
          <a:ext cx="783783" cy="1067235"/>
        </a:xfrm>
        <a:custGeom>
          <a:avLst/>
          <a:gdLst/>
          <a:ahLst/>
          <a:cxnLst/>
          <a:rect l="0" t="0" r="0" b="0"/>
          <a:pathLst>
            <a:path>
              <a:moveTo>
                <a:pt x="783783" y="0"/>
              </a:moveTo>
              <a:lnTo>
                <a:pt x="0" y="1067235"/>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AE4F1-155B-4E15-93FD-13EF875689AC}">
      <dsp:nvSpPr>
        <dsp:cNvPr id="0" name=""/>
        <dsp:cNvSpPr/>
      </dsp:nvSpPr>
      <dsp:spPr>
        <a:xfrm>
          <a:off x="4213353" y="1774965"/>
          <a:ext cx="3337140" cy="428350"/>
        </a:xfrm>
        <a:custGeom>
          <a:avLst/>
          <a:gdLst/>
          <a:ahLst/>
          <a:cxnLst/>
          <a:rect l="0" t="0" r="0" b="0"/>
          <a:pathLst>
            <a:path>
              <a:moveTo>
                <a:pt x="0" y="0"/>
              </a:moveTo>
              <a:lnTo>
                <a:pt x="0" y="215629"/>
              </a:lnTo>
              <a:lnTo>
                <a:pt x="3337140" y="215629"/>
              </a:lnTo>
              <a:lnTo>
                <a:pt x="3337140" y="42835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603651-AB94-450E-91AD-88579837949F}">
      <dsp:nvSpPr>
        <dsp:cNvPr id="0" name=""/>
        <dsp:cNvSpPr/>
      </dsp:nvSpPr>
      <dsp:spPr>
        <a:xfrm>
          <a:off x="4213353" y="1774965"/>
          <a:ext cx="1686084" cy="424673"/>
        </a:xfrm>
        <a:custGeom>
          <a:avLst/>
          <a:gdLst/>
          <a:ahLst/>
          <a:cxnLst/>
          <a:rect l="0" t="0" r="0" b="0"/>
          <a:pathLst>
            <a:path>
              <a:moveTo>
                <a:pt x="0" y="0"/>
              </a:moveTo>
              <a:lnTo>
                <a:pt x="0" y="211952"/>
              </a:lnTo>
              <a:lnTo>
                <a:pt x="1686084" y="211952"/>
              </a:lnTo>
              <a:lnTo>
                <a:pt x="1686084" y="424673"/>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BA342-8013-430A-B420-5A7C59D4A45F}">
      <dsp:nvSpPr>
        <dsp:cNvPr id="0" name=""/>
        <dsp:cNvSpPr/>
      </dsp:nvSpPr>
      <dsp:spPr>
        <a:xfrm>
          <a:off x="3043656" y="3212601"/>
          <a:ext cx="252186" cy="2948923"/>
        </a:xfrm>
        <a:custGeom>
          <a:avLst/>
          <a:gdLst/>
          <a:ahLst/>
          <a:cxnLst/>
          <a:rect l="0" t="0" r="0" b="0"/>
          <a:pathLst>
            <a:path>
              <a:moveTo>
                <a:pt x="0" y="0"/>
              </a:moveTo>
              <a:lnTo>
                <a:pt x="0" y="2948923"/>
              </a:lnTo>
              <a:lnTo>
                <a:pt x="252186" y="2948923"/>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1CC16-BEE0-4439-8533-C66DEF16867D}">
      <dsp:nvSpPr>
        <dsp:cNvPr id="0" name=""/>
        <dsp:cNvSpPr/>
      </dsp:nvSpPr>
      <dsp:spPr>
        <a:xfrm>
          <a:off x="3854025" y="1774965"/>
          <a:ext cx="359327" cy="424673"/>
        </a:xfrm>
        <a:custGeom>
          <a:avLst/>
          <a:gdLst/>
          <a:ahLst/>
          <a:cxnLst/>
          <a:rect l="0" t="0" r="0" b="0"/>
          <a:pathLst>
            <a:path>
              <a:moveTo>
                <a:pt x="359327" y="0"/>
              </a:moveTo>
              <a:lnTo>
                <a:pt x="359327" y="211952"/>
              </a:lnTo>
              <a:lnTo>
                <a:pt x="0" y="211952"/>
              </a:lnTo>
              <a:lnTo>
                <a:pt x="0" y="424673"/>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C2ED41-90A5-425E-9CE4-65B9068D87C6}">
      <dsp:nvSpPr>
        <dsp:cNvPr id="0" name=""/>
        <dsp:cNvSpPr/>
      </dsp:nvSpPr>
      <dsp:spPr>
        <a:xfrm>
          <a:off x="411481" y="4654683"/>
          <a:ext cx="91440" cy="1506840"/>
        </a:xfrm>
        <a:custGeom>
          <a:avLst/>
          <a:gdLst/>
          <a:ahLst/>
          <a:cxnLst/>
          <a:rect l="0" t="0" r="0" b="0"/>
          <a:pathLst>
            <a:path>
              <a:moveTo>
                <a:pt x="134009" y="0"/>
              </a:moveTo>
              <a:lnTo>
                <a:pt x="45720" y="150684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5DDC0-2502-40F5-B697-0E9AC338FE0F}">
      <dsp:nvSpPr>
        <dsp:cNvPr id="0" name=""/>
        <dsp:cNvSpPr/>
      </dsp:nvSpPr>
      <dsp:spPr>
        <a:xfrm>
          <a:off x="1303515" y="3216278"/>
          <a:ext cx="91440" cy="425443"/>
        </a:xfrm>
        <a:custGeom>
          <a:avLst/>
          <a:gdLst/>
          <a:ahLst/>
          <a:cxnLst/>
          <a:rect l="0" t="0" r="0" b="0"/>
          <a:pathLst>
            <a:path>
              <a:moveTo>
                <a:pt x="45720" y="0"/>
              </a:moveTo>
              <a:lnTo>
                <a:pt x="45720" y="212721"/>
              </a:lnTo>
              <a:lnTo>
                <a:pt x="52344" y="212721"/>
              </a:lnTo>
              <a:lnTo>
                <a:pt x="52344" y="425443"/>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D6311-C3A0-4075-BBA3-E4E2F9AE0912}">
      <dsp:nvSpPr>
        <dsp:cNvPr id="0" name=""/>
        <dsp:cNvSpPr/>
      </dsp:nvSpPr>
      <dsp:spPr>
        <a:xfrm>
          <a:off x="1349235" y="1774965"/>
          <a:ext cx="2864118" cy="428350"/>
        </a:xfrm>
        <a:custGeom>
          <a:avLst/>
          <a:gdLst/>
          <a:ahLst/>
          <a:cxnLst/>
          <a:rect l="0" t="0" r="0" b="0"/>
          <a:pathLst>
            <a:path>
              <a:moveTo>
                <a:pt x="2864118" y="0"/>
              </a:moveTo>
              <a:lnTo>
                <a:pt x="2864118" y="215629"/>
              </a:lnTo>
              <a:lnTo>
                <a:pt x="0" y="215629"/>
              </a:lnTo>
              <a:lnTo>
                <a:pt x="0" y="42835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F66253-FA9C-42D1-8620-B41963506C5D}">
      <dsp:nvSpPr>
        <dsp:cNvPr id="0" name=""/>
        <dsp:cNvSpPr/>
      </dsp:nvSpPr>
      <dsp:spPr>
        <a:xfrm>
          <a:off x="3200391" y="762004"/>
          <a:ext cx="2025922" cy="1012961"/>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CIO</a:t>
          </a:r>
          <a:endParaRPr lang="en-US" sz="1400" kern="1200" dirty="0"/>
        </a:p>
      </dsp:txBody>
      <dsp:txXfrm>
        <a:off x="3200391" y="762004"/>
        <a:ext cx="2025922" cy="1012961"/>
      </dsp:txXfrm>
    </dsp:sp>
    <dsp:sp modelId="{D655045B-7C8E-4693-8478-4E1C252D1159}">
      <dsp:nvSpPr>
        <dsp:cNvPr id="0" name=""/>
        <dsp:cNvSpPr/>
      </dsp:nvSpPr>
      <dsp:spPr>
        <a:xfrm>
          <a:off x="336273" y="2203316"/>
          <a:ext cx="2025922" cy="1012961"/>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Infrastructure/Operations</a:t>
          </a:r>
          <a:endParaRPr lang="en-US" sz="1400" kern="1200" dirty="0"/>
        </a:p>
      </dsp:txBody>
      <dsp:txXfrm>
        <a:off x="336273" y="2203316"/>
        <a:ext cx="2025922" cy="1012961"/>
      </dsp:txXfrm>
    </dsp:sp>
    <dsp:sp modelId="{42B3A0D3-8CF0-4CCB-838A-652A14CDF192}">
      <dsp:nvSpPr>
        <dsp:cNvPr id="0" name=""/>
        <dsp:cNvSpPr/>
      </dsp:nvSpPr>
      <dsp:spPr>
        <a:xfrm>
          <a:off x="342898" y="3641721"/>
          <a:ext cx="2025922" cy="1012961"/>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Inventory Management</a:t>
          </a:r>
          <a:endParaRPr lang="en-US" sz="1400" kern="1200" dirty="0"/>
        </a:p>
      </dsp:txBody>
      <dsp:txXfrm>
        <a:off x="342898" y="3641721"/>
        <a:ext cx="2025922" cy="1012961"/>
      </dsp:txXfrm>
    </dsp:sp>
    <dsp:sp modelId="{2A96FEC5-14F3-41E3-BF9D-09BD4DD79B42}">
      <dsp:nvSpPr>
        <dsp:cNvPr id="0" name=""/>
        <dsp:cNvSpPr/>
      </dsp:nvSpPr>
      <dsp:spPr>
        <a:xfrm>
          <a:off x="457201" y="5655043"/>
          <a:ext cx="2025922" cy="1012961"/>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*IT Policy*</a:t>
          </a:r>
          <a:endParaRPr lang="en-US" sz="1400" kern="1200" dirty="0"/>
        </a:p>
      </dsp:txBody>
      <dsp:txXfrm>
        <a:off x="457201" y="5655043"/>
        <a:ext cx="2025922" cy="1012961"/>
      </dsp:txXfrm>
    </dsp:sp>
    <dsp:sp modelId="{CECA15D4-779A-42B7-82D8-80E35244EFFB}">
      <dsp:nvSpPr>
        <dsp:cNvPr id="0" name=""/>
        <dsp:cNvSpPr/>
      </dsp:nvSpPr>
      <dsp:spPr>
        <a:xfrm>
          <a:off x="2841064" y="2199639"/>
          <a:ext cx="2025922" cy="1012961"/>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Application Development</a:t>
          </a:r>
          <a:endParaRPr lang="en-US" sz="1400" kern="1200" dirty="0"/>
        </a:p>
      </dsp:txBody>
      <dsp:txXfrm>
        <a:off x="2841064" y="2199639"/>
        <a:ext cx="2025922" cy="1012961"/>
      </dsp:txXfrm>
    </dsp:sp>
    <dsp:sp modelId="{4903D3CD-2433-4810-8A31-FA1572C697E8}">
      <dsp:nvSpPr>
        <dsp:cNvPr id="0" name=""/>
        <dsp:cNvSpPr/>
      </dsp:nvSpPr>
      <dsp:spPr>
        <a:xfrm>
          <a:off x="3295843" y="5655043"/>
          <a:ext cx="2025922" cy="1012961"/>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Software Compliance Team (Open Source Management)</a:t>
          </a:r>
          <a:endParaRPr lang="en-US" sz="1400" kern="1200" dirty="0"/>
        </a:p>
      </dsp:txBody>
      <dsp:txXfrm>
        <a:off x="3295843" y="5655043"/>
        <a:ext cx="2025922" cy="1012961"/>
      </dsp:txXfrm>
    </dsp:sp>
    <dsp:sp modelId="{EE350194-65F3-4B53-9308-647D4D53CE57}">
      <dsp:nvSpPr>
        <dsp:cNvPr id="0" name=""/>
        <dsp:cNvSpPr/>
      </dsp:nvSpPr>
      <dsp:spPr>
        <a:xfrm>
          <a:off x="5222961" y="2199639"/>
          <a:ext cx="1352951" cy="449055"/>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Strategy</a:t>
          </a:r>
          <a:endParaRPr lang="en-US" sz="1400" kern="1200" dirty="0"/>
        </a:p>
      </dsp:txBody>
      <dsp:txXfrm>
        <a:off x="5222961" y="2199639"/>
        <a:ext cx="1352951" cy="449055"/>
      </dsp:txXfrm>
    </dsp:sp>
    <dsp:sp modelId="{1C2DD13B-6622-4F54-954E-6BE0CFE5EA5F}">
      <dsp:nvSpPr>
        <dsp:cNvPr id="0" name=""/>
        <dsp:cNvSpPr/>
      </dsp:nvSpPr>
      <dsp:spPr>
        <a:xfrm>
          <a:off x="6682639" y="2203316"/>
          <a:ext cx="1735709" cy="1020315"/>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Shared Service Segment</a:t>
          </a:r>
          <a:endParaRPr lang="en-US" sz="1400" kern="1200" dirty="0"/>
        </a:p>
      </dsp:txBody>
      <dsp:txXfrm>
        <a:off x="6682639" y="2203316"/>
        <a:ext cx="1735709" cy="1020315"/>
      </dsp:txXfrm>
    </dsp:sp>
    <dsp:sp modelId="{25B4D61C-7580-43A6-946F-978BAAFF5AF5}">
      <dsp:nvSpPr>
        <dsp:cNvPr id="0" name=""/>
        <dsp:cNvSpPr/>
      </dsp:nvSpPr>
      <dsp:spPr>
        <a:xfrm>
          <a:off x="6072426" y="3784387"/>
          <a:ext cx="2025922" cy="1012961"/>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Technology Acquisition</a:t>
          </a:r>
          <a:endParaRPr lang="en-US" sz="1400" kern="1200" dirty="0"/>
        </a:p>
      </dsp:txBody>
      <dsp:txXfrm>
        <a:off x="6072426" y="3784387"/>
        <a:ext cx="2025922" cy="10129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0.22201</cdr:x>
      <cdr:y>0.03101</cdr:y>
    </cdr:from>
    <cdr:to>
      <cdr:x>0.56343</cdr:x>
      <cdr:y>0.13953</cdr:y>
    </cdr:to>
    <cdr:sp macro="" textlink="">
      <cdr:nvSpPr>
        <cdr:cNvPr id="2" name="TextBox 1"/>
        <cdr:cNvSpPr txBox="1"/>
      </cdr:nvSpPr>
      <cdr:spPr>
        <a:xfrm xmlns:a="http://schemas.openxmlformats.org/drawingml/2006/main">
          <a:off x="1133474" y="76200"/>
          <a:ext cx="1743075"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100" dirty="0" smtClean="0">
              <a:latin typeface="+mn-lt"/>
              <a:ea typeface="+mn-ea"/>
              <a:cs typeface="+mn-cs"/>
            </a:rPr>
            <a:t>Have you heard of  Open </a:t>
          </a:r>
          <a:r>
            <a:rPr lang="en-US" altLang="zh-CN" sz="1100" dirty="0">
              <a:latin typeface="+mn-lt"/>
              <a:ea typeface="+mn-ea"/>
              <a:cs typeface="+mn-cs"/>
            </a:rPr>
            <a:t>Source Software (OSS)?</a:t>
          </a:r>
          <a:endParaRPr lang="zh-CN"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66F141-3F82-4B55-BDF0-7C62C7E82866}" type="datetimeFigureOut">
              <a:rPr lang="zh-CN" altLang="en-US" smtClean="0"/>
              <a:pPr/>
              <a:t>2009-11-30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0E252A-129B-48FD-8661-C525C634FB4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A3189-0F57-4AA8-A9FA-A8BDE4E867BA}" type="datetimeFigureOut">
              <a:rPr lang="en-US" smtClean="0"/>
              <a:pPr/>
              <a:t>11/30/2009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0F4EF-5FDC-4D20-9BCE-27E5966435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TOP50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200F4EF-5FDC-4D20-9BCE-27E5966435D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Kernel has been developed under the GNU General Public License</a:t>
            </a:r>
          </a:p>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 w/ </a:t>
            </a:r>
            <a:r>
              <a:rPr lang="en-US" dirty="0" err="1" smtClean="0"/>
              <a:t>M.Windows</a:t>
            </a:r>
            <a:endParaRPr lang="en-US" dirty="0" smtClean="0"/>
          </a:p>
          <a:p>
            <a:r>
              <a:rPr lang="en-US" dirty="0" smtClean="0"/>
              <a:t>Customers</a:t>
            </a:r>
            <a:r>
              <a:rPr lang="en-US" baseline="0" dirty="0" smtClean="0"/>
              <a:t> have no choice.</a:t>
            </a:r>
          </a:p>
          <a:p>
            <a:r>
              <a:rPr lang="en-US" baseline="0" dirty="0" smtClean="0"/>
              <a:t>That’s why IE is more popular.</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 18</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Jialou</a:t>
            </a:r>
            <a:r>
              <a:rPr lang="en-US" dirty="0" smtClean="0"/>
              <a:t> 19-23</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cost</a:t>
            </a:r>
            <a:r>
              <a:rPr lang="en-US" baseline="0" dirty="0" smtClean="0"/>
              <a:t> as long as it won’t affect the daily routine, they will use </a:t>
            </a:r>
            <a:r>
              <a:rPr lang="en-US" baseline="0" dirty="0" err="1" smtClean="0"/>
              <a:t>oss</a:t>
            </a:r>
            <a:r>
              <a:rPr lang="en-US" baseline="0" dirty="0" smtClean="0"/>
              <a:t> cause they will pay no license fee.</a:t>
            </a:r>
          </a:p>
        </p:txBody>
      </p:sp>
      <p:sp>
        <p:nvSpPr>
          <p:cNvPr id="4" name="Slide Number Placeholder 3"/>
          <p:cNvSpPr>
            <a:spLocks noGrp="1"/>
          </p:cNvSpPr>
          <p:nvPr>
            <p:ph type="sldNum" sz="quarter" idx="10"/>
          </p:nvPr>
        </p:nvSpPr>
        <p:spPr/>
        <p:txBody>
          <a:bodyPr/>
          <a:lstStyle/>
          <a:p>
            <a:fld id="{3200F4EF-5FDC-4D20-9BCE-27E5966435D7}"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 barrier,</a:t>
            </a:r>
            <a:r>
              <a:rPr lang="en-US" baseline="0" dirty="0" smtClean="0"/>
              <a:t> </a:t>
            </a:r>
            <a:r>
              <a:rPr lang="en-US" baseline="0" dirty="0" err="1" smtClean="0"/>
              <a:t>oss</a:t>
            </a:r>
            <a:r>
              <a:rPr lang="en-US" baseline="0" dirty="0" smtClean="0"/>
              <a:t> can’t have more market share. Some program only support the proprietary one.</a:t>
            </a:r>
          </a:p>
          <a:p>
            <a:r>
              <a:rPr lang="en-US" baseline="0" dirty="0" smtClean="0"/>
              <a:t>We should use </a:t>
            </a:r>
            <a:r>
              <a:rPr lang="en-US" baseline="0" dirty="0" err="1" smtClean="0"/>
              <a:t>oss</a:t>
            </a:r>
            <a:r>
              <a:rPr lang="en-US" baseline="0" dirty="0" smtClean="0"/>
              <a:t> more. </a:t>
            </a:r>
            <a:endParaRPr lang="en-US" dirty="0" smtClean="0"/>
          </a:p>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Linkage: We have</a:t>
            </a:r>
            <a:r>
              <a:rPr lang="en-US" baseline="0" dirty="0" smtClean="0"/>
              <a:t> many recommendations for manager!!!</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FangSu</a:t>
            </a:r>
            <a:r>
              <a:rPr lang="en-US" altLang="zh-CN" baseline="0" dirty="0" smtClean="0"/>
              <a:t> 24-28</a:t>
            </a:r>
            <a:endParaRPr lang="zh-CN" altLang="en-US" dirty="0"/>
          </a:p>
        </p:txBody>
      </p:sp>
      <p:sp>
        <p:nvSpPr>
          <p:cNvPr id="4" name="灯片编号占位符 3"/>
          <p:cNvSpPr>
            <a:spLocks noGrp="1"/>
          </p:cNvSpPr>
          <p:nvPr>
            <p:ph type="sldNum" sz="quarter" idx="10"/>
          </p:nvPr>
        </p:nvSpPr>
        <p:spPr/>
        <p:txBody>
          <a:bodyPr/>
          <a:lstStyle/>
          <a:p>
            <a:fld id="{3200F4EF-5FDC-4D20-9BCE-27E5966435D7}"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Cho 29-30</a:t>
            </a:r>
          </a:p>
          <a:p>
            <a:pPr>
              <a:buFontTx/>
              <a:buNone/>
            </a:pPr>
            <a:r>
              <a:rPr lang="en-US" dirty="0" smtClean="0"/>
              <a:t>---------------------------</a:t>
            </a:r>
          </a:p>
          <a:p>
            <a:pPr>
              <a:buFontTx/>
              <a:buChar char="-"/>
            </a:pPr>
            <a:r>
              <a:rPr lang="en-US" dirty="0" smtClean="0"/>
              <a:t>Out of the </a:t>
            </a:r>
            <a:r>
              <a:rPr lang="en-US" dirty="0" smtClean="0">
                <a:hlinkClick r:id="rId3" action="ppaction://hlinkfile" tooltip="TOP500"/>
              </a:rPr>
              <a:t>top 500</a:t>
            </a:r>
            <a:r>
              <a:rPr lang="en-US" dirty="0" smtClean="0"/>
              <a:t> systems of supercomputer, 443 (88.6%) run a Linux distribution (June’09).</a:t>
            </a:r>
            <a:r>
              <a:rPr lang="en-US" baseline="30000" dirty="0" smtClean="0"/>
              <a:t>8</a:t>
            </a:r>
          </a:p>
          <a:p>
            <a:pPr>
              <a:buFontTx/>
              <a:buChar char="-"/>
            </a:pPr>
            <a:r>
              <a:rPr lang="en-US" dirty="0" smtClean="0"/>
              <a:t>In server </a:t>
            </a:r>
            <a:r>
              <a:rPr lang="en-US" i="1" dirty="0" smtClean="0"/>
              <a:t>revenue</a:t>
            </a:r>
            <a:r>
              <a:rPr lang="en-US" dirty="0" smtClean="0"/>
              <a:t> market share (2009Q1) Windows achieved 37.3% and Linux achieved 13.8% </a:t>
            </a:r>
            <a:r>
              <a:rPr lang="en-US" baseline="30000" dirty="0" smtClean="0"/>
              <a:t>9</a:t>
            </a:r>
            <a:r>
              <a:rPr lang="en-US" dirty="0" smtClean="0"/>
              <a:t> </a:t>
            </a:r>
            <a:endParaRPr lang="en-US" baseline="30000" dirty="0" smtClean="0"/>
          </a:p>
          <a:p>
            <a:pPr>
              <a:buFontTx/>
              <a:buChar char="-"/>
            </a:pPr>
            <a:r>
              <a:rPr lang="en-US" dirty="0" smtClean="0"/>
              <a:t>2008, Linux powered five of the ten most reliable internet hosting companies</a:t>
            </a:r>
            <a:r>
              <a:rPr lang="en-US" baseline="30000" dirty="0" smtClean="0"/>
              <a:t>10</a:t>
            </a:r>
            <a:r>
              <a:rPr lang="en-US" dirty="0" smtClean="0"/>
              <a:t> </a:t>
            </a:r>
            <a:endParaRPr lang="en-US" baseline="30000" dirty="0" smtClean="0"/>
          </a:p>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Mark 31: </a:t>
            </a:r>
            <a:r>
              <a:rPr lang="en-US" dirty="0" smtClean="0"/>
              <a:t>Why did we </a:t>
            </a:r>
            <a:r>
              <a:rPr lang="en-US" smtClean="0"/>
              <a:t>choose these cases?</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 2</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Jialou</a:t>
            </a:r>
            <a:r>
              <a:rPr lang="en-US" dirty="0" smtClean="0"/>
              <a:t> 32-33</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 34-37</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to CIO</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Jialou</a:t>
            </a:r>
            <a:r>
              <a:rPr lang="en-US" baseline="0" dirty="0" smtClean="0"/>
              <a:t> 38</a:t>
            </a:r>
          </a:p>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FangSu</a:t>
            </a:r>
            <a:r>
              <a:rPr lang="en-US" baseline="0" dirty="0" smtClean="0"/>
              <a:t> 39-42</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to CIO</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Jialou</a:t>
            </a:r>
            <a:r>
              <a:rPr lang="en-US" baseline="0" dirty="0" smtClean="0"/>
              <a:t> 43</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Mark 44-49</a:t>
            </a:r>
          </a:p>
          <a:p>
            <a:r>
              <a:rPr lang="en-US" dirty="0" smtClean="0"/>
              <a:t>Reasons</a:t>
            </a:r>
            <a:r>
              <a:rPr lang="en-US" baseline="0" dirty="0" smtClean="0"/>
              <a:t> for not comparing Monsanto with the other two.  Unique to others</a:t>
            </a:r>
          </a:p>
          <a:p>
            <a:r>
              <a:rPr lang="en-US" baseline="0" dirty="0" smtClean="0"/>
              <a:t>Focusing more on the risks of OSS</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Jialou</a:t>
            </a:r>
            <a:r>
              <a:rPr lang="en-US" dirty="0" smtClean="0"/>
              <a:t> 3-7</a:t>
            </a:r>
          </a:p>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Jialou</a:t>
            </a:r>
            <a:r>
              <a:rPr lang="en-US" dirty="0" smtClean="0"/>
              <a:t> 50-51</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50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r>
              <a:rPr lang="en-US" baseline="0" dirty="0" smtClean="0"/>
              <a:t> 52-53</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52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Other than cost,</a:t>
            </a:r>
            <a:r>
              <a:rPr lang="en-US" baseline="0" dirty="0" smtClean="0"/>
              <a:t> what is another reason why companies are using OSS?</a:t>
            </a:r>
          </a:p>
          <a:p>
            <a:pPr marL="228600" indent="-228600">
              <a:buAutoNum type="arabicPeriod"/>
            </a:pPr>
            <a:r>
              <a:rPr lang="en-US" baseline="0" dirty="0" smtClean="0"/>
              <a:t>A set of rules for encoding documents electronically is</a:t>
            </a:r>
          </a:p>
          <a:p>
            <a:pPr marL="685800" lvl="1" indent="-228600">
              <a:buAutoNum type="arabicPeriod"/>
            </a:pPr>
            <a:r>
              <a:rPr lang="en-US" baseline="0" dirty="0" smtClean="0"/>
              <a:t>XML</a:t>
            </a:r>
          </a:p>
          <a:p>
            <a:pPr marL="685800" lvl="1" indent="-228600">
              <a:buAutoNum type="arabicPeriod"/>
            </a:pPr>
            <a:r>
              <a:rPr lang="en-US" baseline="0" dirty="0" smtClean="0"/>
              <a:t>HTML</a:t>
            </a:r>
          </a:p>
          <a:p>
            <a:pPr marL="685800" lvl="1" indent="-228600">
              <a:buAutoNum type="arabicPeriod"/>
            </a:pPr>
            <a:r>
              <a:rPr lang="en-US" baseline="0" dirty="0" smtClean="0"/>
              <a:t>IP</a:t>
            </a:r>
          </a:p>
          <a:p>
            <a:pPr marL="685800" lvl="1" indent="-228600">
              <a:buAutoNum type="arabicPeriod"/>
            </a:pPr>
            <a:r>
              <a:rPr lang="en-US" baseline="0" dirty="0" smtClean="0"/>
              <a:t>J2EE</a:t>
            </a:r>
          </a:p>
          <a:p>
            <a:pPr marL="228600" lvl="0" indent="-228600">
              <a:buAutoNum type="arabicPeriod"/>
            </a:pPr>
            <a:r>
              <a:rPr lang="en-US" baseline="0" dirty="0" smtClean="0"/>
              <a:t>What percentage of UMSL students in the survey knew about Firefox?</a:t>
            </a:r>
          </a:p>
          <a:p>
            <a:pPr marL="228600" lvl="0" indent="-228600">
              <a:buAutoNum type="arabicPeriod"/>
            </a:pPr>
            <a:r>
              <a:rPr lang="en-US" dirty="0" smtClean="0"/>
              <a:t>Write down at least three managerial</a:t>
            </a:r>
            <a:r>
              <a:rPr lang="en-US" baseline="0" dirty="0" smtClean="0"/>
              <a:t> concerns in the use of OSS?</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r>
              <a:rPr lang="en-US" baseline="0" dirty="0" smtClean="0"/>
              <a:t> 8</a:t>
            </a:r>
          </a:p>
        </p:txBody>
      </p:sp>
      <p:sp>
        <p:nvSpPr>
          <p:cNvPr id="4" name="Slide Number Placeholder 3"/>
          <p:cNvSpPr>
            <a:spLocks noGrp="1"/>
          </p:cNvSpPr>
          <p:nvPr>
            <p:ph type="sldNum" sz="quarter" idx="10"/>
          </p:nvPr>
        </p:nvSpPr>
        <p:spPr/>
        <p:txBody>
          <a:bodyPr/>
          <a:lstStyle/>
          <a:p>
            <a:fld id="{3200F4EF-5FDC-4D20-9BCE-27E5966435D7}"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Cho 9-10</a:t>
            </a:r>
            <a:endParaRPr lang="zh-CN" altLang="en-US" dirty="0"/>
          </a:p>
        </p:txBody>
      </p:sp>
      <p:sp>
        <p:nvSpPr>
          <p:cNvPr id="4" name="灯片编号占位符 3"/>
          <p:cNvSpPr>
            <a:spLocks noGrp="1"/>
          </p:cNvSpPr>
          <p:nvPr>
            <p:ph type="sldNum" sz="quarter" idx="10"/>
          </p:nvPr>
        </p:nvSpPr>
        <p:spPr/>
        <p:txBody>
          <a:bodyPr/>
          <a:lstStyle/>
          <a:p>
            <a:fld id="{3200F4EF-5FDC-4D20-9BCE-27E5966435D7}"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FangSu</a:t>
            </a:r>
            <a:r>
              <a:rPr lang="en-US" dirty="0" smtClean="0"/>
              <a:t> 11-13</a:t>
            </a:r>
          </a:p>
          <a:p>
            <a:r>
              <a:rPr lang="en-US" dirty="0" smtClean="0"/>
              <a:t>Find more info about GNU project!!!</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dirty="0" smtClean="0"/>
              <a:t>Find</a:t>
            </a:r>
            <a:r>
              <a:rPr lang="en-US" sz="1200" i="0" baseline="0" dirty="0" smtClean="0"/>
              <a:t> more info about </a:t>
            </a:r>
            <a:r>
              <a:rPr lang="en-US" sz="1200" i="1" dirty="0" smtClean="0"/>
              <a:t>he Cathedral and The Bazaar!!!</a:t>
            </a:r>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Cho 14-17</a:t>
            </a:r>
          </a:p>
          <a:p>
            <a:endParaRPr lang="en-US" dirty="0"/>
          </a:p>
        </p:txBody>
      </p:sp>
      <p:sp>
        <p:nvSpPr>
          <p:cNvPr id="4" name="Slide Number Placeholder 3"/>
          <p:cNvSpPr>
            <a:spLocks noGrp="1"/>
          </p:cNvSpPr>
          <p:nvPr>
            <p:ph type="sldNum" sz="quarter" idx="10"/>
          </p:nvPr>
        </p:nvSpPr>
        <p:spPr/>
        <p:txBody>
          <a:bodyPr/>
          <a:lstStyle/>
          <a:p>
            <a:fld id="{3200F4EF-5FDC-4D20-9BCE-27E5966435D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F52B5CA-848A-4469-975D-D8ADEAACC43B}" type="datetime1">
              <a:rPr lang="en-US" smtClean="0"/>
              <a:pPr/>
              <a:t>11/30/2009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B05870D-112B-4492-AC28-C8DEF8BEB5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FDDA92-C433-4EB4-90F0-16243BFC86BB}" type="datetime1">
              <a:rPr lang="en-US" smtClean="0"/>
              <a:pPr/>
              <a:t>11/30/2009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5870D-112B-4492-AC28-C8DEF8BEB5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E27087-D8E0-4507-A21A-F5644F778E47}" type="datetime1">
              <a:rPr lang="en-US" smtClean="0"/>
              <a:pPr/>
              <a:t>11/30/2009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5870D-112B-4492-AC28-C8DEF8BEB5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8E7D025-93DE-414C-9227-5DB98B853CCA}" type="datetime1">
              <a:rPr lang="en-US" smtClean="0"/>
              <a:pPr/>
              <a:t>11/30/2009</a:t>
            </a:fld>
            <a:endParaRPr lang="en-US"/>
          </a:p>
        </p:txBody>
      </p:sp>
      <p:sp>
        <p:nvSpPr>
          <p:cNvPr id="9" name="Slide Number Placeholder 8"/>
          <p:cNvSpPr>
            <a:spLocks noGrp="1"/>
          </p:cNvSpPr>
          <p:nvPr>
            <p:ph type="sldNum" sz="quarter" idx="15"/>
          </p:nvPr>
        </p:nvSpPr>
        <p:spPr/>
        <p:txBody>
          <a:bodyPr rtlCol="0"/>
          <a:lstStyle/>
          <a:p>
            <a:fld id="{3B05870D-112B-4492-AC28-C8DEF8BEB5C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A53BA52-20AD-469E-A804-4CA85D0F821E}" type="datetime1">
              <a:rPr lang="en-US" smtClean="0"/>
              <a:pPr/>
              <a:t>11/30/2009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B05870D-112B-4492-AC28-C8DEF8BEB5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41078E2-F524-4803-B645-534B2DC130E3}" type="datetime1">
              <a:rPr lang="en-US" smtClean="0"/>
              <a:pPr/>
              <a:t>11/30/2009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5870D-112B-4492-AC28-C8DEF8BEB5C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422D239-7530-4390-A322-D11191C43E7F}" type="datetime1">
              <a:rPr lang="en-US" smtClean="0"/>
              <a:pPr/>
              <a:t>11/30/2009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5870D-112B-4492-AC28-C8DEF8BEB5C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23D4A38-1CC4-487E-8D7B-638718DFF069}" type="datetime1">
              <a:rPr lang="en-US" smtClean="0"/>
              <a:pPr/>
              <a:t>11/30/2009</a:t>
            </a:fld>
            <a:endParaRPr lang="en-US"/>
          </a:p>
        </p:txBody>
      </p:sp>
      <p:sp>
        <p:nvSpPr>
          <p:cNvPr id="7" name="Slide Number Placeholder 6"/>
          <p:cNvSpPr>
            <a:spLocks noGrp="1"/>
          </p:cNvSpPr>
          <p:nvPr>
            <p:ph type="sldNum" sz="quarter" idx="11"/>
          </p:nvPr>
        </p:nvSpPr>
        <p:spPr/>
        <p:txBody>
          <a:bodyPr rtlCol="0"/>
          <a:lstStyle/>
          <a:p>
            <a:fld id="{3B05870D-112B-4492-AC28-C8DEF8BEB5C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E8F24-51C1-498D-8F84-259A08CD7FEB}" type="datetime1">
              <a:rPr lang="en-US" smtClean="0"/>
              <a:pPr/>
              <a:t>11/30/2009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5870D-112B-4492-AC28-C8DEF8BEB5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4B72E55-8DD0-4AB0-9091-4745EC67B4E6}" type="datetime1">
              <a:rPr lang="en-US" smtClean="0"/>
              <a:pPr/>
              <a:t>11/30/2009</a:t>
            </a:fld>
            <a:endParaRPr lang="en-US"/>
          </a:p>
        </p:txBody>
      </p:sp>
      <p:sp>
        <p:nvSpPr>
          <p:cNvPr id="22" name="Slide Number Placeholder 21"/>
          <p:cNvSpPr>
            <a:spLocks noGrp="1"/>
          </p:cNvSpPr>
          <p:nvPr>
            <p:ph type="sldNum" sz="quarter" idx="15"/>
          </p:nvPr>
        </p:nvSpPr>
        <p:spPr/>
        <p:txBody>
          <a:bodyPr rtlCol="0"/>
          <a:lstStyle/>
          <a:p>
            <a:fld id="{3B05870D-112B-4492-AC28-C8DEF8BEB5C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4BDB885-51FC-41E4-AD3A-D8BA8941A5F1}" type="datetime1">
              <a:rPr lang="en-US" smtClean="0"/>
              <a:pPr/>
              <a:t>11/30/2009</a:t>
            </a:fld>
            <a:endParaRPr lang="en-US"/>
          </a:p>
        </p:txBody>
      </p:sp>
      <p:sp>
        <p:nvSpPr>
          <p:cNvPr id="18" name="Slide Number Placeholder 17"/>
          <p:cNvSpPr>
            <a:spLocks noGrp="1"/>
          </p:cNvSpPr>
          <p:nvPr>
            <p:ph type="sldNum" sz="quarter" idx="11"/>
          </p:nvPr>
        </p:nvSpPr>
        <p:spPr/>
        <p:txBody>
          <a:bodyPr rtlCol="0"/>
          <a:lstStyle/>
          <a:p>
            <a:fld id="{3B05870D-112B-4492-AC28-C8DEF8BEB5C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D8F04-DD0B-41B3-A360-42CF6B9FDD64}" type="datetime1">
              <a:rPr lang="en-US" smtClean="0"/>
              <a:pPr/>
              <a:t>11/30/2009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B05870D-112B-4492-AC28-C8DEF8BEB5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opensource.org/docs/definition.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atic.userland.com/userLandDiscussArchive/msg019844.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hyperlink" Target="http://static.userland.com/userLandDiscussArchive/msg019844.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ocghop.appspot.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inux.org/dis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Mozilla_Firefox" TargetMode="External"/><Relationship Id="rId3" Type="http://schemas.openxmlformats.org/officeDocument/2006/relationships/image" Target="../media/image16.png"/><Relationship Id="rId7" Type="http://schemas.openxmlformats.org/officeDocument/2006/relationships/hyperlink" Target="http://en.wikipedia.org/wiki/Internet_Explor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en.wikipedia.org/wiki/Opera_(web_browser)" TargetMode="External"/><Relationship Id="rId5" Type="http://schemas.openxmlformats.org/officeDocument/2006/relationships/hyperlink" Target="http://en.wikipedia.org/wiki/Usage_share_of_web_browsers" TargetMode="External"/><Relationship Id="rId10" Type="http://schemas.openxmlformats.org/officeDocument/2006/relationships/hyperlink" Target="http://en.wikipedia.org/wiki/Google_Chrome" TargetMode="External"/><Relationship Id="rId4" Type="http://schemas.openxmlformats.org/officeDocument/2006/relationships/hyperlink" Target="http://www.mozilla.com/en-US/firefox/features/" TargetMode="External"/><Relationship Id="rId9" Type="http://schemas.openxmlformats.org/officeDocument/2006/relationships/hyperlink" Target="http://en.wikipedia.org/wiki/Safari_(web_brows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oftware.ivertech.com/_ivertechArticle13894_OpenSourceSoftwarevsProprietarySoftware.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software.ivertech.com/_ivertechArticle13894_OpenSourceSoftwarevsProprietarySoftware.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oftware.ivertech.com/_ivertechArticle13894_OpenSourceSoftwarevsProprietarySoftware.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ftware.ivertech.com/_ivertechArticle13894_OpenSourceSoftwarevsProprietarySoftware.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netc.org/openoptions/pros_cons/tco.html" TargetMode="External"/><Relationship Id="rId4" Type="http://schemas.openxmlformats.org/officeDocument/2006/relationships/hyperlink" Target="http://www.netc.orgopenoptionsimagesgiftco.gi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ducause.mediasite.com/mediasite/SilverlightPlayer/Default.aspx?peid=3f76ff6fc7354dbdb81202bb6a00146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ntranetjournal.com/articles/200807/ij_07_30_08a.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ntranetjournal.com/articles/200807/ij_07_30_08a.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ntranetjournal.com/articles/200807/ij_07_30_08a.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Comparison_of_Windows_and_Linux" TargetMode="External"/><Relationship Id="rId3" Type="http://schemas.openxmlformats.org/officeDocument/2006/relationships/hyperlink" Target="http://en.wikipedia.org/wiki/Top500" TargetMode="External"/><Relationship Id="rId7" Type="http://schemas.openxmlformats.org/officeDocument/2006/relationships/hyperlink" Target="http://marketshare.hitslink.com/operating-system-market-share.aspx?qprid=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news.netcraft.com/archives/2009/01/02/new_york_internet_and_westhost_are_the_most_reliable_hosting_companies_in_december_2008.html" TargetMode="External"/><Relationship Id="rId5" Type="http://schemas.openxmlformats.org/officeDocument/2006/relationships/hyperlink" Target="http://www.top500.org/stats/list/33/osfam" TargetMode="External"/><Relationship Id="rId10" Type="http://schemas.openxmlformats.org/officeDocument/2006/relationships/image" Target="../media/image21.jpeg"/><Relationship Id="rId4" Type="http://schemas.openxmlformats.org/officeDocument/2006/relationships/hyperlink" Target="http://www.idc.com/getdoc.jsp?containerId=prUS21114208" TargetMode="External"/><Relationship Id="rId9"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01.ibm.com/software/webservers/appserv/oscp/?S_CMP=from1008swnews" TargetMode="External"/><Relationship Id="rId2" Type="http://schemas.openxmlformats.org/officeDocument/2006/relationships/hyperlink" Target="http://www.microsoft.com/opensource/"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oracle.com/us/technologies/open-source/index.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umsl.edu/technology/message.html" TargetMode="External"/><Relationship Id="rId5" Type="http://schemas.openxmlformats.org/officeDocument/2006/relationships/hyperlink" Target="http://www.glvcsports.com/images/2007/7/31/UMSL_Trident-color.jpg" TargetMode="Externa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1.jpeg"/><Relationship Id="rId7" Type="http://schemas.openxmlformats.org/officeDocument/2006/relationships/image" Target="../media/image36.png"/><Relationship Id="rId2" Type="http://schemas.openxmlformats.org/officeDocument/2006/relationships/hyperlink" Target="http://www.umsl.edu/"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adobe.com/products/coldfusion/" TargetMode="External"/><Relationship Id="rId4" Type="http://schemas.openxmlformats.org/officeDocument/2006/relationships/hyperlink" Target="http://www.vmware.com/virtualization/why-virtualize.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www.sigma-aldrich.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sigmaaldrich.com/ireland.html" TargetMode="Externa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01.ibm.com/software/websphere/" TargetMode="External"/><Relationship Id="rId5" Type="http://schemas.openxmlformats.org/officeDocument/2006/relationships/hyperlink" Target="http://freewarehome.com/" TargetMode="Externa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hyperlink" Target="http://www.sigmaaldrich.com/ireland.html"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coderetard.com/" TargetMode="External"/><Relationship Id="rId5" Type="http://schemas.openxmlformats.org/officeDocument/2006/relationships/hyperlink" Target="http://images.google.com/imgres?imgurl=http://coad.net/blog/images/SnagItScreenCaptureUtility_A840/SnagItEditorAnnotated1.png&amp;imgrefurl=http://ankitbansal15.blogspot.com/2009_02_01_archive.html&amp;usg=__OuY0GohCNGx4Aj3clVxI9FU61ao=&amp;h=613&amp;w=620&amp;sz=105&amp;hl=en&amp;start=1&amp;um=1&amp;tbnid=PWy4cALPRF3CjM:&amp;tbnh=134&amp;tbnw=136&amp;prev=/images?q=snag-it&amp;hl=en&amp;client=firefox-a&amp;rls=org.mozilla:en-US:official&amp;sa=N&amp;um=1" TargetMode="Externa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en.wikipedia.org/wiki/Usage_share_of_web_browsers" TargetMode="External"/><Relationship Id="rId13" Type="http://schemas.openxmlformats.org/officeDocument/2006/relationships/hyperlink" Target="http://www.netc.org/openoptions/pros_cons/tco.htm" TargetMode="External"/><Relationship Id="rId18" Type="http://schemas.openxmlformats.org/officeDocument/2006/relationships/hyperlink" Target="http://news.netcraft.com/archives/2009/01/02/new_york_internet_and_westhost_are_the_most_reliable_hosting_companies_in_december_2008.html" TargetMode="External"/><Relationship Id="rId3" Type="http://schemas.openxmlformats.org/officeDocument/2006/relationships/hyperlink" Target="http://www.opensource.org/docs/definition.php" TargetMode="External"/><Relationship Id="rId21" Type="http://schemas.openxmlformats.org/officeDocument/2006/relationships/hyperlink" Target="http://www.microsoft.com/opensource/" TargetMode="External"/><Relationship Id="rId7" Type="http://schemas.openxmlformats.org/officeDocument/2006/relationships/hyperlink" Target="http://www.mozilla.com/en-US/firefox/features/" TargetMode="External"/><Relationship Id="rId12" Type="http://schemas.openxmlformats.org/officeDocument/2006/relationships/hyperlink" Target="http://www.netc.orgopenoptionsimagesgiftco.gif/" TargetMode="External"/><Relationship Id="rId17" Type="http://schemas.openxmlformats.org/officeDocument/2006/relationships/hyperlink" Target="http://www.top500.org/stats/list/33/osfam" TargetMode="External"/><Relationship Id="rId2" Type="http://schemas.openxmlformats.org/officeDocument/2006/relationships/hyperlink" Target="http://socghop.appspot.com/" TargetMode="External"/><Relationship Id="rId16" Type="http://schemas.openxmlformats.org/officeDocument/2006/relationships/hyperlink" Target="http://www.idc.com/getdoc.jsp?containerId=prUS21114208" TargetMode="External"/><Relationship Id="rId20" Type="http://schemas.openxmlformats.org/officeDocument/2006/relationships/hyperlink" Target="http://en.wikipedia.org/wiki/Comparison_of_Windows_and_Linux" TargetMode="External"/><Relationship Id="rId1" Type="http://schemas.openxmlformats.org/officeDocument/2006/relationships/slideLayout" Target="../slideLayouts/slideLayout2.xml"/><Relationship Id="rId6" Type="http://schemas.openxmlformats.org/officeDocument/2006/relationships/hyperlink" Target="http://www.linux.org/dist/" TargetMode="External"/><Relationship Id="rId11" Type="http://schemas.openxmlformats.org/officeDocument/2006/relationships/hyperlink" Target="http://software.ivertech.com/_ivertechArticle13894_OpenSourceSoftwarevsProprietarySoftware.htm" TargetMode="External"/><Relationship Id="rId5" Type="http://schemas.openxmlformats.org/officeDocument/2006/relationships/hyperlink" Target="http://en.wikipedia.org/" TargetMode="External"/><Relationship Id="rId15" Type="http://schemas.openxmlformats.org/officeDocument/2006/relationships/hyperlink" Target="http://www.intranetjournal.com/articles/200807/ij_07_30_08a.html" TargetMode="External"/><Relationship Id="rId23" Type="http://schemas.openxmlformats.org/officeDocument/2006/relationships/hyperlink" Target="http://www.businessdictionary.com/" TargetMode="External"/><Relationship Id="rId10" Type="http://schemas.openxmlformats.org/officeDocument/2006/relationships/hyperlink" Target="http://www.macalester.edu/environmentalstudies/students/projects/citizenscience2008/rbgh/ActorMotivations.html" TargetMode="External"/><Relationship Id="rId19" Type="http://schemas.openxmlformats.org/officeDocument/2006/relationships/hyperlink" Target="http://marketshare.hitslink.com/operating-system-market-share.aspx?qprid=8" TargetMode="External"/><Relationship Id="rId4" Type="http://schemas.openxmlformats.org/officeDocument/2006/relationships/hyperlink" Target="http://static.userland.com/userLandDiscussArchive/msg019844.html" TargetMode="External"/><Relationship Id="rId9" Type="http://schemas.openxmlformats.org/officeDocument/2006/relationships/hyperlink" Target="http://www.coderetard.com/" TargetMode="External"/><Relationship Id="rId14" Type="http://schemas.openxmlformats.org/officeDocument/2006/relationships/hyperlink" Target="http://educause.mediasite.com/mediasite/SilverlightPlayer/Default.aspx?peid=3f76ff6fc7354dbdb81202bb6a00146c" TargetMode="External"/><Relationship Id="rId22" Type="http://schemas.openxmlformats.org/officeDocument/2006/relationships/hyperlink" Target="http://www-01.ibm.com/software/webservers/appserv/oscp/?S_CMP=from1008swnews"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freewarehome.com/" TargetMode="External"/><Relationship Id="rId3" Type="http://schemas.openxmlformats.org/officeDocument/2006/relationships/hyperlink" Target="http://www.glvcsports.com/images/2007/7/31/UMSL_Trident-color.jpg" TargetMode="External"/><Relationship Id="rId7" Type="http://schemas.openxmlformats.org/officeDocument/2006/relationships/hyperlink" Target="http://www.sigmaaldrich.com/ireland.html" TargetMode="External"/><Relationship Id="rId2" Type="http://schemas.openxmlformats.org/officeDocument/2006/relationships/hyperlink" Target="http://www.oracle.com/us/technologies/open-source/index.htm" TargetMode="External"/><Relationship Id="rId1" Type="http://schemas.openxmlformats.org/officeDocument/2006/relationships/slideLayout" Target="../slideLayouts/slideLayout2.xml"/><Relationship Id="rId6" Type="http://schemas.openxmlformats.org/officeDocument/2006/relationships/hyperlink" Target="http://www.adobe.com/products/coldfusion" TargetMode="External"/><Relationship Id="rId5" Type="http://schemas.openxmlformats.org/officeDocument/2006/relationships/hyperlink" Target="http://www.vmware.com/virtualization/why-virtualize.html" TargetMode="External"/><Relationship Id="rId10" Type="http://schemas.openxmlformats.org/officeDocument/2006/relationships/hyperlink" Target="http://images.google.com/imgres?imgurl=http://coad.net/blog/images/SnagItScreenCaptureUtility_A840/SnagItEditorAnnotated1.png&amp;imgrefurl=http://ankitbansal15.blogspot.com/2009_02_01_archive.html&amp;usg=__OuY0GohCNGx4Aj3clVxI9FU61ao=&amp;h=613&amp;w=620&amp;sz=105&amp;hl=en&amp;start=1&amp;um=1&amp;tbnid=PWy4cALPRF3CjM:&amp;tbnh=134&amp;tbnw=136&amp;prev=/images?q=snag-it&amp;hl=en&amp;client=firefox-a&amp;rls=org.mozilla:en-US:official&amp;sa=N&amp;um=1" TargetMode="External"/><Relationship Id="rId4" Type="http://schemas.openxmlformats.org/officeDocument/2006/relationships/hyperlink" Target="http://www.umsl.edu/technology/message.html" TargetMode="External"/><Relationship Id="rId9" Type="http://schemas.openxmlformats.org/officeDocument/2006/relationships/hyperlink" Target="http://www-01.ibm.com/software/websphere"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eb.ebscohost.com.ezproxy.umsl.edu/ehost/detail?vid=16&amp;hid=4&amp;sid=f1f48fa3-9a7f-4165-9238-97af8b0bcdb1@sessionmgr14&amp;bdata=JnNpdGU9ZWhvc3QtbGl2ZQ==" TargetMode="External"/><Relationship Id="rId3" Type="http://schemas.openxmlformats.org/officeDocument/2006/relationships/hyperlink" Target="http://web.ebscohost.com/ehost/detail?vid=4&amp;hid=103&amp;sid=7227cf88-dc3d-4a25-b645-0aed08bfeb12@sessionmgr111&amp;bdata=JnNpdGU9ZWhvc3QtbGl2ZQ==" TargetMode="External"/><Relationship Id="rId7" Type="http://schemas.openxmlformats.org/officeDocument/2006/relationships/hyperlink" Target="http://www.isaca.org/Content/ContentGroups/Journal1/20002/Why_Rein_in_Linux_.htm" TargetMode="External"/><Relationship Id="rId2" Type="http://schemas.openxmlformats.org/officeDocument/2006/relationships/hyperlink" Target="http://web.ebscohost.com/ehost/detail?vid=6&amp;hid=103&amp;sid=7227cf88-dc3d-4a25-b645-0aed08bfeb12@sessionmgr111&amp;bdata=JnNpdGU9ZWhvc3QtbGl2ZQ==" TargetMode="External"/><Relationship Id="rId1" Type="http://schemas.openxmlformats.org/officeDocument/2006/relationships/slideLayout" Target="../slideLayouts/slideLayout2.xml"/><Relationship Id="rId6" Type="http://schemas.openxmlformats.org/officeDocument/2006/relationships/hyperlink" Target="http://web.ebscohost.com.ezproxy.umsl.edu/ehost/detail?vid=18&amp;hid=4&amp;sid=f1f48fa3-9a7f-4165-9238-97af8b0bcdb1@sessionmgr14&amp;bdata=JnNpdGU9ZWhvc3QtbGl2ZQ==" TargetMode="External"/><Relationship Id="rId5" Type="http://schemas.openxmlformats.org/officeDocument/2006/relationships/hyperlink" Target="http://proquest.umi.com.ezproxy.umsl.edu/pqdweb?index=0&amp;did=1570723481&amp;SrchMode=1&amp;sid=1&amp;Fmt=6&amp;VInst=PROD&amp;VType=PQD&amp;RQT=309&amp;VName=PQD&amp;TS=1259627554&amp;clientId=45249" TargetMode="External"/><Relationship Id="rId4" Type="http://schemas.openxmlformats.org/officeDocument/2006/relationships/hyperlink" Target="http://web.ebscohost.com.ezproxy.umsl.edu/ehost/detail?vid=14&amp;hid=4&amp;sid=f1f48fa3-9a7f-4165-9238-97af8b0bcdb1@sessionmgr14&amp;bdata=JnNpdGU9ZWhvc3QtbGl2ZQ=="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IMG_1282副本.jpg"/>
          <p:cNvPicPr>
            <a:picLocks noChangeAspect="1"/>
          </p:cNvPicPr>
          <p:nvPr/>
        </p:nvPicPr>
        <p:blipFill>
          <a:blip r:embed="rId3" cstate="print"/>
          <a:stretch>
            <a:fillRect/>
          </a:stretch>
        </p:blipFill>
        <p:spPr>
          <a:xfrm>
            <a:off x="1828800" y="2209800"/>
            <a:ext cx="4572000" cy="3820779"/>
          </a:xfrm>
          <a:prstGeom prst="rect">
            <a:avLst/>
          </a:prstGeom>
        </p:spPr>
      </p:pic>
      <p:sp>
        <p:nvSpPr>
          <p:cNvPr id="2" name="Title 1"/>
          <p:cNvSpPr>
            <a:spLocks noGrp="1"/>
          </p:cNvSpPr>
          <p:nvPr>
            <p:ph type="ctrTitle"/>
          </p:nvPr>
        </p:nvSpPr>
        <p:spPr>
          <a:xfrm>
            <a:off x="1143000" y="685800"/>
            <a:ext cx="6172200" cy="1371600"/>
          </a:xfrm>
          <a:effectLst>
            <a:glow rad="101600">
              <a:schemeClr val="accent2">
                <a:satMod val="175000"/>
                <a:alpha val="40000"/>
              </a:schemeClr>
            </a:glow>
            <a:outerShdw blurRad="50800" dist="38100" dir="5400000" algn="t" rotWithShape="0">
              <a:prstClr val="black">
                <a:alpha val="40000"/>
              </a:prstClr>
            </a:outerShdw>
          </a:effectLst>
        </p:spPr>
        <p:txBody>
          <a:bodyPr>
            <a:normAutofit/>
          </a:bodyPr>
          <a:lstStyle/>
          <a:p>
            <a:r>
              <a:rPr lang="en-US" sz="3600" dirty="0" smtClean="0"/>
              <a:t>Open Source Software (OSS)</a:t>
            </a:r>
            <a:endParaRPr lang="en-US" sz="3600" dirty="0"/>
          </a:p>
        </p:txBody>
      </p:sp>
      <p:pic>
        <p:nvPicPr>
          <p:cNvPr id="1026" name="Picture 2"/>
          <p:cNvPicPr>
            <a:picLocks noChangeAspect="1" noChangeArrowheads="1"/>
          </p:cNvPicPr>
          <p:nvPr/>
        </p:nvPicPr>
        <p:blipFill>
          <a:blip r:embed="rId4" cstate="print"/>
          <a:srcRect/>
          <a:stretch>
            <a:fillRect/>
          </a:stretch>
        </p:blipFill>
        <p:spPr bwMode="auto">
          <a:xfrm>
            <a:off x="6578600" y="1981200"/>
            <a:ext cx="2032000" cy="1752600"/>
          </a:xfrm>
          <a:prstGeom prst="rect">
            <a:avLst/>
          </a:prstGeom>
          <a:noFill/>
          <a:ln w="9525">
            <a:noFill/>
            <a:miter lim="800000"/>
            <a:headEnd/>
            <a:tailEnd/>
          </a:ln>
          <a:effectLst/>
        </p:spPr>
      </p:pic>
      <p:sp>
        <p:nvSpPr>
          <p:cNvPr id="5" name="TextBox 4"/>
          <p:cNvSpPr txBox="1"/>
          <p:nvPr/>
        </p:nvSpPr>
        <p:spPr>
          <a:xfrm flipH="1">
            <a:off x="6521823" y="5105400"/>
            <a:ext cx="2743200" cy="1477328"/>
          </a:xfrm>
          <a:prstGeom prst="rect">
            <a:avLst/>
          </a:prstGeom>
          <a:noFill/>
        </p:spPr>
        <p:txBody>
          <a:bodyPr wrap="square" rtlCol="0">
            <a:spAutoFit/>
          </a:bodyPr>
          <a:lstStyle/>
          <a:p>
            <a:r>
              <a:rPr lang="en-US" dirty="0" smtClean="0"/>
              <a:t>Presented by:</a:t>
            </a:r>
          </a:p>
          <a:p>
            <a:r>
              <a:rPr lang="en-US" dirty="0" smtClean="0"/>
              <a:t>1. Su Fang</a:t>
            </a:r>
          </a:p>
          <a:p>
            <a:r>
              <a:rPr lang="en-US" dirty="0"/>
              <a:t>2</a:t>
            </a:r>
            <a:r>
              <a:rPr lang="en-US" dirty="0" smtClean="0"/>
              <a:t>. </a:t>
            </a:r>
            <a:r>
              <a:rPr lang="en-US" dirty="0" err="1" smtClean="0"/>
              <a:t>Jialou</a:t>
            </a:r>
            <a:r>
              <a:rPr lang="en-US" dirty="0" smtClean="0"/>
              <a:t> </a:t>
            </a:r>
            <a:r>
              <a:rPr lang="en-US" dirty="0" err="1" smtClean="0"/>
              <a:t>Guo</a:t>
            </a:r>
            <a:endParaRPr lang="en-US" dirty="0" smtClean="0"/>
          </a:p>
          <a:p>
            <a:r>
              <a:rPr lang="en-US" dirty="0" smtClean="0"/>
              <a:t>3. Mark Mathis</a:t>
            </a:r>
            <a:endParaRPr lang="en-US" dirty="0"/>
          </a:p>
          <a:p>
            <a:r>
              <a:rPr lang="en-US" dirty="0"/>
              <a:t>4</a:t>
            </a:r>
            <a:r>
              <a:rPr lang="en-US" dirty="0" smtClean="0"/>
              <a:t>. </a:t>
            </a:r>
            <a:r>
              <a:rPr lang="en-US" dirty="0" err="1" smtClean="0"/>
              <a:t>Chotirat</a:t>
            </a:r>
            <a:r>
              <a:rPr lang="en-US" dirty="0" smtClean="0"/>
              <a:t> </a:t>
            </a:r>
            <a:r>
              <a:rPr lang="en-US" dirty="0" err="1" smtClean="0"/>
              <a:t>Raksawin</a:t>
            </a:r>
            <a:endParaRPr lang="en-US" dirty="0"/>
          </a:p>
        </p:txBody>
      </p:sp>
      <p:sp>
        <p:nvSpPr>
          <p:cNvPr id="7" name="Slide Number Placeholder 6"/>
          <p:cNvSpPr>
            <a:spLocks noGrp="1"/>
          </p:cNvSpPr>
          <p:nvPr>
            <p:ph type="sldNum" sz="quarter" idx="12"/>
          </p:nvPr>
        </p:nvSpPr>
        <p:spPr/>
        <p:txBody>
          <a:bodyPr/>
          <a:lstStyle/>
          <a:p>
            <a:fld id="{3B05870D-112B-4492-AC28-C8DEF8BEB5C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04850" y="1238251"/>
            <a:ext cx="2514600" cy="495300"/>
          </a:xfrm>
        </p:spPr>
        <p:txBody>
          <a:bodyPr>
            <a:normAutofit fontScale="90000"/>
          </a:bodyPr>
          <a:lstStyle/>
          <a:p>
            <a:r>
              <a:rPr lang="en-US" b="1" dirty="0" smtClean="0">
                <a:solidFill>
                  <a:schemeClr val="accent2">
                    <a:lumMod val="75000"/>
                  </a:schemeClr>
                </a:solidFill>
              </a:rPr>
              <a:t>Background</a:t>
            </a:r>
            <a:endParaRPr lang="en-US" sz="2800" dirty="0">
              <a:solidFill>
                <a:schemeClr val="accent2">
                  <a:lumMod val="75000"/>
                </a:schemeClr>
              </a:solidFill>
            </a:endParaRPr>
          </a:p>
        </p:txBody>
      </p:sp>
      <p:graphicFrame>
        <p:nvGraphicFramePr>
          <p:cNvPr id="4" name="Table 3"/>
          <p:cNvGraphicFramePr>
            <a:graphicFrameLocks noGrp="1"/>
          </p:cNvGraphicFramePr>
          <p:nvPr/>
        </p:nvGraphicFramePr>
        <p:xfrm>
          <a:off x="1295400" y="1143000"/>
          <a:ext cx="6477000" cy="5029200"/>
        </p:xfrm>
        <a:graphic>
          <a:graphicData uri="http://schemas.openxmlformats.org/drawingml/2006/table">
            <a:tbl>
              <a:tblPr firstRow="1" bandRow="1">
                <a:tableStyleId>{5C22544A-7EE6-4342-B048-85BDC9FD1C3A}</a:tableStyleId>
              </a:tblPr>
              <a:tblGrid>
                <a:gridCol w="6477000"/>
              </a:tblGrid>
              <a:tr h="457200">
                <a:tc>
                  <a:txBody>
                    <a:bodyPr/>
                    <a:lstStyle/>
                    <a:p>
                      <a:pPr algn="ctr"/>
                      <a:r>
                        <a:rPr lang="en-US" sz="2000" dirty="0" smtClean="0"/>
                        <a:t>Criteria</a:t>
                      </a:r>
                      <a:endParaRPr lang="en-US" sz="2000" dirty="0"/>
                    </a:p>
                  </a:txBody>
                  <a:tcPr/>
                </a:tc>
              </a:tr>
              <a:tr h="457200">
                <a:tc>
                  <a:txBody>
                    <a:bodyPr/>
                    <a:lstStyle/>
                    <a:p>
                      <a:r>
                        <a:rPr lang="en-US" sz="2000" dirty="0" smtClean="0"/>
                        <a:t>1. Free Redistribution</a:t>
                      </a:r>
                      <a:endParaRPr lang="en-US" sz="2000" dirty="0"/>
                    </a:p>
                  </a:txBody>
                  <a:tcPr/>
                </a:tc>
              </a:tr>
              <a:tr h="457200">
                <a:tc>
                  <a:txBody>
                    <a:bodyPr/>
                    <a:lstStyle/>
                    <a:p>
                      <a:r>
                        <a:rPr lang="en-US" sz="2000" dirty="0" smtClean="0"/>
                        <a:t>2. Source Code</a:t>
                      </a:r>
                      <a:endParaRPr lang="en-US" sz="2000" dirty="0"/>
                    </a:p>
                  </a:txBody>
                  <a:tcPr/>
                </a:tc>
              </a:tr>
              <a:tr h="457200">
                <a:tc>
                  <a:txBody>
                    <a:bodyPr/>
                    <a:lstStyle/>
                    <a:p>
                      <a:r>
                        <a:rPr lang="en-US" sz="2000" dirty="0" smtClean="0"/>
                        <a:t>3. Derived works</a:t>
                      </a:r>
                      <a:endParaRPr lang="en-US" sz="2000" dirty="0"/>
                    </a:p>
                  </a:txBody>
                  <a:tcPr/>
                </a:tc>
              </a:tr>
              <a:tr h="457200">
                <a:tc>
                  <a:txBody>
                    <a:bodyPr/>
                    <a:lstStyle/>
                    <a:p>
                      <a:r>
                        <a:rPr lang="en-US" sz="2000" dirty="0" smtClean="0"/>
                        <a:t>4. Integrity of the Author’s Source Code</a:t>
                      </a:r>
                      <a:endParaRPr lang="en-US" sz="20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5. No Discrimination Against Persons or Groups</a:t>
                      </a:r>
                      <a:endParaRPr lang="en-US" sz="20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6. No Discrimination Against Fields of Endeavor</a:t>
                      </a:r>
                      <a:endParaRPr lang="en-US" sz="20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7. Distribution of License</a:t>
                      </a:r>
                      <a:endParaRPr lang="en-US" sz="20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8. License Must Not Be Specific to a Product</a:t>
                      </a:r>
                      <a:endParaRPr lang="en-US" sz="20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9. License Must Not Restrict Other Software</a:t>
                      </a:r>
                      <a:endParaRPr lang="en-US" sz="20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10. License Must Be Technology-Neutral</a:t>
                      </a:r>
                      <a:endParaRPr lang="en-US" sz="2000" dirty="0"/>
                    </a:p>
                  </a:txBody>
                  <a:tcPr/>
                </a:tc>
              </a:tr>
            </a:tbl>
          </a:graphicData>
        </a:graphic>
      </p:graphicFrame>
      <p:sp>
        <p:nvSpPr>
          <p:cNvPr id="5" name="Title 1"/>
          <p:cNvSpPr txBox="1">
            <a:spLocks/>
          </p:cNvSpPr>
          <p:nvPr/>
        </p:nvSpPr>
        <p:spPr>
          <a:xfrm>
            <a:off x="1066800" y="304800"/>
            <a:ext cx="4572000" cy="762000"/>
          </a:xfrm>
          <a:prstGeom prst="rect">
            <a:avLst/>
          </a:prstGeom>
        </p:spPr>
        <p:txBody>
          <a:bodyPr vert="horz" anchor="b">
            <a:normAutofit fontScale="97500"/>
          </a:bodyPr>
          <a:lstStyle/>
          <a:p>
            <a:pPr marL="0" marR="0" lvl="0" indent="0" algn="l" defTabSz="914400" rtl="0" eaLnBrk="1" fontAlgn="auto" latinLnBrk="0" hangingPunct="1">
              <a:lnSpc>
                <a:spcPct val="150000"/>
              </a:lnSpc>
              <a:spcBef>
                <a:spcPct val="0"/>
              </a:spcBef>
              <a:spcAft>
                <a:spcPts val="600"/>
              </a:spcAft>
              <a:buClrTx/>
              <a:buSzTx/>
              <a:buFontTx/>
              <a:buNone/>
              <a:tabLst/>
              <a:defRPr/>
            </a:pPr>
            <a:r>
              <a:rPr kumimoji="0" lang="en-US" sz="3000" b="1" i="0" u="none" strike="noStrike" kern="1200" cap="small" spc="0" normalizeH="0" baseline="0" noProof="0" dirty="0" smtClean="0">
                <a:ln>
                  <a:noFill/>
                </a:ln>
                <a:solidFill>
                  <a:schemeClr val="tx2"/>
                </a:solidFill>
                <a:effectLst/>
                <a:uLnTx/>
                <a:uFillTx/>
                <a:latin typeface="+mj-lt"/>
                <a:ea typeface="+mj-ea"/>
                <a:cs typeface="+mj-cs"/>
              </a:rPr>
              <a:t>OSS Definition </a:t>
            </a:r>
            <a:endParaRPr kumimoji="0" lang="en-US" sz="3000" b="0" i="0" u="none" strike="noStrike" kern="1200" cap="small" spc="0" normalizeH="0" baseline="0" noProof="0" dirty="0" smtClean="0">
              <a:ln>
                <a:noFill/>
              </a:ln>
              <a:solidFill>
                <a:schemeClr val="tx2"/>
              </a:solidFill>
              <a:effectLst/>
              <a:uLnTx/>
              <a:uFillTx/>
              <a:latin typeface="+mj-lt"/>
              <a:ea typeface="+mj-ea"/>
              <a:cs typeface="+mj-cs"/>
            </a:endParaRPr>
          </a:p>
        </p:txBody>
      </p:sp>
      <p:sp>
        <p:nvSpPr>
          <p:cNvPr id="6" name="TextBox 5"/>
          <p:cNvSpPr txBox="1"/>
          <p:nvPr/>
        </p:nvSpPr>
        <p:spPr>
          <a:xfrm>
            <a:off x="152400" y="6581001"/>
            <a:ext cx="3477234" cy="276999"/>
          </a:xfrm>
          <a:prstGeom prst="rect">
            <a:avLst/>
          </a:prstGeom>
          <a:noFill/>
        </p:spPr>
        <p:txBody>
          <a:bodyPr wrap="none" rtlCol="0">
            <a:spAutoFit/>
          </a:bodyPr>
          <a:lstStyle/>
          <a:p>
            <a:r>
              <a:rPr lang="en-US" sz="1200" dirty="0" smtClean="0">
                <a:hlinkClick r:id="rId2"/>
              </a:rPr>
              <a:t>http://www.opensource.org/docs/definition.php</a:t>
            </a:r>
            <a:endParaRPr lang="en-US" sz="1200" dirty="0"/>
          </a:p>
        </p:txBody>
      </p:sp>
      <p:sp>
        <p:nvSpPr>
          <p:cNvPr id="7" name="Slide Number Placeholder 6"/>
          <p:cNvSpPr>
            <a:spLocks noGrp="1"/>
          </p:cNvSpPr>
          <p:nvPr>
            <p:ph type="sldNum" sz="quarter" idx="15"/>
          </p:nvPr>
        </p:nvSpPr>
        <p:spPr/>
        <p:txBody>
          <a:bodyPr/>
          <a:lstStyle/>
          <a:p>
            <a:fld id="{3B05870D-112B-4492-AC28-C8DEF8BEB5C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219200"/>
            <a:ext cx="7010400" cy="5410200"/>
          </a:xfrm>
        </p:spPr>
        <p:txBody>
          <a:bodyPr>
            <a:normAutofit fontScale="62500" lnSpcReduction="20000"/>
          </a:bodyPr>
          <a:lstStyle/>
          <a:p>
            <a:pPr>
              <a:lnSpc>
                <a:spcPct val="160000"/>
              </a:lnSpc>
              <a:spcAft>
                <a:spcPts val="600"/>
              </a:spcAft>
              <a:buFontTx/>
              <a:buChar char="-"/>
            </a:pPr>
            <a:r>
              <a:rPr lang="en-US" sz="3800" dirty="0" smtClean="0"/>
              <a:t>Early 80’s: Richard Stallman (MIT) worked on Software using “sharing” concept.</a:t>
            </a:r>
          </a:p>
          <a:p>
            <a:pPr>
              <a:lnSpc>
                <a:spcPct val="160000"/>
              </a:lnSpc>
              <a:spcAft>
                <a:spcPts val="600"/>
              </a:spcAft>
              <a:buFontTx/>
              <a:buChar char="-"/>
            </a:pPr>
            <a:r>
              <a:rPr lang="en-US" sz="3800" dirty="0" smtClean="0"/>
              <a:t>1983: He released GNU Project.</a:t>
            </a:r>
          </a:p>
          <a:p>
            <a:pPr>
              <a:lnSpc>
                <a:spcPct val="160000"/>
              </a:lnSpc>
              <a:spcAft>
                <a:spcPts val="600"/>
              </a:spcAft>
              <a:buFontTx/>
              <a:buChar char="-"/>
            </a:pPr>
            <a:r>
              <a:rPr lang="en-US" sz="3800" dirty="0" smtClean="0"/>
              <a:t>1985: He founded Free Software Foundation</a:t>
            </a:r>
          </a:p>
          <a:p>
            <a:pPr>
              <a:lnSpc>
                <a:spcPct val="160000"/>
              </a:lnSpc>
              <a:spcAft>
                <a:spcPts val="600"/>
              </a:spcAft>
              <a:buNone/>
            </a:pPr>
            <a:r>
              <a:rPr lang="en-US" sz="3200" dirty="0" smtClean="0"/>
              <a:t>	</a:t>
            </a:r>
            <a:r>
              <a:rPr lang="en-US" sz="3200" i="1" dirty="0" smtClean="0"/>
              <a:t> 	“Free software" is a matter of liberty, </a:t>
            </a:r>
          </a:p>
          <a:p>
            <a:pPr>
              <a:lnSpc>
                <a:spcPct val="160000"/>
              </a:lnSpc>
              <a:spcAft>
                <a:spcPts val="600"/>
              </a:spcAft>
              <a:buNone/>
            </a:pPr>
            <a:r>
              <a:rPr lang="en-US" sz="3200" i="1" dirty="0" smtClean="0"/>
              <a:t>		not price. To understand the concept,</a:t>
            </a:r>
          </a:p>
          <a:p>
            <a:pPr>
              <a:lnSpc>
                <a:spcPct val="160000"/>
              </a:lnSpc>
              <a:spcAft>
                <a:spcPts val="600"/>
              </a:spcAft>
              <a:buNone/>
            </a:pPr>
            <a:r>
              <a:rPr lang="en-US" sz="3200" i="1" dirty="0" smtClean="0"/>
              <a:t>		you should think of "free speech", </a:t>
            </a:r>
          </a:p>
          <a:p>
            <a:pPr>
              <a:lnSpc>
                <a:spcPct val="160000"/>
              </a:lnSpc>
              <a:spcAft>
                <a:spcPts val="600"/>
              </a:spcAft>
              <a:buNone/>
            </a:pPr>
            <a:r>
              <a:rPr lang="en-US" sz="3200" i="1" dirty="0" smtClean="0"/>
              <a:t>		not "free beer.“</a:t>
            </a:r>
            <a:r>
              <a:rPr lang="en-US" sz="3200" dirty="0" smtClean="0"/>
              <a:t> </a:t>
            </a:r>
            <a:endParaRPr lang="en-US" sz="2200" dirty="0" smtClean="0"/>
          </a:p>
          <a:p>
            <a:pPr>
              <a:buNone/>
            </a:pPr>
            <a:endParaRPr lang="en-US" dirty="0" smtClean="0"/>
          </a:p>
          <a:p>
            <a:pPr>
              <a:buNone/>
            </a:pPr>
            <a:r>
              <a:rPr lang="en-US" b="1" dirty="0" smtClean="0"/>
              <a:t> </a:t>
            </a:r>
          </a:p>
          <a:p>
            <a:pPr>
              <a:buNone/>
            </a:pPr>
            <a:endParaRPr lang="en-US" dirty="0"/>
          </a:p>
        </p:txBody>
      </p:sp>
      <p:sp>
        <p:nvSpPr>
          <p:cNvPr id="5" name="Title 1"/>
          <p:cNvSpPr txBox="1">
            <a:spLocks/>
          </p:cNvSpPr>
          <p:nvPr/>
        </p:nvSpPr>
        <p:spPr>
          <a:xfrm rot="16200000">
            <a:off x="-704850" y="1390650"/>
            <a:ext cx="2514600" cy="495300"/>
          </a:xfrm>
          <a:prstGeom prst="rect">
            <a:avLst/>
          </a:prstGeom>
        </p:spPr>
        <p:txBody>
          <a:bodyPr vert="horz"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accent2">
                    <a:lumMod val="75000"/>
                  </a:schemeClr>
                </a:solidFill>
                <a:effectLst/>
                <a:uLnTx/>
                <a:uFillTx/>
                <a:latin typeface="+mj-lt"/>
                <a:ea typeface="+mj-ea"/>
                <a:cs typeface="+mj-cs"/>
              </a:rPr>
              <a:t>Background</a:t>
            </a:r>
            <a:endParaRPr kumimoji="0" lang="en-US"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4" name="Title 1"/>
          <p:cNvSpPr>
            <a:spLocks noGrp="1"/>
          </p:cNvSpPr>
          <p:nvPr>
            <p:ph type="title"/>
          </p:nvPr>
        </p:nvSpPr>
        <p:spPr>
          <a:xfrm>
            <a:off x="990600" y="381000"/>
            <a:ext cx="4572000" cy="762000"/>
          </a:xfrm>
        </p:spPr>
        <p:txBody>
          <a:bodyPr>
            <a:normAutofit fontScale="90000"/>
          </a:bodyPr>
          <a:lstStyle/>
          <a:p>
            <a:pPr>
              <a:lnSpc>
                <a:spcPct val="150000"/>
              </a:lnSpc>
              <a:spcAft>
                <a:spcPts val="600"/>
              </a:spcAft>
            </a:pPr>
            <a:r>
              <a:rPr lang="en-US" b="1" dirty="0" smtClean="0"/>
              <a:t>OSS History </a:t>
            </a:r>
            <a:endParaRPr lang="en-US" dirty="0" smtClean="0"/>
          </a:p>
        </p:txBody>
      </p:sp>
      <p:sp>
        <p:nvSpPr>
          <p:cNvPr id="6" name="TextBox 5"/>
          <p:cNvSpPr txBox="1"/>
          <p:nvPr/>
        </p:nvSpPr>
        <p:spPr>
          <a:xfrm>
            <a:off x="152400" y="6581001"/>
            <a:ext cx="5046574" cy="276999"/>
          </a:xfrm>
          <a:prstGeom prst="rect">
            <a:avLst/>
          </a:prstGeom>
          <a:noFill/>
        </p:spPr>
        <p:txBody>
          <a:bodyPr wrap="none" rtlCol="0">
            <a:spAutoFit/>
          </a:bodyPr>
          <a:lstStyle/>
          <a:p>
            <a:r>
              <a:rPr lang="en-US" sz="1200" dirty="0" smtClean="0">
                <a:hlinkClick r:id="rId3"/>
              </a:rPr>
              <a:t>http://static.userland.com/userLandDiscussArchive/msg019844.html</a:t>
            </a:r>
            <a:endParaRPr lang="en-US" sz="1200" dirty="0"/>
          </a:p>
        </p:txBody>
      </p:sp>
      <p:pic>
        <p:nvPicPr>
          <p:cNvPr id="2050" name="Picture 2"/>
          <p:cNvPicPr>
            <a:picLocks noChangeAspect="1" noChangeArrowheads="1"/>
          </p:cNvPicPr>
          <p:nvPr/>
        </p:nvPicPr>
        <p:blipFill>
          <a:blip r:embed="rId4" cstate="print"/>
          <a:srcRect/>
          <a:stretch>
            <a:fillRect/>
          </a:stretch>
        </p:blipFill>
        <p:spPr bwMode="auto">
          <a:xfrm>
            <a:off x="6296025" y="3657600"/>
            <a:ext cx="2238375" cy="2952750"/>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990600"/>
            <a:ext cx="7010400" cy="6324600"/>
          </a:xfrm>
        </p:spPr>
        <p:txBody>
          <a:bodyPr>
            <a:normAutofit/>
          </a:bodyPr>
          <a:lstStyle/>
          <a:p>
            <a:pPr>
              <a:lnSpc>
                <a:spcPct val="150000"/>
              </a:lnSpc>
              <a:spcAft>
                <a:spcPts val="600"/>
              </a:spcAft>
              <a:buFontTx/>
              <a:buChar char="-"/>
            </a:pPr>
            <a:r>
              <a:rPr lang="en-US" dirty="0" smtClean="0"/>
              <a:t>1991: </a:t>
            </a:r>
            <a:r>
              <a:rPr lang="en-US" dirty="0" err="1" smtClean="0"/>
              <a:t>Linus</a:t>
            </a:r>
            <a:r>
              <a:rPr lang="en-US" dirty="0" smtClean="0"/>
              <a:t> </a:t>
            </a:r>
            <a:r>
              <a:rPr lang="en-US" dirty="0" err="1" smtClean="0"/>
              <a:t>Torvalds</a:t>
            </a:r>
            <a:r>
              <a:rPr lang="en-US" dirty="0" smtClean="0"/>
              <a:t> created “Linux” </a:t>
            </a:r>
          </a:p>
          <a:p>
            <a:pPr>
              <a:lnSpc>
                <a:spcPct val="150000"/>
              </a:lnSpc>
              <a:spcAft>
                <a:spcPts val="600"/>
              </a:spcAft>
              <a:buNone/>
            </a:pPr>
            <a:r>
              <a:rPr lang="en-US" dirty="0" smtClean="0"/>
              <a:t>	– the innovation from GNU</a:t>
            </a:r>
            <a:endParaRPr lang="en-US" b="1" dirty="0" smtClean="0"/>
          </a:p>
          <a:p>
            <a:pPr>
              <a:lnSpc>
                <a:spcPct val="150000"/>
              </a:lnSpc>
              <a:spcAft>
                <a:spcPts val="600"/>
              </a:spcAft>
              <a:buNone/>
            </a:pPr>
            <a:r>
              <a:rPr lang="en-US" sz="2000" i="1" dirty="0" smtClean="0"/>
              <a:t>I'm doing a (free) operating system (just a hobby, won't be big and professional like gnu) for 386(486) AT clones.</a:t>
            </a:r>
          </a:p>
          <a:p>
            <a:pPr>
              <a:lnSpc>
                <a:spcPct val="150000"/>
              </a:lnSpc>
              <a:spcAft>
                <a:spcPts val="600"/>
              </a:spcAft>
              <a:buFontTx/>
              <a:buChar char="-"/>
            </a:pPr>
            <a:r>
              <a:rPr lang="en-US" dirty="0" smtClean="0"/>
              <a:t>1997: Eric Raymond supported Stallman’s idea by writing </a:t>
            </a:r>
            <a:r>
              <a:rPr lang="en-US" sz="2000" i="1" dirty="0" smtClean="0"/>
              <a:t>“The Cathedral and The Bazaar”</a:t>
            </a:r>
          </a:p>
          <a:p>
            <a:pPr>
              <a:lnSpc>
                <a:spcPct val="150000"/>
              </a:lnSpc>
              <a:spcAft>
                <a:spcPts val="600"/>
              </a:spcAft>
              <a:buFontTx/>
              <a:buChar char="-"/>
            </a:pPr>
            <a:r>
              <a:rPr lang="en-US" dirty="0" smtClean="0"/>
              <a:t>1998: 1. Netscape -&gt; Mozilla Firefox 	  	     	   2. “Open Source” term invention		   3. Open Source Initiative was founded</a:t>
            </a:r>
            <a:endParaRPr lang="en-US" sz="1600" dirty="0" smtClean="0"/>
          </a:p>
        </p:txBody>
      </p:sp>
      <p:sp>
        <p:nvSpPr>
          <p:cNvPr id="5" name="Title 1"/>
          <p:cNvSpPr txBox="1">
            <a:spLocks/>
          </p:cNvSpPr>
          <p:nvPr/>
        </p:nvSpPr>
        <p:spPr>
          <a:xfrm rot="16200000">
            <a:off x="-704850" y="1314450"/>
            <a:ext cx="2514600" cy="495300"/>
          </a:xfrm>
          <a:prstGeom prst="rect">
            <a:avLst/>
          </a:prstGeom>
        </p:spPr>
        <p:txBody>
          <a:bodyPr vert="horz"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accent2">
                    <a:lumMod val="75000"/>
                  </a:schemeClr>
                </a:solidFill>
                <a:effectLst/>
                <a:uLnTx/>
                <a:uFillTx/>
                <a:latin typeface="+mj-lt"/>
                <a:ea typeface="+mj-ea"/>
                <a:cs typeface="+mj-cs"/>
              </a:rPr>
              <a:t>Background</a:t>
            </a:r>
            <a:endParaRPr kumimoji="0" lang="en-US"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4" name="Title 1"/>
          <p:cNvSpPr>
            <a:spLocks noGrp="1"/>
          </p:cNvSpPr>
          <p:nvPr>
            <p:ph type="title"/>
          </p:nvPr>
        </p:nvSpPr>
        <p:spPr>
          <a:xfrm>
            <a:off x="914400" y="304800"/>
            <a:ext cx="4572000" cy="762000"/>
          </a:xfrm>
        </p:spPr>
        <p:txBody>
          <a:bodyPr>
            <a:normAutofit fontScale="90000"/>
          </a:bodyPr>
          <a:lstStyle/>
          <a:p>
            <a:pPr>
              <a:lnSpc>
                <a:spcPct val="150000"/>
              </a:lnSpc>
              <a:spcAft>
                <a:spcPts val="600"/>
              </a:spcAft>
            </a:pPr>
            <a:r>
              <a:rPr lang="en-US" b="1" dirty="0" smtClean="0"/>
              <a:t>OSS History (Cont’d) </a:t>
            </a:r>
            <a:endParaRPr lang="en-US" dirty="0" smtClean="0"/>
          </a:p>
        </p:txBody>
      </p:sp>
      <p:sp>
        <p:nvSpPr>
          <p:cNvPr id="6" name="TextBox 5"/>
          <p:cNvSpPr txBox="1"/>
          <p:nvPr/>
        </p:nvSpPr>
        <p:spPr>
          <a:xfrm>
            <a:off x="152400" y="6581001"/>
            <a:ext cx="5046574" cy="276999"/>
          </a:xfrm>
          <a:prstGeom prst="rect">
            <a:avLst/>
          </a:prstGeom>
          <a:noFill/>
        </p:spPr>
        <p:txBody>
          <a:bodyPr wrap="none" rtlCol="0">
            <a:spAutoFit/>
          </a:bodyPr>
          <a:lstStyle/>
          <a:p>
            <a:r>
              <a:rPr lang="en-US" sz="1200" dirty="0" smtClean="0">
                <a:hlinkClick r:id="rId3"/>
              </a:rPr>
              <a:t>http://static.userland.com/userLandDiscussArchive/msg019844.html</a:t>
            </a:r>
            <a:endParaRPr lang="en-US" sz="1200" dirty="0"/>
          </a:p>
        </p:txBody>
      </p:sp>
      <p:pic>
        <p:nvPicPr>
          <p:cNvPr id="1027" name="Picture 3"/>
          <p:cNvPicPr>
            <a:picLocks noChangeAspect="1" noChangeArrowheads="1"/>
          </p:cNvPicPr>
          <p:nvPr/>
        </p:nvPicPr>
        <p:blipFill>
          <a:blip r:embed="rId4" cstate="print">
            <a:lum bright="10000"/>
          </a:blip>
          <a:srcRect/>
          <a:stretch>
            <a:fillRect/>
          </a:stretch>
        </p:blipFill>
        <p:spPr bwMode="auto">
          <a:xfrm>
            <a:off x="6652766" y="609600"/>
            <a:ext cx="2034033" cy="1600200"/>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71500" y="1028701"/>
            <a:ext cx="2209800" cy="609600"/>
          </a:xfrm>
        </p:spPr>
        <p:txBody>
          <a:bodyPr>
            <a:normAutofit/>
          </a:bodyPr>
          <a:lstStyle/>
          <a:p>
            <a:r>
              <a:rPr lang="en-US" sz="2700" b="1" dirty="0" smtClean="0">
                <a:solidFill>
                  <a:schemeClr val="accent2">
                    <a:lumMod val="75000"/>
                  </a:schemeClr>
                </a:solidFill>
              </a:rPr>
              <a:t>Overview</a:t>
            </a:r>
            <a:endParaRPr lang="en-US" sz="2700" b="1" dirty="0">
              <a:solidFill>
                <a:schemeClr val="accent2">
                  <a:lumMod val="75000"/>
                </a:schemeClr>
              </a:solidFill>
            </a:endParaRPr>
          </a:p>
        </p:txBody>
      </p:sp>
      <p:sp>
        <p:nvSpPr>
          <p:cNvPr id="3" name="Content Placeholder 2"/>
          <p:cNvSpPr>
            <a:spLocks noGrp="1"/>
          </p:cNvSpPr>
          <p:nvPr>
            <p:ph sz="quarter" idx="1"/>
          </p:nvPr>
        </p:nvSpPr>
        <p:spPr>
          <a:xfrm>
            <a:off x="990600" y="457200"/>
            <a:ext cx="7696200" cy="4525963"/>
          </a:xfrm>
        </p:spPr>
        <p:txBody>
          <a:bodyPr>
            <a:normAutofit/>
          </a:bodyPr>
          <a:lstStyle/>
          <a:p>
            <a:pPr>
              <a:buNone/>
            </a:pPr>
            <a:r>
              <a:rPr lang="en-US" sz="3000" b="1" dirty="0" smtClean="0">
                <a:solidFill>
                  <a:schemeClr val="accent6">
                    <a:lumMod val="75000"/>
                  </a:schemeClr>
                </a:solidFill>
              </a:rPr>
              <a:t>What is happening around the World?</a:t>
            </a:r>
          </a:p>
          <a:p>
            <a:r>
              <a:rPr lang="en-US" sz="2800" dirty="0" smtClean="0"/>
              <a:t>Google Summer of Code </a:t>
            </a:r>
            <a:r>
              <a:rPr lang="en-US" sz="2800" b="1" dirty="0" smtClean="0"/>
              <a:t> </a:t>
            </a:r>
            <a:endParaRPr lang="en-US" sz="2800" b="1" dirty="0"/>
          </a:p>
        </p:txBody>
      </p:sp>
      <p:pic>
        <p:nvPicPr>
          <p:cNvPr id="2050" name="Picture 2" descr="K:\IS5800\gsoc-mentor-summit-group-shot.jpg"/>
          <p:cNvPicPr>
            <a:picLocks noChangeAspect="1" noChangeArrowheads="1"/>
          </p:cNvPicPr>
          <p:nvPr/>
        </p:nvPicPr>
        <p:blipFill>
          <a:blip r:embed="rId3" cstate="print"/>
          <a:srcRect/>
          <a:stretch>
            <a:fillRect/>
          </a:stretch>
        </p:blipFill>
        <p:spPr bwMode="auto">
          <a:xfrm>
            <a:off x="2325493" y="1562100"/>
            <a:ext cx="4456307" cy="2971800"/>
          </a:xfrm>
          <a:prstGeom prst="rect">
            <a:avLst/>
          </a:prstGeom>
          <a:noFill/>
        </p:spPr>
      </p:pic>
      <p:sp>
        <p:nvSpPr>
          <p:cNvPr id="5" name="Rectangle 4"/>
          <p:cNvSpPr/>
          <p:nvPr/>
        </p:nvSpPr>
        <p:spPr>
          <a:xfrm>
            <a:off x="1524000" y="4572000"/>
            <a:ext cx="6096000" cy="1938992"/>
          </a:xfrm>
          <a:prstGeom prst="rect">
            <a:avLst/>
          </a:prstGeom>
        </p:spPr>
        <p:txBody>
          <a:bodyPr wrap="square">
            <a:spAutoFit/>
          </a:bodyPr>
          <a:lstStyle/>
          <a:p>
            <a:pPr>
              <a:buFontTx/>
              <a:buChar char="-"/>
            </a:pPr>
            <a:r>
              <a:rPr lang="en-US" sz="2000" dirty="0" smtClean="0"/>
              <a:t> Started in 2005.</a:t>
            </a:r>
          </a:p>
          <a:p>
            <a:pPr>
              <a:buFontTx/>
              <a:buChar char="-"/>
            </a:pPr>
            <a:r>
              <a:rPr lang="en-US" sz="2000" dirty="0" smtClean="0"/>
              <a:t> The global </a:t>
            </a:r>
            <a:r>
              <a:rPr lang="en-US" sz="2000" dirty="0"/>
              <a:t>program that offers </a:t>
            </a:r>
            <a:r>
              <a:rPr lang="en-US" sz="2000" dirty="0" smtClean="0"/>
              <a:t>students to develop </a:t>
            </a:r>
            <a:r>
              <a:rPr lang="en-US" sz="2000" dirty="0" smtClean="0">
                <a:solidFill>
                  <a:srgbClr val="FF0000"/>
                </a:solidFill>
              </a:rPr>
              <a:t>OSS</a:t>
            </a:r>
            <a:r>
              <a:rPr lang="en-US" sz="2000" dirty="0" smtClean="0"/>
              <a:t> code </a:t>
            </a:r>
            <a:r>
              <a:rPr lang="en-US" sz="2000" dirty="0"/>
              <a:t>for various </a:t>
            </a:r>
            <a:r>
              <a:rPr lang="en-US" sz="2000" dirty="0" smtClean="0">
                <a:solidFill>
                  <a:srgbClr val="FF0000"/>
                </a:solidFill>
              </a:rPr>
              <a:t>OSS</a:t>
            </a:r>
            <a:r>
              <a:rPr lang="en-US" sz="2000" dirty="0" smtClean="0"/>
              <a:t> projects.</a:t>
            </a:r>
          </a:p>
          <a:p>
            <a:pPr>
              <a:buFontTx/>
              <a:buChar char="-"/>
            </a:pPr>
            <a:r>
              <a:rPr lang="en-US" sz="2000" dirty="0" smtClean="0"/>
              <a:t> Brought together </a:t>
            </a:r>
            <a:r>
              <a:rPr lang="en-US" sz="2000" dirty="0"/>
              <a:t>3300 students </a:t>
            </a:r>
            <a:r>
              <a:rPr lang="en-US" sz="2000" dirty="0" smtClean="0"/>
              <a:t>and more than 5,000 </a:t>
            </a:r>
            <a:r>
              <a:rPr lang="en-US" sz="2000" dirty="0"/>
              <a:t>mentors &amp; co-mentors </a:t>
            </a:r>
            <a:r>
              <a:rPr lang="en-US" sz="2000" dirty="0" smtClean="0"/>
              <a:t>from </a:t>
            </a:r>
            <a:r>
              <a:rPr lang="en-US" sz="2000" dirty="0"/>
              <a:t>100 countries </a:t>
            </a:r>
            <a:r>
              <a:rPr lang="en-US" sz="2000" dirty="0" smtClean="0"/>
              <a:t>worldwide. </a:t>
            </a:r>
            <a:endParaRPr lang="en-US" sz="2000" dirty="0"/>
          </a:p>
        </p:txBody>
      </p:sp>
      <p:sp>
        <p:nvSpPr>
          <p:cNvPr id="6" name="TextBox 5"/>
          <p:cNvSpPr txBox="1"/>
          <p:nvPr/>
        </p:nvSpPr>
        <p:spPr>
          <a:xfrm>
            <a:off x="152400" y="6581001"/>
            <a:ext cx="2143536" cy="276999"/>
          </a:xfrm>
          <a:prstGeom prst="rect">
            <a:avLst/>
          </a:prstGeom>
          <a:noFill/>
        </p:spPr>
        <p:txBody>
          <a:bodyPr wrap="none" rtlCol="0">
            <a:spAutoFit/>
          </a:bodyPr>
          <a:lstStyle/>
          <a:p>
            <a:r>
              <a:rPr lang="en-US" sz="1200" u="sng" dirty="0" smtClean="0">
                <a:hlinkClick r:id="rId4"/>
              </a:rPr>
              <a:t>http://socghop.appspot.com/</a:t>
            </a:r>
            <a:endParaRPr lang="en-US" sz="1200" dirty="0"/>
          </a:p>
        </p:txBody>
      </p:sp>
      <p:sp>
        <p:nvSpPr>
          <p:cNvPr id="7" name="Slide Number Placeholder 6"/>
          <p:cNvSpPr>
            <a:spLocks noGrp="1"/>
          </p:cNvSpPr>
          <p:nvPr>
            <p:ph type="sldNum" sz="quarter" idx="15"/>
          </p:nvPr>
        </p:nvSpPr>
        <p:spPr/>
        <p:txBody>
          <a:bodyPr/>
          <a:lstStyle/>
          <a:p>
            <a:fld id="{3B05870D-112B-4492-AC28-C8DEF8BEB5C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019800" cy="655638"/>
          </a:xfrm>
        </p:spPr>
        <p:txBody>
          <a:bodyPr/>
          <a:lstStyle/>
          <a:p>
            <a:r>
              <a:rPr lang="en-US" b="1" dirty="0" smtClean="0"/>
              <a:t>The motivation in </a:t>
            </a:r>
            <a:r>
              <a:rPr lang="en-US" b="1" dirty="0" err="1" smtClean="0"/>
              <a:t>oss</a:t>
            </a:r>
            <a:endParaRPr lang="en-US" b="1" dirty="0"/>
          </a:p>
        </p:txBody>
      </p:sp>
      <p:sp>
        <p:nvSpPr>
          <p:cNvPr id="3" name="Content Placeholder 2"/>
          <p:cNvSpPr>
            <a:spLocks noGrp="1"/>
          </p:cNvSpPr>
          <p:nvPr>
            <p:ph sz="quarter" idx="1"/>
          </p:nvPr>
        </p:nvSpPr>
        <p:spPr>
          <a:xfrm>
            <a:off x="1143000" y="1219200"/>
            <a:ext cx="6858000" cy="4873752"/>
          </a:xfrm>
        </p:spPr>
        <p:txBody>
          <a:bodyPr/>
          <a:lstStyle/>
          <a:p>
            <a:r>
              <a:rPr lang="en-US" dirty="0" smtClean="0"/>
              <a:t>Enjoyment-based intrinsic motivation-namely, how creative a person feels when working on the project is the strongest and most pervasive driver.</a:t>
            </a:r>
          </a:p>
          <a:p>
            <a:pPr>
              <a:buNone/>
            </a:pPr>
            <a:endParaRPr lang="en-US" sz="1200" b="1" dirty="0" smtClean="0"/>
          </a:p>
          <a:p>
            <a:r>
              <a:rPr lang="en-US" dirty="0" smtClean="0"/>
              <a:t>Intellectual stimulation derived from writing code, and improving programming skills are top motivators for project participation.</a:t>
            </a:r>
            <a:endParaRPr lang="en-US" dirty="0"/>
          </a:p>
        </p:txBody>
      </p:sp>
      <p:sp>
        <p:nvSpPr>
          <p:cNvPr id="5" name="TextBox 4"/>
          <p:cNvSpPr txBox="1"/>
          <p:nvPr/>
        </p:nvSpPr>
        <p:spPr>
          <a:xfrm>
            <a:off x="152400" y="6382888"/>
            <a:ext cx="8610600" cy="461665"/>
          </a:xfrm>
          <a:prstGeom prst="rect">
            <a:avLst/>
          </a:prstGeom>
          <a:noFill/>
        </p:spPr>
        <p:txBody>
          <a:bodyPr wrap="square" rtlCol="0">
            <a:spAutoFit/>
          </a:bodyPr>
          <a:lstStyle/>
          <a:p>
            <a:r>
              <a:rPr lang="en-US" sz="1200" dirty="0" smtClean="0"/>
              <a:t>“Why Hackers Do What They Do: Understanding Motivation and Effort in Free/Open source software Projects”, </a:t>
            </a:r>
            <a:r>
              <a:rPr lang="en-US" sz="1200" dirty="0" err="1" smtClean="0"/>
              <a:t>Karim</a:t>
            </a:r>
            <a:r>
              <a:rPr lang="en-US" sz="1200" dirty="0" smtClean="0"/>
              <a:t> </a:t>
            </a:r>
            <a:r>
              <a:rPr lang="en-US" sz="1200" dirty="0" err="1" smtClean="0"/>
              <a:t>R.Lakhani</a:t>
            </a:r>
            <a:r>
              <a:rPr lang="en-US" sz="1200" dirty="0" smtClean="0"/>
              <a:t> and Robert G. wolf 2005 Massachusetts Institute of Technology</a:t>
            </a:r>
            <a:endParaRPr lang="en-US" sz="1200" dirty="0"/>
          </a:p>
        </p:txBody>
      </p:sp>
      <p:pic>
        <p:nvPicPr>
          <p:cNvPr id="3074" name="Picture 2"/>
          <p:cNvPicPr>
            <a:picLocks noChangeAspect="1" noChangeArrowheads="1"/>
          </p:cNvPicPr>
          <p:nvPr/>
        </p:nvPicPr>
        <p:blipFill>
          <a:blip r:embed="rId3" cstate="print"/>
          <a:srcRect/>
          <a:stretch>
            <a:fillRect/>
          </a:stretch>
        </p:blipFill>
        <p:spPr bwMode="auto">
          <a:xfrm>
            <a:off x="5867400" y="4419600"/>
            <a:ext cx="2057400" cy="1775337"/>
          </a:xfrm>
          <a:prstGeom prst="rect">
            <a:avLst/>
          </a:prstGeom>
          <a:noFill/>
          <a:ln w="9525">
            <a:noFill/>
            <a:miter lim="800000"/>
            <a:headEnd/>
            <a:tailEnd/>
          </a:ln>
          <a:effectLst/>
        </p:spPr>
      </p:pic>
      <p:sp>
        <p:nvSpPr>
          <p:cNvPr id="7" name="Title 1"/>
          <p:cNvSpPr txBox="1">
            <a:spLocks/>
          </p:cNvSpPr>
          <p:nvPr/>
        </p:nvSpPr>
        <p:spPr>
          <a:xfrm rot="16200000">
            <a:off x="-571500" y="1028701"/>
            <a:ext cx="2209800" cy="6096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smtClean="0">
                <a:ln>
                  <a:noFill/>
                </a:ln>
                <a:solidFill>
                  <a:schemeClr val="accent2">
                    <a:lumMod val="75000"/>
                  </a:schemeClr>
                </a:solidFill>
                <a:effectLst/>
                <a:uLnTx/>
                <a:uFillTx/>
                <a:latin typeface="+mj-lt"/>
                <a:ea typeface="+mj-ea"/>
                <a:cs typeface="+mj-cs"/>
              </a:rPr>
              <a:t>Overview</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8" name="Slide Number Placeholder 7"/>
          <p:cNvSpPr>
            <a:spLocks noGrp="1"/>
          </p:cNvSpPr>
          <p:nvPr>
            <p:ph type="sldNum" sz="quarter" idx="15"/>
          </p:nvPr>
        </p:nvSpPr>
        <p:spPr/>
        <p:txBody>
          <a:bodyPr/>
          <a:lstStyle/>
          <a:p>
            <a:fld id="{3B05870D-112B-4492-AC28-C8DEF8BEB5C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90600" y="533400"/>
            <a:ext cx="7315200" cy="609600"/>
          </a:xfrm>
        </p:spPr>
        <p:txBody>
          <a:bodyPr>
            <a:normAutofit fontScale="90000"/>
          </a:bodyPr>
          <a:lstStyle/>
          <a:p>
            <a:pPr>
              <a:lnSpc>
                <a:spcPct val="150000"/>
              </a:lnSpc>
              <a:spcAft>
                <a:spcPts val="600"/>
              </a:spcAft>
            </a:pPr>
            <a:r>
              <a:rPr lang="en-US" sz="3300" b="1" dirty="0" smtClean="0"/>
              <a:t>Major Technical Components</a:t>
            </a:r>
            <a:r>
              <a:rPr lang="en-US" sz="2700" dirty="0" smtClean="0">
                <a:solidFill>
                  <a:schemeClr val="tx1"/>
                </a:solidFill>
              </a:rPr>
              <a:t> </a:t>
            </a:r>
            <a:endParaRPr lang="en-US" dirty="0" smtClean="0">
              <a:solidFill>
                <a:schemeClr val="tx1"/>
              </a:solidFill>
            </a:endParaRPr>
          </a:p>
        </p:txBody>
      </p:sp>
      <p:graphicFrame>
        <p:nvGraphicFramePr>
          <p:cNvPr id="7" name="Table 6"/>
          <p:cNvGraphicFramePr>
            <a:graphicFrameLocks noGrp="1"/>
          </p:cNvGraphicFramePr>
          <p:nvPr/>
        </p:nvGraphicFramePr>
        <p:xfrm>
          <a:off x="990600" y="1219200"/>
          <a:ext cx="7543800" cy="4811102"/>
        </p:xfrm>
        <a:graphic>
          <a:graphicData uri="http://schemas.openxmlformats.org/drawingml/2006/table">
            <a:tbl>
              <a:tblPr firstRow="1" bandRow="1">
                <a:tableStyleId>{5C22544A-7EE6-4342-B048-85BDC9FD1C3A}</a:tableStyleId>
              </a:tblPr>
              <a:tblGrid>
                <a:gridCol w="1960200"/>
                <a:gridCol w="2791800"/>
                <a:gridCol w="2791800"/>
              </a:tblGrid>
              <a:tr h="457200">
                <a:tc>
                  <a:txBody>
                    <a:bodyPr/>
                    <a:lstStyle/>
                    <a:p>
                      <a:pPr algn="ctr"/>
                      <a:r>
                        <a:rPr lang="en-US" dirty="0" smtClean="0"/>
                        <a:t>OSS </a:t>
                      </a:r>
                      <a:r>
                        <a:rPr lang="en-US" baseline="0" dirty="0" smtClean="0"/>
                        <a:t>products</a:t>
                      </a:r>
                      <a:endParaRPr lang="en-US" dirty="0"/>
                    </a:p>
                  </a:txBody>
                  <a:tcPr/>
                </a:tc>
                <a:tc>
                  <a:txBody>
                    <a:bodyPr/>
                    <a:lstStyle/>
                    <a:p>
                      <a:pPr algn="ctr"/>
                      <a:r>
                        <a:rPr lang="en-US" dirty="0" smtClean="0"/>
                        <a:t>What is it?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Functions</a:t>
                      </a:r>
                    </a:p>
                  </a:txBody>
                  <a:tcPr/>
                </a:tc>
              </a:tr>
              <a:tr h="457200">
                <a:tc>
                  <a:txBody>
                    <a:bodyPr/>
                    <a:lstStyle/>
                    <a:p>
                      <a:r>
                        <a:rPr lang="en-US" dirty="0" smtClean="0"/>
                        <a:t>IP (TCP/IP)</a:t>
                      </a:r>
                    </a:p>
                  </a:txBody>
                  <a:tcPr/>
                </a:tc>
                <a:tc>
                  <a:txBody>
                    <a:bodyPr/>
                    <a:lstStyle/>
                    <a:p>
                      <a:r>
                        <a:rPr lang="en-US" dirty="0" smtClean="0"/>
                        <a:t>Communication protocol</a:t>
                      </a:r>
                      <a:endParaRPr lang="en-US" dirty="0"/>
                    </a:p>
                  </a:txBody>
                  <a:tcPr/>
                </a:tc>
                <a:tc>
                  <a:txBody>
                    <a:bodyPr/>
                    <a:lstStyle/>
                    <a:p>
                      <a:r>
                        <a:rPr lang="en-US" dirty="0" smtClean="0"/>
                        <a:t>Communicates</a:t>
                      </a:r>
                      <a:r>
                        <a:rPr lang="en-US" baseline="0" dirty="0" smtClean="0"/>
                        <a:t> </a:t>
                      </a:r>
                      <a:r>
                        <a:rPr lang="en-US" dirty="0" smtClean="0"/>
                        <a:t>remote systems</a:t>
                      </a:r>
                      <a:endParaRPr lang="en-US" dirty="0"/>
                    </a:p>
                  </a:txBody>
                  <a:tcPr/>
                </a:tc>
              </a:tr>
              <a:tr h="456687">
                <a:tc>
                  <a:txBody>
                    <a:bodyPr/>
                    <a:lstStyle/>
                    <a:p>
                      <a:r>
                        <a:rPr lang="en-US" dirty="0" smtClean="0"/>
                        <a:t>HTML</a:t>
                      </a:r>
                      <a:endParaRPr lang="en-US" dirty="0"/>
                    </a:p>
                  </a:txBody>
                  <a:tcPr/>
                </a:tc>
                <a:tc>
                  <a:txBody>
                    <a:bodyPr/>
                    <a:lstStyle/>
                    <a:p>
                      <a:r>
                        <a:rPr lang="en-US" dirty="0" smtClean="0"/>
                        <a:t>Markup language or presentation language</a:t>
                      </a:r>
                      <a:endParaRPr lang="en-US" dirty="0"/>
                    </a:p>
                  </a:txBody>
                  <a:tcPr/>
                </a:tc>
                <a:tc>
                  <a:txBody>
                    <a:bodyPr/>
                    <a:lstStyle/>
                    <a:p>
                      <a:r>
                        <a:rPr lang="en-US" dirty="0" smtClean="0"/>
                        <a:t>Publishes information </a:t>
                      </a:r>
                      <a:r>
                        <a:rPr lang="en-US" baseline="0" dirty="0" smtClean="0"/>
                        <a:t>from text</a:t>
                      </a:r>
                      <a:endParaRPr lang="en-US" dirty="0"/>
                    </a:p>
                  </a:txBody>
                  <a:tcPr/>
                </a:tc>
              </a:tr>
              <a:tr h="456687">
                <a:tc>
                  <a:txBody>
                    <a:bodyPr/>
                    <a:lstStyle/>
                    <a:p>
                      <a:r>
                        <a:rPr lang="en-US" dirty="0" smtClean="0"/>
                        <a:t>XML</a:t>
                      </a:r>
                      <a:endParaRPr lang="en-US" dirty="0"/>
                    </a:p>
                  </a:txBody>
                  <a:tcPr/>
                </a:tc>
                <a:tc>
                  <a:txBody>
                    <a:bodyPr/>
                    <a:lstStyle/>
                    <a:p>
                      <a:r>
                        <a:rPr kumimoji="0" lang="en-US" sz="1800" kern="1200" dirty="0" smtClean="0">
                          <a:solidFill>
                            <a:schemeClr val="dk1"/>
                          </a:solidFill>
                          <a:latin typeface="+mn-lt"/>
                          <a:ea typeface="+mn-ea"/>
                          <a:cs typeface="+mn-cs"/>
                        </a:rPr>
                        <a:t>A set of rules for encoding documents electronically</a:t>
                      </a:r>
                      <a:endParaRPr lang="en-US" dirty="0"/>
                    </a:p>
                  </a:txBody>
                  <a:tcPr/>
                </a:tc>
                <a:tc>
                  <a:txBody>
                    <a:bodyPr/>
                    <a:lstStyle/>
                    <a:p>
                      <a:r>
                        <a:rPr lang="en-US" dirty="0" smtClean="0"/>
                        <a:t>Encodes and stores</a:t>
                      </a:r>
                      <a:r>
                        <a:rPr lang="en-US" baseline="0" dirty="0" smtClean="0"/>
                        <a:t> data (ready to transmit ) </a:t>
                      </a:r>
                      <a:endParaRPr lang="en-US" dirty="0"/>
                    </a:p>
                  </a:txBody>
                  <a:tcPr/>
                </a:tc>
              </a:tr>
              <a:tr h="456687">
                <a:tc>
                  <a:txBody>
                    <a:bodyPr/>
                    <a:lstStyle/>
                    <a:p>
                      <a:r>
                        <a:rPr lang="en-US" dirty="0" smtClean="0"/>
                        <a:t>J2EE</a:t>
                      </a:r>
                    </a:p>
                  </a:txBody>
                  <a:tcPr/>
                </a:tc>
                <a:tc>
                  <a:txBody>
                    <a:bodyPr/>
                    <a:lstStyle/>
                    <a:p>
                      <a:r>
                        <a:rPr lang="en-US" dirty="0" smtClean="0"/>
                        <a:t>Java</a:t>
                      </a:r>
                      <a:r>
                        <a:rPr lang="en-US" baseline="0" dirty="0" smtClean="0"/>
                        <a:t> p</a:t>
                      </a:r>
                      <a:r>
                        <a:rPr lang="en-US" dirty="0" smtClean="0"/>
                        <a:t>latform for server</a:t>
                      </a:r>
                      <a:r>
                        <a:rPr lang="en-US" baseline="0" dirty="0" smtClean="0"/>
                        <a:t> p</a:t>
                      </a:r>
                      <a:r>
                        <a:rPr lang="en-US" dirty="0" smtClean="0"/>
                        <a:t>rogramming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Creates</a:t>
                      </a:r>
                      <a:r>
                        <a:rPr lang="en-US" baseline="0" dirty="0" smtClean="0"/>
                        <a:t> any portable and scalable enterprise application</a:t>
                      </a:r>
                      <a:endParaRPr lang="en-US" dirty="0"/>
                    </a:p>
                  </a:txBody>
                  <a:tcPr/>
                </a:tc>
              </a:tr>
              <a:tr h="788255">
                <a:tc>
                  <a:txBody>
                    <a:bodyPr/>
                    <a:lstStyle/>
                    <a:p>
                      <a:r>
                        <a:rPr lang="en-US" dirty="0" smtClean="0"/>
                        <a:t>Open Interchange</a:t>
                      </a:r>
                      <a:endParaRPr lang="en-US" dirty="0"/>
                    </a:p>
                  </a:txBody>
                  <a:tcPr/>
                </a:tc>
                <a:tc>
                  <a:txBody>
                    <a:bodyPr/>
                    <a:lstStyle/>
                    <a:p>
                      <a:r>
                        <a:rPr lang="en-US" dirty="0" smtClean="0"/>
                        <a:t>Application server or Web service</a:t>
                      </a:r>
                      <a:endParaRPr lang="en-US" dirty="0"/>
                    </a:p>
                  </a:txBody>
                  <a:tcPr/>
                </a:tc>
                <a:tc>
                  <a:txBody>
                    <a:bodyPr/>
                    <a:lstStyle/>
                    <a:p>
                      <a:r>
                        <a:rPr lang="en-US" dirty="0" smtClean="0"/>
                        <a:t>Interacts</a:t>
                      </a:r>
                      <a:r>
                        <a:rPr lang="en-US" baseline="0" dirty="0" smtClean="0"/>
                        <a:t> any kind of service</a:t>
                      </a:r>
                      <a:endParaRPr lang="en-US" dirty="0"/>
                    </a:p>
                  </a:txBody>
                  <a:tcPr/>
                </a:tc>
              </a:tr>
              <a:tr h="456687">
                <a:tc>
                  <a:txBody>
                    <a:bodyPr/>
                    <a:lstStyle/>
                    <a:p>
                      <a:r>
                        <a:rPr lang="en-US" dirty="0" smtClean="0"/>
                        <a:t>Open OS(Linux)</a:t>
                      </a:r>
                      <a:endParaRPr lang="en-US" dirty="0"/>
                    </a:p>
                  </a:txBody>
                  <a:tcPr/>
                </a:tc>
                <a:tc>
                  <a:txBody>
                    <a:bodyPr/>
                    <a:lstStyle/>
                    <a:p>
                      <a:r>
                        <a:rPr lang="en-US" dirty="0" smtClean="0"/>
                        <a:t>Operating system</a:t>
                      </a:r>
                      <a:endParaRPr lang="en-US" dirty="0"/>
                    </a:p>
                  </a:txBody>
                  <a:tcPr/>
                </a:tc>
                <a:tc>
                  <a:txBody>
                    <a:bodyPr/>
                    <a:lstStyle/>
                    <a:p>
                      <a:r>
                        <a:rPr lang="en-US" dirty="0" smtClean="0"/>
                        <a:t>Operates</a:t>
                      </a:r>
                      <a:r>
                        <a:rPr lang="en-US" baseline="0" dirty="0" smtClean="0"/>
                        <a:t> our computers</a:t>
                      </a:r>
                      <a:endParaRPr lang="en-US" dirty="0"/>
                    </a:p>
                  </a:txBody>
                  <a:tcPr/>
                </a:tc>
              </a:tr>
            </a:tbl>
          </a:graphicData>
        </a:graphic>
      </p:graphicFrame>
      <p:sp>
        <p:nvSpPr>
          <p:cNvPr id="5" name="TextBox 4"/>
          <p:cNvSpPr txBox="1"/>
          <p:nvPr/>
        </p:nvSpPr>
        <p:spPr>
          <a:xfrm>
            <a:off x="152400" y="6581001"/>
            <a:ext cx="1840568" cy="276999"/>
          </a:xfrm>
          <a:prstGeom prst="rect">
            <a:avLst/>
          </a:prstGeom>
          <a:noFill/>
        </p:spPr>
        <p:txBody>
          <a:bodyPr wrap="none" rtlCol="0">
            <a:spAutoFit/>
          </a:bodyPr>
          <a:lstStyle/>
          <a:p>
            <a:r>
              <a:rPr lang="en-US" sz="1200" dirty="0" smtClean="0">
                <a:hlinkClick r:id="rId2"/>
              </a:rPr>
              <a:t>http://en.wikipedia.org/</a:t>
            </a:r>
            <a:endParaRPr lang="en-US" sz="1200" dirty="0"/>
          </a:p>
        </p:txBody>
      </p:sp>
      <p:sp>
        <p:nvSpPr>
          <p:cNvPr id="8" name="Title 1"/>
          <p:cNvSpPr txBox="1">
            <a:spLocks/>
          </p:cNvSpPr>
          <p:nvPr/>
        </p:nvSpPr>
        <p:spPr>
          <a:xfrm rot="16200000">
            <a:off x="-571500" y="1028701"/>
            <a:ext cx="2209800" cy="6096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smtClean="0">
                <a:ln>
                  <a:noFill/>
                </a:ln>
                <a:solidFill>
                  <a:schemeClr val="accent2">
                    <a:lumMod val="75000"/>
                  </a:schemeClr>
                </a:solidFill>
                <a:effectLst/>
                <a:uLnTx/>
                <a:uFillTx/>
                <a:latin typeface="+mj-lt"/>
                <a:ea typeface="+mj-ea"/>
                <a:cs typeface="+mj-cs"/>
              </a:rPr>
              <a:t>Overview</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Slide Number Placeholder 8"/>
          <p:cNvSpPr>
            <a:spLocks noGrp="1"/>
          </p:cNvSpPr>
          <p:nvPr>
            <p:ph type="sldNum" sz="quarter" idx="15"/>
          </p:nvPr>
        </p:nvSpPr>
        <p:spPr/>
        <p:txBody>
          <a:bodyPr/>
          <a:lstStyle/>
          <a:p>
            <a:fld id="{3B05870D-112B-4492-AC28-C8DEF8BEB5C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95400" y="1219200"/>
            <a:ext cx="6248400" cy="4873752"/>
          </a:xfrm>
        </p:spPr>
        <p:txBody>
          <a:bodyPr>
            <a:normAutofit/>
          </a:bodyPr>
          <a:lstStyle/>
          <a:p>
            <a:r>
              <a:rPr lang="en-US" dirty="0" smtClean="0"/>
              <a:t>Linux </a:t>
            </a:r>
          </a:p>
          <a:p>
            <a:pPr lvl="1"/>
            <a:r>
              <a:rPr lang="en-US" dirty="0" smtClean="0"/>
              <a:t>Free Unix-type Operating System  </a:t>
            </a:r>
          </a:p>
          <a:p>
            <a:pPr lvl="1"/>
            <a:r>
              <a:rPr lang="en-US" dirty="0" smtClean="0"/>
              <a:t>Created by </a:t>
            </a:r>
            <a:r>
              <a:rPr lang="en-US" dirty="0" err="1" smtClean="0"/>
              <a:t>Linus</a:t>
            </a:r>
            <a:r>
              <a:rPr lang="en-US" dirty="0" smtClean="0"/>
              <a:t> </a:t>
            </a:r>
            <a:r>
              <a:rPr lang="en-US" dirty="0" err="1" smtClean="0"/>
              <a:t>Torvalds</a:t>
            </a:r>
            <a:r>
              <a:rPr lang="en-US" dirty="0" smtClean="0"/>
              <a:t> (Aug. 1991)</a:t>
            </a:r>
          </a:p>
          <a:p>
            <a:pPr lvl="1"/>
            <a:r>
              <a:rPr lang="en-US" dirty="0" smtClean="0"/>
              <a:t>Free source code &amp; “Distribution” concept</a:t>
            </a:r>
          </a:p>
          <a:p>
            <a:pPr lvl="1"/>
            <a:r>
              <a:rPr lang="en-US" dirty="0" smtClean="0"/>
              <a:t>One hundred companies released their own version of OS based on LINUX i.e. Red hat</a:t>
            </a:r>
          </a:p>
          <a:p>
            <a:pPr lvl="1"/>
            <a:r>
              <a:rPr lang="en-US" b="1" dirty="0" smtClean="0"/>
              <a:t>Compared to M. Windows</a:t>
            </a:r>
            <a:r>
              <a:rPr lang="en-US" dirty="0" smtClean="0"/>
              <a:t>: more stable &amp; secure, cheaper, and less resources needed.</a:t>
            </a:r>
          </a:p>
          <a:p>
            <a:pPr lvl="1"/>
            <a:endParaRPr lang="en-US" dirty="0" smtClean="0"/>
          </a:p>
          <a:p>
            <a:pPr>
              <a:buNone/>
            </a:pPr>
            <a:r>
              <a:rPr lang="en-US" dirty="0" smtClean="0"/>
              <a:t>	</a:t>
            </a:r>
            <a:endParaRPr lang="en-US" dirty="0"/>
          </a:p>
        </p:txBody>
      </p:sp>
      <p:sp>
        <p:nvSpPr>
          <p:cNvPr id="4" name="Title 1"/>
          <p:cNvSpPr>
            <a:spLocks noGrp="1"/>
          </p:cNvSpPr>
          <p:nvPr>
            <p:ph type="title"/>
          </p:nvPr>
        </p:nvSpPr>
        <p:spPr>
          <a:xfrm>
            <a:off x="914400" y="533400"/>
            <a:ext cx="7772400" cy="609600"/>
          </a:xfrm>
        </p:spPr>
        <p:txBody>
          <a:bodyPr>
            <a:noAutofit/>
          </a:bodyPr>
          <a:lstStyle/>
          <a:p>
            <a:pPr>
              <a:lnSpc>
                <a:spcPct val="150000"/>
              </a:lnSpc>
              <a:spcAft>
                <a:spcPts val="600"/>
              </a:spcAft>
            </a:pPr>
            <a:r>
              <a:rPr lang="en-US" sz="2800" b="1" dirty="0" smtClean="0"/>
              <a:t>Example (1) of Open Source software</a:t>
            </a:r>
            <a:r>
              <a:rPr lang="en-US" sz="2400" dirty="0" smtClean="0">
                <a:solidFill>
                  <a:schemeClr val="tx1"/>
                </a:solidFill>
              </a:rPr>
              <a:t> </a:t>
            </a:r>
            <a:endParaRPr lang="en-US" sz="2800" dirty="0" smtClean="0">
              <a:solidFill>
                <a:schemeClr val="tx1"/>
              </a:solidFill>
            </a:endParaRPr>
          </a:p>
        </p:txBody>
      </p:sp>
      <p:sp>
        <p:nvSpPr>
          <p:cNvPr id="6" name="TextBox 5"/>
          <p:cNvSpPr txBox="1"/>
          <p:nvPr/>
        </p:nvSpPr>
        <p:spPr>
          <a:xfrm>
            <a:off x="152400" y="6581001"/>
            <a:ext cx="2056973" cy="276999"/>
          </a:xfrm>
          <a:prstGeom prst="rect">
            <a:avLst/>
          </a:prstGeom>
          <a:noFill/>
        </p:spPr>
        <p:txBody>
          <a:bodyPr wrap="none" rtlCol="0">
            <a:spAutoFit/>
          </a:bodyPr>
          <a:lstStyle/>
          <a:p>
            <a:r>
              <a:rPr lang="en-US" sz="1200" dirty="0" smtClean="0">
                <a:hlinkClick r:id="rId3"/>
              </a:rPr>
              <a:t>http://www.linux.org/dist/</a:t>
            </a:r>
            <a:r>
              <a:rPr lang="en-US" sz="1200" dirty="0" smtClean="0"/>
              <a:t> </a:t>
            </a:r>
            <a:endParaRPr lang="en-US" sz="1200" dirty="0"/>
          </a:p>
        </p:txBody>
      </p:sp>
      <p:pic>
        <p:nvPicPr>
          <p:cNvPr id="7" name="Picture 6" descr="linux_windows.jpg"/>
          <p:cNvPicPr>
            <a:picLocks noChangeAspect="1"/>
          </p:cNvPicPr>
          <p:nvPr/>
        </p:nvPicPr>
        <p:blipFill>
          <a:blip r:embed="rId4" cstate="print"/>
          <a:stretch>
            <a:fillRect/>
          </a:stretch>
        </p:blipFill>
        <p:spPr>
          <a:xfrm>
            <a:off x="4648200" y="4343400"/>
            <a:ext cx="2362200" cy="2173224"/>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6705600" y="4953000"/>
            <a:ext cx="1394732" cy="1644316"/>
          </a:xfrm>
          <a:prstGeom prst="rect">
            <a:avLst/>
          </a:prstGeom>
          <a:noFill/>
          <a:ln w="9525">
            <a:noFill/>
            <a:miter lim="800000"/>
            <a:headEnd/>
            <a:tailEnd/>
          </a:ln>
          <a:effectLst/>
        </p:spPr>
      </p:pic>
      <p:sp>
        <p:nvSpPr>
          <p:cNvPr id="8" name="Title 1"/>
          <p:cNvSpPr txBox="1">
            <a:spLocks/>
          </p:cNvSpPr>
          <p:nvPr/>
        </p:nvSpPr>
        <p:spPr>
          <a:xfrm rot="16200000">
            <a:off x="-571500" y="1028701"/>
            <a:ext cx="2209800" cy="6096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smtClean="0">
                <a:ln>
                  <a:noFill/>
                </a:ln>
                <a:solidFill>
                  <a:schemeClr val="accent2">
                    <a:lumMod val="75000"/>
                  </a:schemeClr>
                </a:solidFill>
                <a:effectLst/>
                <a:uLnTx/>
                <a:uFillTx/>
                <a:latin typeface="+mj-lt"/>
                <a:ea typeface="+mj-ea"/>
                <a:cs typeface="+mj-cs"/>
              </a:rPr>
              <a:t>Overview</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Slide Number Placeholder 8"/>
          <p:cNvSpPr>
            <a:spLocks noGrp="1"/>
          </p:cNvSpPr>
          <p:nvPr>
            <p:ph type="sldNum" sz="quarter" idx="15"/>
          </p:nvPr>
        </p:nvSpPr>
        <p:spPr/>
        <p:txBody>
          <a:bodyPr/>
          <a:lstStyle/>
          <a:p>
            <a:fld id="{3B05870D-112B-4492-AC28-C8DEF8BEB5C6}"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477000" y="3200400"/>
            <a:ext cx="122341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762000" y="1066800"/>
            <a:ext cx="7467600" cy="4873752"/>
          </a:xfrm>
        </p:spPr>
        <p:txBody>
          <a:bodyPr/>
          <a:lstStyle/>
          <a:p>
            <a:r>
              <a:rPr lang="en-US" dirty="0" smtClean="0"/>
              <a:t>Mozilla </a:t>
            </a:r>
            <a:r>
              <a:rPr lang="en-US" dirty="0" err="1" smtClean="0"/>
              <a:t>FireFox</a:t>
            </a:r>
            <a:endParaRPr lang="en-US" baseline="30000" dirty="0" smtClean="0"/>
          </a:p>
          <a:p>
            <a:pPr lvl="1"/>
            <a:r>
              <a:rPr lang="en-US" dirty="0" smtClean="0"/>
              <a:t>The second most popular web browser after IE</a:t>
            </a:r>
          </a:p>
          <a:p>
            <a:pPr lvl="1"/>
            <a:r>
              <a:rPr lang="en-US" dirty="0" smtClean="0"/>
              <a:t>The current version 3.5.3, </a:t>
            </a:r>
          </a:p>
          <a:p>
            <a:pPr lvl="1">
              <a:buNone/>
            </a:pPr>
            <a:r>
              <a:rPr lang="en-US" dirty="0" smtClean="0"/>
              <a:t>	released on 09092009</a:t>
            </a:r>
          </a:p>
          <a:p>
            <a:pPr lvl="1"/>
            <a:r>
              <a:rPr lang="en-US" dirty="0" smtClean="0"/>
              <a:t>Free source code</a:t>
            </a:r>
          </a:p>
          <a:p>
            <a:pPr lvl="1"/>
            <a:r>
              <a:rPr lang="en-US" dirty="0" smtClean="0"/>
              <a:t>Runs on various OS platforms</a:t>
            </a:r>
          </a:p>
          <a:p>
            <a:pPr lvl="1"/>
            <a:r>
              <a:rPr lang="en-US" dirty="0" smtClean="0"/>
              <a:t>Google-Integrated search system</a:t>
            </a:r>
          </a:p>
          <a:p>
            <a:pPr lvl="1"/>
            <a:r>
              <a:rPr lang="en-US" b="1" dirty="0" smtClean="0"/>
              <a:t>Compared to IE: </a:t>
            </a:r>
            <a:r>
              <a:rPr lang="en-US" dirty="0" smtClean="0"/>
              <a:t>faster, </a:t>
            </a:r>
          </a:p>
          <a:p>
            <a:pPr lvl="1">
              <a:buNone/>
            </a:pPr>
            <a:r>
              <a:rPr lang="en-US" dirty="0" smtClean="0"/>
              <a:t>	more secure, customizable</a:t>
            </a:r>
          </a:p>
          <a:p>
            <a:pPr lvl="1">
              <a:buNone/>
            </a:pPr>
            <a:endParaRPr lang="en-US" dirty="0" smtClean="0"/>
          </a:p>
          <a:p>
            <a:pPr>
              <a:buNone/>
            </a:pPr>
            <a:r>
              <a:rPr lang="en-US" dirty="0" smtClean="0"/>
              <a:t>	</a:t>
            </a:r>
            <a:endParaRPr lang="en-US" dirty="0"/>
          </a:p>
        </p:txBody>
      </p:sp>
      <p:pic>
        <p:nvPicPr>
          <p:cNvPr id="3077" name="Picture 5" descr="E:\IS5800\091006 IS5800 Group project\Firefox_3_5_logo.png"/>
          <p:cNvPicPr>
            <a:picLocks noChangeAspect="1" noChangeArrowheads="1"/>
          </p:cNvPicPr>
          <p:nvPr/>
        </p:nvPicPr>
        <p:blipFill>
          <a:blip r:embed="rId3" cstate="print"/>
          <a:srcRect/>
          <a:stretch>
            <a:fillRect/>
          </a:stretch>
        </p:blipFill>
        <p:spPr bwMode="auto">
          <a:xfrm>
            <a:off x="381000" y="4724400"/>
            <a:ext cx="1600200" cy="1600200"/>
          </a:xfrm>
          <a:prstGeom prst="rect">
            <a:avLst/>
          </a:prstGeom>
          <a:noFill/>
        </p:spPr>
      </p:pic>
      <p:sp>
        <p:nvSpPr>
          <p:cNvPr id="13" name="Title 1"/>
          <p:cNvSpPr>
            <a:spLocks noGrp="1"/>
          </p:cNvSpPr>
          <p:nvPr>
            <p:ph type="title"/>
          </p:nvPr>
        </p:nvSpPr>
        <p:spPr>
          <a:xfrm>
            <a:off x="838200" y="381000"/>
            <a:ext cx="7772400" cy="609600"/>
          </a:xfrm>
        </p:spPr>
        <p:txBody>
          <a:bodyPr>
            <a:noAutofit/>
          </a:bodyPr>
          <a:lstStyle/>
          <a:p>
            <a:pPr>
              <a:lnSpc>
                <a:spcPct val="150000"/>
              </a:lnSpc>
              <a:spcAft>
                <a:spcPts val="600"/>
              </a:spcAft>
            </a:pPr>
            <a:r>
              <a:rPr lang="en-US" sz="2800" b="1" dirty="0" smtClean="0"/>
              <a:t>Example (2) of Open Source software</a:t>
            </a:r>
            <a:r>
              <a:rPr lang="en-US" sz="2400" dirty="0" smtClean="0">
                <a:solidFill>
                  <a:schemeClr val="tx1"/>
                </a:solidFill>
              </a:rPr>
              <a:t> </a:t>
            </a:r>
            <a:endParaRPr lang="en-US" sz="2800" dirty="0" smtClean="0">
              <a:solidFill>
                <a:schemeClr val="tx1"/>
              </a:solidFill>
            </a:endParaRPr>
          </a:p>
        </p:txBody>
      </p:sp>
      <p:sp>
        <p:nvSpPr>
          <p:cNvPr id="8" name="TextBox 7"/>
          <p:cNvSpPr txBox="1"/>
          <p:nvPr/>
        </p:nvSpPr>
        <p:spPr>
          <a:xfrm>
            <a:off x="215153" y="6396335"/>
            <a:ext cx="4384534" cy="461665"/>
          </a:xfrm>
          <a:prstGeom prst="rect">
            <a:avLst/>
          </a:prstGeom>
          <a:noFill/>
        </p:spPr>
        <p:txBody>
          <a:bodyPr wrap="none" rtlCol="0">
            <a:spAutoFit/>
          </a:bodyPr>
          <a:lstStyle/>
          <a:p>
            <a:r>
              <a:rPr lang="en-US" sz="1200" dirty="0" smtClean="0">
                <a:hlinkClick r:id="rId4"/>
              </a:rPr>
              <a:t>http://www.mozilla.com/en-US/firefox/features/</a:t>
            </a:r>
            <a:endParaRPr lang="en-US" sz="1200" dirty="0" smtClean="0"/>
          </a:p>
          <a:p>
            <a:r>
              <a:rPr lang="en-US" sz="1200" dirty="0" smtClean="0">
                <a:hlinkClick r:id="rId5"/>
              </a:rPr>
              <a:t>http://en.wikipedia.org/wiki/Usage_share_of_web_browsers</a:t>
            </a:r>
            <a:endParaRPr lang="en-US" sz="1200" dirty="0"/>
          </a:p>
        </p:txBody>
      </p:sp>
      <p:pic>
        <p:nvPicPr>
          <p:cNvPr id="2050" name="Picture 2"/>
          <p:cNvPicPr>
            <a:picLocks noChangeAspect="1" noChangeArrowheads="1"/>
          </p:cNvPicPr>
          <p:nvPr/>
        </p:nvPicPr>
        <p:blipFill>
          <a:blip r:embed="rId6" cstate="print"/>
          <a:srcRect/>
          <a:stretch>
            <a:fillRect/>
          </a:stretch>
        </p:blipFill>
        <p:spPr bwMode="auto">
          <a:xfrm>
            <a:off x="5410200" y="1918446"/>
            <a:ext cx="3596153" cy="3720353"/>
          </a:xfrm>
          <a:prstGeom prst="rect">
            <a:avLst/>
          </a:prstGeom>
          <a:noFill/>
          <a:ln w="9525">
            <a:noFill/>
            <a:miter lim="800000"/>
            <a:headEnd/>
            <a:tailEnd/>
          </a:ln>
          <a:effectLst/>
        </p:spPr>
      </p:pic>
      <p:sp>
        <p:nvSpPr>
          <p:cNvPr id="10" name="Title 1"/>
          <p:cNvSpPr txBox="1">
            <a:spLocks/>
          </p:cNvSpPr>
          <p:nvPr/>
        </p:nvSpPr>
        <p:spPr>
          <a:xfrm rot="16200000">
            <a:off x="-571500" y="1028701"/>
            <a:ext cx="2209800" cy="6096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smtClean="0">
                <a:ln>
                  <a:noFill/>
                </a:ln>
                <a:solidFill>
                  <a:schemeClr val="accent2">
                    <a:lumMod val="75000"/>
                  </a:schemeClr>
                </a:solidFill>
                <a:effectLst/>
                <a:uLnTx/>
                <a:uFillTx/>
                <a:latin typeface="+mj-lt"/>
                <a:ea typeface="+mj-ea"/>
                <a:cs typeface="+mj-cs"/>
              </a:rPr>
              <a:t>Overview</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Rectangle 8"/>
          <p:cNvSpPr/>
          <p:nvPr/>
        </p:nvSpPr>
        <p:spPr>
          <a:xfrm>
            <a:off x="2743200" y="5004137"/>
            <a:ext cx="4114800" cy="1015663"/>
          </a:xfrm>
          <a:prstGeom prst="rect">
            <a:avLst/>
          </a:prstGeom>
        </p:spPr>
        <p:txBody>
          <a:bodyPr wrap="square">
            <a:spAutoFit/>
          </a:bodyPr>
          <a:lstStyle/>
          <a:p>
            <a:r>
              <a:rPr lang="en-US" sz="1200" dirty="0" smtClean="0"/>
              <a:t>The usage share of web browsers.  </a:t>
            </a:r>
            <a:br>
              <a:rPr lang="en-US" sz="1200" dirty="0" smtClean="0"/>
            </a:br>
            <a:r>
              <a:rPr lang="en-US" sz="1200" dirty="0" smtClean="0"/>
              <a:t>Source: Median values from </a:t>
            </a:r>
            <a:r>
              <a:rPr lang="en-US" sz="1200" dirty="0" smtClean="0">
                <a:hlinkClick r:id="rId5"/>
              </a:rPr>
              <a:t>summary table</a:t>
            </a:r>
            <a:r>
              <a:rPr lang="en-US" sz="1200" dirty="0" smtClean="0"/>
              <a:t>.</a:t>
            </a:r>
          </a:p>
          <a:p>
            <a:r>
              <a:rPr lang="en-US" sz="1200" dirty="0" smtClean="0">
                <a:hlinkClick r:id="rId7" action="ppaction://hlinkfile" tooltip="Internet Explorer"/>
              </a:rPr>
              <a:t>Internet Explorer</a:t>
            </a:r>
            <a:r>
              <a:rPr lang="en-US" sz="1200" dirty="0" smtClean="0"/>
              <a:t> (64.66%)      </a:t>
            </a:r>
            <a:r>
              <a:rPr lang="en-US" sz="1200" dirty="0" smtClean="0">
                <a:hlinkClick r:id="rId8" action="ppaction://hlinkfile" tooltip="Mozilla Firefox"/>
              </a:rPr>
              <a:t>Mozilla Firefox</a:t>
            </a:r>
            <a:r>
              <a:rPr lang="en-US" sz="1200" dirty="0" smtClean="0"/>
              <a:t> (26.08%)</a:t>
            </a:r>
          </a:p>
          <a:p>
            <a:r>
              <a:rPr lang="en-US" sz="1200" dirty="0" smtClean="0">
                <a:hlinkClick r:id="rId9" action="ppaction://hlinkfile" tooltip="Safari (web browser)"/>
              </a:rPr>
              <a:t>Safari</a:t>
            </a:r>
            <a:r>
              <a:rPr lang="en-US" sz="1200" dirty="0" smtClean="0"/>
              <a:t> (3.74%)      </a:t>
            </a:r>
            <a:r>
              <a:rPr lang="en-US" sz="1200" dirty="0" smtClean="0">
                <a:hlinkClick r:id="rId10" action="ppaction://hlinkfile" tooltip="Google Chrome"/>
              </a:rPr>
              <a:t>Google Chrome</a:t>
            </a:r>
            <a:r>
              <a:rPr lang="en-US" sz="1200" dirty="0" smtClean="0"/>
              <a:t> (3.17%) </a:t>
            </a:r>
          </a:p>
          <a:p>
            <a:r>
              <a:rPr lang="en-US" sz="1200" dirty="0" smtClean="0">
                <a:hlinkClick r:id="rId11" action="ppaction://hlinkfile" tooltip="Opera (web browser)"/>
              </a:rPr>
              <a:t>Opera</a:t>
            </a:r>
            <a:r>
              <a:rPr lang="en-US" sz="1200" dirty="0" smtClean="0"/>
              <a:t> (1.53%)      Other (0.82%)</a:t>
            </a:r>
            <a:endParaRPr lang="en-US" sz="1200" dirty="0"/>
          </a:p>
        </p:txBody>
      </p:sp>
      <p:sp>
        <p:nvSpPr>
          <p:cNvPr id="11" name="Slide Number Placeholder 10"/>
          <p:cNvSpPr>
            <a:spLocks noGrp="1"/>
          </p:cNvSpPr>
          <p:nvPr>
            <p:ph type="sldNum" sz="quarter" idx="15"/>
          </p:nvPr>
        </p:nvSpPr>
        <p:spPr/>
        <p:txBody>
          <a:bodyPr/>
          <a:lstStyle/>
          <a:p>
            <a:fld id="{3B05870D-112B-4492-AC28-C8DEF8BEB5C6}"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58568"/>
            <a:ext cx="5791200" cy="2438400"/>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396080" y="929481"/>
            <a:ext cx="1981200" cy="579438"/>
          </a:xfrm>
        </p:spPr>
        <p:txBody>
          <a:bodyPr>
            <a:normAutofit/>
          </a:bodyPr>
          <a:lstStyle/>
          <a:p>
            <a:r>
              <a:rPr lang="en-US" b="1" dirty="0" smtClean="0">
                <a:solidFill>
                  <a:schemeClr val="accent2">
                    <a:lumMod val="75000"/>
                  </a:schemeClr>
                </a:solidFill>
              </a:rPr>
              <a:t>Content</a:t>
            </a:r>
            <a:endParaRPr lang="en-US" b="1" dirty="0">
              <a:solidFill>
                <a:schemeClr val="accent2">
                  <a:lumMod val="75000"/>
                </a:schemeClr>
              </a:solidFill>
            </a:endParaRPr>
          </a:p>
        </p:txBody>
      </p:sp>
      <p:sp>
        <p:nvSpPr>
          <p:cNvPr id="3" name="Content Placeholder 2"/>
          <p:cNvSpPr>
            <a:spLocks noGrp="1"/>
          </p:cNvSpPr>
          <p:nvPr>
            <p:ph sz="quarter" idx="1"/>
          </p:nvPr>
        </p:nvSpPr>
        <p:spPr>
          <a:xfrm>
            <a:off x="1143000" y="1831848"/>
            <a:ext cx="6400800" cy="4873752"/>
          </a:xfrm>
        </p:spPr>
        <p:txBody>
          <a:bodyPr>
            <a:normAutofit/>
          </a:bodyPr>
          <a:lstStyle/>
          <a:p>
            <a:r>
              <a:rPr lang="en-US" dirty="0" smtClean="0"/>
              <a:t>Background &amp; Overview</a:t>
            </a:r>
          </a:p>
          <a:p>
            <a:r>
              <a:rPr lang="en-US" sz="2800" b="1" dirty="0" smtClean="0">
                <a:solidFill>
                  <a:schemeClr val="accent2">
                    <a:lumMod val="75000"/>
                  </a:schemeClr>
                </a:solidFill>
              </a:rPr>
              <a:t>OSS Vs Proprietary Systems</a:t>
            </a:r>
          </a:p>
          <a:p>
            <a:pPr lvl="1"/>
            <a:r>
              <a:rPr lang="en-US" dirty="0" smtClean="0"/>
              <a:t>Advantages and disadvantages</a:t>
            </a:r>
          </a:p>
          <a:p>
            <a:pPr lvl="1"/>
            <a:r>
              <a:rPr lang="en-US" dirty="0" smtClean="0"/>
              <a:t>Cost</a:t>
            </a:r>
          </a:p>
          <a:p>
            <a:pPr lvl="1"/>
            <a:r>
              <a:rPr lang="en-US" dirty="0" smtClean="0"/>
              <a:t>Customizing</a:t>
            </a:r>
          </a:p>
          <a:p>
            <a:pPr lvl="1"/>
            <a:r>
              <a:rPr lang="en-US" dirty="0" smtClean="0"/>
              <a:t>Technical support</a:t>
            </a:r>
          </a:p>
          <a:p>
            <a:pPr lvl="1"/>
            <a:r>
              <a:rPr lang="en-US" dirty="0" smtClean="0"/>
              <a:t>Security</a:t>
            </a:r>
          </a:p>
          <a:p>
            <a:r>
              <a:rPr lang="en-US" dirty="0" smtClean="0"/>
              <a:t>Three Interviews</a:t>
            </a:r>
          </a:p>
          <a:p>
            <a:r>
              <a:rPr lang="en-US" dirty="0" smtClean="0"/>
              <a:t>What have we learned?</a:t>
            </a:r>
          </a:p>
          <a:p>
            <a:r>
              <a:rPr lang="en-US" dirty="0" smtClean="0"/>
              <a:t>Best practices for Open Systems</a:t>
            </a:r>
          </a:p>
        </p:txBody>
      </p:sp>
      <p:pic>
        <p:nvPicPr>
          <p:cNvPr id="9219" name="Picture 3"/>
          <p:cNvPicPr>
            <a:picLocks noChangeAspect="1" noChangeArrowheads="1"/>
          </p:cNvPicPr>
          <p:nvPr/>
        </p:nvPicPr>
        <p:blipFill>
          <a:blip r:embed="rId3" cstate="print"/>
          <a:srcRect/>
          <a:stretch>
            <a:fillRect/>
          </a:stretch>
        </p:blipFill>
        <p:spPr bwMode="auto">
          <a:xfrm>
            <a:off x="6934200" y="2895600"/>
            <a:ext cx="1676400" cy="128654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429000" y="296227"/>
            <a:ext cx="1600200" cy="1380173"/>
          </a:xfrm>
          <a:prstGeom prst="rect">
            <a:avLst/>
          </a:prstGeom>
          <a:noFill/>
          <a:ln w="9525">
            <a:solidFill>
              <a:schemeClr val="accent1"/>
            </a:solidFill>
            <a:miter lim="800000"/>
            <a:headEnd/>
            <a:tailEnd/>
          </a:ln>
          <a:effectLst>
            <a:outerShdw blurRad="50800" dist="76200" dir="600000" algn="ctr" rotWithShape="0">
              <a:srgbClr val="000000">
                <a:alpha val="43137"/>
              </a:srgbClr>
            </a:outerShdw>
          </a:effectLst>
        </p:spPr>
      </p:pic>
      <p:sp>
        <p:nvSpPr>
          <p:cNvPr id="8" name="Slide Number Placeholder 7"/>
          <p:cNvSpPr>
            <a:spLocks noGrp="1"/>
          </p:cNvSpPr>
          <p:nvPr>
            <p:ph type="sldNum" sz="quarter" idx="15"/>
          </p:nvPr>
        </p:nvSpPr>
        <p:spPr/>
        <p:txBody>
          <a:bodyPr/>
          <a:lstStyle/>
          <a:p>
            <a:fld id="{3B05870D-112B-4492-AC28-C8DEF8BEB5C6}" type="slidenum">
              <a:rPr lang="en-US" smtClean="0"/>
              <a:pPr/>
              <a:t>18</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096000" cy="731838"/>
          </a:xfrm>
        </p:spPr>
        <p:txBody>
          <a:bodyPr/>
          <a:lstStyle/>
          <a:p>
            <a:r>
              <a:rPr lang="en-US" b="1" dirty="0" smtClean="0"/>
              <a:t>Proprietary software</a:t>
            </a:r>
            <a:endParaRPr lang="en-US" b="1" dirty="0"/>
          </a:p>
        </p:txBody>
      </p:sp>
      <p:sp>
        <p:nvSpPr>
          <p:cNvPr id="3" name="Content Placeholder 2"/>
          <p:cNvSpPr>
            <a:spLocks noGrp="1"/>
          </p:cNvSpPr>
          <p:nvPr>
            <p:ph sz="quarter" idx="1"/>
          </p:nvPr>
        </p:nvSpPr>
        <p:spPr>
          <a:xfrm>
            <a:off x="1066800" y="1219200"/>
            <a:ext cx="7391400" cy="4873752"/>
          </a:xfrm>
        </p:spPr>
        <p:txBody>
          <a:bodyPr>
            <a:normAutofit/>
          </a:bodyPr>
          <a:lstStyle/>
          <a:p>
            <a:r>
              <a:rPr lang="en-US" b="1" dirty="0" smtClean="0"/>
              <a:t>Proprietary software</a:t>
            </a:r>
            <a:r>
              <a:rPr lang="en-US" dirty="0" smtClean="0"/>
              <a:t> is any computer software with restrictions on use or private modification, or with restrictions judged to be excessive on copying or publishing of modified or unmodified versions.</a:t>
            </a:r>
            <a:br>
              <a:rPr lang="en-US" dirty="0" smtClean="0"/>
            </a:br>
            <a:endParaRPr lang="en-US" dirty="0" smtClean="0"/>
          </a:p>
          <a:p>
            <a:r>
              <a:rPr lang="en-US" b="1" dirty="0" smtClean="0"/>
              <a:t>Examples: </a:t>
            </a:r>
            <a:r>
              <a:rPr lang="en-US" dirty="0" smtClean="0"/>
              <a:t/>
            </a:r>
            <a:br>
              <a:rPr lang="en-US" dirty="0" smtClean="0"/>
            </a:br>
            <a:r>
              <a:rPr lang="en-US" dirty="0" smtClean="0"/>
              <a:t>Microsoft Windows, Adobe Flash Player, iTunes, Adobe Photoshop, Google Earth, Mac OS X, Skype, WinZip.</a:t>
            </a:r>
            <a:endParaRPr lang="en-US" dirty="0"/>
          </a:p>
        </p:txBody>
      </p:sp>
      <p:sp>
        <p:nvSpPr>
          <p:cNvPr id="4" name="TextBox 3"/>
          <p:cNvSpPr txBox="1"/>
          <p:nvPr/>
        </p:nvSpPr>
        <p:spPr>
          <a:xfrm>
            <a:off x="152400" y="6581001"/>
            <a:ext cx="7106433" cy="276999"/>
          </a:xfrm>
          <a:prstGeom prst="rect">
            <a:avLst/>
          </a:prstGeom>
          <a:noFill/>
        </p:spPr>
        <p:txBody>
          <a:bodyPr wrap="none" rtlCol="0">
            <a:spAutoFit/>
          </a:bodyPr>
          <a:lstStyle/>
          <a:p>
            <a:r>
              <a:rPr lang="en-US" sz="1200" dirty="0" smtClean="0"/>
              <a:t>Vijay </a:t>
            </a:r>
            <a:r>
              <a:rPr lang="en-US" sz="1200" dirty="0" err="1" smtClean="0"/>
              <a:t>Luthra</a:t>
            </a:r>
            <a:r>
              <a:rPr lang="en-US" sz="1200" dirty="0" smtClean="0"/>
              <a:t> (2009-06-04). "proprietary software". BusinessDictionary.com. Retrieved 2009-06-04</a:t>
            </a:r>
            <a:endParaRPr lang="en-US" sz="1200" dirty="0"/>
          </a:p>
        </p:txBody>
      </p:sp>
      <p:sp>
        <p:nvSpPr>
          <p:cNvPr id="5" name="Title 1"/>
          <p:cNvSpPr txBox="1">
            <a:spLocks/>
          </p:cNvSpPr>
          <p:nvPr/>
        </p:nvSpPr>
        <p:spPr>
          <a:xfrm rot="16200000">
            <a:off x="-1158080" y="13866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pic>
        <p:nvPicPr>
          <p:cNvPr id="6" name="Picture 5" descr="k.jpg"/>
          <p:cNvPicPr>
            <a:picLocks noChangeAspect="1"/>
          </p:cNvPicPr>
          <p:nvPr/>
        </p:nvPicPr>
        <p:blipFill>
          <a:blip r:embed="rId3" cstate="print"/>
          <a:stretch>
            <a:fillRect/>
          </a:stretch>
        </p:blipFill>
        <p:spPr>
          <a:xfrm>
            <a:off x="6705600" y="5105400"/>
            <a:ext cx="1181100" cy="1181100"/>
          </a:xfrm>
          <a:prstGeom prst="rect">
            <a:avLst/>
          </a:prstGeom>
        </p:spPr>
      </p:pic>
      <p:pic>
        <p:nvPicPr>
          <p:cNvPr id="7" name="Picture 6" descr="google earth.jpg"/>
          <p:cNvPicPr>
            <a:picLocks noChangeAspect="1"/>
          </p:cNvPicPr>
          <p:nvPr/>
        </p:nvPicPr>
        <p:blipFill>
          <a:blip r:embed="rId4" cstate="print"/>
          <a:stretch>
            <a:fillRect/>
          </a:stretch>
        </p:blipFill>
        <p:spPr>
          <a:xfrm>
            <a:off x="5410200" y="5181600"/>
            <a:ext cx="1114425" cy="1076325"/>
          </a:xfrm>
          <a:prstGeom prst="rect">
            <a:avLst/>
          </a:prstGeom>
        </p:spPr>
      </p:pic>
      <p:pic>
        <p:nvPicPr>
          <p:cNvPr id="8" name="Picture 7" descr="windows.jpg"/>
          <p:cNvPicPr>
            <a:picLocks noChangeAspect="1"/>
          </p:cNvPicPr>
          <p:nvPr/>
        </p:nvPicPr>
        <p:blipFill>
          <a:blip r:embed="rId5" cstate="print"/>
          <a:stretch>
            <a:fillRect/>
          </a:stretch>
        </p:blipFill>
        <p:spPr>
          <a:xfrm>
            <a:off x="3962400" y="5181600"/>
            <a:ext cx="1143000" cy="1009650"/>
          </a:xfrm>
          <a:prstGeom prst="rect">
            <a:avLst/>
          </a:prstGeom>
        </p:spPr>
      </p:pic>
      <p:sp>
        <p:nvSpPr>
          <p:cNvPr id="9" name="Slide Number Placeholder 8"/>
          <p:cNvSpPr>
            <a:spLocks noGrp="1"/>
          </p:cNvSpPr>
          <p:nvPr>
            <p:ph type="sldNum" sz="quarter" idx="15"/>
          </p:nvPr>
        </p:nvSpPr>
        <p:spPr/>
        <p:txBody>
          <a:bodyPr/>
          <a:lstStyle/>
          <a:p>
            <a:fld id="{3B05870D-112B-4492-AC28-C8DEF8BEB5C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1000" y="381000"/>
            <a:ext cx="7848600" cy="4873752"/>
          </a:xfrm>
        </p:spPr>
        <p:txBody>
          <a:bodyPr>
            <a:normAutofit/>
          </a:bodyPr>
          <a:lstStyle/>
          <a:p>
            <a:pPr>
              <a:buNone/>
            </a:pPr>
            <a:r>
              <a:rPr lang="en-US" altLang="zh-CN" sz="3000" b="1" dirty="0" smtClean="0">
                <a:solidFill>
                  <a:schemeClr val="accent6">
                    <a:lumMod val="75000"/>
                  </a:schemeClr>
                </a:solidFill>
              </a:rPr>
              <a:t>Have you ever heard of Open Source Software?</a:t>
            </a:r>
            <a:endParaRPr lang="zh-CN" altLang="en-US" sz="3000" b="1" dirty="0">
              <a:solidFill>
                <a:schemeClr val="accent6">
                  <a:lumMod val="75000"/>
                </a:schemeClr>
              </a:solidFill>
            </a:endParaRPr>
          </a:p>
        </p:txBody>
      </p:sp>
      <p:pic>
        <p:nvPicPr>
          <p:cNvPr id="13313" name="Picture 1" descr="C:\Users\九筒\AppData\Local\Microsoft\Windows\Temporary Internet Files\Content.IE5\YXOKEWBE\MMj02545000000[1].gif"/>
          <p:cNvPicPr>
            <a:picLocks noChangeAspect="1" noChangeArrowheads="1" noCrop="1"/>
          </p:cNvPicPr>
          <p:nvPr/>
        </p:nvPicPr>
        <p:blipFill>
          <a:blip r:embed="rId3" cstate="print"/>
          <a:srcRect/>
          <a:stretch>
            <a:fillRect/>
          </a:stretch>
        </p:blipFill>
        <p:spPr bwMode="auto">
          <a:xfrm>
            <a:off x="7086600" y="2743200"/>
            <a:ext cx="952500" cy="952500"/>
          </a:xfrm>
          <a:prstGeom prst="rect">
            <a:avLst/>
          </a:prstGeom>
          <a:noFill/>
        </p:spPr>
      </p:pic>
      <p:pic>
        <p:nvPicPr>
          <p:cNvPr id="32770" name="Picture 2"/>
          <p:cNvPicPr>
            <a:picLocks noChangeAspect="1" noChangeArrowheads="1"/>
          </p:cNvPicPr>
          <p:nvPr/>
        </p:nvPicPr>
        <p:blipFill>
          <a:blip r:embed="rId4" cstate="print"/>
          <a:srcRect/>
          <a:stretch>
            <a:fillRect/>
          </a:stretch>
        </p:blipFill>
        <p:spPr bwMode="auto">
          <a:xfrm>
            <a:off x="685800" y="1600200"/>
            <a:ext cx="5865766" cy="4886325"/>
          </a:xfrm>
          <a:prstGeom prst="rect">
            <a:avLst/>
          </a:prstGeom>
          <a:noFill/>
          <a:ln w="9525">
            <a:noFill/>
            <a:miter lim="800000"/>
            <a:headEnd/>
            <a:tailEnd/>
          </a:ln>
        </p:spPr>
      </p:pic>
      <p:sp>
        <p:nvSpPr>
          <p:cNvPr id="5" name="Slide Number Placeholder 4"/>
          <p:cNvSpPr>
            <a:spLocks noGrp="1"/>
          </p:cNvSpPr>
          <p:nvPr>
            <p:ph type="sldNum" sz="quarter" idx="15"/>
          </p:nvPr>
        </p:nvSpPr>
        <p:spPr/>
        <p:txBody>
          <a:bodyPr/>
          <a:lstStyle/>
          <a:p>
            <a:fld id="{3B05870D-112B-4492-AC28-C8DEF8BEB5C6}"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7848"/>
            <a:ext cx="8001000" cy="715962"/>
          </a:xfrm>
        </p:spPr>
        <p:txBody>
          <a:bodyPr>
            <a:normAutofit/>
          </a:bodyPr>
          <a:lstStyle/>
          <a:p>
            <a:r>
              <a:rPr lang="en-US" b="1" dirty="0" smtClean="0"/>
              <a:t>Advantages and disadvantages - </a:t>
            </a:r>
            <a:r>
              <a:rPr lang="en-US" b="1" i="1" dirty="0" smtClean="0"/>
              <a:t>OSS</a:t>
            </a:r>
            <a:endParaRPr lang="en-US" b="1" i="1" dirty="0"/>
          </a:p>
        </p:txBody>
      </p:sp>
      <p:sp>
        <p:nvSpPr>
          <p:cNvPr id="3" name="Content Placeholder 2"/>
          <p:cNvSpPr>
            <a:spLocks noGrp="1"/>
          </p:cNvSpPr>
          <p:nvPr>
            <p:ph sz="quarter" idx="1"/>
          </p:nvPr>
        </p:nvSpPr>
        <p:spPr>
          <a:xfrm>
            <a:off x="914400" y="1146048"/>
            <a:ext cx="7467600" cy="4873752"/>
          </a:xfrm>
        </p:spPr>
        <p:txBody>
          <a:bodyPr>
            <a:normAutofit/>
          </a:bodyPr>
          <a:lstStyle/>
          <a:p>
            <a:pPr lvl="0"/>
            <a:r>
              <a:rPr lang="en-US" b="1" dirty="0" smtClean="0"/>
              <a:t>Advantages of OSS</a:t>
            </a:r>
            <a:br>
              <a:rPr lang="en-US" b="1" dirty="0" smtClean="0"/>
            </a:br>
            <a:endParaRPr lang="en-US" sz="1100" dirty="0" smtClean="0"/>
          </a:p>
          <a:p>
            <a:pPr lvl="1"/>
            <a:r>
              <a:rPr lang="en-US" sz="2400" dirty="0" smtClean="0"/>
              <a:t>A good way to achieve greater penetration of the market</a:t>
            </a:r>
          </a:p>
          <a:p>
            <a:pPr lvl="1"/>
            <a:r>
              <a:rPr lang="en-US" sz="2400" dirty="0" smtClean="0"/>
              <a:t>Helps to keep abreast all technology developments</a:t>
            </a:r>
          </a:p>
          <a:p>
            <a:pPr lvl="1"/>
            <a:r>
              <a:rPr lang="en-US" sz="2400" dirty="0" smtClean="0"/>
              <a:t>Saves cost</a:t>
            </a:r>
          </a:p>
          <a:p>
            <a:pPr lvl="1"/>
            <a:r>
              <a:rPr lang="en-US" sz="2400" dirty="0" smtClean="0"/>
              <a:t>More reliable</a:t>
            </a:r>
          </a:p>
          <a:p>
            <a:pPr lvl="1"/>
            <a:r>
              <a:rPr lang="en-US" sz="2400" dirty="0" smtClean="0"/>
              <a:t>Flexible and innovative</a:t>
            </a:r>
          </a:p>
          <a:p>
            <a:endParaRPr lang="en-US" dirty="0"/>
          </a:p>
        </p:txBody>
      </p:sp>
      <p:sp>
        <p:nvSpPr>
          <p:cNvPr id="4" name="TextBox 3"/>
          <p:cNvSpPr txBox="1"/>
          <p:nvPr/>
        </p:nvSpPr>
        <p:spPr>
          <a:xfrm>
            <a:off x="152400" y="6581001"/>
            <a:ext cx="7297190" cy="276999"/>
          </a:xfrm>
          <a:prstGeom prst="rect">
            <a:avLst/>
          </a:prstGeom>
          <a:noFill/>
        </p:spPr>
        <p:txBody>
          <a:bodyPr wrap="none" rtlCol="0">
            <a:spAutoFit/>
          </a:bodyPr>
          <a:lstStyle/>
          <a:p>
            <a:r>
              <a:rPr lang="en-US" sz="1200" u="sng" dirty="0" smtClean="0">
                <a:hlinkClick r:id="rId3"/>
              </a:rPr>
              <a:t>http://software.ivertech.com/_ivertechArticle13894_OpenSourceSoftwarevsProprietarySoftware.htm</a:t>
            </a:r>
            <a:endParaRPr lang="en-US" sz="1600" dirty="0"/>
          </a:p>
        </p:txBody>
      </p:sp>
      <p:sp>
        <p:nvSpPr>
          <p:cNvPr id="5" name="Title 1"/>
          <p:cNvSpPr txBox="1">
            <a:spLocks/>
          </p:cNvSpPr>
          <p:nvPr/>
        </p:nvSpPr>
        <p:spPr>
          <a:xfrm rot="16200000">
            <a:off x="-1158080" y="13104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pic>
        <p:nvPicPr>
          <p:cNvPr id="8" name="Picture 7" descr="jc4_01.jpg"/>
          <p:cNvPicPr>
            <a:picLocks noChangeAspect="1"/>
          </p:cNvPicPr>
          <p:nvPr/>
        </p:nvPicPr>
        <p:blipFill>
          <a:blip r:embed="rId4" cstate="print"/>
          <a:stretch>
            <a:fillRect/>
          </a:stretch>
        </p:blipFill>
        <p:spPr>
          <a:xfrm>
            <a:off x="5029200" y="3124200"/>
            <a:ext cx="3733800" cy="2483498"/>
          </a:xfrm>
          <a:prstGeom prst="rect">
            <a:avLst/>
          </a:prstGeom>
        </p:spPr>
      </p:pic>
      <p:sp>
        <p:nvSpPr>
          <p:cNvPr id="7" name="Slide Number Placeholder 6"/>
          <p:cNvSpPr>
            <a:spLocks noGrp="1"/>
          </p:cNvSpPr>
          <p:nvPr>
            <p:ph type="sldNum" sz="quarter" idx="15"/>
          </p:nvPr>
        </p:nvSpPr>
        <p:spPr/>
        <p:txBody>
          <a:bodyPr/>
          <a:lstStyle/>
          <a:p>
            <a:fld id="{3B05870D-112B-4492-AC28-C8DEF8BEB5C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15962"/>
          </a:xfrm>
        </p:spPr>
        <p:txBody>
          <a:bodyPr>
            <a:normAutofit/>
          </a:bodyPr>
          <a:lstStyle/>
          <a:p>
            <a:r>
              <a:rPr lang="en-US" b="1" dirty="0" smtClean="0"/>
              <a:t>Advantages and disadvantages - </a:t>
            </a:r>
            <a:r>
              <a:rPr lang="en-US" b="1" i="1" dirty="0" smtClean="0"/>
              <a:t>OSS</a:t>
            </a:r>
            <a:endParaRPr lang="en-US" b="1" i="1" dirty="0"/>
          </a:p>
        </p:txBody>
      </p:sp>
      <p:sp>
        <p:nvSpPr>
          <p:cNvPr id="3" name="Content Placeholder 2"/>
          <p:cNvSpPr>
            <a:spLocks noGrp="1"/>
          </p:cNvSpPr>
          <p:nvPr>
            <p:ph sz="quarter" idx="1"/>
          </p:nvPr>
        </p:nvSpPr>
        <p:spPr>
          <a:xfrm>
            <a:off x="990600" y="1143000"/>
            <a:ext cx="7467600" cy="4873752"/>
          </a:xfrm>
        </p:spPr>
        <p:txBody>
          <a:bodyPr>
            <a:normAutofit/>
          </a:bodyPr>
          <a:lstStyle/>
          <a:p>
            <a:pPr lvl="0"/>
            <a:r>
              <a:rPr lang="en-US" b="1" dirty="0" smtClean="0"/>
              <a:t>Disadvantages of OSS</a:t>
            </a:r>
            <a:endParaRPr lang="en-US" dirty="0" smtClean="0"/>
          </a:p>
          <a:p>
            <a:pPr lvl="1"/>
            <a:r>
              <a:rPr lang="en-US" sz="2400" dirty="0" smtClean="0"/>
              <a:t>Development process may not be well defined and the stages in the development process may be ignored.</a:t>
            </a:r>
          </a:p>
          <a:p>
            <a:pPr lvl="1"/>
            <a:r>
              <a:rPr lang="en-US" sz="2400" dirty="0" smtClean="0"/>
              <a:t>The unclear process, the late defect discovery and the lack of any empirical evidence could be the most important problems.</a:t>
            </a:r>
          </a:p>
          <a:p>
            <a:pPr lvl="1"/>
            <a:r>
              <a:rPr lang="en-US" sz="2400" dirty="0" smtClean="0"/>
              <a:t>It is difficult to design a commercially sound business model around the open source paradigm. </a:t>
            </a:r>
          </a:p>
          <a:p>
            <a:pPr lvl="1"/>
            <a:r>
              <a:rPr lang="en-US" sz="2400" dirty="0" smtClean="0"/>
              <a:t>Technical Barrier.</a:t>
            </a:r>
          </a:p>
        </p:txBody>
      </p:sp>
      <p:sp>
        <p:nvSpPr>
          <p:cNvPr id="4" name="TextBox 3"/>
          <p:cNvSpPr txBox="1"/>
          <p:nvPr/>
        </p:nvSpPr>
        <p:spPr>
          <a:xfrm>
            <a:off x="152400" y="6581001"/>
            <a:ext cx="7297190" cy="276999"/>
          </a:xfrm>
          <a:prstGeom prst="rect">
            <a:avLst/>
          </a:prstGeom>
          <a:noFill/>
        </p:spPr>
        <p:txBody>
          <a:bodyPr wrap="none" rtlCol="0">
            <a:spAutoFit/>
          </a:bodyPr>
          <a:lstStyle/>
          <a:p>
            <a:r>
              <a:rPr lang="en-US" sz="1200" u="sng" dirty="0" smtClean="0">
                <a:hlinkClick r:id="rId3"/>
              </a:rPr>
              <a:t>http://software.ivertech.com/_ivertechArticle13894_OpenSourceSoftwarevsProprietarySoftware.htm</a:t>
            </a:r>
            <a:endParaRPr lang="en-US" sz="1600" dirty="0"/>
          </a:p>
        </p:txBody>
      </p:sp>
      <p:sp>
        <p:nvSpPr>
          <p:cNvPr id="5" name="Title 1"/>
          <p:cNvSpPr txBox="1">
            <a:spLocks/>
          </p:cNvSpPr>
          <p:nvPr/>
        </p:nvSpPr>
        <p:spPr>
          <a:xfrm rot="16200000">
            <a:off x="-1158080" y="13104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6" name="Slide Number Placeholder 5"/>
          <p:cNvSpPr>
            <a:spLocks noGrp="1"/>
          </p:cNvSpPr>
          <p:nvPr>
            <p:ph type="sldNum" sz="quarter" idx="15"/>
          </p:nvPr>
        </p:nvSpPr>
        <p:spPr/>
        <p:txBody>
          <a:bodyPr/>
          <a:lstStyle/>
          <a:p>
            <a:fld id="{3B05870D-112B-4492-AC28-C8DEF8BEB5C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1679448"/>
            <a:ext cx="7467600" cy="4873752"/>
          </a:xfrm>
        </p:spPr>
        <p:txBody>
          <a:bodyPr>
            <a:normAutofit/>
          </a:bodyPr>
          <a:lstStyle/>
          <a:p>
            <a:pPr lvl="0"/>
            <a:r>
              <a:rPr lang="en-US" b="1" dirty="0" smtClean="0"/>
              <a:t>Advantages of Proprietary software</a:t>
            </a:r>
            <a:endParaRPr lang="en-US" dirty="0" smtClean="0"/>
          </a:p>
          <a:p>
            <a:pPr lvl="1"/>
            <a:r>
              <a:rPr lang="en-US" sz="2400" dirty="0" smtClean="0"/>
              <a:t>Vendor professional services.</a:t>
            </a:r>
          </a:p>
          <a:p>
            <a:pPr lvl="1"/>
            <a:r>
              <a:rPr lang="en-US" sz="2400" dirty="0" smtClean="0"/>
              <a:t>Proprietary software is easier to adopt.</a:t>
            </a:r>
          </a:p>
          <a:p>
            <a:pPr lvl="1"/>
            <a:r>
              <a:rPr lang="en-US" sz="2400" dirty="0" smtClean="0"/>
              <a:t>Reliable, professional support and training available.</a:t>
            </a:r>
          </a:p>
          <a:p>
            <a:pPr lvl="1"/>
            <a:r>
              <a:rPr lang="en-US" sz="2400" dirty="0" smtClean="0"/>
              <a:t>Packaged, comprehensive, modular formats.</a:t>
            </a:r>
          </a:p>
          <a:p>
            <a:pPr lvl="1"/>
            <a:r>
              <a:rPr lang="en-US" sz="2400" dirty="0" smtClean="0"/>
              <a:t>Regularly and easily updated.</a:t>
            </a:r>
          </a:p>
          <a:p>
            <a:pPr lvl="1">
              <a:buNone/>
            </a:pPr>
            <a:endParaRPr lang="en-US" sz="2400" dirty="0" smtClean="0"/>
          </a:p>
          <a:p>
            <a:endParaRPr lang="en-US" dirty="0"/>
          </a:p>
        </p:txBody>
      </p:sp>
      <p:sp>
        <p:nvSpPr>
          <p:cNvPr id="4" name="TextBox 3"/>
          <p:cNvSpPr txBox="1"/>
          <p:nvPr/>
        </p:nvSpPr>
        <p:spPr>
          <a:xfrm>
            <a:off x="76200" y="6581001"/>
            <a:ext cx="7297190" cy="276999"/>
          </a:xfrm>
          <a:prstGeom prst="rect">
            <a:avLst/>
          </a:prstGeom>
          <a:noFill/>
        </p:spPr>
        <p:txBody>
          <a:bodyPr wrap="none" rtlCol="0">
            <a:spAutoFit/>
          </a:bodyPr>
          <a:lstStyle/>
          <a:p>
            <a:r>
              <a:rPr lang="en-US" sz="1200" u="sng" dirty="0" smtClean="0">
                <a:hlinkClick r:id="rId2"/>
              </a:rPr>
              <a:t>http://software.ivertech.com/_ivertechArticle13894_OpenSourceSoftwarevsProprietarySoftware.htm</a:t>
            </a:r>
            <a:endParaRPr lang="en-US" sz="1600" dirty="0"/>
          </a:p>
        </p:txBody>
      </p:sp>
      <p:sp>
        <p:nvSpPr>
          <p:cNvPr id="5" name="Title 1"/>
          <p:cNvSpPr>
            <a:spLocks noGrp="1"/>
          </p:cNvSpPr>
          <p:nvPr>
            <p:ph type="title"/>
          </p:nvPr>
        </p:nvSpPr>
        <p:spPr>
          <a:xfrm>
            <a:off x="990600" y="384048"/>
            <a:ext cx="7467600" cy="1143000"/>
          </a:xfrm>
        </p:spPr>
        <p:txBody>
          <a:bodyPr/>
          <a:lstStyle/>
          <a:p>
            <a:r>
              <a:rPr lang="en-US" b="1" dirty="0" smtClean="0"/>
              <a:t>Advantages and disadvantages – </a:t>
            </a:r>
            <a:r>
              <a:rPr lang="en-US" b="1" i="1" dirty="0" smtClean="0"/>
              <a:t>proprietary software</a:t>
            </a:r>
            <a:endParaRPr lang="en-US" b="1" i="1" dirty="0"/>
          </a:p>
        </p:txBody>
      </p:sp>
      <p:sp>
        <p:nvSpPr>
          <p:cNvPr id="6" name="Title 1"/>
          <p:cNvSpPr txBox="1">
            <a:spLocks/>
          </p:cNvSpPr>
          <p:nvPr/>
        </p:nvSpPr>
        <p:spPr>
          <a:xfrm rot="16200000">
            <a:off x="-1158080" y="13104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7" name="Slide Number Placeholder 6"/>
          <p:cNvSpPr>
            <a:spLocks noGrp="1"/>
          </p:cNvSpPr>
          <p:nvPr>
            <p:ph type="sldNum" sz="quarter" idx="15"/>
          </p:nvPr>
        </p:nvSpPr>
        <p:spPr/>
        <p:txBody>
          <a:bodyPr/>
          <a:lstStyle/>
          <a:p>
            <a:fld id="{3B05870D-112B-4492-AC28-C8DEF8BEB5C6}"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3886"/>
            <a:ext cx="7467600" cy="1143000"/>
          </a:xfrm>
        </p:spPr>
        <p:txBody>
          <a:bodyPr/>
          <a:lstStyle/>
          <a:p>
            <a:r>
              <a:rPr lang="en-US" b="1" dirty="0" smtClean="0"/>
              <a:t>Advantages and disadvantages - </a:t>
            </a:r>
            <a:r>
              <a:rPr lang="en-US" b="1" i="1" dirty="0" smtClean="0"/>
              <a:t>proprietary software</a:t>
            </a:r>
            <a:endParaRPr lang="en-US" b="1" i="1" dirty="0"/>
          </a:p>
        </p:txBody>
      </p:sp>
      <p:sp>
        <p:nvSpPr>
          <p:cNvPr id="3" name="Content Placeholder 2"/>
          <p:cNvSpPr>
            <a:spLocks noGrp="1"/>
          </p:cNvSpPr>
          <p:nvPr>
            <p:ph sz="quarter" idx="1"/>
          </p:nvPr>
        </p:nvSpPr>
        <p:spPr>
          <a:xfrm>
            <a:off x="1066800" y="1679448"/>
            <a:ext cx="6400800" cy="4873752"/>
          </a:xfrm>
        </p:spPr>
        <p:txBody>
          <a:bodyPr/>
          <a:lstStyle/>
          <a:p>
            <a:pPr lvl="0"/>
            <a:r>
              <a:rPr lang="en-US" b="1" dirty="0" smtClean="0"/>
              <a:t>Disadvantages of Proprietary  software</a:t>
            </a:r>
            <a:endParaRPr lang="en-US" dirty="0" smtClean="0"/>
          </a:p>
          <a:p>
            <a:pPr lvl="1"/>
            <a:r>
              <a:rPr lang="en-US" sz="2400" dirty="0" smtClean="0"/>
              <a:t>Costly</a:t>
            </a:r>
          </a:p>
          <a:p>
            <a:pPr lvl="1"/>
            <a:r>
              <a:rPr lang="en-US" sz="2400" dirty="0" smtClean="0"/>
              <a:t>Has closed </a:t>
            </a:r>
          </a:p>
          <a:p>
            <a:pPr lvl="1">
              <a:buNone/>
            </a:pPr>
            <a:r>
              <a:rPr lang="en-US" sz="2400" dirty="0" smtClean="0"/>
              <a:t>	standards that </a:t>
            </a:r>
          </a:p>
          <a:p>
            <a:pPr lvl="1">
              <a:buNone/>
            </a:pPr>
            <a:r>
              <a:rPr lang="en-US" sz="2400" dirty="0" smtClean="0"/>
              <a:t>	hinder further </a:t>
            </a:r>
          </a:p>
          <a:p>
            <a:pPr lvl="1">
              <a:buNone/>
            </a:pPr>
            <a:r>
              <a:rPr lang="en-US" sz="2400" dirty="0" smtClean="0"/>
              <a:t>	development</a:t>
            </a:r>
            <a:endParaRPr lang="en-US" sz="2400" dirty="0"/>
          </a:p>
        </p:txBody>
      </p:sp>
      <p:sp>
        <p:nvSpPr>
          <p:cNvPr id="4" name="TextBox 3"/>
          <p:cNvSpPr txBox="1"/>
          <p:nvPr/>
        </p:nvSpPr>
        <p:spPr>
          <a:xfrm>
            <a:off x="76200" y="6581001"/>
            <a:ext cx="7297190" cy="276999"/>
          </a:xfrm>
          <a:prstGeom prst="rect">
            <a:avLst/>
          </a:prstGeom>
          <a:noFill/>
        </p:spPr>
        <p:txBody>
          <a:bodyPr wrap="none" rtlCol="0">
            <a:spAutoFit/>
          </a:bodyPr>
          <a:lstStyle/>
          <a:p>
            <a:r>
              <a:rPr lang="en-US" sz="1200" u="sng" dirty="0" smtClean="0">
                <a:hlinkClick r:id="rId3"/>
              </a:rPr>
              <a:t>http://software.ivertech.com/_ivertechArticle13894_OpenSourceSoftwarevsProprietarySoftware.htm</a:t>
            </a:r>
            <a:endParaRPr lang="en-US" sz="1600" dirty="0"/>
          </a:p>
        </p:txBody>
      </p:sp>
      <p:sp>
        <p:nvSpPr>
          <p:cNvPr id="5" name="Title 1"/>
          <p:cNvSpPr txBox="1">
            <a:spLocks/>
          </p:cNvSpPr>
          <p:nvPr/>
        </p:nvSpPr>
        <p:spPr>
          <a:xfrm rot="16200000">
            <a:off x="-1158080" y="13104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pic>
        <p:nvPicPr>
          <p:cNvPr id="4100" name="Picture 4"/>
          <p:cNvPicPr>
            <a:picLocks noChangeAspect="1" noChangeArrowheads="1"/>
          </p:cNvPicPr>
          <p:nvPr/>
        </p:nvPicPr>
        <p:blipFill>
          <a:blip r:embed="rId4" cstate="print"/>
          <a:srcRect/>
          <a:stretch>
            <a:fillRect/>
          </a:stretch>
        </p:blipFill>
        <p:spPr bwMode="auto">
          <a:xfrm>
            <a:off x="4191000" y="2743200"/>
            <a:ext cx="4033856" cy="2581275"/>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381000"/>
            <a:ext cx="5105400" cy="579438"/>
          </a:xfrm>
        </p:spPr>
        <p:txBody>
          <a:bodyPr/>
          <a:lstStyle/>
          <a:p>
            <a:r>
              <a:rPr lang="en-US" altLang="zh-CN" b="1" dirty="0" smtClean="0"/>
              <a:t>Cost is a big deal!</a:t>
            </a:r>
            <a:endParaRPr lang="zh-CN" altLang="en-US" b="1" dirty="0"/>
          </a:p>
        </p:txBody>
      </p:sp>
      <p:graphicFrame>
        <p:nvGraphicFramePr>
          <p:cNvPr id="7" name="内容占位符 6"/>
          <p:cNvGraphicFramePr>
            <a:graphicFrameLocks noGrp="1"/>
          </p:cNvGraphicFramePr>
          <p:nvPr>
            <p:ph sz="quarter" idx="1"/>
          </p:nvPr>
        </p:nvGraphicFramePr>
        <p:xfrm>
          <a:off x="1143000" y="1066800"/>
          <a:ext cx="7467600" cy="2392680"/>
        </p:xfrm>
        <a:graphic>
          <a:graphicData uri="http://schemas.openxmlformats.org/drawingml/2006/table">
            <a:tbl>
              <a:tblPr firstRow="1" bandRow="1">
                <a:tableStyleId>{5C22544A-7EE6-4342-B048-85BDC9FD1C3A}</a:tableStyleId>
              </a:tblPr>
              <a:tblGrid>
                <a:gridCol w="2489200"/>
                <a:gridCol w="3149600"/>
                <a:gridCol w="1828800"/>
              </a:tblGrid>
              <a:tr h="370840">
                <a:tc>
                  <a:txBody>
                    <a:bodyPr/>
                    <a:lstStyle/>
                    <a:p>
                      <a:endParaRPr lang="zh-CN" altLang="en-US" dirty="0"/>
                    </a:p>
                  </a:txBody>
                  <a:tcPr/>
                </a:tc>
                <a:tc>
                  <a:txBody>
                    <a:bodyPr/>
                    <a:lstStyle/>
                    <a:p>
                      <a:pPr algn="ctr"/>
                      <a:r>
                        <a:rPr lang="en-US" altLang="zh-CN" dirty="0" smtClean="0"/>
                        <a:t>OSS</a:t>
                      </a:r>
                      <a:endParaRPr lang="zh-CN" altLang="en-US" dirty="0"/>
                    </a:p>
                  </a:txBody>
                  <a:tcPr/>
                </a:tc>
                <a:tc>
                  <a:txBody>
                    <a:bodyPr/>
                    <a:lstStyle/>
                    <a:p>
                      <a:pPr algn="ctr"/>
                      <a:r>
                        <a:rPr lang="en-US" altLang="zh-CN" dirty="0" smtClean="0"/>
                        <a:t>Proprietary</a:t>
                      </a:r>
                      <a:endParaRPr lang="zh-CN" altLang="en-US" dirty="0"/>
                    </a:p>
                  </a:txBody>
                  <a:tcPr/>
                </a:tc>
              </a:tr>
              <a:tr h="370840">
                <a:tc>
                  <a:txBody>
                    <a:bodyPr/>
                    <a:lstStyle/>
                    <a:p>
                      <a:r>
                        <a:rPr lang="en-US" altLang="zh-CN" dirty="0" smtClean="0"/>
                        <a:t>Price (License)</a:t>
                      </a:r>
                      <a:endParaRPr lang="zh-CN" altLang="en-US" dirty="0"/>
                    </a:p>
                  </a:txBody>
                  <a:tcPr/>
                </a:tc>
                <a:tc>
                  <a:txBody>
                    <a:bodyPr/>
                    <a:lstStyle/>
                    <a:p>
                      <a:r>
                        <a:rPr lang="en-US" altLang="zh-CN" dirty="0" smtClean="0"/>
                        <a:t>Low, even </a:t>
                      </a:r>
                      <a:r>
                        <a:rPr lang="en-US" altLang="zh-CN" dirty="0" smtClean="0">
                          <a:solidFill>
                            <a:srgbClr val="FF0000"/>
                          </a:solidFill>
                        </a:rPr>
                        <a:t>FREE!</a:t>
                      </a:r>
                      <a:endParaRPr lang="zh-CN" altLang="en-US" dirty="0">
                        <a:solidFill>
                          <a:srgbClr val="FF0000"/>
                        </a:solidFill>
                      </a:endParaRPr>
                    </a:p>
                  </a:txBody>
                  <a:tcPr/>
                </a:tc>
                <a:tc>
                  <a:txBody>
                    <a:bodyPr/>
                    <a:lstStyle/>
                    <a:p>
                      <a:r>
                        <a:rPr lang="en-US" altLang="zh-CN" dirty="0" smtClean="0"/>
                        <a:t>High</a:t>
                      </a:r>
                      <a:endParaRPr lang="zh-CN" altLang="en-US" dirty="0"/>
                    </a:p>
                  </a:txBody>
                  <a:tcPr/>
                </a:tc>
              </a:tr>
              <a:tr h="370840">
                <a:tc>
                  <a:txBody>
                    <a:bodyPr/>
                    <a:lstStyle/>
                    <a:p>
                      <a:r>
                        <a:rPr lang="en-US" altLang="zh-CN" dirty="0" smtClean="0"/>
                        <a:t>Opportunity cost</a:t>
                      </a:r>
                      <a:endParaRPr lang="zh-CN" altLang="en-US" dirty="0"/>
                    </a:p>
                  </a:txBody>
                  <a:tcPr/>
                </a:tc>
                <a:tc>
                  <a:txBody>
                    <a:bodyPr/>
                    <a:lstStyle/>
                    <a:p>
                      <a:r>
                        <a:rPr lang="en-US" altLang="zh-CN" dirty="0" smtClean="0"/>
                        <a:t>High (incompatible with some software)</a:t>
                      </a:r>
                      <a:endParaRPr lang="zh-CN" altLang="en-US" dirty="0"/>
                    </a:p>
                  </a:txBody>
                  <a:tcPr/>
                </a:tc>
                <a:tc>
                  <a:txBody>
                    <a:bodyPr/>
                    <a:lstStyle/>
                    <a:p>
                      <a:r>
                        <a:rPr lang="en-US" altLang="zh-CN" dirty="0" smtClean="0"/>
                        <a:t>Low</a:t>
                      </a:r>
                      <a:endParaRPr lang="zh-CN" altLang="en-US" dirty="0"/>
                    </a:p>
                  </a:txBody>
                  <a:tcPr/>
                </a:tc>
              </a:tr>
              <a:tr h="370840">
                <a:tc>
                  <a:txBody>
                    <a:bodyPr/>
                    <a:lstStyle/>
                    <a:p>
                      <a:r>
                        <a:rPr lang="en-US" altLang="zh-CN" dirty="0" smtClean="0"/>
                        <a:t>Hardware</a:t>
                      </a:r>
                      <a:endParaRPr lang="zh-CN" altLang="en-US" dirty="0"/>
                    </a:p>
                  </a:txBody>
                  <a:tcPr/>
                </a:tc>
                <a:tc>
                  <a:txBody>
                    <a:bodyPr/>
                    <a:lstStyle/>
                    <a:p>
                      <a:r>
                        <a:rPr lang="en-US" altLang="zh-CN" dirty="0" smtClean="0"/>
                        <a:t>Low (fewer, older computers)</a:t>
                      </a:r>
                      <a:endParaRPr lang="zh-CN" altLang="en-US" dirty="0"/>
                    </a:p>
                  </a:txBody>
                  <a:tcPr/>
                </a:tc>
                <a:tc>
                  <a:txBody>
                    <a:bodyPr/>
                    <a:lstStyle/>
                    <a:p>
                      <a:r>
                        <a:rPr lang="en-US" altLang="zh-CN" dirty="0" smtClean="0"/>
                        <a:t>High</a:t>
                      </a:r>
                      <a:endParaRPr lang="zh-CN" altLang="en-US" dirty="0"/>
                    </a:p>
                  </a:txBody>
                  <a:tcPr/>
                </a:tc>
              </a:tr>
              <a:tr h="370840">
                <a:tc>
                  <a:txBody>
                    <a:bodyPr/>
                    <a:lstStyle/>
                    <a:p>
                      <a:r>
                        <a:rPr lang="en-US" altLang="zh-CN" dirty="0" smtClean="0"/>
                        <a:t>Training</a:t>
                      </a:r>
                      <a:endParaRPr lang="zh-CN" altLang="en-US" dirty="0"/>
                    </a:p>
                  </a:txBody>
                  <a:tcPr/>
                </a:tc>
                <a:tc>
                  <a:txBody>
                    <a:bodyPr/>
                    <a:lstStyle/>
                    <a:p>
                      <a:r>
                        <a:rPr lang="en-US" altLang="zh-CN" dirty="0" smtClean="0"/>
                        <a:t>Depends</a:t>
                      </a:r>
                      <a:endParaRPr lang="zh-CN" altLang="en-US" dirty="0"/>
                    </a:p>
                  </a:txBody>
                  <a:tcPr/>
                </a:tc>
                <a:tc>
                  <a:txBody>
                    <a:bodyPr/>
                    <a:lstStyle/>
                    <a:p>
                      <a:r>
                        <a:rPr lang="en-US" altLang="zh-CN" dirty="0" smtClean="0"/>
                        <a:t>Depends</a:t>
                      </a:r>
                      <a:endParaRPr lang="zh-CN" altLang="en-US" dirty="0"/>
                    </a:p>
                  </a:txBody>
                  <a:tcPr/>
                </a:tc>
              </a:tr>
            </a:tbl>
          </a:graphicData>
        </a:graphic>
      </p:graphicFrame>
      <p:sp>
        <p:nvSpPr>
          <p:cNvPr id="8" name="TextBox 7"/>
          <p:cNvSpPr txBox="1"/>
          <p:nvPr/>
        </p:nvSpPr>
        <p:spPr>
          <a:xfrm>
            <a:off x="5181600" y="3733800"/>
            <a:ext cx="3581400" cy="2246769"/>
          </a:xfrm>
          <a:prstGeom prst="rect">
            <a:avLst/>
          </a:prstGeom>
          <a:noFill/>
        </p:spPr>
        <p:txBody>
          <a:bodyPr wrap="square" rtlCol="0">
            <a:spAutoFit/>
          </a:bodyPr>
          <a:lstStyle/>
          <a:p>
            <a:r>
              <a:rPr lang="en-US" altLang="zh-CN" sz="2000" dirty="0" smtClean="0"/>
              <a:t>    After a steep initial investment in technology and learning, the long-term costs are allegedly lower. Obviously, cutting out costly licenses saves money for other expenses.</a:t>
            </a:r>
            <a:endParaRPr lang="zh-CN" altLang="en-US" sz="2000" dirty="0"/>
          </a:p>
        </p:txBody>
      </p:sp>
      <p:pic>
        <p:nvPicPr>
          <p:cNvPr id="9" name="图片 8" descr="www.netc.orgopenoptionsimagesgiftco.gif.gif"/>
          <p:cNvPicPr>
            <a:picLocks noChangeAspect="1"/>
          </p:cNvPicPr>
          <p:nvPr/>
        </p:nvPicPr>
        <p:blipFill>
          <a:blip r:embed="rId3" cstate="print"/>
          <a:stretch>
            <a:fillRect/>
          </a:stretch>
        </p:blipFill>
        <p:spPr>
          <a:xfrm>
            <a:off x="331694" y="3581400"/>
            <a:ext cx="4679650" cy="2639031"/>
          </a:xfrm>
          <a:prstGeom prst="rect">
            <a:avLst/>
          </a:prstGeom>
        </p:spPr>
      </p:pic>
      <p:sp>
        <p:nvSpPr>
          <p:cNvPr id="11" name="Title 1"/>
          <p:cNvSpPr txBox="1">
            <a:spLocks/>
          </p:cNvSpPr>
          <p:nvPr/>
        </p:nvSpPr>
        <p:spPr>
          <a:xfrm rot="16200000">
            <a:off x="-1158080" y="12342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12" name="Slide Number Placeholder 11"/>
          <p:cNvSpPr>
            <a:spLocks noGrp="1"/>
          </p:cNvSpPr>
          <p:nvPr>
            <p:ph type="sldNum" sz="quarter" idx="15"/>
          </p:nvPr>
        </p:nvSpPr>
        <p:spPr/>
        <p:txBody>
          <a:bodyPr/>
          <a:lstStyle/>
          <a:p>
            <a:fld id="{3B05870D-112B-4492-AC28-C8DEF8BEB5C6}" type="slidenum">
              <a:rPr lang="en-US" smtClean="0"/>
              <a:pPr/>
              <a:t>24</a:t>
            </a:fld>
            <a:endParaRPr lang="en-US"/>
          </a:p>
        </p:txBody>
      </p:sp>
      <p:sp>
        <p:nvSpPr>
          <p:cNvPr id="10" name="页脚占位符 4"/>
          <p:cNvSpPr>
            <a:spLocks noGrp="1"/>
          </p:cNvSpPr>
          <p:nvPr>
            <p:ph type="ftr" sz="quarter" idx="16"/>
          </p:nvPr>
        </p:nvSpPr>
        <p:spPr>
          <a:xfrm>
            <a:off x="152400" y="6416040"/>
            <a:ext cx="3886200" cy="441960"/>
          </a:xfrm>
        </p:spPr>
        <p:txBody>
          <a:bodyPr/>
          <a:lstStyle/>
          <a:p>
            <a:r>
              <a:rPr lang="en-US" dirty="0" smtClean="0">
                <a:hlinkClick r:id="rId4"/>
              </a:rPr>
              <a:t>http://www.netc.orgopenoptionsimagesgiftco.gif</a:t>
            </a:r>
            <a:r>
              <a:rPr lang="en-US" dirty="0" smtClean="0"/>
              <a:t> </a:t>
            </a:r>
          </a:p>
          <a:p>
            <a:r>
              <a:rPr lang="en-US" dirty="0" smtClean="0">
                <a:hlinkClick r:id="rId5"/>
              </a:rPr>
              <a:t>http://www.netc.org/openoptions/pros_cons/tco.html</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914400"/>
            <a:ext cx="7620000" cy="1143000"/>
          </a:xfrm>
          <a:prstGeom prst="rect">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381000"/>
            <a:ext cx="7467600" cy="579438"/>
          </a:xfrm>
        </p:spPr>
        <p:txBody>
          <a:bodyPr/>
          <a:lstStyle/>
          <a:p>
            <a:r>
              <a:rPr lang="en-US" altLang="zh-CN" b="1" dirty="0" smtClean="0"/>
              <a:t>Cost is not the only consideration</a:t>
            </a:r>
            <a:endParaRPr lang="zh-CN" altLang="en-US" b="1" dirty="0"/>
          </a:p>
        </p:txBody>
      </p:sp>
      <p:sp>
        <p:nvSpPr>
          <p:cNvPr id="3" name="内容占位符 2"/>
          <p:cNvSpPr>
            <a:spLocks noGrp="1"/>
          </p:cNvSpPr>
          <p:nvPr>
            <p:ph sz="quarter" idx="1"/>
          </p:nvPr>
        </p:nvSpPr>
        <p:spPr>
          <a:xfrm>
            <a:off x="1066800" y="914400"/>
            <a:ext cx="7467600" cy="4873752"/>
          </a:xfrm>
        </p:spPr>
        <p:txBody>
          <a:bodyPr>
            <a:normAutofit fontScale="25000" lnSpcReduction="20000"/>
          </a:bodyPr>
          <a:lstStyle/>
          <a:p>
            <a:pPr>
              <a:buNone/>
            </a:pPr>
            <a:endParaRPr lang="en-US" altLang="zh-CN" dirty="0" smtClean="0"/>
          </a:p>
          <a:p>
            <a:pPr>
              <a:buNone/>
            </a:pPr>
            <a:r>
              <a:rPr lang="en-US" altLang="zh-CN" sz="7200" b="1" dirty="0" smtClean="0"/>
              <a:t>EDUCAUSE </a:t>
            </a:r>
          </a:p>
          <a:p>
            <a:pPr>
              <a:buNone/>
            </a:pPr>
            <a:r>
              <a:rPr lang="en-US" altLang="zh-CN" sz="7200" b="1" dirty="0" smtClean="0"/>
              <a:t>	It is a nonprofit association whose mission is to advance higher education by promoting the intelligent use of information technology.</a:t>
            </a:r>
          </a:p>
          <a:p>
            <a:pPr>
              <a:buNone/>
            </a:pPr>
            <a:endParaRPr lang="en-US" altLang="zh-CN" sz="7200" dirty="0" smtClean="0"/>
          </a:p>
          <a:p>
            <a:pPr>
              <a:buNone/>
            </a:pPr>
            <a:r>
              <a:rPr lang="en-US" altLang="zh-CN" sz="7200" dirty="0" smtClean="0"/>
              <a:t>Melody Childs</a:t>
            </a:r>
          </a:p>
          <a:p>
            <a:pPr>
              <a:buNone/>
            </a:pPr>
            <a:r>
              <a:rPr lang="en-US" altLang="zh-CN" sz="7200" dirty="0" smtClean="0"/>
              <a:t>	Deputy CIO and Executive Director of User Support and Student IT Enablement of Louisiana State University.</a:t>
            </a:r>
          </a:p>
          <a:p>
            <a:pPr>
              <a:buNone/>
            </a:pPr>
            <a:endParaRPr lang="en-US" altLang="zh-CN" sz="7200" dirty="0" smtClean="0"/>
          </a:p>
          <a:p>
            <a:pPr>
              <a:buNone/>
            </a:pPr>
            <a:r>
              <a:rPr lang="en-US" altLang="zh-CN" sz="7200" dirty="0" smtClean="0"/>
              <a:t>Michael </a:t>
            </a:r>
            <a:r>
              <a:rPr lang="en-US" altLang="zh-CN" sz="7200" dirty="0" err="1" smtClean="0"/>
              <a:t>Korcuska</a:t>
            </a:r>
            <a:endParaRPr lang="en-US" altLang="zh-CN" sz="7200" dirty="0" smtClean="0"/>
          </a:p>
          <a:p>
            <a:pPr>
              <a:buNone/>
            </a:pPr>
            <a:r>
              <a:rPr lang="en-US" altLang="zh-CN" sz="7200" dirty="0" smtClean="0"/>
              <a:t>	Currently Executive Director of the Sakai Foundation, an non-profit that supports the development of the Sakai CLE, an open-source learning management system. </a:t>
            </a:r>
          </a:p>
          <a:p>
            <a:pPr>
              <a:buNone/>
            </a:pPr>
            <a:endParaRPr lang="en-US" altLang="zh-CN" sz="7200" dirty="0" smtClean="0"/>
          </a:p>
          <a:p>
            <a:pPr>
              <a:buNone/>
            </a:pPr>
            <a:r>
              <a:rPr lang="en-US" altLang="zh-CN" sz="7200" dirty="0" smtClean="0"/>
              <a:t>David G. Swartz</a:t>
            </a:r>
          </a:p>
          <a:p>
            <a:pPr>
              <a:buNone/>
            </a:pPr>
            <a:r>
              <a:rPr lang="en-US" altLang="zh-CN" sz="7200" dirty="0" smtClean="0"/>
              <a:t>	Assistant VP and CIO of American-</a:t>
            </a:r>
          </a:p>
          <a:p>
            <a:pPr>
              <a:buNone/>
            </a:pPr>
            <a:r>
              <a:rPr lang="en-US" altLang="zh-CN" sz="7200" dirty="0" smtClean="0"/>
              <a:t>	University</a:t>
            </a:r>
          </a:p>
          <a:p>
            <a:pPr>
              <a:buNone/>
            </a:pPr>
            <a:endParaRPr lang="en-US" altLang="zh-CN" sz="7200" dirty="0" smtClean="0"/>
          </a:p>
          <a:p>
            <a:pPr>
              <a:buNone/>
            </a:pPr>
            <a:endParaRPr lang="en-US" altLang="zh-CN" sz="3400"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sz="1100" dirty="0" smtClean="0"/>
          </a:p>
          <a:p>
            <a:pPr>
              <a:buNone/>
            </a:pPr>
            <a:endParaRPr lang="en-US" altLang="zh-CN" sz="2500" dirty="0" smtClean="0"/>
          </a:p>
          <a:p>
            <a:pPr>
              <a:buNone/>
            </a:pPr>
            <a:r>
              <a:rPr lang="en-US" altLang="zh-CN" sz="2500" dirty="0" smtClean="0"/>
              <a:t>http://educause.mediasite.com/mediasite/SilverlightPlayer/Default.aspx?peid=3f76ff6fc7354dbdb81202bb6a00146c</a:t>
            </a:r>
            <a:endParaRPr lang="zh-CN" altLang="en-US" sz="2500" dirty="0"/>
          </a:p>
        </p:txBody>
      </p:sp>
      <p:pic>
        <p:nvPicPr>
          <p:cNvPr id="7" name="图片 6" descr="未命名.bmp">
            <a:hlinkClick r:id="rId2"/>
          </p:cNvPr>
          <p:cNvPicPr>
            <a:picLocks noChangeAspect="1"/>
          </p:cNvPicPr>
          <p:nvPr/>
        </p:nvPicPr>
        <p:blipFill>
          <a:blip r:embed="rId3" cstate="print"/>
          <a:stretch>
            <a:fillRect/>
          </a:stretch>
        </p:blipFill>
        <p:spPr>
          <a:xfrm>
            <a:off x="5334000" y="4495800"/>
            <a:ext cx="2734056" cy="2057400"/>
          </a:xfrm>
          <a:prstGeom prst="rect">
            <a:avLst/>
          </a:prstGeom>
        </p:spPr>
      </p:pic>
      <p:sp>
        <p:nvSpPr>
          <p:cNvPr id="6" name="页脚占位符 4"/>
          <p:cNvSpPr txBox="1">
            <a:spLocks/>
          </p:cNvSpPr>
          <p:nvPr/>
        </p:nvSpPr>
        <p:spPr>
          <a:xfrm>
            <a:off x="609600" y="6187440"/>
            <a:ext cx="7543800" cy="441960"/>
          </a:xfrm>
          <a:prstGeom prst="rect">
            <a:avLst/>
          </a:prstGeom>
        </p:spPr>
        <p:txBody>
          <a:bodyPr vert="horz"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Title 1"/>
          <p:cNvSpPr txBox="1">
            <a:spLocks/>
          </p:cNvSpPr>
          <p:nvPr/>
        </p:nvSpPr>
        <p:spPr>
          <a:xfrm rot="16200000">
            <a:off x="-1158080" y="12342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11" name="Slide Number Placeholder 10"/>
          <p:cNvSpPr>
            <a:spLocks noGrp="1"/>
          </p:cNvSpPr>
          <p:nvPr>
            <p:ph type="sldNum" sz="quarter" idx="15"/>
          </p:nvPr>
        </p:nvSpPr>
        <p:spPr/>
        <p:txBody>
          <a:bodyPr/>
          <a:lstStyle/>
          <a:p>
            <a:fld id="{3B05870D-112B-4492-AC28-C8DEF8BEB5C6}" type="slidenum">
              <a:rPr lang="en-US" smtClean="0"/>
              <a:pPr/>
              <a:t>25</a:t>
            </a:fld>
            <a:endParaRPr lang="en-US"/>
          </a:p>
        </p:txBody>
      </p:sp>
      <p:sp>
        <p:nvSpPr>
          <p:cNvPr id="12" name="页脚占位符 4"/>
          <p:cNvSpPr>
            <a:spLocks noGrp="1"/>
          </p:cNvSpPr>
          <p:nvPr>
            <p:ph type="ftr" sz="quarter" idx="16"/>
          </p:nvPr>
        </p:nvSpPr>
        <p:spPr>
          <a:xfrm>
            <a:off x="76200" y="6477000"/>
            <a:ext cx="8458200" cy="381000"/>
          </a:xfrm>
        </p:spPr>
        <p:txBody>
          <a:bodyPr/>
          <a:lstStyle/>
          <a:p>
            <a:r>
              <a:rPr lang="en-US" dirty="0" smtClean="0">
                <a:hlinkClick r:id="rId2"/>
              </a:rPr>
              <a:t>http://educause.mediasite.com/mediasite/SilverlightPlayer/Default.aspx?peid=3f76ff6fc7354dbdb81202bb6a00146c</a:t>
            </a: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304800"/>
            <a:ext cx="7467600" cy="808038"/>
          </a:xfrm>
        </p:spPr>
        <p:txBody>
          <a:bodyPr/>
          <a:lstStyle/>
          <a:p>
            <a:r>
              <a:rPr lang="en-US" altLang="zh-CN" b="1" dirty="0" smtClean="0"/>
              <a:t>Customizing</a:t>
            </a:r>
            <a:endParaRPr lang="zh-CN" altLang="en-US" b="1" dirty="0"/>
          </a:p>
        </p:txBody>
      </p:sp>
      <p:sp>
        <p:nvSpPr>
          <p:cNvPr id="3" name="内容占位符 2"/>
          <p:cNvSpPr>
            <a:spLocks noGrp="1"/>
          </p:cNvSpPr>
          <p:nvPr>
            <p:ph sz="quarter" idx="1"/>
          </p:nvPr>
        </p:nvSpPr>
        <p:spPr>
          <a:xfrm>
            <a:off x="990600" y="1219200"/>
            <a:ext cx="7467600" cy="4873752"/>
          </a:xfrm>
        </p:spPr>
        <p:txBody>
          <a:bodyPr>
            <a:normAutofit lnSpcReduction="10000"/>
          </a:bodyPr>
          <a:lstStyle/>
          <a:p>
            <a:r>
              <a:rPr lang="en-US" altLang="zh-CN" b="1" dirty="0" smtClean="0"/>
              <a:t>Open Source Software</a:t>
            </a:r>
          </a:p>
          <a:p>
            <a:pPr>
              <a:buNone/>
            </a:pPr>
            <a:r>
              <a:rPr lang="en-US" altLang="zh-CN" dirty="0" smtClean="0"/>
              <a:t>	Open source software is licensed under a free software license. This enables you to fine-tune your software to your organization's specific needs, giving you a much more tailored solution.</a:t>
            </a:r>
          </a:p>
          <a:p>
            <a:pPr>
              <a:buNone/>
            </a:pPr>
            <a:endParaRPr lang="zh-CN" altLang="en-US" sz="1100" dirty="0" smtClean="0"/>
          </a:p>
          <a:p>
            <a:r>
              <a:rPr lang="en-US" altLang="zh-CN" b="1" dirty="0" smtClean="0"/>
              <a:t>Proprietary Software</a:t>
            </a:r>
          </a:p>
          <a:p>
            <a:pPr>
              <a:buNone/>
            </a:pPr>
            <a:r>
              <a:rPr lang="en-US" altLang="zh-CN" dirty="0" smtClean="0"/>
              <a:t>	Proprietary software is protected                                     by very strict copyright and                                               licensing agreements which                                    greatly affects what you can                                            do with the software and                                                          how it can be used.</a:t>
            </a:r>
          </a:p>
          <a:p>
            <a:pPr>
              <a:buNone/>
            </a:pPr>
            <a:endParaRPr lang="en-US" altLang="zh-CN" sz="1100" dirty="0" smtClean="0"/>
          </a:p>
        </p:txBody>
      </p:sp>
      <p:sp>
        <p:nvSpPr>
          <p:cNvPr id="5" name="Title 1"/>
          <p:cNvSpPr txBox="1">
            <a:spLocks/>
          </p:cNvSpPr>
          <p:nvPr/>
        </p:nvSpPr>
        <p:spPr>
          <a:xfrm rot="16200000">
            <a:off x="-1158080" y="13866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pic>
        <p:nvPicPr>
          <p:cNvPr id="7170" name="Picture 2"/>
          <p:cNvPicPr>
            <a:picLocks noChangeAspect="1" noChangeArrowheads="1"/>
          </p:cNvPicPr>
          <p:nvPr/>
        </p:nvPicPr>
        <p:blipFill>
          <a:blip r:embed="rId2" cstate="print"/>
          <a:srcRect/>
          <a:stretch>
            <a:fillRect/>
          </a:stretch>
        </p:blipFill>
        <p:spPr bwMode="auto">
          <a:xfrm>
            <a:off x="5334000" y="4191000"/>
            <a:ext cx="2895600" cy="2332346"/>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26</a:t>
            </a:fld>
            <a:endParaRPr lang="en-US"/>
          </a:p>
        </p:txBody>
      </p:sp>
      <p:sp>
        <p:nvSpPr>
          <p:cNvPr id="8" name="页脚占位符 4"/>
          <p:cNvSpPr>
            <a:spLocks noGrp="1"/>
          </p:cNvSpPr>
          <p:nvPr>
            <p:ph type="ftr" sz="quarter" idx="16"/>
          </p:nvPr>
        </p:nvSpPr>
        <p:spPr>
          <a:xfrm>
            <a:off x="76200" y="6553200"/>
            <a:ext cx="5105400" cy="304800"/>
          </a:xfrm>
        </p:spPr>
        <p:txBody>
          <a:bodyPr/>
          <a:lstStyle/>
          <a:p>
            <a:r>
              <a:rPr lang="en-US" altLang="zh-CN" dirty="0" smtClean="0">
                <a:hlinkClick r:id="rId3"/>
              </a:rPr>
              <a:t>http://www.intranetjournal.com/articles/200807/ij_07_30_08a.html</a:t>
            </a:r>
            <a:r>
              <a:rPr lang="en-US" altLang="zh-CN"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457200"/>
            <a:ext cx="6400800" cy="655638"/>
          </a:xfrm>
        </p:spPr>
        <p:txBody>
          <a:bodyPr/>
          <a:lstStyle/>
          <a:p>
            <a:r>
              <a:rPr lang="en-US" altLang="zh-CN" b="1" dirty="0" smtClean="0"/>
              <a:t>Technology Support</a:t>
            </a:r>
            <a:endParaRPr lang="zh-CN" altLang="en-US" b="1" dirty="0"/>
          </a:p>
        </p:txBody>
      </p:sp>
      <p:sp>
        <p:nvSpPr>
          <p:cNvPr id="3" name="内容占位符 2"/>
          <p:cNvSpPr>
            <a:spLocks noGrp="1"/>
          </p:cNvSpPr>
          <p:nvPr>
            <p:ph sz="quarter" idx="1"/>
          </p:nvPr>
        </p:nvSpPr>
        <p:spPr>
          <a:xfrm>
            <a:off x="990600" y="1143000"/>
            <a:ext cx="7467600" cy="4873752"/>
          </a:xfrm>
        </p:spPr>
        <p:txBody>
          <a:bodyPr/>
          <a:lstStyle/>
          <a:p>
            <a:r>
              <a:rPr lang="en-US" altLang="zh-CN" b="1" dirty="0" smtClean="0"/>
              <a:t>Open Source Software</a:t>
            </a:r>
          </a:p>
          <a:p>
            <a:pPr>
              <a:buNone/>
            </a:pPr>
            <a:r>
              <a:rPr lang="en-US" altLang="zh-CN" b="1" dirty="0" smtClean="0"/>
              <a:t>	</a:t>
            </a:r>
            <a:r>
              <a:rPr lang="en-US" altLang="zh-CN" dirty="0" smtClean="0"/>
              <a:t>Although there isn't a formal support department, open source software has plenty of community-based support options. </a:t>
            </a:r>
          </a:p>
          <a:p>
            <a:pPr>
              <a:buNone/>
            </a:pPr>
            <a:endParaRPr lang="zh-CN" altLang="en-US" sz="1200" dirty="0" smtClean="0"/>
          </a:p>
          <a:p>
            <a:r>
              <a:rPr lang="en-US" altLang="zh-CN" b="1" dirty="0" smtClean="0"/>
              <a:t>Proprietary Software</a:t>
            </a:r>
          </a:p>
          <a:p>
            <a:pPr>
              <a:buNone/>
            </a:pPr>
            <a:r>
              <a:rPr lang="en-US" altLang="zh-CN" dirty="0" smtClean="0"/>
              <a:t>	If you want real tech support beyond the typical FAQ type questions, you'll have to pay a premium either in the form of costly support licenses or pay-per-call fees.</a:t>
            </a:r>
          </a:p>
        </p:txBody>
      </p:sp>
      <p:sp>
        <p:nvSpPr>
          <p:cNvPr id="5" name="Title 1"/>
          <p:cNvSpPr txBox="1">
            <a:spLocks/>
          </p:cNvSpPr>
          <p:nvPr/>
        </p:nvSpPr>
        <p:spPr>
          <a:xfrm rot="16200000">
            <a:off x="-1158080" y="13866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pic>
        <p:nvPicPr>
          <p:cNvPr id="6147" name="Picture 3"/>
          <p:cNvPicPr>
            <a:picLocks noChangeAspect="1" noChangeArrowheads="1"/>
          </p:cNvPicPr>
          <p:nvPr/>
        </p:nvPicPr>
        <p:blipFill>
          <a:blip r:embed="rId2" cstate="print"/>
          <a:srcRect/>
          <a:stretch>
            <a:fillRect/>
          </a:stretch>
        </p:blipFill>
        <p:spPr bwMode="auto">
          <a:xfrm>
            <a:off x="5257800" y="4648200"/>
            <a:ext cx="2971800" cy="2031630"/>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27</a:t>
            </a:fld>
            <a:endParaRPr lang="en-US"/>
          </a:p>
        </p:txBody>
      </p:sp>
      <p:sp>
        <p:nvSpPr>
          <p:cNvPr id="8" name="页脚占位符 4"/>
          <p:cNvSpPr>
            <a:spLocks noGrp="1"/>
          </p:cNvSpPr>
          <p:nvPr>
            <p:ph type="ftr" sz="quarter" idx="16"/>
          </p:nvPr>
        </p:nvSpPr>
        <p:spPr>
          <a:xfrm>
            <a:off x="76200" y="6553200"/>
            <a:ext cx="5105400" cy="304800"/>
          </a:xfrm>
        </p:spPr>
        <p:txBody>
          <a:bodyPr/>
          <a:lstStyle/>
          <a:p>
            <a:r>
              <a:rPr lang="en-US" altLang="zh-CN" dirty="0" smtClean="0">
                <a:hlinkClick r:id="rId3"/>
              </a:rPr>
              <a:t>http://www.intranetjournal.com/articles/200807/ij_07_30_08a.html</a:t>
            </a:r>
            <a:r>
              <a:rPr lang="en-US" altLang="zh-CN"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506286"/>
            <a:ext cx="7467600" cy="609600"/>
          </a:xfrm>
        </p:spPr>
        <p:txBody>
          <a:bodyPr/>
          <a:lstStyle/>
          <a:p>
            <a:r>
              <a:rPr lang="en-US" altLang="zh-CN" b="1" dirty="0" smtClean="0"/>
              <a:t>Security</a:t>
            </a:r>
            <a:endParaRPr lang="zh-CN" altLang="en-US" b="1" dirty="0"/>
          </a:p>
        </p:txBody>
      </p:sp>
      <p:sp>
        <p:nvSpPr>
          <p:cNvPr id="3" name="内容占位符 2"/>
          <p:cNvSpPr>
            <a:spLocks noGrp="1"/>
          </p:cNvSpPr>
          <p:nvPr>
            <p:ph sz="quarter" idx="1"/>
          </p:nvPr>
        </p:nvSpPr>
        <p:spPr>
          <a:xfrm>
            <a:off x="990600" y="1222248"/>
            <a:ext cx="7467600" cy="4873752"/>
          </a:xfrm>
        </p:spPr>
        <p:txBody>
          <a:bodyPr/>
          <a:lstStyle/>
          <a:p>
            <a:r>
              <a:rPr lang="en-US" altLang="zh-CN" b="1" dirty="0" smtClean="0"/>
              <a:t>Open Source Software</a:t>
            </a:r>
          </a:p>
          <a:p>
            <a:pPr>
              <a:buNone/>
            </a:pPr>
            <a:r>
              <a:rPr lang="en-US" altLang="zh-CN" dirty="0" smtClean="0"/>
              <a:t>	Open source offers transparency and reliability of its source code. It has powerful potential security advantages by preventing spyware and promoting encryption.</a:t>
            </a:r>
          </a:p>
          <a:p>
            <a:pPr>
              <a:buNone/>
            </a:pPr>
            <a:endParaRPr lang="zh-CN" altLang="en-US" sz="1100" dirty="0" smtClean="0"/>
          </a:p>
          <a:p>
            <a:r>
              <a:rPr lang="en-US" altLang="zh-CN" b="1" dirty="0" smtClean="0"/>
              <a:t>Proprietary Software</a:t>
            </a:r>
          </a:p>
          <a:p>
            <a:pPr>
              <a:buNone/>
            </a:pPr>
            <a:r>
              <a:rPr lang="en-US" altLang="zh-CN" dirty="0" smtClean="0"/>
              <a:t>	Some proprietary software offers potentially robust security.</a:t>
            </a:r>
          </a:p>
        </p:txBody>
      </p:sp>
      <p:sp>
        <p:nvSpPr>
          <p:cNvPr id="5" name="Title 1"/>
          <p:cNvSpPr txBox="1">
            <a:spLocks/>
          </p:cNvSpPr>
          <p:nvPr/>
        </p:nvSpPr>
        <p:spPr>
          <a:xfrm rot="16200000">
            <a:off x="-1158080" y="13866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pic>
        <p:nvPicPr>
          <p:cNvPr id="5123" name="Picture 3"/>
          <p:cNvPicPr>
            <a:picLocks noChangeAspect="1" noChangeArrowheads="1"/>
          </p:cNvPicPr>
          <p:nvPr/>
        </p:nvPicPr>
        <p:blipFill>
          <a:blip r:embed="rId2" cstate="print"/>
          <a:srcRect/>
          <a:stretch>
            <a:fillRect/>
          </a:stretch>
        </p:blipFill>
        <p:spPr bwMode="auto">
          <a:xfrm>
            <a:off x="5562600" y="4315514"/>
            <a:ext cx="2466975" cy="2110051"/>
          </a:xfrm>
          <a:prstGeom prst="rect">
            <a:avLst/>
          </a:prstGeom>
          <a:noFill/>
          <a:ln w="9525">
            <a:noFill/>
            <a:miter lim="800000"/>
            <a:headEnd/>
            <a:tailEnd/>
          </a:ln>
          <a:effectLst/>
        </p:spPr>
      </p:pic>
      <p:sp>
        <p:nvSpPr>
          <p:cNvPr id="8" name="Slide Number Placeholder 7"/>
          <p:cNvSpPr>
            <a:spLocks noGrp="1"/>
          </p:cNvSpPr>
          <p:nvPr>
            <p:ph type="sldNum" sz="quarter" idx="15"/>
          </p:nvPr>
        </p:nvSpPr>
        <p:spPr/>
        <p:txBody>
          <a:bodyPr/>
          <a:lstStyle/>
          <a:p>
            <a:fld id="{3B05870D-112B-4492-AC28-C8DEF8BEB5C6}" type="slidenum">
              <a:rPr lang="en-US" smtClean="0"/>
              <a:pPr/>
              <a:t>28</a:t>
            </a:fld>
            <a:endParaRPr lang="en-US"/>
          </a:p>
        </p:txBody>
      </p:sp>
      <p:sp>
        <p:nvSpPr>
          <p:cNvPr id="7" name="页脚占位符 4"/>
          <p:cNvSpPr>
            <a:spLocks noGrp="1"/>
          </p:cNvSpPr>
          <p:nvPr>
            <p:ph type="ftr" sz="quarter" idx="16"/>
          </p:nvPr>
        </p:nvSpPr>
        <p:spPr>
          <a:xfrm>
            <a:off x="76200" y="6553200"/>
            <a:ext cx="5105400" cy="304800"/>
          </a:xfrm>
        </p:spPr>
        <p:txBody>
          <a:bodyPr/>
          <a:lstStyle/>
          <a:p>
            <a:r>
              <a:rPr lang="en-US" altLang="zh-CN" dirty="0" smtClean="0">
                <a:hlinkClick r:id="rId3"/>
              </a:rPr>
              <a:t>http://www.intranetjournal.com/articles/200807/ij_07_30_08a.html</a:t>
            </a:r>
            <a:r>
              <a:rPr lang="en-US" altLang="zh-CN"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143000"/>
            <a:ext cx="7467600" cy="4873752"/>
          </a:xfrm>
        </p:spPr>
        <p:txBody>
          <a:bodyPr>
            <a:normAutofit/>
          </a:bodyPr>
          <a:lstStyle/>
          <a:p>
            <a:pPr>
              <a:buNone/>
            </a:pPr>
            <a:endParaRPr lang="en-US" dirty="0" smtClean="0"/>
          </a:p>
          <a:p>
            <a:pPr lvl="1"/>
            <a:endParaRPr lang="en-US" dirty="0" smtClean="0"/>
          </a:p>
          <a:p>
            <a:pPr>
              <a:buNone/>
            </a:pPr>
            <a:r>
              <a:rPr lang="en-US" dirty="0" smtClean="0"/>
              <a:t>	</a:t>
            </a:r>
            <a:endParaRPr lang="en-US" dirty="0"/>
          </a:p>
        </p:txBody>
      </p:sp>
      <p:graphicFrame>
        <p:nvGraphicFramePr>
          <p:cNvPr id="9" name="Table 8"/>
          <p:cNvGraphicFramePr>
            <a:graphicFrameLocks noGrp="1"/>
          </p:cNvGraphicFramePr>
          <p:nvPr/>
        </p:nvGraphicFramePr>
        <p:xfrm>
          <a:off x="990600" y="1371600"/>
          <a:ext cx="7391400" cy="3886202"/>
        </p:xfrm>
        <a:graphic>
          <a:graphicData uri="http://schemas.openxmlformats.org/drawingml/2006/table">
            <a:tbl>
              <a:tblPr firstRow="1" bandRow="1">
                <a:tableStyleId>{5C22544A-7EE6-4342-B048-85BDC9FD1C3A}</a:tableStyleId>
              </a:tblPr>
              <a:tblGrid>
                <a:gridCol w="3326130"/>
                <a:gridCol w="1931670"/>
                <a:gridCol w="2133600"/>
              </a:tblGrid>
              <a:tr h="397131">
                <a:tc rowSpan="2">
                  <a:txBody>
                    <a:bodyPr/>
                    <a:lstStyle/>
                    <a:p>
                      <a:pPr algn="ctr"/>
                      <a:r>
                        <a:rPr lang="en-US" dirty="0" smtClean="0"/>
                        <a:t>Topic</a:t>
                      </a:r>
                      <a:endParaRPr lang="en-US" dirty="0"/>
                    </a:p>
                  </a:txBody>
                  <a:tcPr/>
                </a:tc>
                <a:tc gridSpan="2">
                  <a:txBody>
                    <a:bodyPr/>
                    <a:lstStyle/>
                    <a:p>
                      <a:pPr algn="ctr"/>
                      <a:r>
                        <a:rPr lang="en-US" dirty="0" smtClean="0"/>
                        <a:t>Interesting</a:t>
                      </a:r>
                      <a:r>
                        <a:rPr lang="en-US" baseline="0" dirty="0" smtClean="0"/>
                        <a:t> Facts</a:t>
                      </a:r>
                      <a:endParaRPr lang="en-US" dirty="0"/>
                    </a:p>
                  </a:txBody>
                  <a:tcPr/>
                </a:tc>
                <a:tc hMerge="1">
                  <a:txBody>
                    <a:bodyPr/>
                    <a:lstStyle/>
                    <a:p>
                      <a:endParaRPr lang="en-US" dirty="0"/>
                    </a:p>
                  </a:txBody>
                  <a:tcPr/>
                </a:tc>
              </a:tr>
              <a:tr h="397131">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Linux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Windows</a:t>
                      </a:r>
                    </a:p>
                  </a:txBody>
                  <a:tcPr/>
                </a:tc>
              </a:tr>
              <a:tr h="685457">
                <a:tc>
                  <a:txBody>
                    <a:bodyPr/>
                    <a:lstStyle/>
                    <a:p>
                      <a:pPr algn="ctr"/>
                      <a:r>
                        <a:rPr lang="en-US" dirty="0" smtClean="0"/>
                        <a:t>Server </a:t>
                      </a:r>
                      <a:r>
                        <a:rPr lang="en-US" i="1" dirty="0" smtClean="0"/>
                        <a:t>revenue</a:t>
                      </a:r>
                      <a:r>
                        <a:rPr lang="en-US" dirty="0" smtClean="0"/>
                        <a:t>  market share (2009Q1)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13.8%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37.3%</a:t>
                      </a:r>
                    </a:p>
                    <a:p>
                      <a:pPr algn="ctr"/>
                      <a:endParaRPr lang="en-US" dirty="0"/>
                    </a:p>
                  </a:txBody>
                  <a:tcPr/>
                </a:tc>
              </a:tr>
              <a:tr h="979225">
                <a:tc>
                  <a:txBody>
                    <a:bodyPr/>
                    <a:lstStyle/>
                    <a:p>
                      <a:pPr algn="ctr"/>
                      <a:r>
                        <a:rPr lang="en-US" dirty="0" smtClean="0">
                          <a:hlinkClick r:id="rId3" action="ppaction://hlinkfile" tooltip="Top500"/>
                        </a:rPr>
                        <a:t>Top 500</a:t>
                      </a:r>
                      <a:r>
                        <a:rPr lang="en-US" dirty="0" smtClean="0"/>
                        <a:t> supercomputer operating system family share (June’09) </a:t>
                      </a:r>
                      <a:endParaRPr lang="en-US" dirty="0"/>
                    </a:p>
                  </a:txBody>
                  <a:tcPr/>
                </a:tc>
                <a:tc>
                  <a:txBody>
                    <a:bodyPr/>
                    <a:lstStyle/>
                    <a:p>
                      <a:pPr algn="ctr"/>
                      <a:r>
                        <a:rPr lang="en-US" dirty="0" smtClean="0"/>
                        <a:t>443 (88.6%)</a:t>
                      </a:r>
                      <a:endParaRPr lang="en-US" dirty="0"/>
                    </a:p>
                  </a:txBody>
                  <a:tcPr/>
                </a:tc>
                <a:tc>
                  <a:txBody>
                    <a:bodyPr/>
                    <a:lstStyle/>
                    <a:p>
                      <a:pPr algn="ctr"/>
                      <a:r>
                        <a:rPr lang="en-US" dirty="0" smtClean="0"/>
                        <a:t>5 (1%)</a:t>
                      </a:r>
                      <a:endParaRPr lang="en-US" dirty="0"/>
                    </a:p>
                  </a:txBody>
                  <a:tcPr/>
                </a:tc>
              </a:tr>
              <a:tr h="741801">
                <a:tc>
                  <a:txBody>
                    <a:bodyPr/>
                    <a:lstStyle/>
                    <a:p>
                      <a:pPr algn="ctr"/>
                      <a:r>
                        <a:rPr lang="en-US" dirty="0" smtClean="0"/>
                        <a:t>The most reliable internet hosting companies (2008)</a:t>
                      </a:r>
                      <a:endParaRPr lang="en-US" dirty="0"/>
                    </a:p>
                  </a:txBody>
                  <a:tcPr/>
                </a:tc>
                <a:tc>
                  <a:txBody>
                    <a:bodyPr/>
                    <a:lstStyle/>
                    <a:p>
                      <a:pPr algn="ctr"/>
                      <a:r>
                        <a:rPr lang="en-US" dirty="0" smtClean="0"/>
                        <a:t>5 of 10</a:t>
                      </a:r>
                      <a:endParaRPr lang="en-US" dirty="0"/>
                    </a:p>
                  </a:txBody>
                  <a:tcPr/>
                </a:tc>
                <a:tc>
                  <a:txBody>
                    <a:bodyPr/>
                    <a:lstStyle/>
                    <a:p>
                      <a:pPr algn="ctr"/>
                      <a:r>
                        <a:rPr lang="en-US" dirty="0" smtClean="0"/>
                        <a:t>Less</a:t>
                      </a:r>
                      <a:r>
                        <a:rPr lang="en-US" baseline="0" dirty="0" smtClean="0"/>
                        <a:t> than 5 of ten</a:t>
                      </a:r>
                      <a:endParaRPr lang="en-US" dirty="0"/>
                    </a:p>
                  </a:txBody>
                  <a:tcPr/>
                </a:tc>
              </a:tr>
              <a:tr h="685457">
                <a:tc>
                  <a:txBody>
                    <a:bodyPr/>
                    <a:lstStyle/>
                    <a:p>
                      <a:pPr algn="ctr"/>
                      <a:r>
                        <a:rPr lang="en-US" dirty="0" smtClean="0"/>
                        <a:t>Estimated Desktop Usage Share (Sept’09) </a:t>
                      </a:r>
                      <a:endParaRPr lang="en-US" dirty="0"/>
                    </a:p>
                  </a:txBody>
                  <a:tcPr/>
                </a:tc>
                <a:tc>
                  <a:txBody>
                    <a:bodyPr/>
                    <a:lstStyle/>
                    <a:p>
                      <a:pPr algn="ctr"/>
                      <a:r>
                        <a:rPr lang="en-US" dirty="0" smtClean="0"/>
                        <a:t>0.95%</a:t>
                      </a:r>
                      <a:endParaRPr lang="en-US" dirty="0"/>
                    </a:p>
                  </a:txBody>
                  <a:tcPr/>
                </a:tc>
                <a:tc>
                  <a:txBody>
                    <a:bodyPr/>
                    <a:lstStyle/>
                    <a:p>
                      <a:pPr algn="ctr"/>
                      <a:r>
                        <a:rPr lang="en-US" dirty="0" smtClean="0"/>
                        <a:t>91.61%</a:t>
                      </a:r>
                      <a:endParaRPr lang="en-US" dirty="0"/>
                    </a:p>
                  </a:txBody>
                  <a:tcPr/>
                </a:tc>
              </a:tr>
            </a:tbl>
          </a:graphicData>
        </a:graphic>
      </p:graphicFrame>
      <p:sp>
        <p:nvSpPr>
          <p:cNvPr id="11" name="Title 1"/>
          <p:cNvSpPr txBox="1">
            <a:spLocks/>
          </p:cNvSpPr>
          <p:nvPr/>
        </p:nvSpPr>
        <p:spPr>
          <a:xfrm>
            <a:off x="990600" y="381000"/>
            <a:ext cx="4343400" cy="7318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small" spc="0" normalizeH="0" baseline="0" noProof="0" dirty="0" smtClean="0">
                <a:ln>
                  <a:noFill/>
                </a:ln>
                <a:solidFill>
                  <a:schemeClr val="tx2"/>
                </a:solidFill>
                <a:effectLst/>
                <a:uLnTx/>
                <a:uFillTx/>
                <a:latin typeface="+mj-lt"/>
                <a:ea typeface="+mj-ea"/>
                <a:cs typeface="+mj-cs"/>
              </a:rPr>
              <a:t>OSS Vs Proprietary</a:t>
            </a:r>
            <a:endParaRPr kumimoji="0" lang="en-US" sz="2800" b="1" i="0" u="none" strike="noStrike" kern="1200" cap="small"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228600" y="5644971"/>
            <a:ext cx="8095486" cy="1200329"/>
          </a:xfrm>
          <a:prstGeom prst="rect">
            <a:avLst/>
          </a:prstGeom>
          <a:noFill/>
        </p:spPr>
        <p:txBody>
          <a:bodyPr wrap="none" rtlCol="0">
            <a:spAutoFit/>
          </a:bodyPr>
          <a:lstStyle/>
          <a:p>
            <a:r>
              <a:rPr lang="en-US" sz="1200" dirty="0" smtClean="0">
                <a:hlinkClick r:id="rId4"/>
              </a:rPr>
              <a:t>http://www.idc.com/getdoc.jsp?containerId=prUS21114208</a:t>
            </a:r>
            <a:endParaRPr lang="en-US" sz="1200" dirty="0" smtClean="0">
              <a:hlinkClick r:id="rId5"/>
            </a:endParaRPr>
          </a:p>
          <a:p>
            <a:r>
              <a:rPr lang="en-US" sz="1200" dirty="0" smtClean="0">
                <a:hlinkClick r:id="rId5"/>
              </a:rPr>
              <a:t>http://www.top500.org/stats/list/33/osfam</a:t>
            </a:r>
            <a:endParaRPr lang="en-US" sz="1200" dirty="0" smtClean="0"/>
          </a:p>
          <a:p>
            <a:r>
              <a:rPr lang="en-US" sz="1200" dirty="0" smtClean="0">
                <a:hlinkClick r:id="rId6"/>
              </a:rPr>
              <a:t>http://news.netcraft.com/archives/2009/01/02/new_york_internet </a:t>
            </a:r>
            <a:r>
              <a:rPr lang="en-US" sz="1200" dirty="0" err="1" smtClean="0">
                <a:hlinkClick r:id="rId6"/>
              </a:rPr>
              <a:t>and_westhost_are_the_most_reliable_hosting</a:t>
            </a:r>
            <a:r>
              <a:rPr lang="en-US" sz="1200" dirty="0" smtClean="0">
                <a:hlinkClick r:id="rId6"/>
              </a:rPr>
              <a:t>_</a:t>
            </a:r>
          </a:p>
          <a:p>
            <a:r>
              <a:rPr lang="en-US" sz="1200" dirty="0" smtClean="0">
                <a:hlinkClick r:id="rId6"/>
              </a:rPr>
              <a:t>companies_in_december_2008.html</a:t>
            </a:r>
            <a:endParaRPr lang="en-US" sz="1200" dirty="0" smtClean="0"/>
          </a:p>
          <a:p>
            <a:r>
              <a:rPr lang="en-US" sz="1200" dirty="0" smtClean="0">
                <a:hlinkClick r:id="rId7"/>
              </a:rPr>
              <a:t>http://marketshare.hitslink.com/operating-system-market-share.aspx?qprid=8</a:t>
            </a:r>
            <a:endParaRPr lang="en-US" sz="1200" dirty="0" smtClean="0"/>
          </a:p>
          <a:p>
            <a:r>
              <a:rPr lang="en-US" sz="1200" dirty="0" smtClean="0">
                <a:hlinkClick r:id="rId8"/>
              </a:rPr>
              <a:t>http://en.wikipedia.org/wiki/Comparison_of_Windows_and_Linux#cite_note-netapplications-14</a:t>
            </a:r>
            <a:endParaRPr lang="en-US" sz="1200" dirty="0"/>
          </a:p>
        </p:txBody>
      </p:sp>
      <p:pic>
        <p:nvPicPr>
          <p:cNvPr id="1027" name="Picture 3"/>
          <p:cNvPicPr>
            <a:picLocks noChangeAspect="1" noChangeArrowheads="1"/>
          </p:cNvPicPr>
          <p:nvPr/>
        </p:nvPicPr>
        <p:blipFill>
          <a:blip r:embed="rId9" cstate="print"/>
          <a:srcRect/>
          <a:stretch>
            <a:fillRect/>
          </a:stretch>
        </p:blipFill>
        <p:spPr bwMode="auto">
          <a:xfrm>
            <a:off x="4953000" y="228600"/>
            <a:ext cx="904875" cy="1066800"/>
          </a:xfrm>
          <a:prstGeom prst="rect">
            <a:avLst/>
          </a:prstGeom>
          <a:noFill/>
          <a:ln w="9525">
            <a:noFill/>
            <a:miter lim="800000"/>
            <a:headEnd/>
            <a:tailEnd/>
          </a:ln>
          <a:effectLst/>
        </p:spPr>
      </p:pic>
      <p:sp>
        <p:nvSpPr>
          <p:cNvPr id="7" name="Title 1"/>
          <p:cNvSpPr txBox="1">
            <a:spLocks/>
          </p:cNvSpPr>
          <p:nvPr/>
        </p:nvSpPr>
        <p:spPr>
          <a:xfrm rot="16200000">
            <a:off x="-1158080" y="13866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pic>
        <p:nvPicPr>
          <p:cNvPr id="10" name="Picture 9" descr="windows.jpg"/>
          <p:cNvPicPr>
            <a:picLocks noChangeAspect="1"/>
          </p:cNvPicPr>
          <p:nvPr/>
        </p:nvPicPr>
        <p:blipFill>
          <a:blip r:embed="rId10" cstate="print"/>
          <a:stretch>
            <a:fillRect/>
          </a:stretch>
        </p:blipFill>
        <p:spPr>
          <a:xfrm>
            <a:off x="6705600" y="304800"/>
            <a:ext cx="1143000" cy="1009650"/>
          </a:xfrm>
          <a:prstGeom prst="rect">
            <a:avLst/>
          </a:prstGeom>
        </p:spPr>
      </p:pic>
      <p:sp>
        <p:nvSpPr>
          <p:cNvPr id="12" name="Slide Number Placeholder 11"/>
          <p:cNvSpPr>
            <a:spLocks noGrp="1"/>
          </p:cNvSpPr>
          <p:nvPr>
            <p:ph type="sldNum" sz="quarter" idx="15"/>
          </p:nvPr>
        </p:nvSpPr>
        <p:spPr/>
        <p:txBody>
          <a:bodyPr/>
          <a:lstStyle/>
          <a:p>
            <a:fld id="{3B05870D-112B-4492-AC28-C8DEF8BEB5C6}"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MG_1283.JPG"/>
          <p:cNvPicPr>
            <a:picLocks noChangeAspect="1"/>
          </p:cNvPicPr>
          <p:nvPr/>
        </p:nvPicPr>
        <p:blipFill>
          <a:blip r:embed="rId3" cstate="print"/>
          <a:stretch>
            <a:fillRect/>
          </a:stretch>
        </p:blipFill>
        <p:spPr>
          <a:xfrm>
            <a:off x="5257800" y="2057400"/>
            <a:ext cx="3049489" cy="4572000"/>
          </a:xfrm>
          <a:prstGeom prst="rect">
            <a:avLst/>
          </a:prstGeom>
        </p:spPr>
      </p:pic>
      <p:sp>
        <p:nvSpPr>
          <p:cNvPr id="2" name="Title 1"/>
          <p:cNvSpPr>
            <a:spLocks noGrp="1"/>
          </p:cNvSpPr>
          <p:nvPr>
            <p:ph type="title"/>
          </p:nvPr>
        </p:nvSpPr>
        <p:spPr>
          <a:xfrm>
            <a:off x="457200" y="304800"/>
            <a:ext cx="7467600" cy="808038"/>
          </a:xfrm>
        </p:spPr>
        <p:txBody>
          <a:bodyPr/>
          <a:lstStyle/>
          <a:p>
            <a:r>
              <a:rPr lang="en-US" b="1" dirty="0" smtClean="0"/>
              <a:t>Survey of the usage of </a:t>
            </a:r>
            <a:r>
              <a:rPr lang="en-US" b="1" dirty="0" err="1" smtClean="0"/>
              <a:t>oss</a:t>
            </a:r>
            <a:endParaRPr lang="en-US" b="1" dirty="0"/>
          </a:p>
        </p:txBody>
      </p:sp>
      <p:sp>
        <p:nvSpPr>
          <p:cNvPr id="3" name="Content Placeholder 2"/>
          <p:cNvSpPr>
            <a:spLocks noGrp="1"/>
          </p:cNvSpPr>
          <p:nvPr>
            <p:ph sz="quarter" idx="1"/>
          </p:nvPr>
        </p:nvSpPr>
        <p:spPr>
          <a:xfrm>
            <a:off x="381000" y="1371600"/>
            <a:ext cx="8077200" cy="4873752"/>
          </a:xfrm>
        </p:spPr>
        <p:txBody>
          <a:bodyPr/>
          <a:lstStyle/>
          <a:p>
            <a:r>
              <a:rPr lang="en-US" dirty="0" smtClean="0"/>
              <a:t>We surveyed 100 students at UMSL about their knowledge of OSS</a:t>
            </a:r>
          </a:p>
          <a:p>
            <a:r>
              <a:rPr lang="en-US" dirty="0" smtClean="0"/>
              <a:t>The students were asked to fill </a:t>
            </a:r>
          </a:p>
          <a:p>
            <a:pPr>
              <a:buNone/>
            </a:pPr>
            <a:r>
              <a:rPr lang="en-US" dirty="0" smtClean="0"/>
              <a:t>    out a small questionnaire. </a:t>
            </a:r>
          </a:p>
          <a:p>
            <a:pPr lvl="1"/>
            <a:endParaRPr lang="en-US" dirty="0"/>
          </a:p>
        </p:txBody>
      </p:sp>
      <p:sp>
        <p:nvSpPr>
          <p:cNvPr id="6" name="TextBox 5"/>
          <p:cNvSpPr txBox="1"/>
          <p:nvPr/>
        </p:nvSpPr>
        <p:spPr>
          <a:xfrm>
            <a:off x="914400" y="3657600"/>
            <a:ext cx="4065537" cy="2031325"/>
          </a:xfrm>
          <a:prstGeom prst="rect">
            <a:avLst/>
          </a:prstGeom>
          <a:noFill/>
        </p:spPr>
        <p:txBody>
          <a:bodyPr wrap="none" rtlCol="0">
            <a:spAutoFit/>
          </a:bodyPr>
          <a:lstStyle/>
          <a:p>
            <a:r>
              <a:rPr lang="en-US" dirty="0" smtClean="0"/>
              <a:t>Sample size: 100</a:t>
            </a:r>
          </a:p>
          <a:p>
            <a:endParaRPr lang="en-US" dirty="0" smtClean="0"/>
          </a:p>
          <a:p>
            <a:r>
              <a:rPr lang="en-US" dirty="0" smtClean="0"/>
              <a:t>Location: Computing lab (SSB 103), </a:t>
            </a:r>
          </a:p>
          <a:p>
            <a:r>
              <a:rPr lang="en-US" dirty="0" smtClean="0"/>
              <a:t>	  MSC, Level 1-3</a:t>
            </a:r>
          </a:p>
          <a:p>
            <a:r>
              <a:rPr lang="en-US" dirty="0" smtClean="0"/>
              <a:t>	  CCB, Level 1-2</a:t>
            </a:r>
          </a:p>
          <a:p>
            <a:endParaRPr lang="en-US" dirty="0" smtClean="0"/>
          </a:p>
          <a:p>
            <a:r>
              <a:rPr lang="en-US" dirty="0" smtClean="0"/>
              <a:t>Date: October 27</a:t>
            </a:r>
            <a:r>
              <a:rPr lang="en-US" baseline="30000" dirty="0" smtClean="0"/>
              <a:t>th</a:t>
            </a:r>
            <a:r>
              <a:rPr lang="en-US" dirty="0" smtClean="0"/>
              <a:t>,2009</a:t>
            </a:r>
            <a:endParaRPr lang="en-US" dirty="0"/>
          </a:p>
        </p:txBody>
      </p:sp>
      <p:sp>
        <p:nvSpPr>
          <p:cNvPr id="7" name="Slide Number Placeholder 6"/>
          <p:cNvSpPr>
            <a:spLocks noGrp="1"/>
          </p:cNvSpPr>
          <p:nvPr>
            <p:ph type="sldNum" sz="quarter" idx="15"/>
          </p:nvPr>
        </p:nvSpPr>
        <p:spPr/>
        <p:txBody>
          <a:bodyPr/>
          <a:lstStyle/>
          <a:p>
            <a:fld id="{3B05870D-112B-4492-AC28-C8DEF8BEB5C6}"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304800"/>
            <a:ext cx="7467600" cy="762000"/>
          </a:xfrm>
        </p:spPr>
        <p:txBody>
          <a:bodyPr/>
          <a:lstStyle/>
          <a:p>
            <a:r>
              <a:rPr lang="en-US" altLang="zh-CN" b="1" dirty="0" smtClean="0"/>
              <a:t>Software vendor strategy change</a:t>
            </a:r>
            <a:endParaRPr lang="zh-CN" altLang="en-US" b="1" dirty="0"/>
          </a:p>
        </p:txBody>
      </p:sp>
      <p:sp>
        <p:nvSpPr>
          <p:cNvPr id="3" name="内容占位符 2"/>
          <p:cNvSpPr>
            <a:spLocks noGrp="1"/>
          </p:cNvSpPr>
          <p:nvPr>
            <p:ph sz="quarter" idx="1"/>
          </p:nvPr>
        </p:nvSpPr>
        <p:spPr>
          <a:xfrm>
            <a:off x="914400" y="1249362"/>
            <a:ext cx="7467600" cy="4873752"/>
          </a:xfrm>
        </p:spPr>
        <p:txBody>
          <a:bodyPr/>
          <a:lstStyle/>
          <a:p>
            <a:r>
              <a:rPr lang="en-US" altLang="zh-CN" dirty="0" smtClean="0">
                <a:latin typeface="Arial Unicode MS" pitchFamily="34" charset="-122"/>
                <a:ea typeface="Arial Unicode MS" pitchFamily="34" charset="-122"/>
                <a:cs typeface="Arial Unicode MS" pitchFamily="34" charset="-122"/>
              </a:rPr>
              <a:t>Microsoft is making significant investments and partnerships with the open source communities.</a:t>
            </a:r>
            <a:br>
              <a:rPr lang="en-US" altLang="zh-CN" dirty="0" smtClean="0">
                <a:latin typeface="Arial Unicode MS" pitchFamily="34" charset="-122"/>
                <a:ea typeface="Arial Unicode MS" pitchFamily="34" charset="-122"/>
                <a:cs typeface="Arial Unicode MS" pitchFamily="34" charset="-122"/>
              </a:rPr>
            </a:br>
            <a:endParaRPr lang="en-US" altLang="zh-CN" sz="900" dirty="0" smtClean="0">
              <a:latin typeface="Arial Unicode MS" pitchFamily="34" charset="-122"/>
              <a:ea typeface="Arial Unicode MS" pitchFamily="34" charset="-122"/>
              <a:cs typeface="Arial Unicode MS" pitchFamily="34" charset="-122"/>
            </a:endParaRPr>
          </a:p>
          <a:p>
            <a:r>
              <a:rPr lang="en-US" altLang="zh-CN" dirty="0" smtClean="0">
                <a:latin typeface="Arial Unicode MS" pitchFamily="34" charset="-122"/>
                <a:ea typeface="Arial Unicode MS" pitchFamily="34" charset="-122"/>
                <a:cs typeface="Arial Unicode MS" pitchFamily="34" charset="-122"/>
              </a:rPr>
              <a:t>IBM System z is using a package to increase open source application availability and performance while reducing operational costs.</a:t>
            </a:r>
            <a:br>
              <a:rPr lang="en-US" altLang="zh-CN" dirty="0" smtClean="0">
                <a:latin typeface="Arial Unicode MS" pitchFamily="34" charset="-122"/>
                <a:ea typeface="Arial Unicode MS" pitchFamily="34" charset="-122"/>
                <a:cs typeface="Arial Unicode MS" pitchFamily="34" charset="-122"/>
              </a:rPr>
            </a:br>
            <a:endParaRPr lang="en-US" altLang="zh-CN" sz="900" dirty="0" smtClean="0">
              <a:latin typeface="Arial Unicode MS" pitchFamily="34" charset="-122"/>
              <a:ea typeface="Arial Unicode MS" pitchFamily="34" charset="-122"/>
              <a:cs typeface="Arial Unicode MS" pitchFamily="34" charset="-122"/>
            </a:endParaRPr>
          </a:p>
          <a:p>
            <a:r>
              <a:rPr lang="en-US" altLang="zh-CN" dirty="0" smtClean="0">
                <a:latin typeface="Arial Unicode MS" pitchFamily="34" charset="-122"/>
                <a:ea typeface="Arial Unicode MS" pitchFamily="34" charset="-122"/>
                <a:cs typeface="Arial Unicode MS" pitchFamily="34" charset="-122"/>
              </a:rPr>
              <a:t>Oracle is clearly embracing and offering open source solutions as a viable choice for development and deployment.</a:t>
            </a:r>
          </a:p>
          <a:p>
            <a:endParaRPr lang="zh-CN" altLang="en-US" dirty="0"/>
          </a:p>
        </p:txBody>
      </p:sp>
      <p:sp>
        <p:nvSpPr>
          <p:cNvPr id="4" name="TextBox 3"/>
          <p:cNvSpPr txBox="1"/>
          <p:nvPr/>
        </p:nvSpPr>
        <p:spPr>
          <a:xfrm>
            <a:off x="152400" y="6211669"/>
            <a:ext cx="7467599" cy="646331"/>
          </a:xfrm>
          <a:prstGeom prst="rect">
            <a:avLst/>
          </a:prstGeom>
          <a:noFill/>
        </p:spPr>
        <p:txBody>
          <a:bodyPr wrap="square" rtlCol="0">
            <a:spAutoFit/>
          </a:bodyPr>
          <a:lstStyle/>
          <a:p>
            <a:r>
              <a:rPr lang="en-US" altLang="zh-CN" sz="1200" u="sng" dirty="0" smtClean="0">
                <a:hlinkClick r:id="rId2"/>
              </a:rPr>
              <a:t>http://www.microsoft.com/opensource/</a:t>
            </a:r>
            <a:endParaRPr lang="en-US" altLang="zh-CN" sz="1200" u="sng" dirty="0" smtClean="0"/>
          </a:p>
          <a:p>
            <a:r>
              <a:rPr lang="en-US" altLang="zh-CN" sz="1200" u="sng" dirty="0" smtClean="0">
                <a:hlinkClick r:id="rId3"/>
              </a:rPr>
              <a:t>http://www-01.ibm.com/software/webservers/appserv/oscp/?S_CMP=from1008swnews</a:t>
            </a:r>
            <a:endParaRPr lang="en-US" altLang="zh-CN" sz="1200" u="sng" dirty="0" smtClean="0"/>
          </a:p>
          <a:p>
            <a:r>
              <a:rPr lang="en-US" altLang="zh-CN" sz="1200" u="sng" dirty="0" smtClean="0">
                <a:hlinkClick r:id="rId4"/>
              </a:rPr>
              <a:t>http://www.oracle.com/us/technologies/open-source/index.htm </a:t>
            </a:r>
            <a:endParaRPr lang="zh-CN" altLang="en-US" sz="1200" dirty="0"/>
          </a:p>
        </p:txBody>
      </p:sp>
      <p:sp>
        <p:nvSpPr>
          <p:cNvPr id="5" name="Title 1"/>
          <p:cNvSpPr txBox="1">
            <a:spLocks/>
          </p:cNvSpPr>
          <p:nvPr/>
        </p:nvSpPr>
        <p:spPr>
          <a:xfrm rot="16200000">
            <a:off x="-1158080" y="1386681"/>
            <a:ext cx="3352800" cy="5794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dirty="0" smtClean="0">
                <a:ln>
                  <a:noFill/>
                </a:ln>
                <a:solidFill>
                  <a:schemeClr val="accent2">
                    <a:lumMod val="75000"/>
                  </a:schemeClr>
                </a:solidFill>
                <a:effectLst/>
                <a:uLnTx/>
                <a:uFillTx/>
                <a:latin typeface="+mj-lt"/>
                <a:ea typeface="+mj-ea"/>
                <a:cs typeface="+mj-cs"/>
              </a:rPr>
              <a:t>OSS Vs. private</a:t>
            </a:r>
            <a:endParaRPr kumimoji="0" lang="en-US" sz="2700" b="1"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pic>
        <p:nvPicPr>
          <p:cNvPr id="6" name="Picture 5" descr="2180947637_d5084bacb8.jpg"/>
          <p:cNvPicPr>
            <a:picLocks noChangeAspect="1"/>
          </p:cNvPicPr>
          <p:nvPr/>
        </p:nvPicPr>
        <p:blipFill>
          <a:blip r:embed="rId5" cstate="print"/>
          <a:stretch>
            <a:fillRect/>
          </a:stretch>
        </p:blipFill>
        <p:spPr>
          <a:xfrm>
            <a:off x="6172200" y="4419600"/>
            <a:ext cx="2209800" cy="1909268"/>
          </a:xfrm>
          <a:prstGeom prst="rect">
            <a:avLst/>
          </a:prstGeom>
        </p:spPr>
      </p:pic>
      <p:sp>
        <p:nvSpPr>
          <p:cNvPr id="7" name="Slide Number Placeholder 6"/>
          <p:cNvSpPr>
            <a:spLocks noGrp="1"/>
          </p:cNvSpPr>
          <p:nvPr>
            <p:ph type="sldNum" sz="quarter" idx="15"/>
          </p:nvPr>
        </p:nvSpPr>
        <p:spPr/>
        <p:txBody>
          <a:bodyPr/>
          <a:lstStyle/>
          <a:p>
            <a:fld id="{3B05870D-112B-4492-AC28-C8DEF8BEB5C6}"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680" y="2791968"/>
            <a:ext cx="5074920" cy="1676400"/>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472281" y="929481"/>
            <a:ext cx="1981200" cy="579438"/>
          </a:xfrm>
        </p:spPr>
        <p:txBody>
          <a:bodyPr>
            <a:normAutofit/>
          </a:bodyPr>
          <a:lstStyle/>
          <a:p>
            <a:r>
              <a:rPr lang="en-US" b="1" dirty="0" smtClean="0">
                <a:solidFill>
                  <a:schemeClr val="accent2">
                    <a:lumMod val="75000"/>
                  </a:schemeClr>
                </a:solidFill>
              </a:rPr>
              <a:t>Content</a:t>
            </a:r>
            <a:endParaRPr lang="en-US" b="1" dirty="0">
              <a:solidFill>
                <a:schemeClr val="accent2">
                  <a:lumMod val="75000"/>
                </a:schemeClr>
              </a:solidFill>
            </a:endParaRPr>
          </a:p>
        </p:txBody>
      </p:sp>
      <p:sp>
        <p:nvSpPr>
          <p:cNvPr id="3" name="Content Placeholder 2"/>
          <p:cNvSpPr>
            <a:spLocks noGrp="1"/>
          </p:cNvSpPr>
          <p:nvPr>
            <p:ph sz="quarter" idx="1"/>
          </p:nvPr>
        </p:nvSpPr>
        <p:spPr>
          <a:xfrm>
            <a:off x="914400" y="1908048"/>
            <a:ext cx="7467600" cy="4873752"/>
          </a:xfrm>
        </p:spPr>
        <p:txBody>
          <a:bodyPr>
            <a:normAutofit/>
          </a:bodyPr>
          <a:lstStyle/>
          <a:p>
            <a:r>
              <a:rPr lang="en-US" dirty="0" smtClean="0">
                <a:effectLst/>
              </a:rPr>
              <a:t>Background &amp; Overview</a:t>
            </a:r>
          </a:p>
          <a:p>
            <a:r>
              <a:rPr lang="en-US" dirty="0" smtClean="0"/>
              <a:t>OSS Vs Proprietary Systems</a:t>
            </a:r>
          </a:p>
          <a:p>
            <a:r>
              <a:rPr lang="en-US" sz="2800" b="1" dirty="0" smtClean="0">
                <a:solidFill>
                  <a:schemeClr val="accent2">
                    <a:lumMod val="75000"/>
                  </a:schemeClr>
                </a:solidFill>
                <a:effectLst/>
              </a:rPr>
              <a:t>Three interviews</a:t>
            </a:r>
          </a:p>
          <a:p>
            <a:pPr lvl="1"/>
            <a:r>
              <a:rPr lang="en-US" dirty="0" smtClean="0"/>
              <a:t>Mary Fowler for UMSL </a:t>
            </a:r>
          </a:p>
          <a:p>
            <a:pPr lvl="1"/>
            <a:r>
              <a:rPr lang="en-US" dirty="0" smtClean="0"/>
              <a:t>Jermaine Holt for Sigma-Aldrich</a:t>
            </a:r>
          </a:p>
          <a:p>
            <a:pPr lvl="1"/>
            <a:r>
              <a:rPr lang="en-US" dirty="0" smtClean="0"/>
              <a:t>Elizabeth D. (Extra Finding)</a:t>
            </a:r>
          </a:p>
          <a:p>
            <a:r>
              <a:rPr lang="en-US" dirty="0" smtClean="0"/>
              <a:t>What have we learned?</a:t>
            </a:r>
          </a:p>
          <a:p>
            <a:r>
              <a:rPr lang="en-US" dirty="0" smtClean="0"/>
              <a:t>Best practices for Open Systems</a:t>
            </a:r>
          </a:p>
        </p:txBody>
      </p:sp>
      <p:pic>
        <p:nvPicPr>
          <p:cNvPr id="5" name="Picture 4"/>
          <p:cNvPicPr>
            <a:picLocks noChangeAspect="1" noChangeArrowheads="1"/>
          </p:cNvPicPr>
          <p:nvPr/>
        </p:nvPicPr>
        <p:blipFill>
          <a:blip r:embed="rId3" cstate="print"/>
          <a:srcRect/>
          <a:stretch>
            <a:fillRect/>
          </a:stretch>
        </p:blipFill>
        <p:spPr bwMode="auto">
          <a:xfrm>
            <a:off x="6096000" y="2898648"/>
            <a:ext cx="2545404" cy="1524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3429000" y="296227"/>
            <a:ext cx="1600200" cy="1380173"/>
          </a:xfrm>
          <a:prstGeom prst="rect">
            <a:avLst/>
          </a:prstGeom>
          <a:noFill/>
          <a:ln w="9525">
            <a:solidFill>
              <a:schemeClr val="accent1"/>
            </a:solidFill>
            <a:miter lim="800000"/>
            <a:headEnd/>
            <a:tailEnd/>
          </a:ln>
          <a:effectLst>
            <a:outerShdw blurRad="50800" dist="76200" dir="600000" algn="ctr" rotWithShape="0">
              <a:srgbClr val="000000">
                <a:alpha val="43137"/>
              </a:srgbClr>
            </a:outerShdw>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31</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229600" cy="1143000"/>
          </a:xfrm>
        </p:spPr>
        <p:txBody>
          <a:bodyPr/>
          <a:lstStyle/>
          <a:p>
            <a:r>
              <a:rPr lang="en-US" b="1" u="sng" dirty="0" smtClean="0"/>
              <a:t>Vision</a:t>
            </a:r>
            <a:endParaRPr lang="en-US" b="1" u="sng" dirty="0"/>
          </a:p>
        </p:txBody>
      </p:sp>
      <p:sp>
        <p:nvSpPr>
          <p:cNvPr id="5" name="Content Placeholder 3"/>
          <p:cNvSpPr>
            <a:spLocks noGrp="1"/>
          </p:cNvSpPr>
          <p:nvPr>
            <p:ph idx="1"/>
          </p:nvPr>
        </p:nvSpPr>
        <p:spPr>
          <a:xfrm>
            <a:off x="685800" y="1752600"/>
            <a:ext cx="7467600" cy="3662541"/>
          </a:xfrm>
          <a:prstGeom prst="rect">
            <a:avLst/>
          </a:prstGeom>
        </p:spPr>
        <p:txBody>
          <a:bodyPr wrap="square">
            <a:spAutoFit/>
          </a:bodyPr>
          <a:lstStyle/>
          <a:p>
            <a:pPr>
              <a:buNone/>
            </a:pPr>
            <a:r>
              <a:rPr lang="en-US" sz="2800" dirty="0" smtClean="0"/>
              <a:t>	ITS will continue to strive to bring </a:t>
            </a:r>
            <a:r>
              <a:rPr lang="en-US" sz="2800" dirty="0" smtClean="0">
                <a:solidFill>
                  <a:srgbClr val="FF0000"/>
                </a:solidFill>
              </a:rPr>
              <a:t>innovations</a:t>
            </a:r>
            <a:r>
              <a:rPr lang="en-US" sz="2800" dirty="0" smtClean="0"/>
              <a:t> to UMSL; we need to make certain that our community </a:t>
            </a:r>
            <a:r>
              <a:rPr lang="en-US" sz="2800" dirty="0" smtClean="0">
                <a:solidFill>
                  <a:srgbClr val="FF0000"/>
                </a:solidFill>
              </a:rPr>
              <a:t>participates</a:t>
            </a:r>
            <a:r>
              <a:rPr lang="en-US" sz="2800" dirty="0" smtClean="0"/>
              <a:t> </a:t>
            </a:r>
            <a:r>
              <a:rPr lang="en-US" sz="2800" u="sng" dirty="0" smtClean="0"/>
              <a:t>fully</a:t>
            </a:r>
            <a:r>
              <a:rPr lang="en-US" sz="2800" dirty="0" smtClean="0"/>
              <a:t> and </a:t>
            </a:r>
            <a:r>
              <a:rPr lang="en-US" sz="2800" u="sng" dirty="0" smtClean="0"/>
              <a:t>critically</a:t>
            </a:r>
            <a:r>
              <a:rPr lang="en-US" sz="2800" dirty="0" smtClean="0"/>
              <a:t> in the </a:t>
            </a:r>
            <a:r>
              <a:rPr lang="en-US" sz="2800" dirty="0" smtClean="0">
                <a:solidFill>
                  <a:srgbClr val="FF0000"/>
                </a:solidFill>
              </a:rPr>
              <a:t>IT revolution </a:t>
            </a:r>
            <a:r>
              <a:rPr lang="en-US" sz="2800" dirty="0" smtClean="0"/>
              <a:t>that is changing the way we work, learn and grow.</a:t>
            </a:r>
          </a:p>
          <a:p>
            <a:pPr>
              <a:buNone/>
            </a:pPr>
            <a:endParaRPr lang="en-US" sz="1400" dirty="0"/>
          </a:p>
          <a:p>
            <a:pPr>
              <a:buNone/>
            </a:pPr>
            <a:r>
              <a:rPr lang="en-US" sz="2800" dirty="0" smtClean="0"/>
              <a:t>	</a:t>
            </a:r>
            <a:r>
              <a:rPr lang="en-US" dirty="0" smtClean="0"/>
              <a:t>Jim </a:t>
            </a:r>
            <a:r>
              <a:rPr lang="en-US" dirty="0"/>
              <a:t>Krueger</a:t>
            </a:r>
            <a:br>
              <a:rPr lang="en-US" dirty="0"/>
            </a:br>
            <a:r>
              <a:rPr lang="en-US" sz="1800" i="1" dirty="0"/>
              <a:t>Vice Chancellor for M</a:t>
            </a:r>
            <a:r>
              <a:rPr lang="en-US" sz="1800" dirty="0"/>
              <a:t>a</a:t>
            </a:r>
            <a:r>
              <a:rPr lang="en-US" sz="1800" i="1" dirty="0"/>
              <a:t>nagerial and Technological Services and Interim CIO</a:t>
            </a:r>
            <a:endParaRPr lang="en-US" sz="2800" dirty="0"/>
          </a:p>
        </p:txBody>
      </p:sp>
      <p:pic>
        <p:nvPicPr>
          <p:cNvPr id="6" name="Picture 5"/>
          <p:cNvPicPr>
            <a:picLocks noChangeAspect="1" noChangeArrowheads="1"/>
          </p:cNvPicPr>
          <p:nvPr/>
        </p:nvPicPr>
        <p:blipFill>
          <a:blip r:embed="rId3" cstate="print"/>
          <a:srcRect/>
          <a:stretch>
            <a:fillRect/>
          </a:stretch>
        </p:blipFill>
        <p:spPr bwMode="auto">
          <a:xfrm>
            <a:off x="7086600" y="228600"/>
            <a:ext cx="1558925" cy="1659565"/>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381000" y="0"/>
            <a:ext cx="4600575" cy="600075"/>
          </a:xfrm>
          <a:prstGeom prst="rect">
            <a:avLst/>
          </a:prstGeom>
          <a:noFill/>
          <a:ln w="9525">
            <a:noFill/>
            <a:miter lim="800000"/>
            <a:headEnd/>
            <a:tailEnd/>
          </a:ln>
        </p:spPr>
      </p:pic>
      <p:sp>
        <p:nvSpPr>
          <p:cNvPr id="9" name="Rectangle 8"/>
          <p:cNvSpPr/>
          <p:nvPr/>
        </p:nvSpPr>
        <p:spPr>
          <a:xfrm>
            <a:off x="76200" y="6396335"/>
            <a:ext cx="5181600" cy="461665"/>
          </a:xfrm>
          <a:prstGeom prst="rect">
            <a:avLst/>
          </a:prstGeom>
        </p:spPr>
        <p:txBody>
          <a:bodyPr wrap="square">
            <a:spAutoFit/>
          </a:bodyPr>
          <a:lstStyle/>
          <a:p>
            <a:r>
              <a:rPr lang="en-US" sz="1200" dirty="0" smtClean="0">
                <a:hlinkClick r:id="rId5"/>
              </a:rPr>
              <a:t>http://www.glvcsports.com/images/2007/7/31/UMSL_Trident-color.jpg</a:t>
            </a:r>
            <a:endParaRPr lang="en-US" sz="1200" dirty="0" smtClean="0"/>
          </a:p>
          <a:p>
            <a:r>
              <a:rPr lang="en-US" sz="1200" dirty="0" smtClean="0">
                <a:hlinkClick r:id="rId6"/>
              </a:rPr>
              <a:t>http://www.umsl.edu/technology/message.html</a:t>
            </a:r>
            <a:r>
              <a:rPr lang="en-US" sz="1200" dirty="0" smtClean="0"/>
              <a:t>  </a:t>
            </a:r>
            <a:endParaRPr lang="en-US" sz="1200" dirty="0"/>
          </a:p>
        </p:txBody>
      </p:sp>
      <p:sp>
        <p:nvSpPr>
          <p:cNvPr id="7" name="Slide Number Placeholder 6"/>
          <p:cNvSpPr>
            <a:spLocks noGrp="1"/>
          </p:cNvSpPr>
          <p:nvPr>
            <p:ph type="sldNum" sz="quarter" idx="15"/>
          </p:nvPr>
        </p:nvSpPr>
        <p:spPr/>
        <p:txBody>
          <a:bodyPr/>
          <a:lstStyle/>
          <a:p>
            <a:fld id="{3B05870D-112B-4492-AC28-C8DEF8BEB5C6}"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6477000" cy="1143000"/>
          </a:xfrm>
        </p:spPr>
        <p:txBody>
          <a:bodyPr/>
          <a:lstStyle/>
          <a:p>
            <a:r>
              <a:rPr lang="en-US" b="1" u="sng" dirty="0" smtClean="0"/>
              <a:t>Organization Background</a:t>
            </a:r>
            <a:endParaRPr lang="en-US" b="1" u="sng" dirty="0"/>
          </a:p>
        </p:txBody>
      </p:sp>
      <p:sp>
        <p:nvSpPr>
          <p:cNvPr id="5" name="Content Placeholder 3"/>
          <p:cNvSpPr txBox="1">
            <a:spLocks noGrp="1"/>
          </p:cNvSpPr>
          <p:nvPr>
            <p:ph idx="1"/>
          </p:nvPr>
        </p:nvSpPr>
        <p:spPr>
          <a:xfrm>
            <a:off x="457200" y="1600200"/>
            <a:ext cx="8229600" cy="4419671"/>
          </a:xfrm>
          <a:prstGeom prst="rect">
            <a:avLst/>
          </a:prstGeom>
          <a:noFill/>
        </p:spPr>
        <p:txBody>
          <a:bodyPr wrap="square" rtlCol="0">
            <a:spAutoFit/>
          </a:bodyPr>
          <a:lstStyle/>
          <a:p>
            <a:pPr>
              <a:buFont typeface="Arial" pitchFamily="34" charset="0"/>
              <a:buChar char="•"/>
            </a:pPr>
            <a:r>
              <a:rPr lang="en-US" dirty="0"/>
              <a:t> </a:t>
            </a:r>
            <a:r>
              <a:rPr lang="en-US" dirty="0" smtClean="0"/>
              <a:t>Cost Freezing: no CIO since Nov. ‘08</a:t>
            </a:r>
          </a:p>
          <a:p>
            <a:pPr>
              <a:buFont typeface="Arial" pitchFamily="34" charset="0"/>
              <a:buChar char="•"/>
            </a:pPr>
            <a:r>
              <a:rPr lang="en-US" dirty="0"/>
              <a:t> </a:t>
            </a:r>
            <a:r>
              <a:rPr lang="en-US" dirty="0" smtClean="0"/>
              <a:t>90 Computer geeks</a:t>
            </a:r>
          </a:p>
          <a:p>
            <a:pPr>
              <a:buFont typeface="Arial" pitchFamily="34" charset="0"/>
              <a:buChar char="•"/>
            </a:pPr>
            <a:r>
              <a:rPr lang="en-US" dirty="0" smtClean="0"/>
              <a:t>Annual Budget </a:t>
            </a:r>
            <a:r>
              <a:rPr lang="en-US" b="1" dirty="0" smtClean="0"/>
              <a:t>$8 Million</a:t>
            </a:r>
          </a:p>
          <a:p>
            <a:pPr lvl="1">
              <a:buFont typeface="Arial" pitchFamily="34" charset="0"/>
              <a:buChar char="•"/>
            </a:pPr>
            <a:r>
              <a:rPr lang="en-US" dirty="0" smtClean="0"/>
              <a:t>75% is fixed cost (i.e. License fees)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Various strategies to save cost!!!</a:t>
            </a:r>
          </a:p>
        </p:txBody>
      </p:sp>
      <p:pic>
        <p:nvPicPr>
          <p:cNvPr id="6" name="Picture 5"/>
          <p:cNvPicPr>
            <a:picLocks noChangeAspect="1" noChangeArrowheads="1"/>
          </p:cNvPicPr>
          <p:nvPr/>
        </p:nvPicPr>
        <p:blipFill>
          <a:blip r:embed="rId2" cstate="print"/>
          <a:srcRect/>
          <a:stretch>
            <a:fillRect/>
          </a:stretch>
        </p:blipFill>
        <p:spPr bwMode="auto">
          <a:xfrm>
            <a:off x="7086600" y="304800"/>
            <a:ext cx="1558925" cy="1659565"/>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1524000" y="3581400"/>
          <a:ext cx="6248400" cy="1676400"/>
        </p:xfrm>
        <a:graphic>
          <a:graphicData uri="http://schemas.openxmlformats.org/drawingml/2006/table">
            <a:tbl>
              <a:tblPr firstRow="1" bandRow="1">
                <a:tableStyleId>{5C22544A-7EE6-4342-B048-85BDC9FD1C3A}</a:tableStyleId>
              </a:tblPr>
              <a:tblGrid>
                <a:gridCol w="3124200"/>
                <a:gridCol w="3124200"/>
              </a:tblGrid>
              <a:tr h="419100">
                <a:tc>
                  <a:txBody>
                    <a:bodyPr/>
                    <a:lstStyle/>
                    <a:p>
                      <a:pPr algn="ctr"/>
                      <a:r>
                        <a:rPr lang="en-US" dirty="0" smtClean="0"/>
                        <a:t>Applications’</a:t>
                      </a:r>
                      <a:r>
                        <a:rPr lang="en-US" baseline="0" dirty="0" smtClean="0"/>
                        <a:t> name</a:t>
                      </a:r>
                      <a:endParaRPr lang="en-US" dirty="0"/>
                    </a:p>
                  </a:txBody>
                  <a:tcPr/>
                </a:tc>
                <a:tc>
                  <a:txBody>
                    <a:bodyPr/>
                    <a:lstStyle/>
                    <a:p>
                      <a:pPr algn="ctr"/>
                      <a:r>
                        <a:rPr lang="en-US" dirty="0" smtClean="0"/>
                        <a:t>UMSL Application</a:t>
                      </a:r>
                      <a:endParaRPr lang="en-US" dirty="0"/>
                    </a:p>
                  </a:txBody>
                  <a:tcPr/>
                </a:tc>
              </a:tr>
              <a:tr h="419100">
                <a:tc>
                  <a:txBody>
                    <a:bodyPr/>
                    <a:lstStyle/>
                    <a:p>
                      <a:pPr algn="ctr"/>
                      <a:r>
                        <a:rPr lang="en-US" dirty="0" smtClean="0"/>
                        <a:t>PeopleSoft </a:t>
                      </a:r>
                      <a:endParaRPr lang="en-US" dirty="0"/>
                    </a:p>
                  </a:txBody>
                  <a:tcPr/>
                </a:tc>
                <a:tc>
                  <a:txBody>
                    <a:bodyPr/>
                    <a:lstStyle/>
                    <a:p>
                      <a:pPr algn="ctr"/>
                      <a:r>
                        <a:rPr lang="en-US" dirty="0" err="1" smtClean="0"/>
                        <a:t>MyView</a:t>
                      </a:r>
                      <a:endParaRPr lang="en-US" dirty="0"/>
                    </a:p>
                  </a:txBody>
                  <a:tcPr/>
                </a:tc>
              </a:tr>
              <a:tr h="419100">
                <a:tc>
                  <a:txBody>
                    <a:bodyPr/>
                    <a:lstStyle/>
                    <a:p>
                      <a:pPr algn="ctr"/>
                      <a:r>
                        <a:rPr lang="en-US" dirty="0" smtClean="0"/>
                        <a:t>Blackboard </a:t>
                      </a:r>
                      <a:endParaRPr lang="en-US" dirty="0"/>
                    </a:p>
                  </a:txBody>
                  <a:tcPr/>
                </a:tc>
                <a:tc>
                  <a:txBody>
                    <a:bodyPr/>
                    <a:lstStyle/>
                    <a:p>
                      <a:pPr algn="ctr"/>
                      <a:r>
                        <a:rPr lang="en-US" dirty="0" err="1" smtClean="0"/>
                        <a:t>MyGateway</a:t>
                      </a:r>
                      <a:r>
                        <a:rPr lang="en-US" dirty="0" smtClean="0"/>
                        <a:t> </a:t>
                      </a:r>
                      <a:endParaRPr lang="en-US" dirty="0"/>
                    </a:p>
                  </a:txBody>
                  <a:tcPr/>
                </a:tc>
              </a:tr>
              <a:tr h="419100">
                <a:tc>
                  <a:txBody>
                    <a:bodyPr/>
                    <a:lstStyle/>
                    <a:p>
                      <a:pPr algn="ctr"/>
                      <a:r>
                        <a:rPr lang="en-US" dirty="0" smtClean="0"/>
                        <a:t>Remedy </a:t>
                      </a:r>
                      <a:endParaRPr lang="en-US" dirty="0"/>
                    </a:p>
                  </a:txBody>
                  <a:tcPr/>
                </a:tc>
                <a:tc>
                  <a:txBody>
                    <a:bodyPr/>
                    <a:lstStyle/>
                    <a:p>
                      <a:pPr algn="ctr"/>
                      <a:r>
                        <a:rPr lang="en-US" dirty="0" err="1" smtClean="0"/>
                        <a:t>HelpDesk</a:t>
                      </a:r>
                      <a:endParaRPr lang="en-US" dirty="0"/>
                    </a:p>
                  </a:txBody>
                  <a:tcPr/>
                </a:tc>
              </a:tr>
            </a:tbl>
          </a:graphicData>
        </a:graphic>
      </p:graphicFrame>
      <p:pic>
        <p:nvPicPr>
          <p:cNvPr id="8" name="Picture 2"/>
          <p:cNvPicPr>
            <a:picLocks noChangeAspect="1" noChangeArrowheads="1"/>
          </p:cNvPicPr>
          <p:nvPr/>
        </p:nvPicPr>
        <p:blipFill>
          <a:blip r:embed="rId3" cstate="print"/>
          <a:srcRect/>
          <a:stretch>
            <a:fillRect/>
          </a:stretch>
        </p:blipFill>
        <p:spPr bwMode="auto">
          <a:xfrm>
            <a:off x="381000" y="0"/>
            <a:ext cx="4600575" cy="600075"/>
          </a:xfrm>
          <a:prstGeom prst="rect">
            <a:avLst/>
          </a:prstGeom>
          <a:noFill/>
          <a:ln w="9525">
            <a:noFill/>
            <a:miter lim="800000"/>
            <a:headEnd/>
            <a:tailEnd/>
          </a:ln>
        </p:spPr>
      </p:pic>
      <p:sp>
        <p:nvSpPr>
          <p:cNvPr id="9" name="Slide Number Placeholder 8"/>
          <p:cNvSpPr>
            <a:spLocks noGrp="1"/>
          </p:cNvSpPr>
          <p:nvPr>
            <p:ph type="sldNum" sz="quarter" idx="15"/>
          </p:nvPr>
        </p:nvSpPr>
        <p:spPr/>
        <p:txBody>
          <a:bodyPr/>
          <a:lstStyle/>
          <a:p>
            <a:fld id="{3B05870D-112B-4492-AC28-C8DEF8BEB5C6}"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381000" y="0"/>
            <a:ext cx="4600575" cy="600075"/>
          </a:xfrm>
          <a:prstGeom prst="rect">
            <a:avLst/>
          </a:prstGeom>
          <a:noFill/>
          <a:ln w="9525">
            <a:noFill/>
            <a:miter lim="800000"/>
            <a:headEnd/>
            <a:tailEnd/>
          </a:ln>
        </p:spPr>
      </p:pic>
      <p:sp>
        <p:nvSpPr>
          <p:cNvPr id="5" name="Title 1"/>
          <p:cNvSpPr txBox="1">
            <a:spLocks/>
          </p:cNvSpPr>
          <p:nvPr/>
        </p:nvSpPr>
        <p:spPr>
          <a:xfrm>
            <a:off x="533400" y="685800"/>
            <a:ext cx="6705600" cy="10668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Mary K. Fowler</a:t>
            </a:r>
            <a:br>
              <a:rPr kumimoji="0" lang="en-US" sz="3000" b="0" i="0" u="none" strike="noStrike" kern="1200" cap="small" spc="0" normalizeH="0" baseline="0" noProof="0" dirty="0" smtClean="0">
                <a:ln>
                  <a:noFill/>
                </a:ln>
                <a:solidFill>
                  <a:schemeClr val="tx2"/>
                </a:solidFill>
                <a:effectLst/>
                <a:uLnTx/>
                <a:uFillTx/>
                <a:latin typeface="+mj-lt"/>
                <a:ea typeface="+mj-ea"/>
                <a:cs typeface="+mj-cs"/>
              </a:rPr>
            </a:br>
            <a:r>
              <a:rPr kumimoji="0" lang="en-US" sz="2400" b="0" i="0" u="none" strike="noStrike" kern="1200" cap="small" spc="0" normalizeH="0" baseline="0" noProof="0" dirty="0" smtClean="0">
                <a:ln>
                  <a:noFill/>
                </a:ln>
                <a:solidFill>
                  <a:schemeClr val="tx1"/>
                </a:solidFill>
                <a:effectLst/>
                <a:uLnTx/>
                <a:uFillTx/>
                <a:latin typeface="+mj-lt"/>
                <a:ea typeface="+mj-ea"/>
                <a:cs typeface="+mj-cs"/>
              </a:rPr>
              <a:t>Director of User Services, ITS</a:t>
            </a:r>
            <a:r>
              <a:rPr kumimoji="0" lang="en-US" sz="2400" b="0" i="0" u="none" strike="noStrike" kern="1200" cap="small" spc="0" normalizeH="0" noProof="0" dirty="0" smtClean="0">
                <a:ln>
                  <a:noFill/>
                </a:ln>
                <a:solidFill>
                  <a:schemeClr val="tx1"/>
                </a:solidFill>
                <a:effectLst/>
                <a:uLnTx/>
                <a:uFillTx/>
                <a:latin typeface="+mj-lt"/>
                <a:ea typeface="+mj-ea"/>
                <a:cs typeface="+mj-cs"/>
              </a:rPr>
              <a:t> -</a:t>
            </a:r>
            <a:r>
              <a:rPr kumimoji="0" lang="en-US" sz="2400" b="0" i="0" u="none" strike="noStrike" kern="1200" cap="small" spc="0" normalizeH="0" baseline="0" noProof="0" dirty="0" smtClean="0">
                <a:ln>
                  <a:noFill/>
                </a:ln>
                <a:solidFill>
                  <a:schemeClr val="tx1"/>
                </a:solidFill>
                <a:effectLst/>
                <a:uLnTx/>
                <a:uFillTx/>
                <a:latin typeface="+mj-lt"/>
                <a:ea typeface="+mj-ea"/>
                <a:cs typeface="+mj-cs"/>
              </a:rPr>
              <a:t> UMSL</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6" name="Subtitle 2"/>
          <p:cNvSpPr txBox="1">
            <a:spLocks/>
          </p:cNvSpPr>
          <p:nvPr/>
        </p:nvSpPr>
        <p:spPr>
          <a:xfrm>
            <a:off x="609600" y="1828800"/>
            <a:ext cx="4876800" cy="4572000"/>
          </a:xfrm>
          <a:prstGeom prst="rect">
            <a:avLst/>
          </a:prstGeom>
        </p:spPr>
        <p:txBody>
          <a:bodyPr vert="horz">
            <a:normAutofit lnSpcReduction="10000"/>
          </a:bodyPr>
          <a:lstStyle/>
          <a:p>
            <a:pPr marL="274320" lvl="0" indent="-274320">
              <a:spcBef>
                <a:spcPts val="600"/>
              </a:spcBef>
              <a:buClr>
                <a:schemeClr val="accent1"/>
              </a:buClr>
              <a:buSzPct val="70000"/>
              <a:defRPr/>
            </a:pPr>
            <a:r>
              <a:rPr kumimoji="0" lang="en-US" sz="2000" b="1" i="0" u="sng" strike="noStrike" kern="1200" cap="none" spc="0" normalizeH="0" baseline="0" noProof="0" dirty="0" smtClean="0">
                <a:ln>
                  <a:noFill/>
                </a:ln>
                <a:solidFill>
                  <a:schemeClr val="tx1"/>
                </a:solidFill>
                <a:effectLst/>
                <a:uLnTx/>
                <a:uFillTx/>
                <a:latin typeface="+mn-lt"/>
                <a:ea typeface="+mn-ea"/>
                <a:cs typeface="+mn-cs"/>
              </a:rPr>
              <a:t>Work Experience</a:t>
            </a:r>
          </a:p>
          <a:p>
            <a:pPr marL="274320" lvl="0" indent="-274320">
              <a:spcBef>
                <a:spcPts val="600"/>
              </a:spcBef>
              <a:buClr>
                <a:schemeClr val="accent1"/>
              </a:buClr>
              <a:buSzPct val="70000"/>
              <a:buFont typeface="Arial" pitchFamily="34" charset="0"/>
              <a:buChar char="•"/>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At</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lang="en-US" sz="2000" dirty="0" smtClean="0"/>
              <a:t>UMSL since July 2001 – present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ts val="600"/>
              </a:spcBef>
              <a:buClr>
                <a:schemeClr val="accent1"/>
              </a:buClr>
              <a:buSzPct val="70000"/>
              <a:buFont typeface="Arial" pitchFamily="34" charset="0"/>
              <a:buChar char="•"/>
              <a:defRPr/>
            </a:pPr>
            <a:r>
              <a:rPr lang="en-US" sz="2000" dirty="0" smtClean="0"/>
              <a:t>Manages all units within User Services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ts val="600"/>
              </a:spcBef>
              <a:buClr>
                <a:schemeClr val="accent1"/>
              </a:buClr>
              <a:buSzPct val="70000"/>
              <a:buFont typeface="Arial" pitchFamily="34" charset="0"/>
              <a:buChar char="•"/>
              <a:defRPr/>
            </a:pPr>
            <a:r>
              <a:rPr lang="en-US" sz="2000" dirty="0" smtClean="0"/>
              <a:t>Prepares and provides oversight of each unit’s budget</a:t>
            </a:r>
          </a:p>
          <a:p>
            <a:pPr marL="274320" lvl="0" indent="-274320">
              <a:spcBef>
                <a:spcPts val="600"/>
              </a:spcBef>
              <a:buClr>
                <a:schemeClr val="accent1"/>
              </a:buClr>
              <a:buSzPct val="70000"/>
              <a:buFont typeface="Arial" pitchFamily="34" charset="0"/>
              <a:buChar char="•"/>
              <a:defRPr/>
            </a:pPr>
            <a:r>
              <a:rPr lang="en-US" sz="2000" dirty="0" smtClean="0"/>
              <a:t>Prepares strategic reports and policies teaching</a:t>
            </a:r>
          </a:p>
          <a:p>
            <a:pPr marL="274320" lvl="0" indent="-274320">
              <a:spcBef>
                <a:spcPts val="600"/>
              </a:spcBef>
              <a:buClr>
                <a:schemeClr val="accent1"/>
              </a:buClr>
              <a:buSzPct val="70000"/>
              <a:buFont typeface="Arial" pitchFamily="34" charset="0"/>
              <a:buChar char="•"/>
              <a:defRPr/>
            </a:pPr>
            <a:r>
              <a:rPr lang="en-US" sz="2000" dirty="0" smtClean="0"/>
              <a:t>Lecturer, School of Business Administration, Winter 1994</a:t>
            </a:r>
          </a:p>
          <a:p>
            <a:pPr marL="274320" lvl="0" indent="-274320">
              <a:spcBef>
                <a:spcPts val="600"/>
              </a:spcBef>
              <a:buClr>
                <a:schemeClr val="accent1"/>
              </a:buClr>
              <a:buSzPct val="70000"/>
              <a:buFont typeface="Arial" pitchFamily="34" charset="0"/>
              <a:buChar char="•"/>
              <a:defRPr/>
            </a:pPr>
            <a:endParaRPr lang="en-US" sz="800" dirty="0" smtClean="0"/>
          </a:p>
          <a:p>
            <a:pPr marL="274320" indent="-274320">
              <a:spcBef>
                <a:spcPts val="600"/>
              </a:spcBef>
              <a:buClr>
                <a:schemeClr val="accent1"/>
              </a:buClr>
              <a:buSzPct val="70000"/>
              <a:defRPr/>
            </a:pPr>
            <a:r>
              <a:rPr lang="en-US" sz="2000" b="1" u="sng" dirty="0" smtClean="0"/>
              <a:t>Education</a:t>
            </a:r>
          </a:p>
          <a:p>
            <a:pPr marL="274320" lvl="0" indent="-274320">
              <a:spcBef>
                <a:spcPts val="600"/>
              </a:spcBef>
              <a:buClr>
                <a:schemeClr val="accent1"/>
              </a:buClr>
              <a:buSzPct val="70000"/>
              <a:buFont typeface="Arial" pitchFamily="34" charset="0"/>
              <a:buChar char="•"/>
              <a:defRPr/>
            </a:pPr>
            <a:r>
              <a:rPr lang="en-US" sz="2000" dirty="0" smtClean="0"/>
              <a:t>Masters of Science, MIS,</a:t>
            </a:r>
          </a:p>
          <a:p>
            <a:pPr marL="274320" lvl="0" indent="-274320">
              <a:spcBef>
                <a:spcPts val="600"/>
              </a:spcBef>
              <a:buClr>
                <a:schemeClr val="accent1"/>
              </a:buClr>
              <a:buSzPct val="70000"/>
              <a:defRPr/>
            </a:pPr>
            <a:r>
              <a:rPr lang="en-US" sz="2000" dirty="0" smtClean="0"/>
              <a:t>	UMSL, May 1993</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lang="en-US" sz="20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4"/>
          <p:cNvPicPr>
            <a:picLocks noChangeAspect="1" noChangeArrowheads="1"/>
          </p:cNvPicPr>
          <p:nvPr/>
        </p:nvPicPr>
        <p:blipFill>
          <a:blip r:embed="rId4" cstate="print"/>
          <a:srcRect/>
          <a:stretch>
            <a:fillRect/>
          </a:stretch>
        </p:blipFill>
        <p:spPr bwMode="auto">
          <a:xfrm>
            <a:off x="7086600" y="533400"/>
            <a:ext cx="1558925" cy="1659565"/>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5447489" y="2514600"/>
            <a:ext cx="3191321" cy="2895600"/>
          </a:xfrm>
          <a:prstGeom prst="rect">
            <a:avLst/>
          </a:prstGeom>
          <a:noFill/>
          <a:ln w="9525">
            <a:noFill/>
            <a:miter lim="800000"/>
            <a:headEnd/>
            <a:tailEnd/>
          </a:ln>
          <a:effectLst/>
        </p:spPr>
      </p:pic>
      <p:sp>
        <p:nvSpPr>
          <p:cNvPr id="10" name="Rectangle 9"/>
          <p:cNvSpPr/>
          <p:nvPr/>
        </p:nvSpPr>
        <p:spPr>
          <a:xfrm>
            <a:off x="76200" y="6400800"/>
            <a:ext cx="8763000" cy="461665"/>
          </a:xfrm>
          <a:prstGeom prst="rect">
            <a:avLst/>
          </a:prstGeom>
        </p:spPr>
        <p:txBody>
          <a:bodyPr wrap="square">
            <a:spAutoFit/>
          </a:bodyPr>
          <a:lstStyle/>
          <a:p>
            <a:pPr>
              <a:buNone/>
            </a:pPr>
            <a:r>
              <a:rPr lang="en-US" sz="1200" dirty="0" smtClean="0"/>
              <a:t>Mary K. Fowler, Director of User Services, ITS, UMSL, interviewed in person by </a:t>
            </a:r>
            <a:r>
              <a:rPr lang="en-US" sz="1200" dirty="0" err="1" smtClean="0"/>
              <a:t>Chotirat</a:t>
            </a:r>
            <a:r>
              <a:rPr lang="en-US" sz="1200" dirty="0" smtClean="0"/>
              <a:t> </a:t>
            </a:r>
            <a:r>
              <a:rPr lang="en-US" sz="1200" dirty="0" err="1" smtClean="0"/>
              <a:t>Raksawin</a:t>
            </a:r>
            <a:r>
              <a:rPr lang="en-US" sz="1200" dirty="0" smtClean="0"/>
              <a:t>, Mark Mathis, and Su Fang, November 10, 2009</a:t>
            </a:r>
          </a:p>
        </p:txBody>
      </p:sp>
      <p:sp>
        <p:nvSpPr>
          <p:cNvPr id="9" name="Slide Number Placeholder 8"/>
          <p:cNvSpPr>
            <a:spLocks noGrp="1"/>
          </p:cNvSpPr>
          <p:nvPr>
            <p:ph type="sldNum" sz="quarter" idx="15"/>
          </p:nvPr>
        </p:nvSpPr>
        <p:spPr/>
        <p:txBody>
          <a:bodyPr/>
          <a:lstStyle/>
          <a:p>
            <a:fld id="{3B05870D-112B-4492-AC28-C8DEF8BEB5C6}"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96200" cy="1143000"/>
          </a:xfrm>
        </p:spPr>
        <p:txBody>
          <a:bodyPr/>
          <a:lstStyle/>
          <a:p>
            <a:r>
              <a:rPr lang="en-US" b="1" u="sng" dirty="0" smtClean="0"/>
              <a:t>Organization Chart</a:t>
            </a:r>
            <a:endParaRPr lang="en-US" b="1" u="sng" dirty="0"/>
          </a:p>
        </p:txBody>
      </p:sp>
      <p:pic>
        <p:nvPicPr>
          <p:cNvPr id="6" name="Picture 5"/>
          <p:cNvPicPr>
            <a:picLocks noChangeAspect="1" noChangeArrowheads="1"/>
          </p:cNvPicPr>
          <p:nvPr/>
        </p:nvPicPr>
        <p:blipFill>
          <a:blip r:embed="rId3" cstate="print"/>
          <a:srcRect/>
          <a:stretch>
            <a:fillRect/>
          </a:stretch>
        </p:blipFill>
        <p:spPr bwMode="auto">
          <a:xfrm>
            <a:off x="7086600" y="228600"/>
            <a:ext cx="1558925" cy="1659565"/>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381000" y="0"/>
            <a:ext cx="4600575" cy="600075"/>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5" cstate="print"/>
          <a:srcRect/>
          <a:stretch>
            <a:fillRect/>
          </a:stretch>
        </p:blipFill>
        <p:spPr bwMode="auto">
          <a:xfrm>
            <a:off x="838200" y="1600200"/>
            <a:ext cx="4168480" cy="5011046"/>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586068" y="2438400"/>
            <a:ext cx="4068726" cy="3124200"/>
          </a:xfrm>
          <a:prstGeom prst="rect">
            <a:avLst/>
          </a:prstGeom>
          <a:noFill/>
          <a:ln w="9525">
            <a:noFill/>
            <a:miter lim="800000"/>
            <a:headEnd/>
            <a:tailEnd/>
          </a:ln>
        </p:spPr>
      </p:pic>
      <p:cxnSp>
        <p:nvCxnSpPr>
          <p:cNvPr id="10" name="Straight Arrow Connector 9"/>
          <p:cNvCxnSpPr/>
          <p:nvPr/>
        </p:nvCxnSpPr>
        <p:spPr>
          <a:xfrm rot="16200000" flipH="1">
            <a:off x="4191000" y="24384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667000" y="1524000"/>
            <a:ext cx="1524000" cy="1295400"/>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72200" y="3352800"/>
            <a:ext cx="2286000" cy="457200"/>
          </a:xfrm>
          <a:prstGeom prst="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2140" y="1828800"/>
            <a:ext cx="1219200" cy="4572000"/>
          </a:xfrm>
          <a:prstGeom prst="rect">
            <a:avLst/>
          </a:prstGeom>
          <a:solidFill>
            <a:srgbClr val="92D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5"/>
          </p:nvPr>
        </p:nvSpPr>
        <p:spPr/>
        <p:txBody>
          <a:bodyPr/>
          <a:lstStyle/>
          <a:p>
            <a:fld id="{3B05870D-112B-4492-AC28-C8DEF8BEB5C6}"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6477000" cy="1143000"/>
          </a:xfrm>
        </p:spPr>
        <p:txBody>
          <a:bodyPr/>
          <a:lstStyle/>
          <a:p>
            <a:r>
              <a:rPr lang="en-US" b="1" u="sng" dirty="0" smtClean="0"/>
              <a:t>OSS mixed with Private</a:t>
            </a:r>
            <a:endParaRPr lang="en-US" b="1" u="sng" dirty="0"/>
          </a:p>
        </p:txBody>
      </p:sp>
      <p:sp>
        <p:nvSpPr>
          <p:cNvPr id="5" name="Content Placeholder 2"/>
          <p:cNvSpPr>
            <a:spLocks noGrp="1"/>
          </p:cNvSpPr>
          <p:nvPr>
            <p:ph idx="1"/>
          </p:nvPr>
        </p:nvSpPr>
        <p:spPr>
          <a:xfrm>
            <a:off x="1219200" y="1722437"/>
            <a:ext cx="7543800" cy="4525963"/>
          </a:xfrm>
        </p:spPr>
        <p:txBody>
          <a:bodyPr>
            <a:normAutofit/>
          </a:bodyPr>
          <a:lstStyle/>
          <a:p>
            <a:r>
              <a:rPr lang="en-US" dirty="0" smtClean="0"/>
              <a:t>Linux as a Production system</a:t>
            </a:r>
          </a:p>
          <a:p>
            <a:pPr lvl="1"/>
            <a:r>
              <a:rPr lang="en-US" dirty="0" smtClean="0">
                <a:hlinkClick r:id="rId2"/>
              </a:rPr>
              <a:t>www.umsl.edu</a:t>
            </a:r>
            <a:r>
              <a:rPr lang="en-US" dirty="0" smtClean="0"/>
              <a:t>: From Solaris to Linux</a:t>
            </a:r>
          </a:p>
          <a:p>
            <a:r>
              <a:rPr lang="en-US" dirty="0" err="1" smtClean="0"/>
              <a:t>FireFox</a:t>
            </a:r>
            <a:r>
              <a:rPr lang="en-US" dirty="0" smtClean="0"/>
              <a:t> as a web browser</a:t>
            </a:r>
          </a:p>
          <a:p>
            <a:pPr lvl="1"/>
            <a:r>
              <a:rPr lang="en-US" dirty="0" smtClean="0"/>
              <a:t>Does it run faster than IE?</a:t>
            </a:r>
          </a:p>
          <a:p>
            <a:endParaRPr lang="en-US" dirty="0"/>
          </a:p>
          <a:p>
            <a:r>
              <a:rPr lang="en-US" dirty="0" smtClean="0"/>
              <a:t>Oracle</a:t>
            </a:r>
          </a:p>
          <a:p>
            <a:r>
              <a:rPr lang="en-US" dirty="0" smtClean="0"/>
              <a:t>Cold Fusion </a:t>
            </a:r>
          </a:p>
          <a:p>
            <a:r>
              <a:rPr lang="en-US" dirty="0" smtClean="0"/>
              <a:t>Blackboard</a:t>
            </a:r>
          </a:p>
          <a:p>
            <a:r>
              <a:rPr lang="en-US" dirty="0" smtClean="0"/>
              <a:t>PeopleSoft</a:t>
            </a:r>
          </a:p>
          <a:p>
            <a:r>
              <a:rPr lang="en-US" dirty="0" smtClean="0"/>
              <a:t>VMware</a:t>
            </a:r>
          </a:p>
          <a:p>
            <a:endParaRPr lang="en-US" dirty="0"/>
          </a:p>
        </p:txBody>
      </p:sp>
      <p:pic>
        <p:nvPicPr>
          <p:cNvPr id="6" name="Picture 5"/>
          <p:cNvPicPr>
            <a:picLocks noChangeAspect="1" noChangeArrowheads="1"/>
          </p:cNvPicPr>
          <p:nvPr/>
        </p:nvPicPr>
        <p:blipFill>
          <a:blip r:embed="rId3" cstate="print"/>
          <a:srcRect/>
          <a:stretch>
            <a:fillRect/>
          </a:stretch>
        </p:blipFill>
        <p:spPr bwMode="auto">
          <a:xfrm>
            <a:off x="7086600" y="304800"/>
            <a:ext cx="1558925" cy="1659565"/>
          </a:xfrm>
          <a:prstGeom prst="rect">
            <a:avLst/>
          </a:prstGeom>
          <a:noFill/>
          <a:ln w="9525">
            <a:noFill/>
            <a:miter lim="800000"/>
            <a:headEnd/>
            <a:tailEnd/>
          </a:ln>
          <a:effectLst/>
        </p:spPr>
      </p:pic>
      <p:sp>
        <p:nvSpPr>
          <p:cNvPr id="7" name="Rectangle 6"/>
          <p:cNvSpPr/>
          <p:nvPr/>
        </p:nvSpPr>
        <p:spPr>
          <a:xfrm rot="16200000">
            <a:off x="112336" y="2235218"/>
            <a:ext cx="1306769" cy="646331"/>
          </a:xfrm>
          <a:prstGeom prst="rect">
            <a:avLst/>
          </a:prstGeom>
          <a:noFill/>
        </p:spPr>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OSS</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rot="16200000">
            <a:off x="-377280" y="4477434"/>
            <a:ext cx="2286001" cy="646331"/>
          </a:xfrm>
          <a:prstGeom prst="rect">
            <a:avLst/>
          </a:prstGeom>
          <a:noFill/>
        </p:spPr>
        <p:txBody>
          <a:bodyPr wrap="square" lIns="91440" tIns="45720" rIns="91440" bIns="45720">
            <a:spAutoFit/>
          </a:bodyPr>
          <a:lstStyle/>
          <a:p>
            <a:pPr algn="ctr"/>
            <a:r>
              <a:rPr lang="en-US"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Private</a:t>
            </a:r>
            <a:endPar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9" name="Rectangle 8"/>
          <p:cNvSpPr/>
          <p:nvPr/>
        </p:nvSpPr>
        <p:spPr>
          <a:xfrm>
            <a:off x="228600" y="6396335"/>
            <a:ext cx="4495800" cy="461665"/>
          </a:xfrm>
          <a:prstGeom prst="rect">
            <a:avLst/>
          </a:prstGeom>
        </p:spPr>
        <p:txBody>
          <a:bodyPr wrap="square">
            <a:spAutoFit/>
          </a:bodyPr>
          <a:lstStyle/>
          <a:p>
            <a:r>
              <a:rPr lang="en-US" sz="1200" dirty="0" smtClean="0">
                <a:hlinkClick r:id="rId4"/>
              </a:rPr>
              <a:t>http://www.vmware.com/virtualization/why-virtualize.html</a:t>
            </a:r>
            <a:endParaRPr lang="en-US" sz="1200" dirty="0" smtClean="0"/>
          </a:p>
          <a:p>
            <a:r>
              <a:rPr lang="en-US" sz="1200" dirty="0" smtClean="0">
                <a:hlinkClick r:id="rId5"/>
              </a:rPr>
              <a:t>http://www.adobe.com/products/coldfusion/</a:t>
            </a:r>
            <a:r>
              <a:rPr lang="en-US" sz="1200" dirty="0" smtClean="0"/>
              <a:t> </a:t>
            </a:r>
            <a:endParaRPr lang="en-US" sz="1200" dirty="0"/>
          </a:p>
        </p:txBody>
      </p:sp>
      <p:pic>
        <p:nvPicPr>
          <p:cNvPr id="10" name="Picture 2"/>
          <p:cNvPicPr>
            <a:picLocks noChangeAspect="1" noChangeArrowheads="1"/>
          </p:cNvPicPr>
          <p:nvPr/>
        </p:nvPicPr>
        <p:blipFill>
          <a:blip r:embed="rId6" cstate="print"/>
          <a:srcRect/>
          <a:stretch>
            <a:fillRect/>
          </a:stretch>
        </p:blipFill>
        <p:spPr bwMode="auto">
          <a:xfrm>
            <a:off x="381000" y="0"/>
            <a:ext cx="4600575" cy="600075"/>
          </a:xfrm>
          <a:prstGeom prst="rect">
            <a:avLst/>
          </a:prstGeom>
          <a:noFill/>
          <a:ln w="9525">
            <a:noFill/>
            <a:miter lim="800000"/>
            <a:headEnd/>
            <a:tailEnd/>
          </a:ln>
        </p:spPr>
      </p:pic>
      <p:pic>
        <p:nvPicPr>
          <p:cNvPr id="2050" name="Picture 2"/>
          <p:cNvPicPr>
            <a:picLocks noChangeAspect="1" noChangeArrowheads="1"/>
          </p:cNvPicPr>
          <p:nvPr/>
        </p:nvPicPr>
        <p:blipFill>
          <a:blip r:embed="rId7" cstate="print"/>
          <a:srcRect/>
          <a:stretch>
            <a:fillRect/>
          </a:stretch>
        </p:blipFill>
        <p:spPr bwMode="auto">
          <a:xfrm>
            <a:off x="3657600" y="4495800"/>
            <a:ext cx="2514600" cy="1568998"/>
          </a:xfrm>
          <a:prstGeom prst="rect">
            <a:avLst/>
          </a:prstGeom>
          <a:noFill/>
          <a:ln w="9525">
            <a:noFill/>
            <a:miter lim="800000"/>
            <a:headEnd/>
            <a:tailEnd/>
          </a:ln>
          <a:effectLst/>
        </p:spPr>
      </p:pic>
      <p:pic>
        <p:nvPicPr>
          <p:cNvPr id="2051" name="Picture 3"/>
          <p:cNvPicPr>
            <a:picLocks noChangeAspect="1" noChangeArrowheads="1"/>
          </p:cNvPicPr>
          <p:nvPr/>
        </p:nvPicPr>
        <p:blipFill>
          <a:blip r:embed="rId8" cstate="print"/>
          <a:srcRect/>
          <a:stretch>
            <a:fillRect/>
          </a:stretch>
        </p:blipFill>
        <p:spPr bwMode="auto">
          <a:xfrm>
            <a:off x="6400800" y="3581400"/>
            <a:ext cx="1714500" cy="1371600"/>
          </a:xfrm>
          <a:prstGeom prst="rect">
            <a:avLst/>
          </a:prstGeom>
          <a:noFill/>
          <a:ln w="9525">
            <a:noFill/>
            <a:miter lim="800000"/>
            <a:headEnd/>
            <a:tailEnd/>
          </a:ln>
          <a:effectLst/>
        </p:spPr>
      </p:pic>
      <p:sp>
        <p:nvSpPr>
          <p:cNvPr id="11" name="Slide Number Placeholder 10"/>
          <p:cNvSpPr>
            <a:spLocks noGrp="1"/>
          </p:cNvSpPr>
          <p:nvPr>
            <p:ph type="sldNum" sz="quarter" idx="15"/>
          </p:nvPr>
        </p:nvSpPr>
        <p:spPr/>
        <p:txBody>
          <a:bodyPr/>
          <a:lstStyle/>
          <a:p>
            <a:fld id="{3B05870D-112B-4492-AC28-C8DEF8BEB5C6}"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914400"/>
            <a:ext cx="7467600" cy="5715000"/>
          </a:xfrm>
        </p:spPr>
        <p:txBody>
          <a:bodyPr>
            <a:normAutofit/>
          </a:bodyPr>
          <a:lstStyle/>
          <a:p>
            <a:pPr>
              <a:buNone/>
            </a:pPr>
            <a:r>
              <a:rPr lang="en-US" b="1" u="sng" dirty="0" smtClean="0"/>
              <a:t>Why OSS?</a:t>
            </a:r>
            <a:endParaRPr lang="en-US" dirty="0" smtClean="0"/>
          </a:p>
          <a:p>
            <a:r>
              <a:rPr lang="en-US" dirty="0" smtClean="0"/>
              <a:t>Save Cost</a:t>
            </a:r>
          </a:p>
          <a:p>
            <a:pPr lvl="1"/>
            <a:r>
              <a:rPr lang="en-US" dirty="0" smtClean="0"/>
              <a:t>$20,000/ year: cost reduction for using Linux </a:t>
            </a:r>
          </a:p>
          <a:p>
            <a:pPr lvl="1">
              <a:buNone/>
            </a:pPr>
            <a:r>
              <a:rPr lang="en-US" dirty="0" smtClean="0"/>
              <a:t>	instead of Solaris</a:t>
            </a:r>
          </a:p>
          <a:p>
            <a:pPr lvl="1"/>
            <a:r>
              <a:rPr lang="en-US" dirty="0" smtClean="0"/>
              <a:t>Use for programming team</a:t>
            </a:r>
          </a:p>
          <a:p>
            <a:pPr>
              <a:buNone/>
            </a:pPr>
            <a:endParaRPr lang="en-US" sz="1200" b="1" dirty="0" smtClean="0"/>
          </a:p>
          <a:p>
            <a:pPr>
              <a:buNone/>
            </a:pPr>
            <a:r>
              <a:rPr lang="en-US" b="1" u="sng" dirty="0" smtClean="0"/>
              <a:t>Challenge</a:t>
            </a:r>
            <a:endParaRPr lang="en-US" b="1" u="sng" dirty="0"/>
          </a:p>
          <a:p>
            <a:r>
              <a:rPr lang="en-US" sz="2100" dirty="0" smtClean="0"/>
              <a:t>Familiarity with OSS? </a:t>
            </a:r>
          </a:p>
          <a:p>
            <a:r>
              <a:rPr lang="en-US" sz="2100" dirty="0" smtClean="0"/>
              <a:t>Focus on “Performance”</a:t>
            </a:r>
          </a:p>
          <a:p>
            <a:pPr>
              <a:buNone/>
            </a:pPr>
            <a:endParaRPr lang="en-US" sz="1100" b="1" dirty="0" smtClean="0"/>
          </a:p>
          <a:p>
            <a:pPr>
              <a:buNone/>
            </a:pPr>
            <a:r>
              <a:rPr lang="en-US" b="1" u="sng" dirty="0" smtClean="0"/>
              <a:t>In the future…</a:t>
            </a:r>
          </a:p>
          <a:p>
            <a:r>
              <a:rPr lang="en-US" sz="2100" dirty="0" smtClean="0"/>
              <a:t>Evaluate, adjust, use OSS when </a:t>
            </a:r>
            <a:r>
              <a:rPr lang="en-US" sz="2100" dirty="0" smtClean="0">
                <a:solidFill>
                  <a:srgbClr val="FF0000"/>
                </a:solidFill>
              </a:rPr>
              <a:t>APPROPRIATE</a:t>
            </a:r>
          </a:p>
          <a:p>
            <a:pPr>
              <a:buNone/>
            </a:pPr>
            <a:r>
              <a:rPr lang="en-US" sz="2100" dirty="0" smtClean="0">
                <a:solidFill>
                  <a:srgbClr val="0070C0"/>
                </a:solidFill>
              </a:rPr>
              <a:t>		“More systems on Linux </a:t>
            </a:r>
          </a:p>
          <a:p>
            <a:pPr>
              <a:buNone/>
            </a:pPr>
            <a:r>
              <a:rPr lang="en-US" sz="2100" dirty="0">
                <a:solidFill>
                  <a:srgbClr val="0070C0"/>
                </a:solidFill>
              </a:rPr>
              <a:t>	</a:t>
            </a:r>
            <a:r>
              <a:rPr lang="en-US" sz="2100" dirty="0" smtClean="0">
                <a:solidFill>
                  <a:srgbClr val="0070C0"/>
                </a:solidFill>
              </a:rPr>
              <a:t>			</a:t>
            </a:r>
            <a:r>
              <a:rPr lang="en-US" sz="2100" u="sng" dirty="0" smtClean="0">
                <a:solidFill>
                  <a:srgbClr val="0070C0"/>
                </a:solidFill>
              </a:rPr>
              <a:t>along with </a:t>
            </a:r>
            <a:r>
              <a:rPr lang="en-US" sz="2100" dirty="0" smtClean="0">
                <a:solidFill>
                  <a:srgbClr val="0070C0"/>
                </a:solidFill>
              </a:rPr>
              <a:t>user perception”</a:t>
            </a:r>
          </a:p>
        </p:txBody>
      </p:sp>
      <p:pic>
        <p:nvPicPr>
          <p:cNvPr id="6" name="Picture 5"/>
          <p:cNvPicPr>
            <a:picLocks noChangeAspect="1" noChangeArrowheads="1"/>
          </p:cNvPicPr>
          <p:nvPr/>
        </p:nvPicPr>
        <p:blipFill>
          <a:blip r:embed="rId2" cstate="print"/>
          <a:srcRect/>
          <a:stretch>
            <a:fillRect/>
          </a:stretch>
        </p:blipFill>
        <p:spPr bwMode="auto">
          <a:xfrm>
            <a:off x="7086600" y="304800"/>
            <a:ext cx="1558925" cy="1659565"/>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381000" y="0"/>
            <a:ext cx="4600575" cy="600075"/>
          </a:xfrm>
          <a:prstGeom prst="rect">
            <a:avLst/>
          </a:prstGeom>
          <a:noFill/>
          <a:ln w="9525">
            <a:noFill/>
            <a:miter lim="800000"/>
            <a:headEnd/>
            <a:tailEnd/>
          </a:ln>
        </p:spPr>
      </p:pic>
      <p:sp>
        <p:nvSpPr>
          <p:cNvPr id="8" name="Slide Number Placeholder 7"/>
          <p:cNvSpPr>
            <a:spLocks noGrp="1"/>
          </p:cNvSpPr>
          <p:nvPr>
            <p:ph type="sldNum" sz="quarter" idx="15"/>
          </p:nvPr>
        </p:nvSpPr>
        <p:spPr/>
        <p:txBody>
          <a:bodyPr/>
          <a:lstStyle/>
          <a:p>
            <a:fld id="{3B05870D-112B-4492-AC28-C8DEF8BEB5C6}"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85800" y="2060448"/>
            <a:ext cx="7467600" cy="4873752"/>
          </a:xfrm>
        </p:spPr>
        <p:txBody>
          <a:bodyPr/>
          <a:lstStyle/>
          <a:p>
            <a:r>
              <a:rPr lang="en-US" altLang="zh-CN" dirty="0" smtClean="0"/>
              <a:t>Sigma Aldrich is a life science and high technology company</a:t>
            </a:r>
          </a:p>
          <a:p>
            <a:pPr lvl="1"/>
            <a:r>
              <a:rPr lang="en-US" altLang="zh-CN" dirty="0" smtClean="0"/>
              <a:t>Chemical and biochemical products used in scientific research, biotechnology, pharmaceutical development, diagnosis of disease, and as key components in high technology manufacturing.</a:t>
            </a:r>
          </a:p>
          <a:p>
            <a:pPr lvl="1"/>
            <a:r>
              <a:rPr lang="en-US" altLang="zh-CN" dirty="0" smtClean="0"/>
              <a:t>Brand names: Sigma, Aldrich, </a:t>
            </a:r>
            <a:r>
              <a:rPr lang="en-US" altLang="zh-CN" dirty="0" err="1" smtClean="0"/>
              <a:t>Fluka</a:t>
            </a:r>
            <a:r>
              <a:rPr lang="en-US" altLang="zh-CN" dirty="0" smtClean="0"/>
              <a:t>, </a:t>
            </a:r>
            <a:r>
              <a:rPr lang="en-US" altLang="zh-CN" dirty="0" err="1" smtClean="0"/>
              <a:t>Supelco</a:t>
            </a:r>
            <a:r>
              <a:rPr lang="en-US" altLang="zh-CN" dirty="0" smtClean="0"/>
              <a:t>, and SAFC</a:t>
            </a:r>
          </a:p>
          <a:p>
            <a:r>
              <a:rPr lang="en-US" altLang="zh-CN" dirty="0" smtClean="0"/>
              <a:t>~8000 employees in 38 countries</a:t>
            </a:r>
          </a:p>
          <a:p>
            <a:r>
              <a:rPr lang="en-US" altLang="zh-CN" dirty="0" smtClean="0"/>
              <a:t>$2.2 billion in revenues in 2008</a:t>
            </a:r>
          </a:p>
        </p:txBody>
      </p:sp>
      <p:pic>
        <p:nvPicPr>
          <p:cNvPr id="33794" name="Picture 2"/>
          <p:cNvPicPr>
            <a:picLocks noChangeAspect="1" noChangeArrowheads="1"/>
          </p:cNvPicPr>
          <p:nvPr/>
        </p:nvPicPr>
        <p:blipFill>
          <a:blip r:embed="rId3" cstate="print"/>
          <a:srcRect/>
          <a:stretch>
            <a:fillRect/>
          </a:stretch>
        </p:blipFill>
        <p:spPr bwMode="auto">
          <a:xfrm>
            <a:off x="457200" y="685800"/>
            <a:ext cx="3448050" cy="419100"/>
          </a:xfrm>
          <a:prstGeom prst="rect">
            <a:avLst/>
          </a:prstGeom>
          <a:noFill/>
          <a:ln w="9525">
            <a:noFill/>
            <a:miter lim="800000"/>
            <a:headEnd/>
            <a:tailEnd/>
          </a:ln>
        </p:spPr>
      </p:pic>
      <p:sp>
        <p:nvSpPr>
          <p:cNvPr id="5" name="TextBox 4"/>
          <p:cNvSpPr txBox="1"/>
          <p:nvPr/>
        </p:nvSpPr>
        <p:spPr>
          <a:xfrm>
            <a:off x="152400" y="6581001"/>
            <a:ext cx="2408032" cy="276999"/>
          </a:xfrm>
          <a:prstGeom prst="rect">
            <a:avLst/>
          </a:prstGeom>
          <a:noFill/>
        </p:spPr>
        <p:txBody>
          <a:bodyPr wrap="none" rtlCol="0">
            <a:spAutoFit/>
          </a:bodyPr>
          <a:lstStyle/>
          <a:p>
            <a:r>
              <a:rPr lang="en-US" sz="1200" dirty="0" smtClean="0">
                <a:hlinkClick r:id="rId4"/>
              </a:rPr>
              <a:t>http://www.sigma-aldrich.com/</a:t>
            </a:r>
            <a:r>
              <a:rPr lang="en-US" sz="1200" dirty="0" smtClean="0"/>
              <a:t> </a:t>
            </a:r>
            <a:endParaRPr lang="en-US" sz="1200" dirty="0"/>
          </a:p>
        </p:txBody>
      </p:sp>
      <p:pic>
        <p:nvPicPr>
          <p:cNvPr id="7" name="Picture 2" descr="C:\Documents and Settings\Administrator\My Documents\My Pictures\IS 5800 pics\sigma-aldrich-homepage.Par.0001.Image.515.gif.jpeg"/>
          <p:cNvPicPr>
            <a:picLocks noChangeAspect="1" noChangeArrowheads="1"/>
          </p:cNvPicPr>
          <p:nvPr/>
        </p:nvPicPr>
        <p:blipFill>
          <a:blip r:embed="rId5" cstate="print"/>
          <a:srcRect/>
          <a:stretch>
            <a:fillRect/>
          </a:stretch>
        </p:blipFill>
        <p:spPr bwMode="auto">
          <a:xfrm>
            <a:off x="4876800" y="1"/>
            <a:ext cx="3838575" cy="1676400"/>
          </a:xfrm>
          <a:prstGeom prst="rect">
            <a:avLst/>
          </a:prstGeom>
          <a:noFill/>
        </p:spPr>
      </p:pic>
      <p:sp>
        <p:nvSpPr>
          <p:cNvPr id="6" name="Rectangle 5"/>
          <p:cNvSpPr/>
          <p:nvPr/>
        </p:nvSpPr>
        <p:spPr>
          <a:xfrm>
            <a:off x="457200" y="1351002"/>
            <a:ext cx="4929170" cy="553998"/>
          </a:xfrm>
          <a:prstGeom prst="rect">
            <a:avLst/>
          </a:prstGeom>
        </p:spPr>
        <p:txBody>
          <a:bodyPr wrap="none">
            <a:spAutoFit/>
          </a:bodyPr>
          <a:lstStyle/>
          <a:p>
            <a:r>
              <a:rPr lang="en-US" sz="3000" b="1" u="sng" cap="small" dirty="0" smtClean="0">
                <a:solidFill>
                  <a:srgbClr val="575F6D"/>
                </a:solidFill>
                <a:ea typeface="+mj-ea"/>
                <a:cs typeface="+mj-cs"/>
              </a:rPr>
              <a:t>Organization Background</a:t>
            </a:r>
            <a:endParaRPr lang="en-US" dirty="0"/>
          </a:p>
        </p:txBody>
      </p:sp>
      <p:sp>
        <p:nvSpPr>
          <p:cNvPr id="8" name="Slide Number Placeholder 7"/>
          <p:cNvSpPr>
            <a:spLocks noGrp="1"/>
          </p:cNvSpPr>
          <p:nvPr>
            <p:ph type="sldNum" sz="quarter" idx="15"/>
          </p:nvPr>
        </p:nvSpPr>
        <p:spPr/>
        <p:txBody>
          <a:bodyPr/>
          <a:lstStyle/>
          <a:p>
            <a:fld id="{3B05870D-112B-4492-AC28-C8DEF8BEB5C6}"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solidFill>
                  <a:srgbClr val="FF0000"/>
                </a:solidFill>
              </a:rPr>
              <a:t> </a:t>
            </a:r>
            <a:endParaRPr lang="en-US" dirty="0">
              <a:solidFill>
                <a:srgbClr val="FF0000"/>
              </a:solidFill>
            </a:endParaRPr>
          </a:p>
        </p:txBody>
      </p:sp>
      <p:sp>
        <p:nvSpPr>
          <p:cNvPr id="3" name="Content Placeholder 2"/>
          <p:cNvSpPr>
            <a:spLocks noGrp="1"/>
          </p:cNvSpPr>
          <p:nvPr>
            <p:ph sz="quarter" idx="1"/>
          </p:nvPr>
        </p:nvSpPr>
        <p:spPr>
          <a:xfrm>
            <a:off x="990600" y="2136648"/>
            <a:ext cx="6781800" cy="4187952"/>
          </a:xfrm>
        </p:spPr>
        <p:txBody>
          <a:bodyPr/>
          <a:lstStyle/>
          <a:p>
            <a:pPr>
              <a:buNone/>
            </a:pPr>
            <a:r>
              <a:rPr lang="en-US" altLang="zh-CN" sz="2000" b="1" u="sng" dirty="0" smtClean="0"/>
              <a:t>Work Experience</a:t>
            </a:r>
          </a:p>
          <a:p>
            <a:pPr lvl="1"/>
            <a:r>
              <a:rPr lang="en-US" altLang="zh-CN" sz="2000" dirty="0" smtClean="0"/>
              <a:t>At Sigma Aldrich for eight years, IS dept. for 3</a:t>
            </a:r>
          </a:p>
          <a:p>
            <a:pPr lvl="1"/>
            <a:r>
              <a:rPr lang="en-US" altLang="zh-CN" sz="2000" dirty="0" smtClean="0"/>
              <a:t>Specifically works in the Application Portfolio Management Dept. (Development)</a:t>
            </a:r>
          </a:p>
          <a:p>
            <a:pPr lvl="1"/>
            <a:r>
              <a:rPr lang="en-US" altLang="zh-CN" sz="2000" dirty="0" smtClean="0"/>
              <a:t>Started his own consulting firm for about a year</a:t>
            </a:r>
          </a:p>
          <a:p>
            <a:pPr lvl="1"/>
            <a:r>
              <a:rPr lang="en-US" altLang="zh-CN" sz="2000" dirty="0" smtClean="0"/>
              <a:t>Desktop Management at Best Buy</a:t>
            </a:r>
          </a:p>
          <a:p>
            <a:pPr lvl="1"/>
            <a:r>
              <a:rPr lang="en-US" altLang="zh-CN" sz="2000" dirty="0" smtClean="0"/>
              <a:t>Sigma-Aldrich </a:t>
            </a:r>
          </a:p>
          <a:p>
            <a:pPr lvl="1">
              <a:buNone/>
            </a:pPr>
            <a:endParaRPr lang="zh-CN" altLang="en-US" sz="700" dirty="0" smtClean="0"/>
          </a:p>
          <a:p>
            <a:pPr>
              <a:buNone/>
            </a:pPr>
            <a:r>
              <a:rPr lang="en-US" sz="2000" b="1" u="sng" dirty="0" smtClean="0"/>
              <a:t>Education</a:t>
            </a:r>
          </a:p>
          <a:p>
            <a:pPr lvl="1"/>
            <a:r>
              <a:rPr lang="en-US" altLang="zh-CN" sz="2000" dirty="0" smtClean="0"/>
              <a:t>Graduated from Central Methodist University </a:t>
            </a:r>
          </a:p>
          <a:p>
            <a:pPr lvl="1">
              <a:buNone/>
            </a:pPr>
            <a:r>
              <a:rPr lang="en-US" altLang="zh-CN" sz="2000" dirty="0" smtClean="0"/>
              <a:t>	with a BA in IT</a:t>
            </a:r>
          </a:p>
          <a:p>
            <a:pPr lvl="1">
              <a:buNone/>
            </a:pPr>
            <a:endParaRPr lang="en-US" b="1" u="sng" dirty="0"/>
          </a:p>
        </p:txBody>
      </p:sp>
      <p:pic>
        <p:nvPicPr>
          <p:cNvPr id="4" name="Picture 2"/>
          <p:cNvPicPr>
            <a:picLocks noChangeAspect="1" noChangeArrowheads="1"/>
          </p:cNvPicPr>
          <p:nvPr/>
        </p:nvPicPr>
        <p:blipFill>
          <a:blip r:embed="rId3" cstate="print"/>
          <a:srcRect/>
          <a:stretch>
            <a:fillRect/>
          </a:stretch>
        </p:blipFill>
        <p:spPr bwMode="auto">
          <a:xfrm>
            <a:off x="514350" y="571500"/>
            <a:ext cx="3448050" cy="419100"/>
          </a:xfrm>
          <a:prstGeom prst="rect">
            <a:avLst/>
          </a:prstGeom>
          <a:noFill/>
          <a:ln w="9525">
            <a:noFill/>
            <a:miter lim="800000"/>
            <a:headEnd/>
            <a:tailEnd/>
          </a:ln>
        </p:spPr>
      </p:pic>
      <p:pic>
        <p:nvPicPr>
          <p:cNvPr id="3074" name="Picture 2" descr="C:\Documents and Settings\Administrator\My Documents\My Pictures\IS 5800 pics\sigma-aldrich-homepage.Par.0001.Image.515.gif.jpeg"/>
          <p:cNvPicPr>
            <a:picLocks noChangeAspect="1" noChangeArrowheads="1"/>
          </p:cNvPicPr>
          <p:nvPr/>
        </p:nvPicPr>
        <p:blipFill>
          <a:blip r:embed="rId4" cstate="print"/>
          <a:srcRect/>
          <a:stretch>
            <a:fillRect/>
          </a:stretch>
        </p:blipFill>
        <p:spPr bwMode="auto">
          <a:xfrm>
            <a:off x="4876800" y="1"/>
            <a:ext cx="3838575" cy="1676400"/>
          </a:xfrm>
          <a:prstGeom prst="rect">
            <a:avLst/>
          </a:prstGeom>
          <a:noFill/>
        </p:spPr>
      </p:pic>
      <p:sp>
        <p:nvSpPr>
          <p:cNvPr id="6" name="TextBox 5"/>
          <p:cNvSpPr txBox="1"/>
          <p:nvPr/>
        </p:nvSpPr>
        <p:spPr>
          <a:xfrm>
            <a:off x="152400" y="6096000"/>
            <a:ext cx="3002116" cy="553998"/>
          </a:xfrm>
          <a:prstGeom prst="rect">
            <a:avLst/>
          </a:prstGeom>
          <a:noFill/>
        </p:spPr>
        <p:txBody>
          <a:bodyPr wrap="square" rtlCol="0">
            <a:spAutoFit/>
          </a:bodyPr>
          <a:lstStyle/>
          <a:p>
            <a:r>
              <a:rPr lang="en-US" sz="1200" u="sng" dirty="0" smtClean="0">
                <a:hlinkClick r:id="rId5"/>
              </a:rPr>
              <a:t>www.sigmaaldrich.com/ireland.html</a:t>
            </a:r>
            <a:endParaRPr lang="en-US" sz="1000" dirty="0" smtClean="0"/>
          </a:p>
          <a:p>
            <a:endParaRPr lang="en-US" dirty="0"/>
          </a:p>
        </p:txBody>
      </p:sp>
      <p:sp>
        <p:nvSpPr>
          <p:cNvPr id="7" name="Title 1"/>
          <p:cNvSpPr txBox="1">
            <a:spLocks/>
          </p:cNvSpPr>
          <p:nvPr/>
        </p:nvSpPr>
        <p:spPr>
          <a:xfrm>
            <a:off x="533400" y="990600"/>
            <a:ext cx="4038600" cy="10668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Jermaine Holt</a:t>
            </a:r>
            <a:br>
              <a:rPr kumimoji="0" lang="en-US" sz="3000" b="0" i="0" u="none" strike="noStrike" kern="1200" cap="small" spc="0" normalizeH="0" baseline="0" noProof="0" dirty="0" smtClean="0">
                <a:ln>
                  <a:noFill/>
                </a:ln>
                <a:solidFill>
                  <a:schemeClr val="tx2"/>
                </a:solidFill>
                <a:effectLst/>
                <a:uLnTx/>
                <a:uFillTx/>
                <a:latin typeface="+mj-lt"/>
                <a:ea typeface="+mj-ea"/>
                <a:cs typeface="+mj-cs"/>
              </a:rPr>
            </a:br>
            <a:r>
              <a:rPr kumimoji="0" lang="en-US" sz="2400" b="0" i="0" u="none" strike="noStrike" kern="1200" cap="small" spc="0" normalizeH="0" baseline="0" noProof="0" dirty="0" smtClean="0">
                <a:ln>
                  <a:noFill/>
                </a:ln>
                <a:effectLst/>
                <a:uLnTx/>
                <a:uFillTx/>
                <a:latin typeface="+mj-lt"/>
                <a:ea typeface="+mj-ea"/>
                <a:cs typeface="+mj-cs"/>
              </a:rPr>
              <a:t>IS Manager</a:t>
            </a:r>
            <a:endParaRPr kumimoji="0" lang="en-US" sz="3000" b="0" i="0" u="none" strike="noStrike" kern="1200" cap="small" spc="0" normalizeH="0" baseline="0" noProof="0" dirty="0">
              <a:ln>
                <a:noFill/>
              </a:ln>
              <a:effectLst/>
              <a:uLnTx/>
              <a:uFillTx/>
              <a:latin typeface="+mj-lt"/>
              <a:ea typeface="+mj-ea"/>
              <a:cs typeface="+mj-cs"/>
            </a:endParaRPr>
          </a:p>
        </p:txBody>
      </p:sp>
      <p:sp>
        <p:nvSpPr>
          <p:cNvPr id="8" name="Rectangle 7"/>
          <p:cNvSpPr/>
          <p:nvPr/>
        </p:nvSpPr>
        <p:spPr>
          <a:xfrm>
            <a:off x="152400" y="6396335"/>
            <a:ext cx="8001000" cy="461665"/>
          </a:xfrm>
          <a:prstGeom prst="rect">
            <a:avLst/>
          </a:prstGeom>
        </p:spPr>
        <p:txBody>
          <a:bodyPr wrap="square">
            <a:spAutoFit/>
          </a:bodyPr>
          <a:lstStyle/>
          <a:p>
            <a:pPr>
              <a:buNone/>
            </a:pPr>
            <a:r>
              <a:rPr lang="en-US" sz="1200" dirty="0" smtClean="0"/>
              <a:t>Jermaine Holt, IS manager of Sigma-Aldrich, interviewed  by phone by </a:t>
            </a:r>
            <a:r>
              <a:rPr lang="en-US" sz="1200" dirty="0" err="1" smtClean="0"/>
              <a:t>Chotirat</a:t>
            </a:r>
            <a:r>
              <a:rPr lang="en-US" sz="1200" dirty="0" smtClean="0"/>
              <a:t> </a:t>
            </a:r>
            <a:r>
              <a:rPr lang="en-US" sz="1200" dirty="0" err="1" smtClean="0"/>
              <a:t>Raksawin</a:t>
            </a:r>
            <a:r>
              <a:rPr lang="en-US" sz="1200" dirty="0" smtClean="0"/>
              <a:t>, Mark Mathis, </a:t>
            </a:r>
            <a:r>
              <a:rPr lang="en-US" sz="1200" dirty="0" err="1" smtClean="0"/>
              <a:t>Jialou</a:t>
            </a:r>
            <a:r>
              <a:rPr lang="en-US" sz="1200" dirty="0" smtClean="0"/>
              <a:t> </a:t>
            </a:r>
            <a:r>
              <a:rPr lang="en-US" sz="1200" dirty="0" err="1" smtClean="0"/>
              <a:t>Guo</a:t>
            </a:r>
            <a:r>
              <a:rPr lang="en-US" sz="1200" dirty="0" smtClean="0"/>
              <a:t>, and Su Fang, November 7, 2009 </a:t>
            </a:r>
          </a:p>
        </p:txBody>
      </p:sp>
      <p:sp>
        <p:nvSpPr>
          <p:cNvPr id="9" name="Slide Number Placeholder 8"/>
          <p:cNvSpPr>
            <a:spLocks noGrp="1"/>
          </p:cNvSpPr>
          <p:nvPr>
            <p:ph type="sldNum" sz="quarter" idx="15"/>
          </p:nvPr>
        </p:nvSpPr>
        <p:spPr/>
        <p:txBody>
          <a:bodyPr/>
          <a:lstStyle/>
          <a:p>
            <a:fld id="{3B05870D-112B-4492-AC28-C8DEF8BEB5C6}"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324600" cy="655638"/>
          </a:xfrm>
        </p:spPr>
        <p:txBody>
          <a:bodyPr/>
          <a:lstStyle/>
          <a:p>
            <a:r>
              <a:rPr lang="en-US" b="1" dirty="0" smtClean="0"/>
              <a:t>Results of the survey</a:t>
            </a:r>
            <a:endParaRPr lang="en-US" b="1" dirty="0"/>
          </a:p>
        </p:txBody>
      </p:sp>
      <p:sp>
        <p:nvSpPr>
          <p:cNvPr id="3" name="Content Placeholder 2"/>
          <p:cNvSpPr>
            <a:spLocks noGrp="1"/>
          </p:cNvSpPr>
          <p:nvPr>
            <p:ph sz="quarter" idx="1"/>
          </p:nvPr>
        </p:nvSpPr>
        <p:spPr>
          <a:xfrm>
            <a:off x="457200" y="1219200"/>
            <a:ext cx="7467600" cy="914400"/>
          </a:xfrm>
        </p:spPr>
        <p:txBody>
          <a:bodyPr/>
          <a:lstStyle/>
          <a:p>
            <a:pPr lvl="0"/>
            <a:r>
              <a:rPr lang="en-US" dirty="0" smtClean="0"/>
              <a:t>Have you heard of Open Source Software (OSS)?</a:t>
            </a:r>
          </a:p>
        </p:txBody>
      </p:sp>
      <p:graphicFrame>
        <p:nvGraphicFramePr>
          <p:cNvPr id="4" name="Chart 3"/>
          <p:cNvGraphicFramePr/>
          <p:nvPr/>
        </p:nvGraphicFramePr>
        <p:xfrm>
          <a:off x="838200" y="2057400"/>
          <a:ext cx="48768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15000" y="2362200"/>
            <a:ext cx="2946640" cy="1631216"/>
          </a:xfrm>
          <a:prstGeom prst="rect">
            <a:avLst/>
          </a:prstGeom>
          <a:noFill/>
        </p:spPr>
        <p:txBody>
          <a:bodyPr wrap="square" rtlCol="0">
            <a:spAutoFit/>
          </a:bodyPr>
          <a:lstStyle/>
          <a:p>
            <a:pPr algn="ctr"/>
            <a:r>
              <a:rPr lang="en-US" sz="2000" dirty="0" smtClean="0"/>
              <a:t>70% of the students</a:t>
            </a:r>
            <a:br>
              <a:rPr lang="en-US" sz="2000" dirty="0" smtClean="0"/>
            </a:br>
            <a:r>
              <a:rPr lang="en-US" sz="2000" dirty="0" smtClean="0"/>
              <a:t>interviewed didn’t know</a:t>
            </a:r>
            <a:br>
              <a:rPr lang="en-US" sz="2000" dirty="0" smtClean="0"/>
            </a:br>
            <a:r>
              <a:rPr lang="en-US" sz="2000" dirty="0" smtClean="0"/>
              <a:t>about OSS, but are they using OSS?</a:t>
            </a:r>
          </a:p>
        </p:txBody>
      </p:sp>
      <p:sp>
        <p:nvSpPr>
          <p:cNvPr id="6" name="Down Arrow 5"/>
          <p:cNvSpPr/>
          <p:nvPr/>
        </p:nvSpPr>
        <p:spPr>
          <a:xfrm>
            <a:off x="6858000" y="4431792"/>
            <a:ext cx="685800" cy="826008"/>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5"/>
          </p:nvPr>
        </p:nvSpPr>
        <p:spPr/>
        <p:txBody>
          <a:bodyPr/>
          <a:lstStyle/>
          <a:p>
            <a:fld id="{3B05870D-112B-4492-AC28-C8DEF8BEB5C6}"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85800"/>
            <a:ext cx="7696200" cy="1143000"/>
          </a:xfrm>
        </p:spPr>
        <p:txBody>
          <a:bodyPr/>
          <a:lstStyle/>
          <a:p>
            <a:r>
              <a:rPr lang="en-US" b="1" u="sng" dirty="0" smtClean="0"/>
              <a:t>Organizational Chart</a:t>
            </a:r>
            <a:endParaRPr lang="en-US" b="1" u="sng" dirty="0"/>
          </a:p>
        </p:txBody>
      </p:sp>
      <p:pic>
        <p:nvPicPr>
          <p:cNvPr id="15" name="Picture 2"/>
          <p:cNvPicPr>
            <a:picLocks noChangeAspect="1" noChangeArrowheads="1"/>
          </p:cNvPicPr>
          <p:nvPr/>
        </p:nvPicPr>
        <p:blipFill>
          <a:blip r:embed="rId3" cstate="print"/>
          <a:srcRect/>
          <a:stretch>
            <a:fillRect/>
          </a:stretch>
        </p:blipFill>
        <p:spPr bwMode="auto">
          <a:xfrm>
            <a:off x="457200" y="609600"/>
            <a:ext cx="3448050" cy="419100"/>
          </a:xfrm>
          <a:prstGeom prst="rect">
            <a:avLst/>
          </a:prstGeom>
          <a:noFill/>
          <a:ln w="9525">
            <a:noFill/>
            <a:miter lim="800000"/>
            <a:headEnd/>
            <a:tailEnd/>
          </a:ln>
        </p:spPr>
      </p:pic>
      <p:pic>
        <p:nvPicPr>
          <p:cNvPr id="16" name="Picture 2" descr="C:\Documents and Settings\Administrator\My Documents\My Pictures\IS 5800 pics\sigma-aldrich-homepage.Par.0001.Image.515.gif.jpeg"/>
          <p:cNvPicPr>
            <a:picLocks noChangeAspect="1" noChangeArrowheads="1"/>
          </p:cNvPicPr>
          <p:nvPr/>
        </p:nvPicPr>
        <p:blipFill>
          <a:blip r:embed="rId4" cstate="print"/>
          <a:srcRect/>
          <a:stretch>
            <a:fillRect/>
          </a:stretch>
        </p:blipFill>
        <p:spPr bwMode="auto">
          <a:xfrm>
            <a:off x="5181600" y="1"/>
            <a:ext cx="3533775" cy="1543286"/>
          </a:xfrm>
          <a:prstGeom prst="rect">
            <a:avLst/>
          </a:prstGeom>
          <a:noFill/>
        </p:spPr>
      </p:pic>
      <p:sp>
        <p:nvSpPr>
          <p:cNvPr id="19" name="Rectangle 18"/>
          <p:cNvSpPr/>
          <p:nvPr/>
        </p:nvSpPr>
        <p:spPr>
          <a:xfrm>
            <a:off x="6553200" y="23622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CEO</a:t>
            </a:r>
            <a:endParaRPr lang="en-US" dirty="0"/>
          </a:p>
        </p:txBody>
      </p:sp>
      <p:sp>
        <p:nvSpPr>
          <p:cNvPr id="20" name="Rectangle 19"/>
          <p:cNvSpPr/>
          <p:nvPr/>
        </p:nvSpPr>
        <p:spPr>
          <a:xfrm>
            <a:off x="5029200" y="28956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CFO</a:t>
            </a:r>
            <a:endParaRPr lang="en-US" dirty="0"/>
          </a:p>
        </p:txBody>
      </p:sp>
      <p:sp>
        <p:nvSpPr>
          <p:cNvPr id="21" name="Rectangle 20"/>
          <p:cNvSpPr/>
          <p:nvPr/>
        </p:nvSpPr>
        <p:spPr>
          <a:xfrm>
            <a:off x="3505200" y="34290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CIO</a:t>
            </a:r>
            <a:endParaRPr lang="en-US" dirty="0"/>
          </a:p>
        </p:txBody>
      </p:sp>
      <p:sp>
        <p:nvSpPr>
          <p:cNvPr id="22" name="Rectangle 21"/>
          <p:cNvSpPr/>
          <p:nvPr/>
        </p:nvSpPr>
        <p:spPr>
          <a:xfrm>
            <a:off x="1981200" y="39624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Director</a:t>
            </a:r>
            <a:endParaRPr lang="en-US" dirty="0"/>
          </a:p>
        </p:txBody>
      </p:sp>
      <p:sp>
        <p:nvSpPr>
          <p:cNvPr id="23" name="Rectangle 22"/>
          <p:cNvSpPr/>
          <p:nvPr/>
        </p:nvSpPr>
        <p:spPr>
          <a:xfrm>
            <a:off x="457200" y="44958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Manager</a:t>
            </a:r>
            <a:endParaRPr lang="en-US" dirty="0"/>
          </a:p>
        </p:txBody>
      </p:sp>
      <p:sp>
        <p:nvSpPr>
          <p:cNvPr id="10" name="Slide Number Placeholder 9"/>
          <p:cNvSpPr>
            <a:spLocks noGrp="1"/>
          </p:cNvSpPr>
          <p:nvPr>
            <p:ph type="sldNum" sz="quarter" idx="15"/>
          </p:nvPr>
        </p:nvSpPr>
        <p:spPr/>
        <p:txBody>
          <a:bodyPr/>
          <a:lstStyle/>
          <a:p>
            <a:fld id="{3B05870D-112B-4492-AC28-C8DEF8BEB5C6}"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pen-source-crave-1.jpg"/>
          <p:cNvPicPr>
            <a:picLocks noChangeAspect="1"/>
          </p:cNvPicPr>
          <p:nvPr/>
        </p:nvPicPr>
        <p:blipFill>
          <a:blip r:embed="rId3" cstate="print"/>
          <a:stretch>
            <a:fillRect/>
          </a:stretch>
        </p:blipFill>
        <p:spPr>
          <a:xfrm>
            <a:off x="5257800" y="3048000"/>
            <a:ext cx="3429000" cy="1740877"/>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457200" y="1450848"/>
            <a:ext cx="7467600" cy="4873752"/>
          </a:xfrm>
        </p:spPr>
        <p:txBody>
          <a:bodyPr/>
          <a:lstStyle/>
          <a:p>
            <a:pPr>
              <a:buNone/>
            </a:pPr>
            <a:r>
              <a:rPr lang="en-US" sz="2800" b="1" u="sng" dirty="0" smtClean="0">
                <a:solidFill>
                  <a:schemeClr val="accent6">
                    <a:lumMod val="75000"/>
                  </a:schemeClr>
                </a:solidFill>
              </a:rPr>
              <a:t>OSS mixed with Private</a:t>
            </a:r>
          </a:p>
          <a:p>
            <a:endParaRPr lang="en-US" dirty="0" smtClean="0"/>
          </a:p>
          <a:p>
            <a:pPr lvl="2"/>
            <a:r>
              <a:rPr lang="en-US" sz="2400" dirty="0" smtClean="0"/>
              <a:t>OpenOffice</a:t>
            </a:r>
          </a:p>
          <a:p>
            <a:pPr lvl="2"/>
            <a:r>
              <a:rPr lang="en-US" sz="2400" dirty="0" smtClean="0"/>
              <a:t>Other Freeware applications used for project management and design</a:t>
            </a:r>
            <a:endParaRPr lang="en-US" dirty="0" smtClean="0"/>
          </a:p>
          <a:p>
            <a:pPr lvl="1">
              <a:buNone/>
            </a:pPr>
            <a:endParaRPr lang="en-US" dirty="0" smtClean="0"/>
          </a:p>
          <a:p>
            <a:pPr lvl="2"/>
            <a:r>
              <a:rPr lang="en-US" sz="2400" dirty="0" smtClean="0"/>
              <a:t>SAP</a:t>
            </a:r>
          </a:p>
          <a:p>
            <a:pPr lvl="2"/>
            <a:r>
              <a:rPr lang="en-US" sz="2400" dirty="0" smtClean="0"/>
              <a:t>Web Sphere</a:t>
            </a:r>
            <a:r>
              <a:rPr lang="en-US" sz="2200" dirty="0" smtClean="0"/>
              <a:t> – Service-oriented architecture business applications and services </a:t>
            </a:r>
            <a:endParaRPr lang="en-US" sz="2200" dirty="0"/>
          </a:p>
        </p:txBody>
      </p:sp>
      <p:pic>
        <p:nvPicPr>
          <p:cNvPr id="4" name="Picture 2"/>
          <p:cNvPicPr>
            <a:picLocks noChangeAspect="1" noChangeArrowheads="1"/>
          </p:cNvPicPr>
          <p:nvPr/>
        </p:nvPicPr>
        <p:blipFill>
          <a:blip r:embed="rId4" cstate="print"/>
          <a:srcRect/>
          <a:stretch>
            <a:fillRect/>
          </a:stretch>
        </p:blipFill>
        <p:spPr bwMode="auto">
          <a:xfrm>
            <a:off x="457200" y="762000"/>
            <a:ext cx="3448050" cy="419100"/>
          </a:xfrm>
          <a:prstGeom prst="rect">
            <a:avLst/>
          </a:prstGeom>
          <a:noFill/>
          <a:ln w="9525">
            <a:noFill/>
            <a:miter lim="800000"/>
            <a:headEnd/>
            <a:tailEnd/>
          </a:ln>
        </p:spPr>
      </p:pic>
      <p:sp>
        <p:nvSpPr>
          <p:cNvPr id="6" name="Rectangle 5"/>
          <p:cNvSpPr/>
          <p:nvPr/>
        </p:nvSpPr>
        <p:spPr>
          <a:xfrm rot="16200000">
            <a:off x="203182" y="2463819"/>
            <a:ext cx="1306769" cy="646331"/>
          </a:xfrm>
          <a:prstGeom prst="rect">
            <a:avLst/>
          </a:prstGeom>
          <a:noFill/>
        </p:spPr>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OSS</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rot="16200000">
            <a:off x="-286434" y="4325035"/>
            <a:ext cx="2286001" cy="646331"/>
          </a:xfrm>
          <a:prstGeom prst="rect">
            <a:avLst/>
          </a:prstGeom>
          <a:noFill/>
        </p:spPr>
        <p:txBody>
          <a:bodyPr wrap="square" lIns="91440" tIns="45720" rIns="91440" bIns="45720">
            <a:spAutoFit/>
          </a:bodyPr>
          <a:lstStyle/>
          <a:p>
            <a:pPr algn="ctr"/>
            <a:r>
              <a:rPr lang="en-US"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Private</a:t>
            </a:r>
            <a:endPar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8" name="TextBox 7"/>
          <p:cNvSpPr txBox="1"/>
          <p:nvPr/>
        </p:nvSpPr>
        <p:spPr>
          <a:xfrm>
            <a:off x="152400" y="6324600"/>
            <a:ext cx="3332964" cy="738664"/>
          </a:xfrm>
          <a:prstGeom prst="rect">
            <a:avLst/>
          </a:prstGeom>
          <a:noFill/>
        </p:spPr>
        <p:txBody>
          <a:bodyPr wrap="none" rtlCol="0">
            <a:spAutoFit/>
          </a:bodyPr>
          <a:lstStyle/>
          <a:p>
            <a:r>
              <a:rPr lang="en-US" sz="1200" dirty="0" smtClean="0">
                <a:hlinkClick r:id="rId5"/>
              </a:rPr>
              <a:t>http://freewarehome.com/</a:t>
            </a:r>
            <a:endParaRPr lang="en-US" sz="1200" dirty="0" smtClean="0"/>
          </a:p>
          <a:p>
            <a:r>
              <a:rPr lang="en-US" sz="1200" dirty="0" smtClean="0">
                <a:hlinkClick r:id="rId6"/>
              </a:rPr>
              <a:t>http://www-01.ibm.com/software/websphere/</a:t>
            </a:r>
            <a:endParaRPr lang="en-US" sz="1200" dirty="0" smtClean="0"/>
          </a:p>
          <a:p>
            <a:endParaRPr lang="en-US" dirty="0"/>
          </a:p>
        </p:txBody>
      </p:sp>
      <p:pic>
        <p:nvPicPr>
          <p:cNvPr id="10" name="Picture 2" descr="C:\Documents and Settings\Administrator\My Documents\My Pictures\IS 5800 pics\sigma-aldrich-homepage.Par.0001.Image.515.gif.jpeg"/>
          <p:cNvPicPr>
            <a:picLocks noChangeAspect="1" noChangeArrowheads="1"/>
          </p:cNvPicPr>
          <p:nvPr/>
        </p:nvPicPr>
        <p:blipFill>
          <a:blip r:embed="rId7" cstate="print"/>
          <a:srcRect/>
          <a:stretch>
            <a:fillRect/>
          </a:stretch>
        </p:blipFill>
        <p:spPr bwMode="auto">
          <a:xfrm>
            <a:off x="4876800" y="1"/>
            <a:ext cx="3838575" cy="1676400"/>
          </a:xfrm>
          <a:prstGeom prst="rect">
            <a:avLst/>
          </a:prstGeom>
          <a:noFill/>
        </p:spPr>
      </p:pic>
      <p:sp>
        <p:nvSpPr>
          <p:cNvPr id="11" name="Slide Number Placeholder 10"/>
          <p:cNvSpPr>
            <a:spLocks noGrp="1"/>
          </p:cNvSpPr>
          <p:nvPr>
            <p:ph type="sldNum" sz="quarter" idx="15"/>
          </p:nvPr>
        </p:nvSpPr>
        <p:spPr/>
        <p:txBody>
          <a:bodyPr/>
          <a:lstStyle/>
          <a:p>
            <a:fld id="{3B05870D-112B-4492-AC28-C8DEF8BEB5C6}"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457200" y="1447800"/>
            <a:ext cx="7467600" cy="4873752"/>
          </a:xfrm>
        </p:spPr>
        <p:txBody>
          <a:bodyPr/>
          <a:lstStyle/>
          <a:p>
            <a:pPr>
              <a:buNone/>
            </a:pPr>
            <a:r>
              <a:rPr lang="en-US" b="1" dirty="0" smtClean="0"/>
              <a:t>	</a:t>
            </a:r>
            <a:r>
              <a:rPr lang="en-US" b="1" u="sng" dirty="0" smtClean="0"/>
              <a:t>Why does Sigma use OSS?</a:t>
            </a:r>
          </a:p>
          <a:p>
            <a:endParaRPr lang="en-US" sz="1000" dirty="0" smtClean="0"/>
          </a:p>
          <a:p>
            <a:pPr lvl="1"/>
            <a:r>
              <a:rPr lang="en-US" dirty="0" smtClean="0"/>
              <a:t>Reduce costs</a:t>
            </a:r>
          </a:p>
          <a:p>
            <a:pPr lvl="1"/>
            <a:r>
              <a:rPr lang="en-US" dirty="0" smtClean="0"/>
              <a:t>Meet company needs</a:t>
            </a:r>
          </a:p>
          <a:p>
            <a:pPr lvl="2"/>
            <a:r>
              <a:rPr lang="en-US" sz="2100" dirty="0" smtClean="0"/>
              <a:t>Proprietary software is met with high license fees, so Sigma will always look for ways to reduce these costs while meeting the goals of the company</a:t>
            </a:r>
          </a:p>
          <a:p>
            <a:pPr lvl="2"/>
            <a:endParaRPr lang="en-US" sz="500" dirty="0" smtClean="0"/>
          </a:p>
          <a:p>
            <a:pPr lvl="1">
              <a:buNone/>
            </a:pPr>
            <a:r>
              <a:rPr lang="en-US" b="1" dirty="0" smtClean="0"/>
              <a:t>However,</a:t>
            </a:r>
          </a:p>
          <a:p>
            <a:pPr lvl="1"/>
            <a:r>
              <a:rPr lang="en-US" dirty="0" smtClean="0"/>
              <a:t>Sigma-Aldrich has run into a few problems with OSS:</a:t>
            </a:r>
          </a:p>
          <a:p>
            <a:pPr lvl="2"/>
            <a:r>
              <a:rPr lang="en-US" sz="2100" dirty="0" smtClean="0"/>
              <a:t>User acceptance</a:t>
            </a:r>
          </a:p>
          <a:p>
            <a:pPr lvl="2"/>
            <a:r>
              <a:rPr lang="en-US" sz="2100" dirty="0" smtClean="0"/>
              <a:t>Versatility with other companies’ applications</a:t>
            </a:r>
          </a:p>
        </p:txBody>
      </p:sp>
      <p:pic>
        <p:nvPicPr>
          <p:cNvPr id="4" name="Picture 2"/>
          <p:cNvPicPr>
            <a:picLocks noChangeAspect="1" noChangeArrowheads="1"/>
          </p:cNvPicPr>
          <p:nvPr/>
        </p:nvPicPr>
        <p:blipFill>
          <a:blip r:embed="rId2" cstate="print"/>
          <a:srcRect/>
          <a:stretch>
            <a:fillRect/>
          </a:stretch>
        </p:blipFill>
        <p:spPr bwMode="auto">
          <a:xfrm>
            <a:off x="457200" y="762000"/>
            <a:ext cx="3448050" cy="419100"/>
          </a:xfrm>
          <a:prstGeom prst="rect">
            <a:avLst/>
          </a:prstGeom>
          <a:noFill/>
          <a:ln w="9525">
            <a:noFill/>
            <a:miter lim="800000"/>
            <a:headEnd/>
            <a:tailEnd/>
          </a:ln>
        </p:spPr>
      </p:pic>
      <p:sp>
        <p:nvSpPr>
          <p:cNvPr id="6" name="TextBox 5"/>
          <p:cNvSpPr txBox="1"/>
          <p:nvPr/>
        </p:nvSpPr>
        <p:spPr>
          <a:xfrm>
            <a:off x="152400" y="6553200"/>
            <a:ext cx="2773516" cy="553998"/>
          </a:xfrm>
          <a:prstGeom prst="rect">
            <a:avLst/>
          </a:prstGeom>
          <a:noFill/>
        </p:spPr>
        <p:txBody>
          <a:bodyPr wrap="none" rtlCol="0">
            <a:spAutoFit/>
          </a:bodyPr>
          <a:lstStyle/>
          <a:p>
            <a:r>
              <a:rPr lang="en-US" sz="1200" u="sng" dirty="0" smtClean="0">
                <a:hlinkClick r:id="rId3"/>
              </a:rPr>
              <a:t>www.sigmaaldrich.com/ireland.html</a:t>
            </a:r>
            <a:endParaRPr lang="en-US" sz="1000" dirty="0" smtClean="0"/>
          </a:p>
          <a:p>
            <a:endParaRPr lang="en-US" dirty="0"/>
          </a:p>
        </p:txBody>
      </p:sp>
      <p:pic>
        <p:nvPicPr>
          <p:cNvPr id="7" name="Picture 2" descr="C:\Documents and Settings\Administrator\My Documents\My Pictures\IS 5800 pics\sigma-aldrich-homepage.Par.0001.Image.515.gif.jpeg"/>
          <p:cNvPicPr>
            <a:picLocks noChangeAspect="1" noChangeArrowheads="1"/>
          </p:cNvPicPr>
          <p:nvPr/>
        </p:nvPicPr>
        <p:blipFill>
          <a:blip r:embed="rId4" cstate="print"/>
          <a:srcRect/>
          <a:stretch>
            <a:fillRect/>
          </a:stretch>
        </p:blipFill>
        <p:spPr bwMode="auto">
          <a:xfrm>
            <a:off x="4876800" y="1"/>
            <a:ext cx="3838575" cy="1676400"/>
          </a:xfrm>
          <a:prstGeom prst="rect">
            <a:avLst/>
          </a:prstGeom>
          <a:noFill/>
        </p:spPr>
      </p:pic>
      <p:sp>
        <p:nvSpPr>
          <p:cNvPr id="8" name="Slide Number Placeholder 7"/>
          <p:cNvSpPr>
            <a:spLocks noGrp="1"/>
          </p:cNvSpPr>
          <p:nvPr>
            <p:ph type="sldNum" sz="quarter" idx="15"/>
          </p:nvPr>
        </p:nvSpPr>
        <p:spPr/>
        <p:txBody>
          <a:bodyPr/>
          <a:lstStyle/>
          <a:p>
            <a:fld id="{3B05870D-112B-4492-AC28-C8DEF8BEB5C6}"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731838"/>
          </a:xfrm>
        </p:spPr>
        <p:txBody>
          <a:bodyPr/>
          <a:lstStyle/>
          <a:p>
            <a:r>
              <a:rPr lang="en-US" dirty="0" smtClean="0"/>
              <a:t>Side-by-side Comparison</a:t>
            </a:r>
            <a:endParaRPr lang="en-US" dirty="0"/>
          </a:p>
        </p:txBody>
      </p:sp>
      <p:graphicFrame>
        <p:nvGraphicFramePr>
          <p:cNvPr id="4" name="Content Placeholder 3"/>
          <p:cNvGraphicFramePr>
            <a:graphicFrameLocks noGrp="1"/>
          </p:cNvGraphicFramePr>
          <p:nvPr>
            <p:ph sz="quarter" idx="1"/>
          </p:nvPr>
        </p:nvGraphicFramePr>
        <p:xfrm>
          <a:off x="533400" y="1219201"/>
          <a:ext cx="7543800" cy="5241381"/>
        </p:xfrm>
        <a:graphic>
          <a:graphicData uri="http://schemas.openxmlformats.org/drawingml/2006/table">
            <a:tbl>
              <a:tblPr firstRow="1" bandRow="1">
                <a:tableStyleId>{5C22544A-7EE6-4342-B048-85BDC9FD1C3A}</a:tableStyleId>
              </a:tblPr>
              <a:tblGrid>
                <a:gridCol w="2232349"/>
                <a:gridCol w="2540259"/>
                <a:gridCol w="2771192"/>
              </a:tblGrid>
              <a:tr h="910281">
                <a:tc>
                  <a:txBody>
                    <a:bodyPr/>
                    <a:lstStyle/>
                    <a:p>
                      <a:pPr algn="ctr"/>
                      <a:endParaRPr lang="en-US" dirty="0" smtClean="0"/>
                    </a:p>
                    <a:p>
                      <a:pPr algn="ctr"/>
                      <a:r>
                        <a:rPr lang="en-US" dirty="0" smtClean="0"/>
                        <a:t>Topics</a:t>
                      </a:r>
                      <a:endParaRPr lang="en-US" dirty="0"/>
                    </a:p>
                  </a:txBody>
                  <a:tcPr/>
                </a:tc>
                <a:tc>
                  <a:txBody>
                    <a:bodyPr/>
                    <a:lstStyle/>
                    <a:p>
                      <a:pPr algn="ctr"/>
                      <a:endParaRPr lang="en-US" dirty="0"/>
                    </a:p>
                  </a:txBody>
                  <a:tcPr/>
                </a:tc>
                <a:tc>
                  <a:txBody>
                    <a:bodyPr/>
                    <a:lstStyle/>
                    <a:p>
                      <a:pPr algn="ctr"/>
                      <a:endParaRPr lang="en-US" dirty="0"/>
                    </a:p>
                  </a:txBody>
                  <a:tcPr/>
                </a:tc>
              </a:tr>
              <a:tr h="610188">
                <a:tc>
                  <a:txBody>
                    <a:bodyPr/>
                    <a:lstStyle/>
                    <a:p>
                      <a:pPr algn="ctr"/>
                      <a:r>
                        <a:rPr lang="en-US" dirty="0" smtClean="0"/>
                        <a:t>Type</a:t>
                      </a:r>
                      <a:r>
                        <a:rPr lang="en-US" baseline="0" dirty="0" smtClean="0"/>
                        <a:t> of i</a:t>
                      </a:r>
                      <a:r>
                        <a:rPr lang="en-US" dirty="0" smtClean="0"/>
                        <a:t>ndustry</a:t>
                      </a:r>
                      <a:endParaRPr lang="en-US" dirty="0"/>
                    </a:p>
                  </a:txBody>
                  <a:tcPr/>
                </a:tc>
                <a:tc>
                  <a:txBody>
                    <a:bodyPr/>
                    <a:lstStyle/>
                    <a:p>
                      <a:pPr algn="ctr"/>
                      <a:r>
                        <a:rPr lang="en-US" dirty="0" smtClean="0"/>
                        <a:t>Education</a:t>
                      </a:r>
                      <a:endParaRPr lang="en-US" dirty="0"/>
                    </a:p>
                  </a:txBody>
                  <a:tcPr/>
                </a:tc>
                <a:tc>
                  <a:txBody>
                    <a:bodyPr/>
                    <a:lstStyle/>
                    <a:p>
                      <a:pPr algn="ctr"/>
                      <a:r>
                        <a:rPr lang="en-US" dirty="0" smtClean="0"/>
                        <a:t>Biochemistry</a:t>
                      </a:r>
                      <a:endParaRPr lang="en-US" dirty="0"/>
                    </a:p>
                  </a:txBody>
                  <a:tcPr/>
                </a:tc>
              </a:tr>
              <a:tr h="610188">
                <a:tc>
                  <a:txBody>
                    <a:bodyPr/>
                    <a:lstStyle/>
                    <a:p>
                      <a:pPr algn="ctr"/>
                      <a:r>
                        <a:rPr lang="en-US" dirty="0" smtClean="0"/>
                        <a:t>Size of org.</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Large</a:t>
                      </a:r>
                      <a:endParaRPr lang="en-US" dirty="0"/>
                    </a:p>
                  </a:txBody>
                  <a:tcPr/>
                </a:tc>
              </a:tr>
              <a:tr h="610188">
                <a:tc>
                  <a:txBody>
                    <a:bodyPr/>
                    <a:lstStyle/>
                    <a:p>
                      <a:pPr algn="ctr"/>
                      <a:r>
                        <a:rPr lang="en-US" dirty="0" smtClean="0"/>
                        <a:t>Org. Chart</a:t>
                      </a:r>
                      <a:endParaRPr lang="en-US" dirty="0"/>
                    </a:p>
                  </a:txBody>
                  <a:tcPr/>
                </a:tc>
                <a:tc>
                  <a:txBody>
                    <a:bodyPr/>
                    <a:lstStyle/>
                    <a:p>
                      <a:pPr algn="ctr"/>
                      <a:r>
                        <a:rPr lang="en-US" dirty="0" smtClean="0"/>
                        <a:t>Reports to CIO</a:t>
                      </a:r>
                      <a:endParaRPr lang="en-US" dirty="0"/>
                    </a:p>
                  </a:txBody>
                  <a:tcPr/>
                </a:tc>
                <a:tc>
                  <a:txBody>
                    <a:bodyPr/>
                    <a:lstStyle/>
                    <a:p>
                      <a:pPr algn="ctr"/>
                      <a:r>
                        <a:rPr lang="en-US" dirty="0" smtClean="0"/>
                        <a:t>Reports</a:t>
                      </a:r>
                      <a:r>
                        <a:rPr lang="en-US" baseline="0" dirty="0" smtClean="0"/>
                        <a:t> to IS director*</a:t>
                      </a:r>
                      <a:endParaRPr lang="en-US" dirty="0"/>
                    </a:p>
                  </a:txBody>
                  <a:tcPr/>
                </a:tc>
              </a:tr>
              <a:tr h="610188">
                <a:tc>
                  <a:txBody>
                    <a:bodyPr/>
                    <a:lstStyle/>
                    <a:p>
                      <a:pPr algn="ctr"/>
                      <a:r>
                        <a:rPr lang="en-US" dirty="0" smtClean="0"/>
                        <a:t>No. of employee</a:t>
                      </a:r>
                      <a:endParaRPr lang="en-US" dirty="0"/>
                    </a:p>
                  </a:txBody>
                  <a:tcPr/>
                </a:tc>
                <a:tc>
                  <a:txBody>
                    <a:bodyPr/>
                    <a:lstStyle/>
                    <a:p>
                      <a:pPr algn="ctr"/>
                      <a:r>
                        <a:rPr lang="en-US" dirty="0" smtClean="0"/>
                        <a:t>90</a:t>
                      </a:r>
                      <a:endParaRPr lang="en-US" dirty="0"/>
                    </a:p>
                  </a:txBody>
                  <a:tcPr/>
                </a:tc>
                <a:tc>
                  <a:txBody>
                    <a:bodyPr/>
                    <a:lstStyle/>
                    <a:p>
                      <a:pPr algn="ctr"/>
                      <a:r>
                        <a:rPr lang="en-US" altLang="zh-CN" dirty="0" smtClean="0"/>
                        <a:t>8000 in 38 countries</a:t>
                      </a:r>
                      <a:endParaRPr lang="en-US" dirty="0"/>
                    </a:p>
                  </a:txBody>
                  <a:tcPr/>
                </a:tc>
              </a:tr>
              <a:tr h="610188">
                <a:tc>
                  <a:txBody>
                    <a:bodyPr/>
                    <a:lstStyle/>
                    <a:p>
                      <a:pPr algn="ctr"/>
                      <a:r>
                        <a:rPr lang="en-US" dirty="0" smtClean="0"/>
                        <a:t>Example OSSs</a:t>
                      </a:r>
                      <a:endParaRPr lang="en-US" dirty="0"/>
                    </a:p>
                  </a:txBody>
                  <a:tcPr/>
                </a:tc>
                <a:tc>
                  <a:txBody>
                    <a:bodyPr/>
                    <a:lstStyle/>
                    <a:p>
                      <a:pPr algn="ctr"/>
                      <a:r>
                        <a:rPr lang="en-US" dirty="0" smtClean="0"/>
                        <a:t>Linux, </a:t>
                      </a:r>
                      <a:r>
                        <a:rPr lang="en-US" dirty="0" err="1" smtClean="0"/>
                        <a:t>FireFox</a:t>
                      </a:r>
                      <a:endParaRPr lang="en-US" dirty="0"/>
                    </a:p>
                  </a:txBody>
                  <a:tcPr/>
                </a:tc>
                <a:tc>
                  <a:txBody>
                    <a:bodyPr/>
                    <a:lstStyle/>
                    <a:p>
                      <a:pPr algn="ctr"/>
                      <a:r>
                        <a:rPr lang="en-US" dirty="0" err="1" smtClean="0"/>
                        <a:t>OpenOffice</a:t>
                      </a:r>
                      <a:r>
                        <a:rPr lang="en-US" dirty="0" smtClean="0"/>
                        <a:t>, others</a:t>
                      </a:r>
                      <a:endParaRPr lang="en-US" dirty="0"/>
                    </a:p>
                  </a:txBody>
                  <a:tcPr/>
                </a:tc>
              </a:tr>
              <a:tr h="610188">
                <a:tc>
                  <a:txBody>
                    <a:bodyPr/>
                    <a:lstStyle/>
                    <a:p>
                      <a:pPr algn="ctr"/>
                      <a:r>
                        <a:rPr lang="en-US" dirty="0" smtClean="0"/>
                        <a:t>Reasons</a:t>
                      </a:r>
                      <a:r>
                        <a:rPr lang="en-US" baseline="0" dirty="0" smtClean="0"/>
                        <a:t> why they use OSS</a:t>
                      </a:r>
                      <a:endParaRPr lang="en-US" dirty="0"/>
                    </a:p>
                  </a:txBody>
                  <a:tcPr/>
                </a:tc>
                <a:tc>
                  <a:txBody>
                    <a:bodyPr/>
                    <a:lstStyle/>
                    <a:p>
                      <a:pPr algn="ctr"/>
                      <a:r>
                        <a:rPr lang="en-US" b="1" dirty="0" smtClean="0"/>
                        <a:t>Reduces</a:t>
                      </a:r>
                      <a:r>
                        <a:rPr lang="en-US" b="1" baseline="0" dirty="0" smtClean="0"/>
                        <a:t> cost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Reduces</a:t>
                      </a:r>
                      <a:r>
                        <a:rPr lang="en-US" b="1" baseline="0" dirty="0" smtClean="0"/>
                        <a:t> cost</a:t>
                      </a:r>
                      <a:endParaRPr lang="en-US" b="1" dirty="0" smtClean="0"/>
                    </a:p>
                    <a:p>
                      <a:pPr algn="ctr"/>
                      <a:endParaRPr lang="en-US" b="1" dirty="0"/>
                    </a:p>
                  </a:txBody>
                  <a:tcPr/>
                </a:tc>
              </a:tr>
              <a:tr h="610188">
                <a:tc>
                  <a:txBody>
                    <a:bodyPr/>
                    <a:lstStyle/>
                    <a:p>
                      <a:pPr algn="ctr"/>
                      <a:r>
                        <a:rPr lang="en-US" dirty="0" smtClean="0"/>
                        <a:t>Challenges</a:t>
                      </a:r>
                      <a:endParaRPr lang="en-US" dirty="0"/>
                    </a:p>
                  </a:txBody>
                  <a:tcPr/>
                </a:tc>
                <a:tc>
                  <a:txBody>
                    <a:bodyPr/>
                    <a:lstStyle/>
                    <a:p>
                      <a:pPr algn="ctr"/>
                      <a:r>
                        <a:rPr lang="en-US" dirty="0" smtClean="0"/>
                        <a:t>Familiarity,</a:t>
                      </a:r>
                      <a:r>
                        <a:rPr lang="en-US" baseline="0" dirty="0" smtClean="0"/>
                        <a:t> </a:t>
                      </a:r>
                      <a:r>
                        <a:rPr lang="en-US" dirty="0" smtClean="0"/>
                        <a:t>Performance</a:t>
                      </a:r>
                      <a:endParaRPr lang="en-US" dirty="0"/>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dirty="0" smtClean="0"/>
                        <a:t>User acceptance, Versatility </a:t>
                      </a:r>
                      <a:endParaRPr lang="en-US" dirty="0"/>
                    </a:p>
                  </a:txBody>
                  <a:tcPr/>
                </a:tc>
              </a:tr>
            </a:tbl>
          </a:graphicData>
        </a:graphic>
      </p:graphicFrame>
      <p:pic>
        <p:nvPicPr>
          <p:cNvPr id="1028" name="Picture 4"/>
          <p:cNvPicPr>
            <a:picLocks noChangeAspect="1" noChangeArrowheads="1"/>
          </p:cNvPicPr>
          <p:nvPr/>
        </p:nvPicPr>
        <p:blipFill>
          <a:blip r:embed="rId4" cstate="print"/>
          <a:srcRect/>
          <a:stretch>
            <a:fillRect/>
          </a:stretch>
        </p:blipFill>
        <p:spPr bwMode="auto">
          <a:xfrm>
            <a:off x="5347855" y="1270502"/>
            <a:ext cx="2667000" cy="876953"/>
          </a:xfrm>
          <a:prstGeom prst="rect">
            <a:avLst/>
          </a:prstGeom>
          <a:noFill/>
          <a:ln w="9525">
            <a:noFill/>
            <a:miter lim="800000"/>
            <a:headEnd/>
            <a:tailEnd/>
          </a:ln>
          <a:effectLst/>
        </p:spPr>
      </p:pic>
      <p:pic>
        <p:nvPicPr>
          <p:cNvPr id="9" name="Picture 8"/>
          <p:cNvPicPr>
            <a:picLocks noChangeAspect="1" noChangeArrowheads="1"/>
          </p:cNvPicPr>
          <p:nvPr/>
        </p:nvPicPr>
        <p:blipFill>
          <a:blip r:embed="rId5" cstate="print"/>
          <a:srcRect/>
          <a:stretch>
            <a:fillRect/>
          </a:stretch>
        </p:blipFill>
        <p:spPr bwMode="auto">
          <a:xfrm>
            <a:off x="3595255" y="1271155"/>
            <a:ext cx="838200" cy="892312"/>
          </a:xfrm>
          <a:prstGeom prst="rect">
            <a:avLst/>
          </a:prstGeom>
          <a:noFill/>
          <a:ln w="9525">
            <a:noFill/>
            <a:miter lim="800000"/>
            <a:headEnd/>
            <a:tailEnd/>
          </a:ln>
          <a:effectLst/>
        </p:spPr>
      </p:pic>
      <p:sp>
        <p:nvSpPr>
          <p:cNvPr id="6" name="Rectangle 5"/>
          <p:cNvSpPr/>
          <p:nvPr/>
        </p:nvSpPr>
        <p:spPr>
          <a:xfrm>
            <a:off x="2971800" y="5181600"/>
            <a:ext cx="4648200" cy="457200"/>
          </a:xfrm>
          <a:prstGeom prst="rect">
            <a:avLst/>
          </a:prstGeom>
          <a:solidFill>
            <a:srgbClr val="0070C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5"/>
          </p:nvPr>
        </p:nvSpPr>
        <p:spPr/>
        <p:txBody>
          <a:bodyPr/>
          <a:lstStyle/>
          <a:p>
            <a:fld id="{3B05870D-112B-4492-AC28-C8DEF8BEB5C6}" type="slidenum">
              <a:rPr lang="en-US" smtClean="0"/>
              <a:pPr/>
              <a:t>43</a:t>
            </a:fld>
            <a:endParaRPr lang="en-US"/>
          </a:p>
        </p:txBody>
      </p:sp>
    </p:spTree>
  </p:cSld>
  <p:clrMapOvr>
    <a:masterClrMapping/>
  </p:clrMapOvr>
  <p:transition>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normAutofit/>
          </a:bodyPr>
          <a:lstStyle/>
          <a:p>
            <a:r>
              <a:rPr lang="en-US" dirty="0" smtClean="0"/>
              <a:t>Elizabeth </a:t>
            </a:r>
            <a:r>
              <a:rPr lang="en-US" dirty="0" err="1" smtClean="0"/>
              <a:t>Desrosiers</a:t>
            </a:r>
            <a:r>
              <a:rPr lang="en-US" dirty="0" smtClean="0"/>
              <a:t/>
            </a:r>
            <a:br>
              <a:rPr lang="en-US" dirty="0" smtClean="0"/>
            </a:br>
            <a:r>
              <a:rPr lang="en-US" sz="2400" dirty="0" smtClean="0">
                <a:solidFill>
                  <a:schemeClr val="tx1"/>
                </a:solidFill>
              </a:rPr>
              <a:t>PMP, CGEIT</a:t>
            </a:r>
            <a:endParaRPr lang="en-US" dirty="0">
              <a:solidFill>
                <a:schemeClr val="tx1"/>
              </a:solidFill>
            </a:endParaRPr>
          </a:p>
        </p:txBody>
      </p:sp>
      <p:sp>
        <p:nvSpPr>
          <p:cNvPr id="3" name="Content Placeholder 2"/>
          <p:cNvSpPr>
            <a:spLocks noGrp="1"/>
          </p:cNvSpPr>
          <p:nvPr>
            <p:ph sz="quarter" idx="1"/>
          </p:nvPr>
        </p:nvSpPr>
        <p:spPr>
          <a:xfrm>
            <a:off x="609600" y="1676400"/>
            <a:ext cx="7467600" cy="4873752"/>
          </a:xfrm>
        </p:spPr>
        <p:txBody>
          <a:bodyPr/>
          <a:lstStyle/>
          <a:p>
            <a:r>
              <a:rPr lang="en-US" dirty="0" smtClean="0"/>
              <a:t>IT Portfolio Management Lead, Monsanto</a:t>
            </a:r>
          </a:p>
          <a:p>
            <a:r>
              <a:rPr lang="en-US" dirty="0" smtClean="0"/>
              <a:t>25 years in IT with:</a:t>
            </a:r>
          </a:p>
          <a:p>
            <a:pPr lvl="1"/>
            <a:r>
              <a:rPr lang="en-US" dirty="0" smtClean="0"/>
              <a:t>Emerson</a:t>
            </a:r>
          </a:p>
          <a:p>
            <a:pPr lvl="1"/>
            <a:r>
              <a:rPr lang="en-US" dirty="0" err="1" smtClean="0"/>
              <a:t>McAir</a:t>
            </a:r>
            <a:r>
              <a:rPr lang="en-US" dirty="0" smtClean="0"/>
              <a:t>/ Boeing</a:t>
            </a:r>
          </a:p>
          <a:p>
            <a:pPr lvl="1"/>
            <a:r>
              <a:rPr lang="en-US" dirty="0" smtClean="0"/>
              <a:t>Anheuser Busch</a:t>
            </a:r>
          </a:p>
          <a:p>
            <a:pPr lvl="1"/>
            <a:r>
              <a:rPr lang="en-US" dirty="0" smtClean="0"/>
              <a:t>Monsanto</a:t>
            </a:r>
          </a:p>
          <a:p>
            <a:r>
              <a:rPr lang="en-US" dirty="0" smtClean="0"/>
              <a:t>Emphasis in IT Governance and Project Management and Architecture</a:t>
            </a:r>
          </a:p>
          <a:p>
            <a:r>
              <a:rPr lang="en-US" dirty="0" smtClean="0">
                <a:solidFill>
                  <a:srgbClr val="FF0000"/>
                </a:solidFill>
              </a:rPr>
              <a:t>Strategy </a:t>
            </a:r>
          </a:p>
          <a:p>
            <a:endParaRPr lang="en-US" dirty="0"/>
          </a:p>
        </p:txBody>
      </p:sp>
      <p:pic>
        <p:nvPicPr>
          <p:cNvPr id="3074" name="Picture 2" descr="D:\UMSL\FALL 09\IS 5800\OSS pictures\IMG_1189.JPG"/>
          <p:cNvPicPr>
            <a:picLocks noChangeAspect="1" noChangeArrowheads="1"/>
          </p:cNvPicPr>
          <p:nvPr/>
        </p:nvPicPr>
        <p:blipFill>
          <a:blip r:embed="rId3" cstate="print"/>
          <a:srcRect/>
          <a:stretch>
            <a:fillRect/>
          </a:stretch>
        </p:blipFill>
        <p:spPr bwMode="auto">
          <a:xfrm>
            <a:off x="5867400" y="2057400"/>
            <a:ext cx="2797845" cy="2057400"/>
          </a:xfrm>
          <a:prstGeom prst="rect">
            <a:avLst/>
          </a:prstGeom>
          <a:noFill/>
        </p:spPr>
      </p:pic>
      <p:pic>
        <p:nvPicPr>
          <p:cNvPr id="3075" name="Picture 3" descr="D:\UMSL\FALL 09\IS 5800\OSS pictures\IMG_1193.JPG"/>
          <p:cNvPicPr>
            <a:picLocks noChangeAspect="1" noChangeArrowheads="1"/>
          </p:cNvPicPr>
          <p:nvPr/>
        </p:nvPicPr>
        <p:blipFill>
          <a:blip r:embed="rId4" cstate="print"/>
          <a:srcRect/>
          <a:stretch>
            <a:fillRect/>
          </a:stretch>
        </p:blipFill>
        <p:spPr bwMode="auto">
          <a:xfrm>
            <a:off x="5441734" y="4724400"/>
            <a:ext cx="2578536" cy="1752599"/>
          </a:xfrm>
          <a:prstGeom prst="rect">
            <a:avLst/>
          </a:prstGeom>
          <a:noFill/>
        </p:spPr>
      </p:pic>
      <p:pic>
        <p:nvPicPr>
          <p:cNvPr id="10242" name="Picture 2"/>
          <p:cNvPicPr>
            <a:picLocks noChangeAspect="1" noChangeArrowheads="1"/>
          </p:cNvPicPr>
          <p:nvPr/>
        </p:nvPicPr>
        <p:blipFill>
          <a:blip r:embed="rId5" cstate="print"/>
          <a:srcRect/>
          <a:stretch>
            <a:fillRect/>
          </a:stretch>
        </p:blipFill>
        <p:spPr bwMode="auto">
          <a:xfrm>
            <a:off x="7162800" y="304800"/>
            <a:ext cx="1307910" cy="1089925"/>
          </a:xfrm>
          <a:prstGeom prst="rect">
            <a:avLst/>
          </a:prstGeom>
          <a:noFill/>
          <a:ln w="9525">
            <a:noFill/>
            <a:miter lim="800000"/>
            <a:headEnd/>
            <a:tailEnd/>
          </a:ln>
          <a:effectLst/>
        </p:spPr>
      </p:pic>
      <p:sp>
        <p:nvSpPr>
          <p:cNvPr id="9" name="Rectangle 8"/>
          <p:cNvSpPr/>
          <p:nvPr/>
        </p:nvSpPr>
        <p:spPr>
          <a:xfrm>
            <a:off x="152400" y="6396335"/>
            <a:ext cx="5105400" cy="461665"/>
          </a:xfrm>
          <a:prstGeom prst="rect">
            <a:avLst/>
          </a:prstGeom>
        </p:spPr>
        <p:txBody>
          <a:bodyPr wrap="square">
            <a:spAutoFit/>
          </a:bodyPr>
          <a:lstStyle/>
          <a:p>
            <a:pPr>
              <a:buNone/>
            </a:pPr>
            <a:r>
              <a:rPr lang="en-US" sz="1200" dirty="0" smtClean="0"/>
              <a:t>Elizabeth </a:t>
            </a:r>
            <a:r>
              <a:rPr lang="en-US" sz="1200" dirty="0" err="1" smtClean="0"/>
              <a:t>Desrosiers</a:t>
            </a:r>
            <a:r>
              <a:rPr lang="en-US" sz="1200" dirty="0" smtClean="0"/>
              <a:t>, PMP, CGEIT, Monsanto, interviewed in person by Mark Mathis, and Su Fang, October 24, 2009</a:t>
            </a:r>
          </a:p>
        </p:txBody>
      </p:sp>
      <p:sp>
        <p:nvSpPr>
          <p:cNvPr id="8" name="Slide Number Placeholder 7"/>
          <p:cNvSpPr>
            <a:spLocks noGrp="1"/>
          </p:cNvSpPr>
          <p:nvPr>
            <p:ph type="sldNum" sz="quarter" idx="15"/>
          </p:nvPr>
        </p:nvSpPr>
        <p:spPr/>
        <p:txBody>
          <a:bodyPr/>
          <a:lstStyle/>
          <a:p>
            <a:fld id="{3B05870D-112B-4492-AC28-C8DEF8BEB5C6}"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Right Arrow 7"/>
          <p:cNvSpPr/>
          <p:nvPr/>
        </p:nvSpPr>
        <p:spPr>
          <a:xfrm>
            <a:off x="2413000" y="4038600"/>
            <a:ext cx="3657600" cy="228600"/>
          </a:xfrm>
          <a:prstGeom prst="leftRightArrow">
            <a:avLst/>
          </a:prstGeom>
          <a:solidFill>
            <a:schemeClr val="accent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p:cNvSpPr/>
          <p:nvPr/>
        </p:nvSpPr>
        <p:spPr>
          <a:xfrm>
            <a:off x="3733800" y="3200400"/>
            <a:ext cx="228600" cy="2438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Down Arrow 9"/>
          <p:cNvSpPr/>
          <p:nvPr/>
        </p:nvSpPr>
        <p:spPr>
          <a:xfrm>
            <a:off x="1143000" y="4648200"/>
            <a:ext cx="152400" cy="990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2286000" y="4572000"/>
            <a:ext cx="1219200" cy="1066800"/>
          </a:xfrm>
          <a:prstGeom prst="straightConnector1">
            <a:avLst/>
          </a:prstGeom>
          <a:ln w="60325" cap="sq">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334000" y="4800600"/>
            <a:ext cx="1828800" cy="1295400"/>
          </a:xfrm>
          <a:prstGeom prst="straightConnector1">
            <a:avLst/>
          </a:prstGeom>
          <a:ln w="53975">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162800" y="4572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Procurement</a:t>
            </a:r>
          </a:p>
        </p:txBody>
      </p:sp>
      <p:cxnSp>
        <p:nvCxnSpPr>
          <p:cNvPr id="22" name="Straight Arrow Connector 21"/>
          <p:cNvCxnSpPr/>
          <p:nvPr/>
        </p:nvCxnSpPr>
        <p:spPr>
          <a:xfrm rot="5400000">
            <a:off x="6743700" y="2400300"/>
            <a:ext cx="3124200" cy="457200"/>
          </a:xfrm>
          <a:prstGeom prst="bentConnector3">
            <a:avLst>
              <a:gd name="adj1" fmla="val 99929"/>
            </a:avLst>
          </a:prstGeom>
          <a:ln w="4445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304800" y="228600"/>
            <a:ext cx="51054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sng" strike="noStrike" kern="1200" cap="small" spc="0" normalizeH="0" baseline="0" noProof="0" smtClean="0">
                <a:ln>
                  <a:noFill/>
                </a:ln>
                <a:solidFill>
                  <a:schemeClr val="tx2"/>
                </a:solidFill>
                <a:effectLst/>
                <a:uLnTx/>
                <a:uFillTx/>
                <a:latin typeface="+mj-lt"/>
                <a:ea typeface="+mj-ea"/>
                <a:cs typeface="+mj-cs"/>
              </a:rPr>
              <a:t>Organization Chart</a:t>
            </a:r>
            <a:endParaRPr kumimoji="0" lang="en-US" sz="3000" b="1" i="0" u="sng" strike="noStrike" kern="1200" cap="small" spc="0" normalizeH="0" baseline="0" noProof="0" dirty="0">
              <a:ln>
                <a:noFill/>
              </a:ln>
              <a:solidFill>
                <a:schemeClr val="tx2"/>
              </a:solidFill>
              <a:effectLst/>
              <a:uLnTx/>
              <a:uFillTx/>
              <a:latin typeface="+mj-lt"/>
              <a:ea typeface="+mj-ea"/>
              <a:cs typeface="+mj-cs"/>
            </a:endParaRPr>
          </a:p>
        </p:txBody>
      </p:sp>
      <p:pic>
        <p:nvPicPr>
          <p:cNvPr id="12" name="Picture 2"/>
          <p:cNvPicPr>
            <a:picLocks noChangeAspect="1" noChangeArrowheads="1"/>
          </p:cNvPicPr>
          <p:nvPr/>
        </p:nvPicPr>
        <p:blipFill>
          <a:blip r:embed="rId6" cstate="print"/>
          <a:srcRect/>
          <a:stretch>
            <a:fillRect/>
          </a:stretch>
        </p:blipFill>
        <p:spPr bwMode="auto">
          <a:xfrm>
            <a:off x="6629400" y="5410200"/>
            <a:ext cx="1371600" cy="1143000"/>
          </a:xfrm>
          <a:prstGeom prst="rect">
            <a:avLst/>
          </a:prstGeom>
          <a:noFill/>
          <a:ln w="9525">
            <a:noFill/>
            <a:miter lim="800000"/>
            <a:headEnd/>
            <a:tailEnd/>
          </a:ln>
          <a:effectLst/>
        </p:spPr>
      </p:pic>
      <p:sp>
        <p:nvSpPr>
          <p:cNvPr id="13" name="Slide Number Placeholder 12"/>
          <p:cNvSpPr>
            <a:spLocks noGrp="1"/>
          </p:cNvSpPr>
          <p:nvPr>
            <p:ph type="sldNum" sz="quarter" idx="12"/>
          </p:nvPr>
        </p:nvSpPr>
        <p:spPr/>
        <p:txBody>
          <a:bodyPr/>
          <a:lstStyle/>
          <a:p>
            <a:fld id="{3B05870D-112B-4492-AC28-C8DEF8BEB5C6}"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655638"/>
          </a:xfrm>
        </p:spPr>
        <p:txBody>
          <a:bodyPr/>
          <a:lstStyle/>
          <a:p>
            <a:r>
              <a:rPr lang="en-US" dirty="0" smtClean="0"/>
              <a:t>Problems With Open Source at AB</a:t>
            </a:r>
            <a:endParaRPr lang="en-US" dirty="0"/>
          </a:p>
        </p:txBody>
      </p:sp>
      <p:sp>
        <p:nvSpPr>
          <p:cNvPr id="3" name="Content Placeholder 2"/>
          <p:cNvSpPr>
            <a:spLocks noGrp="1"/>
          </p:cNvSpPr>
          <p:nvPr>
            <p:ph sz="quarter" idx="1"/>
          </p:nvPr>
        </p:nvSpPr>
        <p:spPr>
          <a:xfrm>
            <a:off x="457200" y="1371600"/>
            <a:ext cx="3657600" cy="4572000"/>
          </a:xfrm>
        </p:spPr>
        <p:txBody>
          <a:bodyPr>
            <a:normAutofit lnSpcReduction="10000"/>
          </a:bodyPr>
          <a:lstStyle/>
          <a:p>
            <a:r>
              <a:rPr lang="en-US" sz="2800" dirty="0" smtClean="0"/>
              <a:t>Snag-it</a:t>
            </a:r>
          </a:p>
          <a:p>
            <a:pPr lvl="1"/>
            <a:r>
              <a:rPr lang="en-US" dirty="0" smtClean="0"/>
              <a:t>Employee download of free software</a:t>
            </a:r>
          </a:p>
          <a:p>
            <a:pPr lvl="1"/>
            <a:endParaRPr lang="en-US" dirty="0" smtClean="0"/>
          </a:p>
          <a:p>
            <a:pPr lvl="1"/>
            <a:r>
              <a:rPr lang="en-US" dirty="0" smtClean="0"/>
              <a:t>Agreement statements</a:t>
            </a:r>
          </a:p>
          <a:p>
            <a:pPr lvl="1"/>
            <a:endParaRPr lang="en-US" dirty="0" smtClean="0"/>
          </a:p>
          <a:p>
            <a:pPr lvl="1"/>
            <a:r>
              <a:rPr lang="en-US" dirty="0" smtClean="0"/>
              <a:t>Danger of certain OSS programs for company</a:t>
            </a:r>
          </a:p>
          <a:p>
            <a:pPr lvl="1"/>
            <a:endParaRPr lang="en-US" dirty="0" smtClean="0"/>
          </a:p>
          <a:p>
            <a:pPr lvl="1"/>
            <a:r>
              <a:rPr lang="en-US" dirty="0" smtClean="0"/>
              <a:t>Licensing fees</a:t>
            </a:r>
          </a:p>
          <a:p>
            <a:pPr lvl="1"/>
            <a:endParaRPr lang="en-US" dirty="0" smtClean="0"/>
          </a:p>
          <a:p>
            <a:pPr lvl="1"/>
            <a:r>
              <a:rPr lang="en-US" dirty="0" smtClean="0"/>
              <a:t>Lawsuit exposure</a:t>
            </a:r>
          </a:p>
          <a:p>
            <a:pPr lvl="1"/>
            <a:endParaRPr lang="en-US" dirty="0" smtClean="0"/>
          </a:p>
          <a:p>
            <a:endParaRPr lang="en-US" dirty="0"/>
          </a:p>
        </p:txBody>
      </p:sp>
      <p:pic>
        <p:nvPicPr>
          <p:cNvPr id="5" name="Content Placeholder 4" descr="techsmith_snagit.jpg"/>
          <p:cNvPicPr>
            <a:picLocks noGrp="1" noChangeAspect="1"/>
          </p:cNvPicPr>
          <p:nvPr>
            <p:ph sz="quarter" idx="2"/>
          </p:nvPr>
        </p:nvPicPr>
        <p:blipFill>
          <a:blip r:embed="rId3" cstate="print"/>
          <a:stretch>
            <a:fillRect/>
          </a:stretch>
        </p:blipFill>
        <p:spPr>
          <a:xfrm>
            <a:off x="4267200" y="1295400"/>
            <a:ext cx="3657600" cy="2276856"/>
          </a:xfrm>
        </p:spPr>
      </p:pic>
      <p:pic>
        <p:nvPicPr>
          <p:cNvPr id="1026" name="Picture 2" descr="C:\Documents and Settings\Administrator\My Documents\My Pictures\IS 5800 pics\SnagItEditorAnnotated1.png"/>
          <p:cNvPicPr>
            <a:picLocks noChangeAspect="1" noChangeArrowheads="1"/>
          </p:cNvPicPr>
          <p:nvPr/>
        </p:nvPicPr>
        <p:blipFill>
          <a:blip r:embed="rId4" cstate="print"/>
          <a:srcRect/>
          <a:stretch>
            <a:fillRect/>
          </a:stretch>
        </p:blipFill>
        <p:spPr bwMode="auto">
          <a:xfrm>
            <a:off x="4724400" y="3200400"/>
            <a:ext cx="2667000" cy="2636888"/>
          </a:xfrm>
          <a:prstGeom prst="rect">
            <a:avLst/>
          </a:prstGeom>
          <a:noFill/>
        </p:spPr>
      </p:pic>
      <p:sp>
        <p:nvSpPr>
          <p:cNvPr id="7" name="TextBox 6"/>
          <p:cNvSpPr txBox="1"/>
          <p:nvPr/>
        </p:nvSpPr>
        <p:spPr>
          <a:xfrm>
            <a:off x="152400" y="5943600"/>
            <a:ext cx="8534400" cy="1107996"/>
          </a:xfrm>
          <a:prstGeom prst="rect">
            <a:avLst/>
          </a:prstGeom>
          <a:noFill/>
        </p:spPr>
        <p:txBody>
          <a:bodyPr wrap="square" rtlCol="0">
            <a:spAutoFit/>
          </a:bodyPr>
          <a:lstStyle/>
          <a:p>
            <a:r>
              <a:rPr lang="en-US" sz="1000" u="sng" dirty="0" smtClean="0">
                <a:hlinkClick r:id="rId5"/>
              </a:rPr>
              <a:t>http://images.google.com/imgres?imgurl=http://coad.net/blog/images/SnagItScreenCaptureUtility_A840/SnagItEditorAnnotated1.png&amp;imgrefurl=http://ankitbansal15.blogspot.com/2009_02_01_archive.html&amp;usg=__OuY0GohCNGx4Aj3clVxI9FU61ao=&amp;h=613&amp;w=620&amp;sz=105&amp;hl=en&amp;start=1&amp;um=1&amp;tbnid=PWy4cALPRF3CjM:&amp;tbnh=134&amp;tbnw=136&amp;prev=/images%3Fq%3Dsnag-it%26hl%3Den%26client%3Dfirefox-a%26rls%3Dorg.mozilla:en-US:official%26sa%3DN%26um%3D1</a:t>
            </a:r>
            <a:endParaRPr lang="en-US" sz="1000" u="sng" dirty="0" smtClean="0"/>
          </a:p>
          <a:p>
            <a:r>
              <a:rPr lang="en-US" sz="1000" u="sng" dirty="0" smtClean="0">
                <a:hlinkClick r:id="rId6"/>
              </a:rPr>
              <a:t>www.coderetard.com</a:t>
            </a:r>
            <a:r>
              <a:rPr lang="en-US" sz="1000" dirty="0" smtClean="0"/>
              <a:t>  </a:t>
            </a:r>
          </a:p>
          <a:p>
            <a:endParaRPr lang="en-US" sz="800" dirty="0" smtClean="0"/>
          </a:p>
          <a:p>
            <a:endParaRPr lang="en-US" sz="800" dirty="0"/>
          </a:p>
        </p:txBody>
      </p:sp>
      <p:pic>
        <p:nvPicPr>
          <p:cNvPr id="8" name="Picture 2"/>
          <p:cNvPicPr>
            <a:picLocks noChangeAspect="1" noChangeArrowheads="1"/>
          </p:cNvPicPr>
          <p:nvPr/>
        </p:nvPicPr>
        <p:blipFill>
          <a:blip r:embed="rId7" cstate="print"/>
          <a:srcRect/>
          <a:stretch>
            <a:fillRect/>
          </a:stretch>
        </p:blipFill>
        <p:spPr bwMode="auto">
          <a:xfrm>
            <a:off x="7223760" y="76200"/>
            <a:ext cx="1463040" cy="121920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3B05870D-112B-4492-AC28-C8DEF8BEB5C6}"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Office\MEDIA\CAGCAT10\j0292020.wmf"/>
          <p:cNvPicPr>
            <a:picLocks noChangeAspect="1" noChangeArrowheads="1"/>
          </p:cNvPicPr>
          <p:nvPr/>
        </p:nvPicPr>
        <p:blipFill>
          <a:blip r:embed="rId2" cstate="print"/>
          <a:srcRect/>
          <a:stretch>
            <a:fillRect/>
          </a:stretch>
        </p:blipFill>
        <p:spPr bwMode="auto">
          <a:xfrm>
            <a:off x="1143000" y="4572000"/>
            <a:ext cx="1735532" cy="1647227"/>
          </a:xfrm>
          <a:prstGeom prst="rect">
            <a:avLst/>
          </a:prstGeom>
          <a:noFill/>
        </p:spPr>
      </p:pic>
      <p:pic>
        <p:nvPicPr>
          <p:cNvPr id="4" name="Picture 2" descr="C:\Program Files\Microsoft Office\MEDIA\CAGCAT10\j0292020.wmf"/>
          <p:cNvPicPr>
            <a:picLocks noChangeAspect="1" noChangeArrowheads="1"/>
          </p:cNvPicPr>
          <p:nvPr/>
        </p:nvPicPr>
        <p:blipFill>
          <a:blip r:embed="rId2" cstate="print"/>
          <a:srcRect/>
          <a:stretch>
            <a:fillRect/>
          </a:stretch>
        </p:blipFill>
        <p:spPr bwMode="auto">
          <a:xfrm>
            <a:off x="1219200" y="2590800"/>
            <a:ext cx="1735532" cy="1647227"/>
          </a:xfrm>
          <a:prstGeom prst="rect">
            <a:avLst/>
          </a:prstGeom>
          <a:noFill/>
        </p:spPr>
      </p:pic>
      <p:pic>
        <p:nvPicPr>
          <p:cNvPr id="5" name="Picture 2" descr="C:\Program Files\Microsoft Office\MEDIA\CAGCAT10\j0292020.wmf"/>
          <p:cNvPicPr>
            <a:picLocks noChangeAspect="1" noChangeArrowheads="1"/>
          </p:cNvPicPr>
          <p:nvPr/>
        </p:nvPicPr>
        <p:blipFill>
          <a:blip r:embed="rId2" cstate="print"/>
          <a:srcRect/>
          <a:stretch>
            <a:fillRect/>
          </a:stretch>
        </p:blipFill>
        <p:spPr bwMode="auto">
          <a:xfrm>
            <a:off x="1219200" y="381000"/>
            <a:ext cx="1735532" cy="1647227"/>
          </a:xfrm>
          <a:prstGeom prst="rect">
            <a:avLst/>
          </a:prstGeom>
          <a:noFill/>
        </p:spPr>
      </p:pic>
      <p:sp>
        <p:nvSpPr>
          <p:cNvPr id="6" name="TextBox 5"/>
          <p:cNvSpPr txBox="1"/>
          <p:nvPr/>
        </p:nvSpPr>
        <p:spPr>
          <a:xfrm>
            <a:off x="381000" y="1086142"/>
            <a:ext cx="636814" cy="338554"/>
          </a:xfrm>
          <a:prstGeom prst="rect">
            <a:avLst/>
          </a:prstGeom>
          <a:noFill/>
        </p:spPr>
        <p:txBody>
          <a:bodyPr wrap="square" rtlCol="0">
            <a:spAutoFit/>
          </a:bodyPr>
          <a:lstStyle/>
          <a:p>
            <a:r>
              <a:rPr lang="en-US" sz="1600" dirty="0" smtClean="0"/>
              <a:t>OLD</a:t>
            </a:r>
          </a:p>
        </p:txBody>
      </p:sp>
      <p:sp>
        <p:nvSpPr>
          <p:cNvPr id="7" name="TextBox 6"/>
          <p:cNvSpPr txBox="1"/>
          <p:nvPr/>
        </p:nvSpPr>
        <p:spPr>
          <a:xfrm>
            <a:off x="228600" y="3213392"/>
            <a:ext cx="1132114" cy="307777"/>
          </a:xfrm>
          <a:prstGeom prst="rect">
            <a:avLst/>
          </a:prstGeom>
          <a:noFill/>
        </p:spPr>
        <p:txBody>
          <a:bodyPr wrap="square" rtlCol="0">
            <a:spAutoFit/>
          </a:bodyPr>
          <a:lstStyle/>
          <a:p>
            <a:r>
              <a:rPr lang="en-US" sz="1400" dirty="0" smtClean="0"/>
              <a:t>CURRENT</a:t>
            </a:r>
            <a:endParaRPr lang="en-US" sz="1400" dirty="0"/>
          </a:p>
        </p:txBody>
      </p:sp>
      <p:sp>
        <p:nvSpPr>
          <p:cNvPr id="8" name="TextBox 7"/>
          <p:cNvSpPr txBox="1"/>
          <p:nvPr/>
        </p:nvSpPr>
        <p:spPr>
          <a:xfrm>
            <a:off x="228600" y="5327942"/>
            <a:ext cx="1910443" cy="584775"/>
          </a:xfrm>
          <a:prstGeom prst="rect">
            <a:avLst/>
          </a:prstGeom>
          <a:noFill/>
        </p:spPr>
        <p:txBody>
          <a:bodyPr wrap="square" rtlCol="0">
            <a:spAutoFit/>
          </a:bodyPr>
          <a:lstStyle/>
          <a:p>
            <a:r>
              <a:rPr lang="en-US" sz="1400" dirty="0" smtClean="0"/>
              <a:t>FUTURE</a:t>
            </a:r>
          </a:p>
          <a:p>
            <a:endParaRPr lang="en-US" dirty="0"/>
          </a:p>
        </p:txBody>
      </p:sp>
      <p:sp>
        <p:nvSpPr>
          <p:cNvPr id="1030" name="computr3"/>
          <p:cNvSpPr>
            <a:spLocks noEditPoints="1" noChangeArrowheads="1"/>
          </p:cNvSpPr>
          <p:nvPr/>
        </p:nvSpPr>
        <p:spPr bwMode="auto">
          <a:xfrm>
            <a:off x="3505200" y="2780928"/>
            <a:ext cx="2334986" cy="1511963"/>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4191000" y="2886670"/>
            <a:ext cx="1295400" cy="923330"/>
          </a:xfrm>
          <a:prstGeom prst="rect">
            <a:avLst/>
          </a:prstGeom>
          <a:noFill/>
        </p:spPr>
        <p:txBody>
          <a:bodyPr wrap="square" rtlCol="0">
            <a:spAutoFit/>
          </a:bodyPr>
          <a:lstStyle/>
          <a:p>
            <a:pPr>
              <a:buFontTx/>
              <a:buChar char="-"/>
            </a:pPr>
            <a:r>
              <a:rPr lang="en-US" dirty="0" smtClean="0"/>
              <a:t>Software</a:t>
            </a:r>
          </a:p>
          <a:p>
            <a:pPr>
              <a:buFontTx/>
              <a:buChar char="-"/>
            </a:pPr>
            <a:r>
              <a:rPr lang="en-US" dirty="0" smtClean="0"/>
              <a:t>Data</a:t>
            </a:r>
          </a:p>
          <a:p>
            <a:pPr>
              <a:buFontTx/>
              <a:buChar char="-"/>
            </a:pPr>
            <a:r>
              <a:rPr lang="en-US" dirty="0" smtClean="0"/>
              <a:t>USB </a:t>
            </a:r>
          </a:p>
        </p:txBody>
      </p:sp>
      <p:sp>
        <p:nvSpPr>
          <p:cNvPr id="15" name="computr3"/>
          <p:cNvSpPr>
            <a:spLocks noEditPoints="1" noChangeArrowheads="1"/>
          </p:cNvSpPr>
          <p:nvPr/>
        </p:nvSpPr>
        <p:spPr bwMode="auto">
          <a:xfrm>
            <a:off x="3581400" y="721120"/>
            <a:ext cx="2193471" cy="1209571"/>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6781800" y="1244892"/>
            <a:ext cx="2618014" cy="369332"/>
          </a:xfrm>
          <a:prstGeom prst="rect">
            <a:avLst/>
          </a:prstGeom>
          <a:noFill/>
        </p:spPr>
        <p:txBody>
          <a:bodyPr wrap="square" rtlCol="0">
            <a:spAutoFit/>
          </a:bodyPr>
          <a:lstStyle/>
          <a:p>
            <a:r>
              <a:rPr lang="en-US" dirty="0" smtClean="0"/>
              <a:t>Software (internet)</a:t>
            </a:r>
          </a:p>
        </p:txBody>
      </p:sp>
      <p:sp>
        <p:nvSpPr>
          <p:cNvPr id="17" name="TextBox 16"/>
          <p:cNvSpPr txBox="1"/>
          <p:nvPr/>
        </p:nvSpPr>
        <p:spPr>
          <a:xfrm>
            <a:off x="6781800" y="711492"/>
            <a:ext cx="2362200" cy="369332"/>
          </a:xfrm>
          <a:prstGeom prst="rect">
            <a:avLst/>
          </a:prstGeom>
          <a:noFill/>
        </p:spPr>
        <p:txBody>
          <a:bodyPr wrap="square" rtlCol="0">
            <a:spAutoFit/>
          </a:bodyPr>
          <a:lstStyle/>
          <a:p>
            <a:r>
              <a:rPr lang="en-US" dirty="0" smtClean="0"/>
              <a:t>Software (employee)</a:t>
            </a:r>
            <a:endParaRPr lang="en-US" dirty="0"/>
          </a:p>
        </p:txBody>
      </p:sp>
      <p:sp>
        <p:nvSpPr>
          <p:cNvPr id="19" name="Left Arrow 18"/>
          <p:cNvSpPr/>
          <p:nvPr/>
        </p:nvSpPr>
        <p:spPr>
          <a:xfrm>
            <a:off x="5638800" y="1276334"/>
            <a:ext cx="1132114" cy="120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34200" y="3325234"/>
            <a:ext cx="1627414" cy="96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 </a:t>
            </a:r>
          </a:p>
          <a:p>
            <a:pPr algn="ctr"/>
            <a:r>
              <a:rPr lang="en-US" dirty="0" smtClean="0"/>
              <a:t>Server</a:t>
            </a:r>
          </a:p>
        </p:txBody>
      </p:sp>
      <p:sp>
        <p:nvSpPr>
          <p:cNvPr id="21" name="Rectangle 20"/>
          <p:cNvSpPr/>
          <p:nvPr/>
        </p:nvSpPr>
        <p:spPr>
          <a:xfrm>
            <a:off x="6934200" y="2438400"/>
            <a:ext cx="1627414"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 Library</a:t>
            </a:r>
            <a:endParaRPr lang="en-US" dirty="0"/>
          </a:p>
        </p:txBody>
      </p:sp>
      <p:sp>
        <p:nvSpPr>
          <p:cNvPr id="22" name="Left Arrow 21"/>
          <p:cNvSpPr/>
          <p:nvPr/>
        </p:nvSpPr>
        <p:spPr>
          <a:xfrm>
            <a:off x="5638800" y="2784224"/>
            <a:ext cx="1132114" cy="120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5638800" y="3562334"/>
            <a:ext cx="1132114" cy="120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mputr3"/>
          <p:cNvSpPr>
            <a:spLocks noEditPoints="1" noChangeArrowheads="1"/>
          </p:cNvSpPr>
          <p:nvPr/>
        </p:nvSpPr>
        <p:spPr bwMode="auto">
          <a:xfrm>
            <a:off x="3886200" y="4972600"/>
            <a:ext cx="1910443" cy="1149092"/>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4419600" y="5105400"/>
            <a:ext cx="1066800" cy="615553"/>
          </a:xfrm>
          <a:prstGeom prst="rect">
            <a:avLst/>
          </a:prstGeom>
          <a:noFill/>
        </p:spPr>
        <p:txBody>
          <a:bodyPr wrap="square" rtlCol="0">
            <a:spAutoFit/>
          </a:bodyPr>
          <a:lstStyle/>
          <a:p>
            <a:r>
              <a:rPr lang="en-US" dirty="0" smtClean="0"/>
              <a:t>“</a:t>
            </a:r>
            <a:r>
              <a:rPr lang="en-US" sz="1600" dirty="0" smtClean="0"/>
              <a:t>Dumb”</a:t>
            </a:r>
          </a:p>
          <a:p>
            <a:r>
              <a:rPr lang="en-US" sz="1600" dirty="0" smtClean="0"/>
              <a:t>    PC</a:t>
            </a:r>
            <a:endParaRPr lang="en-US" sz="1600" dirty="0"/>
          </a:p>
        </p:txBody>
      </p:sp>
      <p:sp>
        <p:nvSpPr>
          <p:cNvPr id="26" name="Rectangle 25"/>
          <p:cNvSpPr/>
          <p:nvPr/>
        </p:nvSpPr>
        <p:spPr>
          <a:xfrm>
            <a:off x="6934200" y="4692020"/>
            <a:ext cx="1627414" cy="362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endParaRPr lang="en-US" dirty="0"/>
          </a:p>
        </p:txBody>
      </p:sp>
      <p:sp>
        <p:nvSpPr>
          <p:cNvPr id="27" name="Rectangle 26"/>
          <p:cNvSpPr/>
          <p:nvPr/>
        </p:nvSpPr>
        <p:spPr>
          <a:xfrm>
            <a:off x="6934200" y="5264481"/>
            <a:ext cx="1627414" cy="665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 </a:t>
            </a:r>
          </a:p>
          <a:p>
            <a:pPr algn="ctr"/>
            <a:r>
              <a:rPr lang="en-US" dirty="0" smtClean="0"/>
              <a:t>Server</a:t>
            </a:r>
            <a:endParaRPr lang="en-US" dirty="0"/>
          </a:p>
        </p:txBody>
      </p:sp>
      <p:sp>
        <p:nvSpPr>
          <p:cNvPr id="29" name="Rectangle 28"/>
          <p:cNvSpPr/>
          <p:nvPr/>
        </p:nvSpPr>
        <p:spPr>
          <a:xfrm>
            <a:off x="6934200" y="6124098"/>
            <a:ext cx="1627414" cy="302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a:t>
            </a:r>
            <a:endParaRPr lang="en-US" dirty="0"/>
          </a:p>
        </p:txBody>
      </p:sp>
      <p:sp>
        <p:nvSpPr>
          <p:cNvPr id="32" name="Left Arrow 31"/>
          <p:cNvSpPr/>
          <p:nvPr/>
        </p:nvSpPr>
        <p:spPr>
          <a:xfrm>
            <a:off x="5638800" y="819134"/>
            <a:ext cx="1132114" cy="120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3048000" y="1168692"/>
            <a:ext cx="4953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3048000" y="3394212"/>
            <a:ext cx="424543" cy="60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3048000" y="5375412"/>
            <a:ext cx="707571" cy="60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878286" y="2554069"/>
            <a:ext cx="1132114" cy="646331"/>
          </a:xfrm>
          <a:prstGeom prst="rect">
            <a:avLst/>
          </a:prstGeom>
          <a:noFill/>
        </p:spPr>
        <p:txBody>
          <a:bodyPr wrap="square" rtlCol="0">
            <a:spAutoFit/>
          </a:bodyPr>
          <a:lstStyle/>
          <a:p>
            <a:r>
              <a:rPr lang="en-US" dirty="0" smtClean="0"/>
              <a:t>SMS Push</a:t>
            </a:r>
            <a:endParaRPr lang="en-US" dirty="0"/>
          </a:p>
        </p:txBody>
      </p:sp>
      <p:cxnSp>
        <p:nvCxnSpPr>
          <p:cNvPr id="43" name="Straight Arrow Connector 42"/>
          <p:cNvCxnSpPr/>
          <p:nvPr/>
        </p:nvCxnSpPr>
        <p:spPr>
          <a:xfrm rot="10800000" flipV="1">
            <a:off x="5638800" y="4876800"/>
            <a:ext cx="1219200" cy="3041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5562600" y="5389420"/>
            <a:ext cx="1295400" cy="256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5562602" y="5516208"/>
            <a:ext cx="1295399" cy="7632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20647824">
            <a:off x="5829029" y="4653675"/>
            <a:ext cx="1211424" cy="369332"/>
          </a:xfrm>
          <a:prstGeom prst="rect">
            <a:avLst/>
          </a:prstGeom>
          <a:noFill/>
        </p:spPr>
        <p:txBody>
          <a:bodyPr wrap="square" rtlCol="0">
            <a:spAutoFit/>
          </a:bodyPr>
          <a:lstStyle/>
          <a:p>
            <a:r>
              <a:rPr lang="en-US" dirty="0" smtClean="0"/>
              <a:t>Browser</a:t>
            </a:r>
            <a:endParaRPr lang="en-US" dirty="0"/>
          </a:p>
        </p:txBody>
      </p:sp>
      <p:sp>
        <p:nvSpPr>
          <p:cNvPr id="51" name="TextBox 50"/>
          <p:cNvSpPr txBox="1"/>
          <p:nvPr/>
        </p:nvSpPr>
        <p:spPr>
          <a:xfrm>
            <a:off x="6003471" y="5130923"/>
            <a:ext cx="930729" cy="369332"/>
          </a:xfrm>
          <a:prstGeom prst="rect">
            <a:avLst/>
          </a:prstGeom>
          <a:noFill/>
        </p:spPr>
        <p:txBody>
          <a:bodyPr wrap="square" rtlCol="0">
            <a:spAutoFit/>
          </a:bodyPr>
          <a:lstStyle/>
          <a:p>
            <a:r>
              <a:rPr lang="en-US" dirty="0" smtClean="0"/>
              <a:t>Citrix</a:t>
            </a:r>
            <a:endParaRPr lang="en-US" dirty="0"/>
          </a:p>
        </p:txBody>
      </p:sp>
      <p:sp>
        <p:nvSpPr>
          <p:cNvPr id="52" name="TextBox 51"/>
          <p:cNvSpPr txBox="1"/>
          <p:nvPr/>
        </p:nvSpPr>
        <p:spPr>
          <a:xfrm rot="1810961">
            <a:off x="5721508" y="5660139"/>
            <a:ext cx="1273629" cy="369332"/>
          </a:xfrm>
          <a:prstGeom prst="rect">
            <a:avLst/>
          </a:prstGeom>
          <a:noFill/>
        </p:spPr>
        <p:txBody>
          <a:bodyPr wrap="square" rtlCol="0">
            <a:spAutoFit/>
          </a:bodyPr>
          <a:lstStyle/>
          <a:p>
            <a:r>
              <a:rPr lang="en-US" dirty="0" smtClean="0"/>
              <a:t>SMS Push</a:t>
            </a:r>
          </a:p>
        </p:txBody>
      </p:sp>
      <p:sp>
        <p:nvSpPr>
          <p:cNvPr id="54" name="TextBox 53"/>
          <p:cNvSpPr txBox="1"/>
          <p:nvPr/>
        </p:nvSpPr>
        <p:spPr>
          <a:xfrm>
            <a:off x="4572000" y="6197892"/>
            <a:ext cx="1485900" cy="369332"/>
          </a:xfrm>
          <a:prstGeom prst="rect">
            <a:avLst/>
          </a:prstGeom>
          <a:noFill/>
        </p:spPr>
        <p:txBody>
          <a:bodyPr wrap="square" rtlCol="0">
            <a:spAutoFit/>
          </a:bodyPr>
          <a:lstStyle/>
          <a:p>
            <a:r>
              <a:rPr lang="en-US" dirty="0" smtClean="0"/>
              <a:t>No USB</a:t>
            </a:r>
            <a:endParaRPr lang="en-US" dirty="0"/>
          </a:p>
        </p:txBody>
      </p:sp>
      <p:cxnSp>
        <p:nvCxnSpPr>
          <p:cNvPr id="57" name="Straight Connector 56"/>
          <p:cNvCxnSpPr/>
          <p:nvPr/>
        </p:nvCxnSpPr>
        <p:spPr>
          <a:xfrm>
            <a:off x="228600" y="4369092"/>
            <a:ext cx="8490857" cy="32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8600" y="2083092"/>
            <a:ext cx="8490857" cy="32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2287490" y="2894111"/>
            <a:ext cx="1828800" cy="307777"/>
          </a:xfrm>
          <a:prstGeom prst="rect">
            <a:avLst/>
          </a:prstGeom>
          <a:noFill/>
        </p:spPr>
        <p:txBody>
          <a:bodyPr wrap="square" rtlCol="0">
            <a:spAutoFit/>
          </a:bodyPr>
          <a:lstStyle/>
          <a:p>
            <a:r>
              <a:rPr lang="en-US" sz="1400" dirty="0" smtClean="0"/>
              <a:t>Admin. lock</a:t>
            </a:r>
            <a:endParaRPr lang="en-US" sz="1400" dirty="0"/>
          </a:p>
        </p:txBody>
      </p:sp>
      <p:sp>
        <p:nvSpPr>
          <p:cNvPr id="42" name="Slide Number Placeholder 41"/>
          <p:cNvSpPr>
            <a:spLocks noGrp="1"/>
          </p:cNvSpPr>
          <p:nvPr>
            <p:ph type="sldNum" sz="quarter" idx="12"/>
          </p:nvPr>
        </p:nvSpPr>
        <p:spPr/>
        <p:txBody>
          <a:bodyPr/>
          <a:lstStyle/>
          <a:p>
            <a:fld id="{3B05870D-112B-4492-AC28-C8DEF8BEB5C6}"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67600" cy="1143000"/>
          </a:xfrm>
        </p:spPr>
        <p:txBody>
          <a:bodyPr/>
          <a:lstStyle/>
          <a:p>
            <a:r>
              <a:rPr lang="en-US" dirty="0" smtClean="0"/>
              <a:t>Essential Prerequisites to manage open source application software</a:t>
            </a:r>
            <a:endParaRPr lang="en-US" dirty="0"/>
          </a:p>
        </p:txBody>
      </p:sp>
      <p:sp>
        <p:nvSpPr>
          <p:cNvPr id="3" name="Content Placeholder 2"/>
          <p:cNvSpPr>
            <a:spLocks noGrp="1"/>
          </p:cNvSpPr>
          <p:nvPr>
            <p:ph sz="quarter" idx="1"/>
          </p:nvPr>
        </p:nvSpPr>
        <p:spPr>
          <a:xfrm>
            <a:off x="762000" y="1752600"/>
            <a:ext cx="7467600" cy="3657600"/>
          </a:xfrm>
        </p:spPr>
        <p:txBody>
          <a:bodyPr/>
          <a:lstStyle/>
          <a:p>
            <a:r>
              <a:rPr lang="en-US" dirty="0" smtClean="0"/>
              <a:t>Approved Tech List</a:t>
            </a:r>
          </a:p>
          <a:p>
            <a:pPr lvl="1"/>
            <a:r>
              <a:rPr lang="en-US" dirty="0" smtClean="0"/>
              <a:t>Standard build for PCs/servers</a:t>
            </a:r>
          </a:p>
          <a:p>
            <a:pPr lvl="1"/>
            <a:r>
              <a:rPr lang="en-US" dirty="0" smtClean="0"/>
              <a:t>Approved software by role – developer, architect, project manager</a:t>
            </a:r>
          </a:p>
          <a:p>
            <a:r>
              <a:rPr lang="en-US" dirty="0" smtClean="0"/>
              <a:t>Ability to Inventory PCs </a:t>
            </a:r>
          </a:p>
          <a:p>
            <a:pPr lvl="1"/>
            <a:r>
              <a:rPr lang="en-US" dirty="0" smtClean="0"/>
              <a:t>SMS at AB</a:t>
            </a:r>
          </a:p>
          <a:p>
            <a:pPr lvl="1"/>
            <a:r>
              <a:rPr lang="en-US" dirty="0" err="1" smtClean="0"/>
              <a:t>Altiris</a:t>
            </a:r>
            <a:r>
              <a:rPr lang="en-US" dirty="0" smtClean="0"/>
              <a:t> at Monsanto</a:t>
            </a:r>
          </a:p>
          <a:p>
            <a:r>
              <a:rPr lang="en-US" dirty="0" smtClean="0"/>
              <a:t>Well-defined deployment process with checkpoint</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797490" y="5715000"/>
            <a:ext cx="1003110" cy="835925"/>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2819400" y="5791200"/>
            <a:ext cx="909872" cy="685799"/>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152400" y="5746678"/>
            <a:ext cx="2547582" cy="806522"/>
          </a:xfrm>
          <a:prstGeom prst="rect">
            <a:avLst/>
          </a:prstGeom>
          <a:noFill/>
          <a:ln w="9525">
            <a:noFill/>
            <a:miter lim="800000"/>
            <a:headEnd/>
            <a:tailEnd/>
          </a:ln>
        </p:spPr>
      </p:pic>
      <p:sp>
        <p:nvSpPr>
          <p:cNvPr id="9" name="Slide Number Placeholder 8"/>
          <p:cNvSpPr>
            <a:spLocks noGrp="1"/>
          </p:cNvSpPr>
          <p:nvPr>
            <p:ph type="sldNum" sz="quarter" idx="15"/>
          </p:nvPr>
        </p:nvSpPr>
        <p:spPr/>
        <p:txBody>
          <a:bodyPr/>
          <a:lstStyle/>
          <a:p>
            <a:fld id="{3B05870D-112B-4492-AC28-C8DEF8BEB5C6}"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67600" cy="1143000"/>
          </a:xfrm>
        </p:spPr>
        <p:txBody>
          <a:bodyPr/>
          <a:lstStyle/>
          <a:p>
            <a:r>
              <a:rPr lang="en-US" dirty="0" smtClean="0"/>
              <a:t>Essential Prerequisites to manage open source application software</a:t>
            </a:r>
            <a:endParaRPr lang="en-US" dirty="0"/>
          </a:p>
        </p:txBody>
      </p:sp>
      <p:sp>
        <p:nvSpPr>
          <p:cNvPr id="3" name="Content Placeholder 2"/>
          <p:cNvSpPr>
            <a:spLocks noGrp="1"/>
          </p:cNvSpPr>
          <p:nvPr>
            <p:ph sz="quarter" idx="1"/>
          </p:nvPr>
        </p:nvSpPr>
        <p:spPr>
          <a:xfrm>
            <a:off x="762000" y="1752600"/>
            <a:ext cx="7467600" cy="3886200"/>
          </a:xfrm>
        </p:spPr>
        <p:txBody>
          <a:bodyPr/>
          <a:lstStyle/>
          <a:p>
            <a:r>
              <a:rPr lang="en-US" dirty="0" smtClean="0"/>
              <a:t>IT Policy for:</a:t>
            </a:r>
          </a:p>
          <a:p>
            <a:pPr lvl="1"/>
            <a:r>
              <a:rPr lang="en-US" dirty="0" smtClean="0"/>
              <a:t>Unauthorized download</a:t>
            </a:r>
          </a:p>
          <a:p>
            <a:pPr lvl="1"/>
            <a:r>
              <a:rPr lang="en-US" dirty="0" smtClean="0"/>
              <a:t>Technology acquisition</a:t>
            </a:r>
          </a:p>
          <a:p>
            <a:pPr lvl="1"/>
            <a:r>
              <a:rPr lang="en-US" dirty="0" smtClean="0"/>
              <a:t>What can attach to network</a:t>
            </a:r>
          </a:p>
          <a:p>
            <a:r>
              <a:rPr lang="en-US" dirty="0" smtClean="0"/>
              <a:t>Communication &amp; Training on software acquisition processes and IT policies</a:t>
            </a:r>
          </a:p>
          <a:p>
            <a:pPr lvl="1"/>
            <a:r>
              <a:rPr lang="en-US" dirty="0" smtClean="0"/>
              <a:t>Acknowledgment  - employees must prove that they’ve read the policies</a:t>
            </a:r>
          </a:p>
          <a:p>
            <a:pPr lvl="1"/>
            <a:r>
              <a:rPr lang="en-US" dirty="0" smtClean="0"/>
              <a:t>Lock Administration rights on PCs</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797490" y="5715000"/>
            <a:ext cx="1003110" cy="835925"/>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2819400" y="5791200"/>
            <a:ext cx="909872" cy="685799"/>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152400" y="5746678"/>
            <a:ext cx="2547582" cy="806522"/>
          </a:xfrm>
          <a:prstGeom prst="rect">
            <a:avLst/>
          </a:prstGeom>
          <a:noFill/>
          <a:ln w="9525">
            <a:noFill/>
            <a:miter lim="800000"/>
            <a:headEnd/>
            <a:tailEnd/>
          </a:ln>
        </p:spPr>
      </p:pic>
      <p:sp>
        <p:nvSpPr>
          <p:cNvPr id="9" name="Slide Number Placeholder 8"/>
          <p:cNvSpPr>
            <a:spLocks noGrp="1"/>
          </p:cNvSpPr>
          <p:nvPr>
            <p:ph type="sldNum" sz="quarter" idx="15"/>
          </p:nvPr>
        </p:nvSpPr>
        <p:spPr/>
        <p:txBody>
          <a:bodyPr/>
          <a:lstStyle/>
          <a:p>
            <a:fld id="{3B05870D-112B-4492-AC28-C8DEF8BEB5C6}"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731838"/>
          </a:xfrm>
        </p:spPr>
        <p:txBody>
          <a:bodyPr/>
          <a:lstStyle/>
          <a:p>
            <a:r>
              <a:rPr lang="en-US" b="1" dirty="0" smtClean="0"/>
              <a:t>Results of the survey</a:t>
            </a:r>
            <a:endParaRPr lang="en-US" b="1" dirty="0"/>
          </a:p>
        </p:txBody>
      </p:sp>
      <p:sp>
        <p:nvSpPr>
          <p:cNvPr id="5" name="TextBox 4"/>
          <p:cNvSpPr txBox="1"/>
          <p:nvPr/>
        </p:nvSpPr>
        <p:spPr>
          <a:xfrm>
            <a:off x="6629400" y="2133600"/>
            <a:ext cx="2057400" cy="3170099"/>
          </a:xfrm>
          <a:prstGeom prst="rect">
            <a:avLst/>
          </a:prstGeom>
          <a:noFill/>
        </p:spPr>
        <p:txBody>
          <a:bodyPr wrap="square" rtlCol="0">
            <a:spAutoFit/>
          </a:bodyPr>
          <a:lstStyle/>
          <a:p>
            <a:pPr algn="ctr"/>
            <a:r>
              <a:rPr lang="en-US" sz="2000" dirty="0" smtClean="0"/>
              <a:t>36% know Firefox.</a:t>
            </a:r>
          </a:p>
          <a:p>
            <a:pPr algn="ctr"/>
            <a:r>
              <a:rPr lang="en-US" sz="2000" dirty="0" smtClean="0"/>
              <a:t>This  may be because the Internet browsers in USML computer labs are all Firefox. </a:t>
            </a:r>
          </a:p>
          <a:p>
            <a:pPr algn="ctr"/>
            <a:endParaRPr lang="en-US" sz="2000" dirty="0"/>
          </a:p>
        </p:txBody>
      </p:sp>
      <p:graphicFrame>
        <p:nvGraphicFramePr>
          <p:cNvPr id="6" name="图表 5"/>
          <p:cNvGraphicFramePr/>
          <p:nvPr/>
        </p:nvGraphicFramePr>
        <p:xfrm>
          <a:off x="457200" y="1981200"/>
          <a:ext cx="6248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p:cNvSpPr txBox="1">
            <a:spLocks/>
          </p:cNvSpPr>
          <p:nvPr/>
        </p:nvSpPr>
        <p:spPr>
          <a:xfrm>
            <a:off x="609600" y="1371600"/>
            <a:ext cx="6172200" cy="5334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What kind of OSS </a:t>
            </a:r>
            <a:r>
              <a:rPr lang="en-US" sz="2400" dirty="0" smtClean="0"/>
              <a:t>have you heard of</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11" name="Content Placeholder 10"/>
          <p:cNvSpPr>
            <a:spLocks noGrp="1"/>
          </p:cNvSpPr>
          <p:nvPr>
            <p:ph sz="quarter" idx="1"/>
          </p:nvPr>
        </p:nvSpPr>
        <p:spPr/>
        <p:txBody>
          <a:bodyPr/>
          <a:lstStyle/>
          <a:p>
            <a:pPr>
              <a:buNone/>
            </a:pPr>
            <a:endParaRPr lang="en-US" dirty="0"/>
          </a:p>
        </p:txBody>
      </p:sp>
      <p:sp>
        <p:nvSpPr>
          <p:cNvPr id="7" name="Slide Number Placeholder 6"/>
          <p:cNvSpPr>
            <a:spLocks noGrp="1"/>
          </p:cNvSpPr>
          <p:nvPr>
            <p:ph type="sldNum" sz="quarter" idx="15"/>
          </p:nvPr>
        </p:nvSpPr>
        <p:spPr/>
        <p:txBody>
          <a:bodyPr/>
          <a:lstStyle/>
          <a:p>
            <a:fld id="{3B05870D-112B-4492-AC28-C8DEF8BEB5C6}"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680" y="3355848"/>
            <a:ext cx="4922520" cy="533400"/>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472281" y="929481"/>
            <a:ext cx="1981200" cy="579438"/>
          </a:xfrm>
        </p:spPr>
        <p:txBody>
          <a:bodyPr>
            <a:normAutofit/>
          </a:bodyPr>
          <a:lstStyle/>
          <a:p>
            <a:r>
              <a:rPr lang="en-US" b="1" dirty="0" smtClean="0">
                <a:solidFill>
                  <a:schemeClr val="accent2">
                    <a:lumMod val="75000"/>
                  </a:schemeClr>
                </a:solidFill>
              </a:rPr>
              <a:t>Content</a:t>
            </a:r>
            <a:endParaRPr lang="en-US" b="1" dirty="0">
              <a:solidFill>
                <a:schemeClr val="accent2">
                  <a:lumMod val="75000"/>
                </a:schemeClr>
              </a:solidFill>
            </a:endParaRPr>
          </a:p>
        </p:txBody>
      </p:sp>
      <p:sp>
        <p:nvSpPr>
          <p:cNvPr id="3" name="Content Placeholder 2"/>
          <p:cNvSpPr>
            <a:spLocks noGrp="1"/>
          </p:cNvSpPr>
          <p:nvPr>
            <p:ph sz="quarter" idx="1"/>
          </p:nvPr>
        </p:nvSpPr>
        <p:spPr>
          <a:xfrm>
            <a:off x="914400" y="2060448"/>
            <a:ext cx="7467600" cy="4873752"/>
          </a:xfrm>
        </p:spPr>
        <p:txBody>
          <a:bodyPr>
            <a:normAutofit/>
          </a:bodyPr>
          <a:lstStyle/>
          <a:p>
            <a:r>
              <a:rPr lang="en-US" dirty="0" smtClean="0"/>
              <a:t>Background &amp; Overview</a:t>
            </a:r>
          </a:p>
          <a:p>
            <a:r>
              <a:rPr lang="en-US" dirty="0" smtClean="0"/>
              <a:t>Case study</a:t>
            </a:r>
          </a:p>
          <a:p>
            <a:r>
              <a:rPr lang="en-US" dirty="0" smtClean="0"/>
              <a:t>OSS Vs Proprietary Systems</a:t>
            </a:r>
          </a:p>
          <a:p>
            <a:r>
              <a:rPr lang="en-US" sz="2800" b="1" dirty="0" smtClean="0">
                <a:solidFill>
                  <a:schemeClr val="accent2">
                    <a:lumMod val="75000"/>
                  </a:schemeClr>
                </a:solidFill>
              </a:rPr>
              <a:t>What have we learned?</a:t>
            </a:r>
          </a:p>
          <a:p>
            <a:r>
              <a:rPr lang="en-US" dirty="0" smtClean="0"/>
              <a:t>Best practices for Open Systems</a:t>
            </a:r>
          </a:p>
        </p:txBody>
      </p:sp>
      <p:pic>
        <p:nvPicPr>
          <p:cNvPr id="1028" name="Picture 4"/>
          <p:cNvPicPr>
            <a:picLocks noChangeAspect="1" noChangeArrowheads="1"/>
          </p:cNvPicPr>
          <p:nvPr/>
        </p:nvPicPr>
        <p:blipFill>
          <a:blip r:embed="rId3" cstate="print"/>
          <a:srcRect/>
          <a:stretch>
            <a:fillRect/>
          </a:stretch>
        </p:blipFill>
        <p:spPr bwMode="auto">
          <a:xfrm>
            <a:off x="6250948" y="1908048"/>
            <a:ext cx="1597652" cy="253365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3429000" y="296227"/>
            <a:ext cx="1600200" cy="1380173"/>
          </a:xfrm>
          <a:prstGeom prst="rect">
            <a:avLst/>
          </a:prstGeom>
          <a:noFill/>
          <a:ln w="9525">
            <a:solidFill>
              <a:schemeClr val="accent1"/>
            </a:solidFill>
            <a:miter lim="800000"/>
            <a:headEnd/>
            <a:tailEnd/>
          </a:ln>
          <a:effectLst>
            <a:outerShdw blurRad="50800" dist="76200" dir="600000" algn="ctr" rotWithShape="0">
              <a:srgbClr val="000000">
                <a:alpha val="43137"/>
              </a:srgbClr>
            </a:outerShdw>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50</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b="1" dirty="0" smtClean="0">
                <a:solidFill>
                  <a:schemeClr val="bg1">
                    <a:lumMod val="50000"/>
                  </a:schemeClr>
                </a:solidFill>
              </a:rPr>
              <a:t>What have we learned?</a:t>
            </a:r>
          </a:p>
        </p:txBody>
      </p:sp>
      <p:sp>
        <p:nvSpPr>
          <p:cNvPr id="8" name="Content Placeholder 2"/>
          <p:cNvSpPr>
            <a:spLocks noGrp="1"/>
          </p:cNvSpPr>
          <p:nvPr>
            <p:ph idx="1"/>
          </p:nvPr>
        </p:nvSpPr>
        <p:spPr>
          <a:xfrm>
            <a:off x="762000" y="1295400"/>
            <a:ext cx="7620000" cy="4525963"/>
          </a:xfrm>
        </p:spPr>
        <p:txBody>
          <a:bodyPr>
            <a:normAutofit/>
          </a:bodyPr>
          <a:lstStyle/>
          <a:p>
            <a:r>
              <a:rPr lang="en-US" dirty="0" smtClean="0"/>
              <a:t>A lot of people are using some kind of OSS, but they do not know that it is an OSS.</a:t>
            </a:r>
          </a:p>
          <a:p>
            <a:r>
              <a:rPr lang="en-US" dirty="0" smtClean="0"/>
              <a:t>OSS has advantages in management, such as cost reduction, customization, support, and security.</a:t>
            </a:r>
          </a:p>
          <a:p>
            <a:r>
              <a:rPr lang="en-US" dirty="0" smtClean="0"/>
              <a:t>OSS is widely used in the </a:t>
            </a:r>
            <a:r>
              <a:rPr lang="en-US" altLang="zh-CN" dirty="0" smtClean="0"/>
              <a:t>supercomputer operating system family, while private software is more popular in desktops.</a:t>
            </a:r>
            <a:endParaRPr lang="en-US" dirty="0" smtClean="0"/>
          </a:p>
          <a:p>
            <a:r>
              <a:rPr lang="en-US" dirty="0" smtClean="0"/>
              <a:t>Even OSS accounts for a small part in the software usage of companies. It will be more popular in the future when those companies gain more educated staffs.</a:t>
            </a:r>
          </a:p>
        </p:txBody>
      </p:sp>
      <p:sp>
        <p:nvSpPr>
          <p:cNvPr id="4" name="Slide Number Placeholder 3"/>
          <p:cNvSpPr>
            <a:spLocks noGrp="1"/>
          </p:cNvSpPr>
          <p:nvPr>
            <p:ph type="sldNum" sz="quarter" idx="15"/>
          </p:nvPr>
        </p:nvSpPr>
        <p:spPr/>
        <p:txBody>
          <a:bodyPr/>
          <a:lstStyle/>
          <a:p>
            <a:fld id="{3B05870D-112B-4492-AC28-C8DEF8BEB5C6}"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733800"/>
            <a:ext cx="6553200" cy="685800"/>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472281" y="929481"/>
            <a:ext cx="1981200" cy="579438"/>
          </a:xfrm>
        </p:spPr>
        <p:txBody>
          <a:bodyPr>
            <a:normAutofit/>
          </a:bodyPr>
          <a:lstStyle/>
          <a:p>
            <a:r>
              <a:rPr lang="en-US" b="1" dirty="0" smtClean="0">
                <a:solidFill>
                  <a:schemeClr val="accent2">
                    <a:lumMod val="75000"/>
                  </a:schemeClr>
                </a:solidFill>
              </a:rPr>
              <a:t>Content</a:t>
            </a:r>
            <a:endParaRPr lang="en-US" b="1" dirty="0">
              <a:solidFill>
                <a:schemeClr val="accent2">
                  <a:lumMod val="75000"/>
                </a:schemeClr>
              </a:solidFill>
            </a:endParaRPr>
          </a:p>
        </p:txBody>
      </p:sp>
      <p:sp>
        <p:nvSpPr>
          <p:cNvPr id="3" name="Content Placeholder 2"/>
          <p:cNvSpPr>
            <a:spLocks noGrp="1"/>
          </p:cNvSpPr>
          <p:nvPr>
            <p:ph sz="quarter" idx="1"/>
          </p:nvPr>
        </p:nvSpPr>
        <p:spPr>
          <a:xfrm>
            <a:off x="914400" y="1981200"/>
            <a:ext cx="7467600" cy="4873752"/>
          </a:xfrm>
        </p:spPr>
        <p:txBody>
          <a:bodyPr>
            <a:normAutofit/>
          </a:bodyPr>
          <a:lstStyle/>
          <a:p>
            <a:r>
              <a:rPr lang="en-US" dirty="0" smtClean="0"/>
              <a:t>Background &amp; Overview</a:t>
            </a:r>
          </a:p>
          <a:p>
            <a:r>
              <a:rPr lang="en-US" dirty="0" smtClean="0"/>
              <a:t>Case study</a:t>
            </a:r>
          </a:p>
          <a:p>
            <a:r>
              <a:rPr lang="en-US" dirty="0" smtClean="0"/>
              <a:t>OSS Vs Proprietary Systems</a:t>
            </a:r>
          </a:p>
          <a:p>
            <a:r>
              <a:rPr lang="en-US" dirty="0" smtClean="0"/>
              <a:t>What have we learned?</a:t>
            </a:r>
          </a:p>
          <a:p>
            <a:r>
              <a:rPr lang="en-US" sz="2800" b="1" dirty="0" smtClean="0">
                <a:solidFill>
                  <a:schemeClr val="accent2">
                    <a:lumMod val="75000"/>
                  </a:schemeClr>
                </a:solidFill>
              </a:rPr>
              <a:t>Best practices for Open Systems</a:t>
            </a:r>
          </a:p>
        </p:txBody>
      </p:sp>
      <p:pic>
        <p:nvPicPr>
          <p:cNvPr id="2052" name="Picture 4"/>
          <p:cNvPicPr>
            <a:picLocks noChangeAspect="1" noChangeArrowheads="1"/>
          </p:cNvPicPr>
          <p:nvPr/>
        </p:nvPicPr>
        <p:blipFill>
          <a:blip r:embed="rId3" cstate="print"/>
          <a:srcRect/>
          <a:stretch>
            <a:fillRect/>
          </a:stretch>
        </p:blipFill>
        <p:spPr bwMode="auto">
          <a:xfrm>
            <a:off x="5715000" y="4648200"/>
            <a:ext cx="1606550" cy="87630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3429000" y="372427"/>
            <a:ext cx="1600200" cy="1380173"/>
          </a:xfrm>
          <a:prstGeom prst="rect">
            <a:avLst/>
          </a:prstGeom>
          <a:noFill/>
          <a:ln w="9525">
            <a:solidFill>
              <a:schemeClr val="accent1"/>
            </a:solidFill>
            <a:miter lim="800000"/>
            <a:headEnd/>
            <a:tailEnd/>
          </a:ln>
          <a:effectLst>
            <a:outerShdw blurRad="50800" dist="76200" dir="600000" algn="ctr" rotWithShape="0">
              <a:srgbClr val="000000">
                <a:alpha val="43137"/>
              </a:srgbClr>
            </a:outerShdw>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52</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lumMod val="50000"/>
                  </a:schemeClr>
                </a:solidFill>
              </a:rPr>
              <a:t>Best Practices for Managerial  use of Open Source Systems</a:t>
            </a:r>
            <a:endParaRPr lang="en-US" b="1" dirty="0">
              <a:solidFill>
                <a:schemeClr val="bg1">
                  <a:lumMod val="50000"/>
                </a:schemeClr>
              </a:solidFill>
            </a:endParaRPr>
          </a:p>
        </p:txBody>
      </p:sp>
      <p:sp>
        <p:nvSpPr>
          <p:cNvPr id="3" name="Content Placeholder 2"/>
          <p:cNvSpPr>
            <a:spLocks noGrp="1"/>
          </p:cNvSpPr>
          <p:nvPr>
            <p:ph sz="quarter" idx="1"/>
          </p:nvPr>
        </p:nvSpPr>
        <p:spPr>
          <a:xfrm>
            <a:off x="838200" y="1600200"/>
            <a:ext cx="7467600" cy="4873752"/>
          </a:xfrm>
        </p:spPr>
        <p:txBody>
          <a:bodyPr/>
          <a:lstStyle/>
          <a:p>
            <a:r>
              <a:rPr lang="en-US" dirty="0" smtClean="0"/>
              <a:t>Use open systems in line with your corporate strategy</a:t>
            </a:r>
          </a:p>
          <a:p>
            <a:pPr lvl="1"/>
            <a:r>
              <a:rPr lang="en-US" dirty="0" smtClean="0"/>
              <a:t>Don’t just focus on cost savings</a:t>
            </a:r>
          </a:p>
          <a:p>
            <a:pPr lvl="1"/>
            <a:r>
              <a:rPr lang="en-US" dirty="0" smtClean="0"/>
              <a:t>Make sure OSS works in line with your proprietary software</a:t>
            </a:r>
          </a:p>
          <a:p>
            <a:r>
              <a:rPr lang="en-US" dirty="0" smtClean="0"/>
              <a:t>Research other companies who have already used  the OSS that you are thinking of using</a:t>
            </a:r>
          </a:p>
          <a:p>
            <a:r>
              <a:rPr lang="en-US" dirty="0" smtClean="0"/>
              <a:t>Ensure your company has an IT policy restricting what programs your employees are and aren’t able to download (e.g. Snag-It)</a:t>
            </a:r>
          </a:p>
          <a:p>
            <a:r>
              <a:rPr lang="en-US" dirty="0" smtClean="0"/>
              <a:t>Have the proper change management when integrating open systems into your business</a:t>
            </a:r>
          </a:p>
          <a:p>
            <a:endParaRPr lang="en-US" dirty="0"/>
          </a:p>
        </p:txBody>
      </p:sp>
      <p:sp>
        <p:nvSpPr>
          <p:cNvPr id="4" name="Slide Number Placeholder 3"/>
          <p:cNvSpPr>
            <a:spLocks noGrp="1"/>
          </p:cNvSpPr>
          <p:nvPr>
            <p:ph type="sldNum" sz="quarter" idx="15"/>
          </p:nvPr>
        </p:nvSpPr>
        <p:spPr/>
        <p:txBody>
          <a:bodyPr/>
          <a:lstStyle/>
          <a:p>
            <a:fld id="{3B05870D-112B-4492-AC28-C8DEF8BEB5C6}"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133600"/>
            <a:ext cx="4419600" cy="1143000"/>
          </a:xfrm>
        </p:spPr>
        <p:txBody>
          <a:bodyPr>
            <a:noAutofit/>
          </a:bodyPr>
          <a:lstStyle/>
          <a:p>
            <a:r>
              <a:rPr lang="en-US" sz="4000" dirty="0" smtClean="0"/>
              <a:t>Any Questions?</a:t>
            </a:r>
            <a:br>
              <a:rPr lang="en-US" sz="4000" dirty="0" smtClean="0"/>
            </a:br>
            <a:endParaRPr lang="en-US" sz="4000" dirty="0"/>
          </a:p>
        </p:txBody>
      </p:sp>
      <p:sp>
        <p:nvSpPr>
          <p:cNvPr id="3" name="Title 1"/>
          <p:cNvSpPr txBox="1">
            <a:spLocks/>
          </p:cNvSpPr>
          <p:nvPr/>
        </p:nvSpPr>
        <p:spPr>
          <a:xfrm>
            <a:off x="2209800" y="3124200"/>
            <a:ext cx="4876800" cy="1143000"/>
          </a:xfrm>
          <a:prstGeom prst="rect">
            <a:avLst/>
          </a:prstGeom>
        </p:spPr>
        <p:txBody>
          <a:bodyPr vert="horz"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3">
                    <a:lumMod val="60000"/>
                    <a:lumOff val="40000"/>
                  </a:schemeClr>
                </a:solidFill>
                <a:effectLst/>
                <a:uLnTx/>
                <a:uFillTx/>
                <a:latin typeface="+mj-lt"/>
                <a:ea typeface="+mj-ea"/>
                <a:cs typeface="+mj-cs"/>
              </a:rPr>
              <a:t>…Result of Competition</a:t>
            </a:r>
            <a:br>
              <a:rPr kumimoji="0" lang="en-US" sz="3000" b="0" i="0" u="none" strike="noStrike" kern="1200" cap="small" spc="0" normalizeH="0" baseline="0" noProof="0" dirty="0" smtClean="0">
                <a:ln>
                  <a:noFill/>
                </a:ln>
                <a:solidFill>
                  <a:schemeClr val="accent3">
                    <a:lumMod val="60000"/>
                    <a:lumOff val="40000"/>
                  </a:schemeClr>
                </a:solidFill>
                <a:effectLst/>
                <a:uLnTx/>
                <a:uFillTx/>
                <a:latin typeface="+mj-lt"/>
                <a:ea typeface="+mj-ea"/>
                <a:cs typeface="+mj-cs"/>
              </a:rPr>
            </a:br>
            <a:endParaRPr kumimoji="0" lang="en-US" sz="3000" b="0" i="0" u="none" strike="noStrike" kern="1200" cap="small" spc="0" normalizeH="0" baseline="0" noProof="0" dirty="0">
              <a:ln>
                <a:noFill/>
              </a:ln>
              <a:solidFill>
                <a:schemeClr val="accent3">
                  <a:lumMod val="60000"/>
                  <a:lumOff val="40000"/>
                </a:schemeClr>
              </a:solidFill>
              <a:effectLst/>
              <a:uLnTx/>
              <a:uFillTx/>
              <a:latin typeface="+mj-lt"/>
              <a:ea typeface="+mj-ea"/>
              <a:cs typeface="+mj-cs"/>
            </a:endParaRPr>
          </a:p>
        </p:txBody>
      </p:sp>
      <p:pic>
        <p:nvPicPr>
          <p:cNvPr id="3074" name="Picture 2"/>
          <p:cNvPicPr>
            <a:picLocks noChangeAspect="1" noChangeArrowheads="1"/>
          </p:cNvPicPr>
          <p:nvPr/>
        </p:nvPicPr>
        <p:blipFill>
          <a:blip r:embed="rId3" cstate="print"/>
          <a:srcRect/>
          <a:stretch>
            <a:fillRect/>
          </a:stretch>
        </p:blipFill>
        <p:spPr bwMode="auto">
          <a:xfrm>
            <a:off x="3962400" y="3962400"/>
            <a:ext cx="1209675" cy="971550"/>
          </a:xfrm>
          <a:prstGeom prst="rect">
            <a:avLst/>
          </a:prstGeom>
          <a:noFill/>
          <a:ln w="9525">
            <a:noFill/>
            <a:miter lim="800000"/>
            <a:headEnd/>
            <a:tailEnd/>
          </a:ln>
          <a:effectLst/>
        </p:spPr>
      </p:pic>
      <p:sp>
        <p:nvSpPr>
          <p:cNvPr id="5" name="Slide Number Placeholder 4"/>
          <p:cNvSpPr>
            <a:spLocks noGrp="1"/>
          </p:cNvSpPr>
          <p:nvPr>
            <p:ph type="sldNum" sz="quarter" idx="15"/>
          </p:nvPr>
        </p:nvSpPr>
        <p:spPr/>
        <p:txBody>
          <a:bodyPr/>
          <a:lstStyle/>
          <a:p>
            <a:fld id="{3B05870D-112B-4492-AC28-C8DEF8BEB5C6}" type="slidenum">
              <a:rPr lang="en-US" smtClean="0"/>
              <a:pPr/>
              <a:t>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15181" y="1424781"/>
            <a:ext cx="2743200" cy="503238"/>
          </a:xfrm>
        </p:spPr>
        <p:txBody>
          <a:bodyPr>
            <a:normAutofit fontScale="90000"/>
          </a:bodyPr>
          <a:lstStyle/>
          <a:p>
            <a:r>
              <a:rPr lang="en-US" dirty="0" smtClean="0"/>
              <a:t>References (1)</a:t>
            </a:r>
            <a:endParaRPr lang="en-US" dirty="0"/>
          </a:p>
        </p:txBody>
      </p:sp>
      <p:sp>
        <p:nvSpPr>
          <p:cNvPr id="3" name="Content Placeholder 2"/>
          <p:cNvSpPr>
            <a:spLocks noGrp="1"/>
          </p:cNvSpPr>
          <p:nvPr>
            <p:ph sz="quarter" idx="1"/>
          </p:nvPr>
        </p:nvSpPr>
        <p:spPr>
          <a:xfrm>
            <a:off x="1066800" y="457200"/>
            <a:ext cx="7162800" cy="6248400"/>
          </a:xfrm>
        </p:spPr>
        <p:txBody>
          <a:bodyPr>
            <a:normAutofit fontScale="92500" lnSpcReduction="10000"/>
          </a:bodyPr>
          <a:lstStyle/>
          <a:p>
            <a:pPr>
              <a:buNone/>
            </a:pPr>
            <a:r>
              <a:rPr lang="en-US" sz="1500" b="1" dirty="0" smtClean="0"/>
              <a:t>Website:</a:t>
            </a:r>
          </a:p>
          <a:p>
            <a:pPr>
              <a:buNone/>
            </a:pPr>
            <a:r>
              <a:rPr lang="en-US" sz="1200" dirty="0" smtClean="0"/>
              <a:t>1. </a:t>
            </a:r>
            <a:r>
              <a:rPr lang="en-US" sz="1200" u="sng" dirty="0" smtClean="0">
                <a:hlinkClick r:id="rId2"/>
              </a:rPr>
              <a:t>http://socghop.appspot.com/</a:t>
            </a:r>
            <a:r>
              <a:rPr lang="en-US" sz="1200" u="sng" dirty="0" smtClean="0"/>
              <a:t> </a:t>
            </a:r>
            <a:endParaRPr lang="en-US" sz="1200" dirty="0" smtClean="0"/>
          </a:p>
          <a:p>
            <a:pPr>
              <a:buNone/>
            </a:pPr>
            <a:r>
              <a:rPr lang="en-US" sz="1200" dirty="0" smtClean="0"/>
              <a:t>2. </a:t>
            </a:r>
            <a:r>
              <a:rPr lang="en-US" sz="1200" dirty="0" smtClean="0">
                <a:hlinkClick r:id="rId3"/>
              </a:rPr>
              <a:t>http://www.opensource.org/docs/definition.php</a:t>
            </a:r>
            <a:endParaRPr lang="en-US" sz="1200" dirty="0" smtClean="0"/>
          </a:p>
          <a:p>
            <a:pPr>
              <a:buNone/>
            </a:pPr>
            <a:r>
              <a:rPr lang="en-US" sz="1200" dirty="0" smtClean="0"/>
              <a:t>3. </a:t>
            </a:r>
            <a:r>
              <a:rPr lang="en-US" sz="1200" dirty="0" smtClean="0">
                <a:hlinkClick r:id="rId4"/>
              </a:rPr>
              <a:t>http://static.userland.com/userLandDiscussArchive/msg019844.html</a:t>
            </a:r>
            <a:endParaRPr lang="en-US" sz="1200" dirty="0" smtClean="0"/>
          </a:p>
          <a:p>
            <a:pPr>
              <a:buNone/>
            </a:pPr>
            <a:r>
              <a:rPr lang="en-US" sz="1200" dirty="0" smtClean="0"/>
              <a:t>4. </a:t>
            </a:r>
            <a:r>
              <a:rPr lang="en-US" sz="1200" dirty="0" smtClean="0">
                <a:hlinkClick r:id="rId5"/>
              </a:rPr>
              <a:t>http://en.wikipedia.org/</a:t>
            </a:r>
            <a:r>
              <a:rPr lang="en-US" sz="1200" dirty="0" smtClean="0"/>
              <a:t>   </a:t>
            </a:r>
          </a:p>
          <a:p>
            <a:pPr>
              <a:buNone/>
            </a:pPr>
            <a:r>
              <a:rPr lang="en-US" sz="1200" dirty="0" smtClean="0"/>
              <a:t>5. </a:t>
            </a:r>
            <a:r>
              <a:rPr lang="en-US" sz="1200" dirty="0" smtClean="0">
                <a:hlinkClick r:id="rId6"/>
              </a:rPr>
              <a:t>http://www.linux.org/dist/</a:t>
            </a:r>
            <a:r>
              <a:rPr lang="en-US" sz="1200" dirty="0" smtClean="0"/>
              <a:t> </a:t>
            </a:r>
          </a:p>
          <a:p>
            <a:pPr>
              <a:buNone/>
            </a:pPr>
            <a:r>
              <a:rPr lang="en-US" sz="1200" dirty="0" smtClean="0"/>
              <a:t>6. </a:t>
            </a:r>
            <a:r>
              <a:rPr lang="en-US" sz="1200" dirty="0" smtClean="0">
                <a:hlinkClick r:id="rId7"/>
              </a:rPr>
              <a:t>http://www.mozilla.com/en-US/firefox/features/</a:t>
            </a:r>
            <a:r>
              <a:rPr lang="en-US" sz="1200" dirty="0" smtClean="0"/>
              <a:t> </a:t>
            </a:r>
          </a:p>
          <a:p>
            <a:pPr>
              <a:buNone/>
            </a:pPr>
            <a:r>
              <a:rPr lang="en-US" sz="1200" dirty="0" smtClean="0"/>
              <a:t>7. </a:t>
            </a:r>
            <a:r>
              <a:rPr lang="en-US" sz="1200" dirty="0" smtClean="0">
                <a:hlinkClick r:id="rId8"/>
              </a:rPr>
              <a:t>http://en.wikipedia.org/wiki/Usage_share_of_web_browsers</a:t>
            </a:r>
            <a:endParaRPr lang="en-US" sz="1200" dirty="0" smtClean="0"/>
          </a:p>
          <a:p>
            <a:pPr>
              <a:buNone/>
            </a:pPr>
            <a:r>
              <a:rPr lang="en-US" sz="1200" dirty="0" smtClean="0"/>
              <a:t>8. </a:t>
            </a:r>
            <a:r>
              <a:rPr lang="en-US" sz="1200" u="sng" dirty="0" smtClean="0">
                <a:hlinkClick r:id="rId9"/>
              </a:rPr>
              <a:t>www.coderetard.com</a:t>
            </a:r>
            <a:r>
              <a:rPr lang="en-US" sz="1200" dirty="0" smtClean="0"/>
              <a:t> </a:t>
            </a:r>
          </a:p>
          <a:p>
            <a:pPr>
              <a:buNone/>
            </a:pPr>
            <a:r>
              <a:rPr lang="en-US" sz="1200" dirty="0" smtClean="0"/>
              <a:t>*9. </a:t>
            </a:r>
            <a:r>
              <a:rPr lang="en-US" sz="1200" u="sng" dirty="0" smtClean="0">
                <a:hlinkClick r:id="rId10"/>
              </a:rPr>
              <a:t>www.macalester.edu/.../ActorMotivations.html</a:t>
            </a:r>
            <a:r>
              <a:rPr lang="en-US" sz="1200" dirty="0" smtClean="0"/>
              <a:t> </a:t>
            </a:r>
          </a:p>
          <a:p>
            <a:pPr>
              <a:buNone/>
            </a:pPr>
            <a:r>
              <a:rPr lang="en-US" sz="1200" dirty="0" smtClean="0"/>
              <a:t>*10. </a:t>
            </a:r>
            <a:r>
              <a:rPr lang="en-US" sz="1200" u="sng" dirty="0" smtClean="0">
                <a:hlinkClick r:id="rId11"/>
              </a:rPr>
              <a:t>http://software.ivertech.com/_ivertechArticle13894_OpenSourceSoftwarevsProprietarySoftware.htm</a:t>
            </a:r>
            <a:endParaRPr lang="en-US" sz="1200" dirty="0" smtClean="0"/>
          </a:p>
          <a:p>
            <a:pPr>
              <a:buNone/>
            </a:pPr>
            <a:r>
              <a:rPr lang="en-US" sz="1200" dirty="0" smtClean="0"/>
              <a:t>11. </a:t>
            </a:r>
            <a:r>
              <a:rPr lang="en-US" sz="1200" dirty="0" smtClean="0">
                <a:hlinkClick r:id="rId12"/>
              </a:rPr>
              <a:t>http://www.netc.orgopenoptionsimagesgiftco.gif</a:t>
            </a:r>
            <a:r>
              <a:rPr lang="en-US" sz="1200" dirty="0" smtClean="0"/>
              <a:t> </a:t>
            </a:r>
          </a:p>
          <a:p>
            <a:pPr>
              <a:buNone/>
            </a:pPr>
            <a:r>
              <a:rPr lang="en-US" sz="1200" dirty="0" smtClean="0"/>
              <a:t>*12. </a:t>
            </a:r>
            <a:r>
              <a:rPr lang="en-US" sz="1200" dirty="0" smtClean="0">
                <a:hlinkClick r:id="rId13"/>
              </a:rPr>
              <a:t>http://www.netc.org/openoptions/pros_cons/tco.htm</a:t>
            </a:r>
            <a:r>
              <a:rPr lang="en-US" sz="1200" dirty="0" smtClean="0"/>
              <a:t> </a:t>
            </a:r>
          </a:p>
          <a:p>
            <a:pPr>
              <a:buNone/>
            </a:pPr>
            <a:r>
              <a:rPr lang="en-US" sz="1200" dirty="0" smtClean="0"/>
              <a:t>*13.</a:t>
            </a:r>
            <a:r>
              <a:rPr lang="en-US" sz="1200" dirty="0" smtClean="0">
                <a:hlinkClick r:id="rId14"/>
              </a:rPr>
              <a:t>http://educause.mediasite.com/mediasite/SilverlightPlayer/Default.aspx?peid=3f76ff6fc7354dbdb81202bb6a00146c</a:t>
            </a:r>
            <a:r>
              <a:rPr lang="en-US" sz="1200" dirty="0" smtClean="0"/>
              <a:t> </a:t>
            </a:r>
          </a:p>
          <a:p>
            <a:pPr>
              <a:buNone/>
            </a:pPr>
            <a:r>
              <a:rPr lang="en-US" sz="1200" dirty="0" smtClean="0"/>
              <a:t>*14. </a:t>
            </a:r>
            <a:r>
              <a:rPr lang="en-US" sz="1200" dirty="0" smtClean="0">
                <a:hlinkClick r:id="rId15"/>
              </a:rPr>
              <a:t>http://www.intranetjournal.com/articles/200807/ij_07_30_08a.html</a:t>
            </a:r>
            <a:r>
              <a:rPr lang="en-US" sz="1200" dirty="0" smtClean="0"/>
              <a:t>  </a:t>
            </a:r>
          </a:p>
          <a:p>
            <a:pPr>
              <a:buNone/>
            </a:pPr>
            <a:r>
              <a:rPr lang="en-US" sz="1200" dirty="0" smtClean="0"/>
              <a:t>*15. </a:t>
            </a:r>
            <a:r>
              <a:rPr lang="en-US" sz="1200" dirty="0" smtClean="0">
                <a:hlinkClick r:id="rId16"/>
              </a:rPr>
              <a:t>http://www.idc.com/getdoc.jsp?containerId=prUS21114208</a:t>
            </a:r>
            <a:endParaRPr lang="en-US" sz="1200" dirty="0" smtClean="0"/>
          </a:p>
          <a:p>
            <a:pPr>
              <a:buNone/>
            </a:pPr>
            <a:r>
              <a:rPr lang="en-US" sz="1200" dirty="0" smtClean="0"/>
              <a:t>*16. </a:t>
            </a:r>
            <a:r>
              <a:rPr lang="en-US" sz="1200" dirty="0" smtClean="0">
                <a:hlinkClick r:id="rId17"/>
              </a:rPr>
              <a:t>http://www.top500.org/stats/list/33/osfam</a:t>
            </a:r>
            <a:endParaRPr lang="en-US" sz="1200" dirty="0" smtClean="0"/>
          </a:p>
          <a:p>
            <a:pPr>
              <a:buNone/>
            </a:pPr>
            <a:r>
              <a:rPr lang="en-US" sz="1200" dirty="0" smtClean="0"/>
              <a:t>*17.</a:t>
            </a:r>
            <a:r>
              <a:rPr lang="en-US" sz="1200" dirty="0" smtClean="0">
                <a:hlinkClick r:id="rId18"/>
              </a:rPr>
              <a:t>http://</a:t>
            </a:r>
            <a:r>
              <a:rPr lang="en-US" sz="1200" dirty="0" err="1" smtClean="0">
                <a:hlinkClick r:id="rId18"/>
              </a:rPr>
              <a:t>news.netcraft.com</a:t>
            </a:r>
            <a:r>
              <a:rPr lang="en-US" sz="1200" dirty="0" smtClean="0">
                <a:hlinkClick r:id="rId18"/>
              </a:rPr>
              <a:t>/archives/2009/01/02/new_york_internet_and_westhost_are_the_most_reliable_hosting_companies_in_december_2008.html</a:t>
            </a:r>
            <a:endParaRPr lang="en-US" sz="1200" dirty="0" smtClean="0"/>
          </a:p>
          <a:p>
            <a:pPr>
              <a:buNone/>
            </a:pPr>
            <a:r>
              <a:rPr lang="en-US" sz="1200" dirty="0" smtClean="0"/>
              <a:t>*18. </a:t>
            </a:r>
            <a:r>
              <a:rPr lang="en-US" sz="1200" dirty="0" smtClean="0">
                <a:hlinkClick r:id="rId19"/>
              </a:rPr>
              <a:t>http://marketshare.hitslink.com/operating-system-market-share.aspx?qprid=8</a:t>
            </a:r>
            <a:r>
              <a:rPr lang="en-US" sz="1200" dirty="0" smtClean="0"/>
              <a:t>  </a:t>
            </a:r>
          </a:p>
          <a:p>
            <a:pPr>
              <a:buNone/>
            </a:pPr>
            <a:r>
              <a:rPr lang="en-US" sz="1200" dirty="0" smtClean="0"/>
              <a:t>19.</a:t>
            </a:r>
            <a:r>
              <a:rPr lang="en-US" sz="1600" dirty="0" smtClean="0"/>
              <a:t> </a:t>
            </a:r>
            <a:r>
              <a:rPr lang="en-US" sz="1200" dirty="0" smtClean="0">
                <a:hlinkClick r:id="rId20"/>
              </a:rPr>
              <a:t>http://en.wikipedia.org/wiki/Comparison_of_Windows_and_Linux#cite_note-netapplications-14</a:t>
            </a:r>
            <a:r>
              <a:rPr lang="en-US" sz="1200" dirty="0" smtClean="0"/>
              <a:t> </a:t>
            </a:r>
          </a:p>
          <a:p>
            <a:pPr>
              <a:buNone/>
            </a:pPr>
            <a:r>
              <a:rPr lang="en-US" sz="1200" dirty="0" smtClean="0"/>
              <a:t>20. </a:t>
            </a:r>
            <a:r>
              <a:rPr lang="en-US" sz="1200" dirty="0" smtClean="0">
                <a:hlinkClick r:id="rId21"/>
              </a:rPr>
              <a:t>http://www.microsoft.com/opensource/</a:t>
            </a:r>
            <a:r>
              <a:rPr lang="en-US" sz="1200" dirty="0" smtClean="0"/>
              <a:t> </a:t>
            </a:r>
          </a:p>
          <a:p>
            <a:pPr>
              <a:lnSpc>
                <a:spcPct val="120000"/>
              </a:lnSpc>
              <a:buNone/>
            </a:pPr>
            <a:r>
              <a:rPr lang="en-US" sz="1200" dirty="0" smtClean="0"/>
              <a:t>21. </a:t>
            </a:r>
            <a:r>
              <a:rPr lang="en-US" sz="1200" dirty="0" smtClean="0">
                <a:hlinkClick r:id="rId22"/>
              </a:rPr>
              <a:t>http://www-01.ibm.com/software/webservers/appserv/oscp/?S_CMP=from1008swnews</a:t>
            </a:r>
            <a:r>
              <a:rPr lang="en-US" sz="1200" dirty="0" smtClean="0"/>
              <a:t> </a:t>
            </a:r>
          </a:p>
          <a:p>
            <a:pPr>
              <a:lnSpc>
                <a:spcPct val="120000"/>
              </a:lnSpc>
              <a:buNone/>
            </a:pPr>
            <a:r>
              <a:rPr lang="en-US" sz="1200" dirty="0" smtClean="0"/>
              <a:t>*22. Vijay </a:t>
            </a:r>
            <a:r>
              <a:rPr lang="en-US" sz="1200" dirty="0" err="1" smtClean="0"/>
              <a:t>Luthra</a:t>
            </a:r>
            <a:r>
              <a:rPr lang="en-US" sz="1200" dirty="0" smtClean="0"/>
              <a:t> (2009-06-04). "proprietary software". </a:t>
            </a:r>
            <a:r>
              <a:rPr lang="en-US" sz="1200" dirty="0" smtClean="0">
                <a:hlinkClick r:id="rId23"/>
              </a:rPr>
              <a:t>www.BusinessDictionary.com</a:t>
            </a:r>
            <a:r>
              <a:rPr lang="en-US" sz="1200" dirty="0" smtClean="0"/>
              <a:t> . Retrieved 2009-06-04</a:t>
            </a:r>
          </a:p>
          <a:p>
            <a:pPr>
              <a:lnSpc>
                <a:spcPct val="120000"/>
              </a:lnSpc>
              <a:buNone/>
            </a:pPr>
            <a:endParaRPr lang="en-US" sz="1200" dirty="0" smtClean="0"/>
          </a:p>
          <a:p>
            <a:pPr>
              <a:buNone/>
            </a:pPr>
            <a:endParaRPr lang="en-US" sz="1400" dirty="0" smtClean="0"/>
          </a:p>
          <a:p>
            <a:pPr>
              <a:buNone/>
            </a:pPr>
            <a:endParaRPr lang="en-US" sz="1400" dirty="0" smtClean="0"/>
          </a:p>
          <a:p>
            <a:pPr>
              <a:buNone/>
            </a:pPr>
            <a:endParaRPr lang="en-US" sz="1400" dirty="0" smtClean="0"/>
          </a:p>
        </p:txBody>
      </p:sp>
      <p:sp>
        <p:nvSpPr>
          <p:cNvPr id="4" name="Slide Number Placeholder 3"/>
          <p:cNvSpPr>
            <a:spLocks noGrp="1"/>
          </p:cNvSpPr>
          <p:nvPr>
            <p:ph type="sldNum" sz="quarter" idx="15"/>
          </p:nvPr>
        </p:nvSpPr>
        <p:spPr/>
        <p:txBody>
          <a:bodyPr/>
          <a:lstStyle/>
          <a:p>
            <a:fld id="{3B05870D-112B-4492-AC28-C8DEF8BEB5C6}" type="slidenum">
              <a:rPr lang="en-US" smtClean="0"/>
              <a:pPr/>
              <a:t>55</a:t>
            </a:fld>
            <a:endParaRPr lang="en-US"/>
          </a:p>
        </p:txBody>
      </p:sp>
      <p:sp>
        <p:nvSpPr>
          <p:cNvPr id="5" name="TextBox 4"/>
          <p:cNvSpPr txBox="1"/>
          <p:nvPr/>
        </p:nvSpPr>
        <p:spPr>
          <a:xfrm>
            <a:off x="4953000" y="228600"/>
            <a:ext cx="3674404" cy="307777"/>
          </a:xfrm>
          <a:prstGeom prst="rect">
            <a:avLst/>
          </a:prstGeom>
          <a:noFill/>
        </p:spPr>
        <p:txBody>
          <a:bodyPr wrap="none" rtlCol="0">
            <a:spAutoFit/>
          </a:bodyPr>
          <a:lstStyle/>
          <a:p>
            <a:r>
              <a:rPr lang="en-US" sz="1400" b="1" dirty="0" smtClean="0"/>
              <a:t>*These sources came from referred journals</a:t>
            </a:r>
            <a:endParaRPr lang="en-US" sz="1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15181" y="1424781"/>
            <a:ext cx="2743200" cy="503238"/>
          </a:xfrm>
        </p:spPr>
        <p:txBody>
          <a:bodyPr>
            <a:normAutofit fontScale="90000"/>
          </a:bodyPr>
          <a:lstStyle/>
          <a:p>
            <a:r>
              <a:rPr lang="en-US" dirty="0" smtClean="0"/>
              <a:t>References (2)</a:t>
            </a:r>
            <a:endParaRPr lang="en-US" dirty="0"/>
          </a:p>
        </p:txBody>
      </p:sp>
      <p:sp>
        <p:nvSpPr>
          <p:cNvPr id="3" name="Content Placeholder 2"/>
          <p:cNvSpPr>
            <a:spLocks noGrp="1"/>
          </p:cNvSpPr>
          <p:nvPr>
            <p:ph sz="quarter" idx="1"/>
          </p:nvPr>
        </p:nvSpPr>
        <p:spPr>
          <a:xfrm>
            <a:off x="1066800" y="304800"/>
            <a:ext cx="7162800" cy="6248400"/>
          </a:xfrm>
        </p:spPr>
        <p:txBody>
          <a:bodyPr>
            <a:normAutofit/>
          </a:bodyPr>
          <a:lstStyle/>
          <a:p>
            <a:pPr>
              <a:buNone/>
            </a:pPr>
            <a:r>
              <a:rPr lang="en-US" sz="1400" b="1" dirty="0" smtClean="0"/>
              <a:t>Website :</a:t>
            </a:r>
          </a:p>
          <a:p>
            <a:pPr>
              <a:lnSpc>
                <a:spcPct val="120000"/>
              </a:lnSpc>
              <a:spcBef>
                <a:spcPts val="0"/>
              </a:spcBef>
              <a:buNone/>
            </a:pPr>
            <a:r>
              <a:rPr lang="en-US" sz="1100" dirty="0" smtClean="0"/>
              <a:t>23. </a:t>
            </a:r>
            <a:r>
              <a:rPr lang="en-US" sz="1100" dirty="0" smtClean="0">
                <a:hlinkClick r:id="rId2"/>
              </a:rPr>
              <a:t>http://www.oracle.com/us/technologies/open-source/index.htm</a:t>
            </a:r>
            <a:r>
              <a:rPr lang="en-US" sz="1100" dirty="0" smtClean="0"/>
              <a:t> </a:t>
            </a:r>
          </a:p>
          <a:p>
            <a:pPr>
              <a:lnSpc>
                <a:spcPct val="120000"/>
              </a:lnSpc>
              <a:spcBef>
                <a:spcPts val="0"/>
              </a:spcBef>
              <a:buNone/>
            </a:pPr>
            <a:r>
              <a:rPr lang="en-US" sz="1100" dirty="0" smtClean="0"/>
              <a:t>24. </a:t>
            </a:r>
            <a:r>
              <a:rPr lang="en-US" sz="1100" dirty="0" smtClean="0">
                <a:hlinkClick r:id="rId3"/>
              </a:rPr>
              <a:t>http://www.glvcsports.com/images/2007/7/31/UMSL_Trident-color.jpg</a:t>
            </a:r>
            <a:r>
              <a:rPr lang="en-US" sz="1100" dirty="0" smtClean="0"/>
              <a:t> </a:t>
            </a:r>
          </a:p>
          <a:p>
            <a:pPr>
              <a:lnSpc>
                <a:spcPct val="120000"/>
              </a:lnSpc>
              <a:spcBef>
                <a:spcPts val="0"/>
              </a:spcBef>
              <a:buNone/>
            </a:pPr>
            <a:r>
              <a:rPr lang="en-US" sz="1100" dirty="0" smtClean="0"/>
              <a:t>25. </a:t>
            </a:r>
            <a:r>
              <a:rPr lang="en-US" sz="1100" dirty="0" smtClean="0">
                <a:hlinkClick r:id="rId4"/>
              </a:rPr>
              <a:t>http://www.umsl.edu/technology/message.html</a:t>
            </a:r>
            <a:r>
              <a:rPr lang="en-US" sz="1100" dirty="0" smtClean="0"/>
              <a:t>    </a:t>
            </a:r>
          </a:p>
          <a:p>
            <a:pPr marL="0" lvl="0" indent="0">
              <a:lnSpc>
                <a:spcPct val="120000"/>
              </a:lnSpc>
              <a:spcBef>
                <a:spcPts val="0"/>
              </a:spcBef>
              <a:buClrTx/>
              <a:buSzTx/>
              <a:buNone/>
            </a:pPr>
            <a:r>
              <a:rPr lang="en-US" sz="1100" dirty="0" smtClean="0"/>
              <a:t>26. </a:t>
            </a:r>
            <a:r>
              <a:rPr lang="en-US" sz="1100" dirty="0" smtClean="0">
                <a:solidFill>
                  <a:prstClr val="black"/>
                </a:solidFill>
                <a:hlinkClick r:id="rId5"/>
              </a:rPr>
              <a:t>http://www.vmware.com/virtualization/why-virtualize.html</a:t>
            </a:r>
            <a:endParaRPr lang="en-US" sz="1100" dirty="0" smtClean="0">
              <a:solidFill>
                <a:prstClr val="black"/>
              </a:solidFill>
            </a:endParaRPr>
          </a:p>
          <a:p>
            <a:pPr marL="0" lvl="0" indent="0">
              <a:lnSpc>
                <a:spcPct val="120000"/>
              </a:lnSpc>
              <a:spcBef>
                <a:spcPts val="0"/>
              </a:spcBef>
              <a:buClrTx/>
              <a:buSzTx/>
              <a:buNone/>
            </a:pPr>
            <a:r>
              <a:rPr lang="en-US" sz="1100" dirty="0" smtClean="0"/>
              <a:t>27. </a:t>
            </a:r>
            <a:r>
              <a:rPr lang="en-US" sz="1100" dirty="0" smtClean="0">
                <a:solidFill>
                  <a:prstClr val="black"/>
                </a:solidFill>
                <a:hlinkClick r:id="rId6"/>
              </a:rPr>
              <a:t>http://www.adobe.com/products/coldfusion</a:t>
            </a:r>
            <a:endParaRPr lang="en-US" sz="1100" dirty="0" smtClean="0">
              <a:solidFill>
                <a:prstClr val="black"/>
              </a:solidFill>
            </a:endParaRPr>
          </a:p>
          <a:p>
            <a:pPr marL="0" indent="0">
              <a:lnSpc>
                <a:spcPct val="120000"/>
              </a:lnSpc>
              <a:spcBef>
                <a:spcPts val="0"/>
              </a:spcBef>
              <a:buClrTx/>
              <a:buSzTx/>
              <a:buNone/>
            </a:pPr>
            <a:r>
              <a:rPr lang="en-US" sz="1100" dirty="0" smtClean="0"/>
              <a:t>28. </a:t>
            </a:r>
            <a:r>
              <a:rPr lang="en-US" sz="1100" u="sng" dirty="0" smtClean="0">
                <a:hlinkClick r:id="rId7"/>
              </a:rPr>
              <a:t>www.sigmaaldrich.com/ireland.html</a:t>
            </a:r>
            <a:endParaRPr lang="en-US" sz="1100" dirty="0" smtClean="0"/>
          </a:p>
          <a:p>
            <a:pPr>
              <a:lnSpc>
                <a:spcPct val="120000"/>
              </a:lnSpc>
              <a:spcBef>
                <a:spcPts val="0"/>
              </a:spcBef>
              <a:buNone/>
            </a:pPr>
            <a:r>
              <a:rPr lang="en-US" sz="1100" dirty="0" smtClean="0"/>
              <a:t>29.</a:t>
            </a:r>
            <a:r>
              <a:rPr lang="en-US" sz="1100" dirty="0" smtClean="0">
                <a:hlinkClick r:id="rId8"/>
              </a:rPr>
              <a:t> http://freewarehome.com/</a:t>
            </a:r>
            <a:endParaRPr lang="en-US" sz="1100" dirty="0" smtClean="0"/>
          </a:p>
          <a:p>
            <a:pPr>
              <a:lnSpc>
                <a:spcPct val="120000"/>
              </a:lnSpc>
              <a:spcBef>
                <a:spcPts val="0"/>
              </a:spcBef>
              <a:buNone/>
            </a:pPr>
            <a:r>
              <a:rPr lang="en-US" sz="1100" dirty="0" smtClean="0"/>
              <a:t>30. </a:t>
            </a:r>
            <a:r>
              <a:rPr lang="en-US" sz="1100" dirty="0" smtClean="0">
                <a:hlinkClick r:id="rId9"/>
              </a:rPr>
              <a:t>http://www-01.ibm.com/software/websphere</a:t>
            </a:r>
            <a:endParaRPr lang="en-US" sz="1100" dirty="0" smtClean="0"/>
          </a:p>
          <a:p>
            <a:pPr>
              <a:lnSpc>
                <a:spcPct val="110000"/>
              </a:lnSpc>
              <a:spcAft>
                <a:spcPts val="600"/>
              </a:spcAft>
              <a:buNone/>
            </a:pPr>
            <a:r>
              <a:rPr lang="en-US" sz="1100" dirty="0" smtClean="0"/>
              <a:t>31.</a:t>
            </a:r>
            <a:r>
              <a:rPr lang="en-US" sz="1100" u="sng" dirty="0" smtClean="0">
                <a:hlinkClick r:id="rId10"/>
              </a:rPr>
              <a:t>http://images.google.com/imgres?imgurl=http://coad.net/blog/images/SnagItScreenCaptureUtility_A840/SnagItEditorAnnotated1.png&amp;imgrefurl=http://ankitbansal15.blogspot.com/2009_02_01_archive.html&amp;usg=__OuY0GohCNGx4Aj3clVxI9FU61ao=&amp;h=613&amp;w=620&amp;sz=105&amp;hl=en&amp;start=1&amp;um=1&amp;tbnid=PWy4cALPRF3CjM:&amp;tbnh=134&amp;tbnw=136&amp;prev=/images%3Fq%3Dsnag-it%26hl%3Den%26client%3Dfirefox-a%26rls%3Dorg.mozilla:en-US:official%26sa%3DN%26um%3D1</a:t>
            </a:r>
            <a:endParaRPr lang="en-US" sz="1100" u="sng" dirty="0" smtClean="0"/>
          </a:p>
          <a:p>
            <a:pPr>
              <a:buNone/>
            </a:pPr>
            <a:r>
              <a:rPr lang="en-US" sz="1400" b="1" dirty="0" smtClean="0"/>
              <a:t>Interview:</a:t>
            </a:r>
          </a:p>
          <a:p>
            <a:pPr>
              <a:buNone/>
            </a:pPr>
            <a:r>
              <a:rPr lang="en-US" sz="1100" dirty="0" smtClean="0"/>
              <a:t>Mary K. Fowler, Director of User Services, ITS, UMSL, interviewed in person by </a:t>
            </a:r>
            <a:r>
              <a:rPr lang="en-US" sz="1100" dirty="0" err="1" smtClean="0"/>
              <a:t>Chotirat</a:t>
            </a:r>
            <a:r>
              <a:rPr lang="en-US" sz="1100" dirty="0" smtClean="0"/>
              <a:t> </a:t>
            </a:r>
            <a:r>
              <a:rPr lang="en-US" sz="1100" dirty="0" err="1" smtClean="0"/>
              <a:t>Raksawin</a:t>
            </a:r>
            <a:r>
              <a:rPr lang="en-US" sz="1100" dirty="0" smtClean="0"/>
              <a:t>, Mark Mathis, and Su Fang, November 10, 2009</a:t>
            </a:r>
          </a:p>
          <a:p>
            <a:pPr>
              <a:buNone/>
            </a:pPr>
            <a:r>
              <a:rPr lang="en-US" sz="1100" dirty="0" smtClean="0"/>
              <a:t>Jermaine Holt, IS manager of Sigma-Aldrich, interviewed  by phone by </a:t>
            </a:r>
            <a:r>
              <a:rPr lang="en-US" sz="1100" dirty="0" err="1" smtClean="0"/>
              <a:t>Chotirat</a:t>
            </a:r>
            <a:r>
              <a:rPr lang="en-US" sz="1100" dirty="0" smtClean="0"/>
              <a:t> </a:t>
            </a:r>
            <a:r>
              <a:rPr lang="en-US" sz="1100" dirty="0" err="1" smtClean="0"/>
              <a:t>Raksawin</a:t>
            </a:r>
            <a:r>
              <a:rPr lang="en-US" sz="1100" dirty="0" smtClean="0"/>
              <a:t>, Mark Mathis, </a:t>
            </a:r>
            <a:r>
              <a:rPr lang="en-US" sz="1100" dirty="0" err="1" smtClean="0"/>
              <a:t>Jialou</a:t>
            </a:r>
            <a:r>
              <a:rPr lang="en-US" sz="1100" dirty="0" smtClean="0"/>
              <a:t> </a:t>
            </a:r>
            <a:r>
              <a:rPr lang="en-US" sz="1100" dirty="0" err="1" smtClean="0"/>
              <a:t>Guo</a:t>
            </a:r>
            <a:r>
              <a:rPr lang="en-US" sz="1100" dirty="0" smtClean="0"/>
              <a:t>, and Su Fang, November 7, 2009 </a:t>
            </a:r>
          </a:p>
          <a:p>
            <a:pPr>
              <a:buNone/>
            </a:pPr>
            <a:r>
              <a:rPr lang="en-US" sz="1100" dirty="0" smtClean="0"/>
              <a:t>Elizabeth </a:t>
            </a:r>
            <a:r>
              <a:rPr lang="en-US" sz="1100" dirty="0" err="1" smtClean="0"/>
              <a:t>Desrosiers</a:t>
            </a:r>
            <a:r>
              <a:rPr lang="en-US" sz="1100" dirty="0" smtClean="0"/>
              <a:t>, PMP, CGEIT, Monsanto, interviewed in person by Mark Mathis, and Su Fang, October 24, 2009</a:t>
            </a:r>
          </a:p>
          <a:p>
            <a:pPr>
              <a:buNone/>
            </a:pPr>
            <a:r>
              <a:rPr lang="en-US" sz="1400" b="1" dirty="0" smtClean="0"/>
              <a:t>Journal Articles:</a:t>
            </a:r>
          </a:p>
          <a:p>
            <a:pPr>
              <a:buNone/>
            </a:pPr>
            <a:r>
              <a:rPr lang="en-US" altLang="zh-CN" sz="1100" dirty="0" err="1" smtClean="0">
                <a:latin typeface="Century Schoolbook (Body)"/>
              </a:rPr>
              <a:t>Birman</a:t>
            </a:r>
            <a:r>
              <a:rPr lang="en-US" altLang="zh-CN" sz="1100" dirty="0" smtClean="0">
                <a:latin typeface="Century Schoolbook (Body)"/>
              </a:rPr>
              <a:t>, A. and </a:t>
            </a:r>
            <a:r>
              <a:rPr lang="en-US" altLang="zh-CN" sz="1100" dirty="0" err="1" smtClean="0">
                <a:latin typeface="Century Schoolbook (Body)"/>
              </a:rPr>
              <a:t>Ritsko</a:t>
            </a:r>
            <a:r>
              <a:rPr lang="en-US" altLang="zh-CN" sz="1100" dirty="0" smtClean="0">
                <a:latin typeface="Century Schoolbook (Body)"/>
              </a:rPr>
              <a:t>, J. “Preface to the Special Issue on Open Systems,” </a:t>
            </a:r>
            <a:r>
              <a:rPr lang="en-US" altLang="zh-CN" sz="1100" i="1" dirty="0" smtClean="0">
                <a:latin typeface="Century Schoolbook (Body)"/>
              </a:rPr>
              <a:t>IBM Systems Journal,</a:t>
            </a:r>
            <a:r>
              <a:rPr lang="en-US" altLang="zh-CN" sz="1100" dirty="0" smtClean="0">
                <a:latin typeface="Century Schoolbook (Body)"/>
              </a:rPr>
              <a:t> Vol. 44, 2, 2005. p. 213.</a:t>
            </a:r>
          </a:p>
          <a:p>
            <a:pPr>
              <a:buNone/>
            </a:pPr>
            <a:r>
              <a:rPr lang="en-US" altLang="zh-CN" sz="1100" dirty="0" smtClean="0">
                <a:latin typeface="Century Schoolbook (Body)"/>
              </a:rPr>
              <a:t>“Why Hackers Do What They Do: Understanding Motivation and Effort in Free/Open source software Projects”, </a:t>
            </a:r>
            <a:r>
              <a:rPr lang="en-US" altLang="zh-CN" sz="1100" dirty="0" err="1" smtClean="0">
                <a:latin typeface="Century Schoolbook (Body)"/>
              </a:rPr>
              <a:t>Karim</a:t>
            </a:r>
            <a:r>
              <a:rPr lang="en-US" altLang="zh-CN" sz="1100" dirty="0" smtClean="0">
                <a:latin typeface="Century Schoolbook (Body)"/>
              </a:rPr>
              <a:t> </a:t>
            </a:r>
            <a:r>
              <a:rPr lang="en-US" altLang="zh-CN" sz="1100" dirty="0" err="1" smtClean="0">
                <a:latin typeface="Century Schoolbook (Body)"/>
              </a:rPr>
              <a:t>R.Lakhani</a:t>
            </a:r>
            <a:r>
              <a:rPr lang="en-US" altLang="zh-CN" sz="1100" dirty="0" smtClean="0">
                <a:latin typeface="Century Schoolbook (Body)"/>
              </a:rPr>
              <a:t> and Robert G. wolf 2005 Massachusetts Institute of Technology</a:t>
            </a:r>
          </a:p>
        </p:txBody>
      </p:sp>
      <p:sp>
        <p:nvSpPr>
          <p:cNvPr id="4" name="Slide Number Placeholder 3"/>
          <p:cNvSpPr>
            <a:spLocks noGrp="1"/>
          </p:cNvSpPr>
          <p:nvPr>
            <p:ph type="sldNum" sz="quarter" idx="15"/>
          </p:nvPr>
        </p:nvSpPr>
        <p:spPr/>
        <p:txBody>
          <a:bodyPr/>
          <a:lstStyle/>
          <a:p>
            <a:fld id="{3B05870D-112B-4492-AC28-C8DEF8BEB5C6}"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15181" y="1424781"/>
            <a:ext cx="2743200" cy="503238"/>
          </a:xfrm>
        </p:spPr>
        <p:txBody>
          <a:bodyPr>
            <a:normAutofit fontScale="90000"/>
          </a:bodyPr>
          <a:lstStyle/>
          <a:p>
            <a:r>
              <a:rPr lang="en-US" dirty="0" smtClean="0"/>
              <a:t>References (3)</a:t>
            </a:r>
            <a:endParaRPr lang="en-US" dirty="0"/>
          </a:p>
        </p:txBody>
      </p:sp>
      <p:sp>
        <p:nvSpPr>
          <p:cNvPr id="3" name="Content Placeholder 2"/>
          <p:cNvSpPr>
            <a:spLocks noGrp="1"/>
          </p:cNvSpPr>
          <p:nvPr>
            <p:ph sz="quarter" idx="1"/>
          </p:nvPr>
        </p:nvSpPr>
        <p:spPr>
          <a:xfrm>
            <a:off x="1066800" y="304800"/>
            <a:ext cx="7391400" cy="6096000"/>
          </a:xfrm>
        </p:spPr>
        <p:txBody>
          <a:bodyPr>
            <a:normAutofit fontScale="77500" lnSpcReduction="20000"/>
          </a:bodyPr>
          <a:lstStyle/>
          <a:p>
            <a:pPr marL="0" lvl="0" indent="0">
              <a:spcBef>
                <a:spcPts val="0"/>
              </a:spcBef>
              <a:buClrTx/>
              <a:buSzTx/>
              <a:buNone/>
            </a:pPr>
            <a:endParaRPr lang="en-US" sz="1200" dirty="0" smtClean="0">
              <a:solidFill>
                <a:prstClr val="black"/>
              </a:solidFill>
            </a:endParaRPr>
          </a:p>
          <a:p>
            <a:pPr>
              <a:buNone/>
            </a:pPr>
            <a:r>
              <a:rPr lang="en-US" altLang="zh-CN" sz="1800" b="1" dirty="0" smtClean="0">
                <a:latin typeface="Century Schoolbook (Body)"/>
              </a:rPr>
              <a:t>Additional information:</a:t>
            </a:r>
          </a:p>
          <a:p>
            <a:pPr>
              <a:lnSpc>
                <a:spcPct val="110000"/>
              </a:lnSpc>
              <a:spcAft>
                <a:spcPts val="600"/>
              </a:spcAft>
              <a:buNone/>
            </a:pPr>
            <a:r>
              <a:rPr lang="en-US" sz="1600" dirty="0" smtClean="0"/>
              <a:t>1. “Born Free”. </a:t>
            </a:r>
            <a:r>
              <a:rPr lang="en-US" sz="1600" i="1" dirty="0" smtClean="0"/>
              <a:t>Economist</a:t>
            </a:r>
            <a:r>
              <a:rPr lang="en-US" sz="1600" dirty="0" smtClean="0"/>
              <a:t>. </a:t>
            </a:r>
            <a:r>
              <a:rPr lang="en-US" sz="1600" u="sng" dirty="0" smtClean="0">
                <a:hlinkClick r:id="rId2"/>
              </a:rPr>
              <a:t>http://web.ebscohost.com/ehost/detail?vid=6&amp;hid=103&amp;sid=7227cf88-dc3d-4a25-b645-0aed08bfeb12%40sessionmgr111&amp;bdata=JnNpdGU9ZWhvc3QtbGl2ZQ%3d%3d#db=buh&amp;AN=40628233</a:t>
            </a:r>
            <a:r>
              <a:rPr lang="en-US" sz="1600" dirty="0" smtClean="0"/>
              <a:t>  </a:t>
            </a:r>
          </a:p>
          <a:p>
            <a:pPr>
              <a:lnSpc>
                <a:spcPct val="110000"/>
              </a:lnSpc>
              <a:spcAft>
                <a:spcPts val="600"/>
              </a:spcAft>
              <a:buNone/>
            </a:pPr>
            <a:r>
              <a:rPr lang="en-US" sz="1600" dirty="0" smtClean="0"/>
              <a:t>2. “Unlocking the Cloud.”  </a:t>
            </a:r>
            <a:r>
              <a:rPr lang="en-US" sz="1600" i="1" dirty="0" smtClean="0"/>
              <a:t>Economist. </a:t>
            </a:r>
            <a:r>
              <a:rPr lang="en-US" sz="1600" u="sng" dirty="0" smtClean="0">
                <a:hlinkClick r:id="rId3"/>
              </a:rPr>
              <a:t>http://web.ebscohost.com/ehost/detail?vid=4&amp;hid=103&amp;sid=7227cf88-dc3d-4a25-b645-0aed08bfeb12%40sessionmgr111&amp;bdata=JnNpdGU9ZWhvc3QtbGl2ZQ%3d%3d#db=buh&amp;AN=40626971</a:t>
            </a:r>
            <a:r>
              <a:rPr lang="en-US" sz="1600" dirty="0" smtClean="0"/>
              <a:t>  </a:t>
            </a:r>
          </a:p>
          <a:p>
            <a:pPr>
              <a:lnSpc>
                <a:spcPct val="110000"/>
              </a:lnSpc>
              <a:spcAft>
                <a:spcPts val="600"/>
              </a:spcAft>
              <a:buNone/>
            </a:pPr>
            <a:r>
              <a:rPr lang="en-US" sz="1600" dirty="0" smtClean="0"/>
              <a:t>3. Fitzgerald, Brian. “Transformation of Open Source Software”. MIS Quarterly  </a:t>
            </a:r>
            <a:r>
              <a:rPr lang="en-US" sz="1600" u="sng" dirty="0" smtClean="0">
                <a:hlinkClick r:id="rId4"/>
              </a:rPr>
              <a:t>http://web.ebscohost.com.ezproxy.umsl.edu/ehost/detail?vid=14&amp;hid=4&amp;sid=f1f48fa3-9a7f-4165-9238-97af8b0bcdb1%40sessionmgr14&amp;bdata=JnNpdGU9ZWhvc3QtbGl2ZQ%3d%3d#db=buh&amp;AN=21940322</a:t>
            </a:r>
            <a:r>
              <a:rPr lang="en-US" sz="1600" dirty="0" smtClean="0"/>
              <a:t> </a:t>
            </a:r>
          </a:p>
          <a:p>
            <a:pPr marL="0" indent="0">
              <a:lnSpc>
                <a:spcPct val="110000"/>
              </a:lnSpc>
              <a:spcBef>
                <a:spcPts val="0"/>
              </a:spcBef>
              <a:spcAft>
                <a:spcPts val="600"/>
              </a:spcAft>
              <a:buClrTx/>
              <a:buSzTx/>
              <a:buNone/>
            </a:pPr>
            <a:r>
              <a:rPr lang="en-US" sz="1600" dirty="0" smtClean="0"/>
              <a:t>4. Hyatt, Josh. “The Oh-So-Practical Use of Open Source Innovation”.  MIT Sloan Management Review       </a:t>
            </a:r>
          </a:p>
          <a:p>
            <a:pPr marL="0" indent="0">
              <a:lnSpc>
                <a:spcPct val="110000"/>
              </a:lnSpc>
              <a:spcBef>
                <a:spcPts val="0"/>
              </a:spcBef>
              <a:spcAft>
                <a:spcPts val="600"/>
              </a:spcAft>
              <a:buClrTx/>
              <a:buSzTx/>
              <a:buNone/>
            </a:pPr>
            <a:r>
              <a:rPr lang="en-US" sz="1600" dirty="0" smtClean="0">
                <a:hlinkClick r:id="rId5"/>
              </a:rPr>
              <a:t>http://proquest.umi.com.ezproxy.umsl.edu/pqdweb?index=0&amp;did=1570723481&amp;SrchMode=1&amp;sid=1&amp;Fmt=6&amp;VInst=PROD&amp;VType=PQD&amp;RQT=309&amp;VName=PQD&amp;TS=1259627554&amp;clientId=45249</a:t>
            </a:r>
            <a:r>
              <a:rPr lang="en-US" sz="1600" dirty="0" smtClean="0"/>
              <a:t> </a:t>
            </a:r>
          </a:p>
          <a:p>
            <a:pPr marL="0" indent="0">
              <a:lnSpc>
                <a:spcPct val="110000"/>
              </a:lnSpc>
              <a:spcBef>
                <a:spcPts val="0"/>
              </a:spcBef>
              <a:spcAft>
                <a:spcPts val="600"/>
              </a:spcAft>
              <a:buClrTx/>
              <a:buSzTx/>
              <a:buNone/>
            </a:pPr>
            <a:r>
              <a:rPr lang="en-US" sz="1600" dirty="0" smtClean="0"/>
              <a:t>5. Landry, John.  “Profiting From Open source”. Harvard Business Review; Sep/Oct2000, Vol. 78 Issue 5, p22-22</a:t>
            </a:r>
          </a:p>
          <a:p>
            <a:pPr marL="0" indent="0">
              <a:lnSpc>
                <a:spcPct val="110000"/>
              </a:lnSpc>
              <a:spcBef>
                <a:spcPts val="0"/>
              </a:spcBef>
              <a:spcAft>
                <a:spcPts val="600"/>
              </a:spcAft>
              <a:buClrTx/>
              <a:buSzTx/>
              <a:buNone/>
            </a:pPr>
            <a:r>
              <a:rPr lang="en-US" sz="1600" u="sng" dirty="0" smtClean="0">
                <a:hlinkClick r:id="rId6"/>
              </a:rPr>
              <a:t>http://web.ebscohost.com.ezproxy.umsl.edu/ehost/detail?vid=18&amp;hid=4&amp;sid=f1f48fa3-9a7f-4165-9238-97af8b0bcdb1%40sessionmgr14&amp;bdata=JnNpdGU9ZWhvc3QtbGl2ZQ%3d%3d#db=buh&amp;AN=3521229</a:t>
            </a:r>
            <a:r>
              <a:rPr lang="en-US" sz="1600" u="sng" dirty="0" smtClean="0"/>
              <a:t> </a:t>
            </a:r>
          </a:p>
          <a:p>
            <a:pPr marL="0" indent="0">
              <a:lnSpc>
                <a:spcPct val="110000"/>
              </a:lnSpc>
              <a:spcBef>
                <a:spcPts val="0"/>
              </a:spcBef>
              <a:spcAft>
                <a:spcPts val="600"/>
              </a:spcAft>
              <a:buClrTx/>
              <a:buSzTx/>
              <a:buNone/>
            </a:pPr>
            <a:r>
              <a:rPr lang="en-US" sz="1600" dirty="0" smtClean="0"/>
              <a:t>6. Norris, Robert C.  “Why Rein in Linux”.  ISACA. </a:t>
            </a:r>
            <a:r>
              <a:rPr lang="en-US" sz="1600" dirty="0" smtClean="0">
                <a:hlinkClick r:id="rId7"/>
              </a:rPr>
              <a:t>http://www.isaca.org/Content/ContentGroups/Journal1/20002/Why_Rein_in_Linux_.htm</a:t>
            </a:r>
            <a:r>
              <a:rPr lang="en-US" sz="1600" dirty="0" smtClean="0"/>
              <a:t> </a:t>
            </a:r>
          </a:p>
          <a:p>
            <a:pPr marL="0" indent="0">
              <a:lnSpc>
                <a:spcPct val="110000"/>
              </a:lnSpc>
              <a:spcBef>
                <a:spcPts val="0"/>
              </a:spcBef>
              <a:spcAft>
                <a:spcPts val="600"/>
              </a:spcAft>
              <a:buClrTx/>
              <a:buSzTx/>
              <a:buNone/>
            </a:pPr>
            <a:r>
              <a:rPr lang="en-US" sz="1600" dirty="0" smtClean="0"/>
              <a:t>7. Wilson, Scott; </a:t>
            </a:r>
            <a:r>
              <a:rPr lang="en-US" sz="1600" dirty="0" err="1" smtClean="0"/>
              <a:t>Kambil</a:t>
            </a:r>
            <a:r>
              <a:rPr lang="en-US" sz="1600" dirty="0" smtClean="0"/>
              <a:t>, </a:t>
            </a:r>
            <a:r>
              <a:rPr lang="en-US" sz="1600" dirty="0" err="1" smtClean="0"/>
              <a:t>Ajit</a:t>
            </a:r>
            <a:r>
              <a:rPr lang="en-US" sz="1600" dirty="0" smtClean="0"/>
              <a:t>; Schwartz, Jonathan; Levin, Eric; Pisano, Gary; </a:t>
            </a:r>
            <a:r>
              <a:rPr lang="en-US" sz="1600" dirty="0" err="1" smtClean="0"/>
              <a:t>Bevilacqua</a:t>
            </a:r>
            <a:r>
              <a:rPr lang="en-US" sz="1600" dirty="0" smtClean="0"/>
              <a:t>, Michael J.  “Open Source Salvation or Suicide.” </a:t>
            </a:r>
            <a:r>
              <a:rPr lang="en-US" sz="1600" i="1" dirty="0" smtClean="0"/>
              <a:t>Harvard Business Review</a:t>
            </a:r>
            <a:r>
              <a:rPr lang="en-US" sz="1600" dirty="0" smtClean="0"/>
              <a:t> ; Apr2008, Vol. 86 Issue 4, p33-44. </a:t>
            </a:r>
            <a:r>
              <a:rPr lang="en-US" sz="1600" u="sng" dirty="0" smtClean="0">
                <a:hlinkClick r:id="rId8"/>
              </a:rPr>
              <a:t>http://web.ebscohost.com.ezproxy.umsl.edu/ehost/detail?vid=16&amp;hid=4&amp;sid=f1f48fa3-9a7f-4165-9238-97af8b0bcdb1%40sessionmgr14&amp;bdata=JnNpdGU9ZWhvc3QtbGl2ZQ%3d%3d#db=buh&amp;AN=31372215</a:t>
            </a:r>
            <a:r>
              <a:rPr lang="en-US" sz="1600" dirty="0" smtClean="0"/>
              <a:t> </a:t>
            </a:r>
          </a:p>
        </p:txBody>
      </p:sp>
      <p:sp>
        <p:nvSpPr>
          <p:cNvPr id="4" name="Slide Number Placeholder 3"/>
          <p:cNvSpPr>
            <a:spLocks noGrp="1"/>
          </p:cNvSpPr>
          <p:nvPr>
            <p:ph type="sldNum" sz="quarter" idx="15"/>
          </p:nvPr>
        </p:nvSpPr>
        <p:spPr/>
        <p:txBody>
          <a:bodyPr/>
          <a:lstStyle/>
          <a:p>
            <a:fld id="{3B05870D-112B-4492-AC28-C8DEF8BEB5C6}" type="slidenum">
              <a:rPr lang="en-US" smtClean="0"/>
              <a:pPr/>
              <a:t>57</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808038"/>
          </a:xfrm>
        </p:spPr>
        <p:txBody>
          <a:bodyPr/>
          <a:lstStyle/>
          <a:p>
            <a:r>
              <a:rPr lang="en-US" b="1" dirty="0" smtClean="0"/>
              <a:t>Results of the survey</a:t>
            </a:r>
            <a:endParaRPr lang="en-US" b="1" dirty="0"/>
          </a:p>
        </p:txBody>
      </p:sp>
      <p:sp>
        <p:nvSpPr>
          <p:cNvPr id="5" name="TextBox 4"/>
          <p:cNvSpPr txBox="1"/>
          <p:nvPr/>
        </p:nvSpPr>
        <p:spPr>
          <a:xfrm>
            <a:off x="6553200" y="2286000"/>
            <a:ext cx="205740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t>Most of the students</a:t>
            </a:r>
            <a:br>
              <a:rPr lang="en-US" sz="2000" dirty="0" smtClean="0"/>
            </a:br>
            <a:r>
              <a:rPr lang="en-US" sz="2000" dirty="0" smtClean="0"/>
              <a:t>are using at least one </a:t>
            </a:r>
            <a:br>
              <a:rPr lang="en-US" sz="2000" dirty="0" smtClean="0"/>
            </a:br>
            <a:r>
              <a:rPr lang="en-US" sz="2000" dirty="0" smtClean="0"/>
              <a:t>form of OSS. They just</a:t>
            </a:r>
            <a:br>
              <a:rPr lang="en-US" sz="2000" dirty="0" smtClean="0"/>
            </a:br>
            <a:r>
              <a:rPr lang="en-US" sz="2000" dirty="0" smtClean="0"/>
              <a:t>don’t know the software</a:t>
            </a:r>
            <a:br>
              <a:rPr lang="en-US" sz="2000" dirty="0" smtClean="0"/>
            </a:br>
            <a:r>
              <a:rPr lang="en-US" sz="2000" dirty="0" smtClean="0"/>
              <a:t>is OSS!</a:t>
            </a:r>
            <a:endParaRPr lang="en-US" sz="2000" dirty="0"/>
          </a:p>
        </p:txBody>
      </p:sp>
      <p:graphicFrame>
        <p:nvGraphicFramePr>
          <p:cNvPr id="7" name="图表 6"/>
          <p:cNvGraphicFramePr/>
          <p:nvPr/>
        </p:nvGraphicFramePr>
        <p:xfrm>
          <a:off x="533400" y="1981200"/>
          <a:ext cx="6096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609600" y="1371600"/>
            <a:ext cx="6172200" cy="5334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Have you ever used</a:t>
            </a:r>
            <a:r>
              <a:rPr kumimoji="0" lang="en-US" sz="2400" b="0" i="0" u="none" strike="noStrike" kern="1200" cap="none" spc="0" normalizeH="0" noProof="0" dirty="0" smtClean="0">
                <a:ln>
                  <a:noFill/>
                </a:ln>
                <a:solidFill>
                  <a:schemeClr val="tx1"/>
                </a:solidFill>
                <a:effectLst/>
                <a:uLnTx/>
                <a:uFillTx/>
                <a:latin typeface="+mn-lt"/>
                <a:ea typeface="+mn-ea"/>
                <a:cs typeface="+mn-cs"/>
              </a:rPr>
              <a:t> these programs?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5"/>
          </p:nvPr>
        </p:nvSpPr>
        <p:spPr/>
        <p:txBody>
          <a:bodyPr/>
          <a:lstStyle/>
          <a:p>
            <a:fld id="{3B05870D-112B-4492-AC28-C8DEF8BEB5C6}"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of the survey</a:t>
            </a:r>
            <a:endParaRPr lang="en-US" dirty="0"/>
          </a:p>
        </p:txBody>
      </p:sp>
      <p:sp>
        <p:nvSpPr>
          <p:cNvPr id="3" name="Content Placeholder 2"/>
          <p:cNvSpPr>
            <a:spLocks noGrp="1"/>
          </p:cNvSpPr>
          <p:nvPr>
            <p:ph sz="quarter" idx="1"/>
          </p:nvPr>
        </p:nvSpPr>
        <p:spPr>
          <a:xfrm>
            <a:off x="457200" y="1371600"/>
            <a:ext cx="7391400" cy="4873752"/>
          </a:xfrm>
        </p:spPr>
        <p:txBody>
          <a:bodyPr/>
          <a:lstStyle/>
          <a:p>
            <a:endParaRPr lang="en-US" dirty="0" smtClean="0"/>
          </a:p>
          <a:p>
            <a:endParaRPr lang="en-US" dirty="0" smtClean="0"/>
          </a:p>
          <a:p>
            <a:r>
              <a:rPr lang="en-US" dirty="0" smtClean="0"/>
              <a:t>This survey was done on campus, so the results show only the opinion of college students.</a:t>
            </a:r>
          </a:p>
          <a:p>
            <a:pPr>
              <a:buNone/>
            </a:pPr>
            <a:endParaRPr lang="en-US" dirty="0" smtClean="0"/>
          </a:p>
          <a:p>
            <a:r>
              <a:rPr lang="en-US" dirty="0" smtClean="0"/>
              <a:t>Part of the survey was conducted in a computer lab, so these students were more aware of Firefox and this is seen in the results.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0" y="457200"/>
            <a:ext cx="2209800" cy="1657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28600" y="4876800"/>
            <a:ext cx="2641330" cy="1752600"/>
          </a:xfrm>
          <a:prstGeom prst="rect">
            <a:avLst/>
          </a:prstGeom>
          <a:noFill/>
          <a:ln w="9525">
            <a:noFill/>
            <a:miter lim="800000"/>
            <a:headEnd/>
            <a:tailEnd/>
          </a:ln>
          <a:effectLst/>
        </p:spPr>
      </p:pic>
      <p:sp>
        <p:nvSpPr>
          <p:cNvPr id="6" name="Slide Number Placeholder 5"/>
          <p:cNvSpPr>
            <a:spLocks noGrp="1"/>
          </p:cNvSpPr>
          <p:nvPr>
            <p:ph type="sldNum" sz="quarter" idx="15"/>
          </p:nvPr>
        </p:nvSpPr>
        <p:spPr/>
        <p:txBody>
          <a:bodyPr/>
          <a:lstStyle/>
          <a:p>
            <a:fld id="{3B05870D-112B-4492-AC28-C8DEF8BEB5C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057400"/>
            <a:ext cx="5334000" cy="1755648"/>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365920" y="929481"/>
            <a:ext cx="1981200" cy="579438"/>
          </a:xfrm>
        </p:spPr>
        <p:txBody>
          <a:bodyPr>
            <a:normAutofit/>
          </a:bodyPr>
          <a:lstStyle/>
          <a:p>
            <a:r>
              <a:rPr lang="en-US" b="1" dirty="0" smtClean="0">
                <a:solidFill>
                  <a:schemeClr val="accent2">
                    <a:lumMod val="75000"/>
                  </a:schemeClr>
                </a:solidFill>
              </a:rPr>
              <a:t>Content</a:t>
            </a:r>
            <a:endParaRPr lang="en-US" b="1" dirty="0">
              <a:solidFill>
                <a:schemeClr val="accent2">
                  <a:lumMod val="75000"/>
                </a:schemeClr>
              </a:solidFill>
            </a:endParaRPr>
          </a:p>
        </p:txBody>
      </p:sp>
      <p:sp>
        <p:nvSpPr>
          <p:cNvPr id="3" name="Content Placeholder 2"/>
          <p:cNvSpPr>
            <a:spLocks noGrp="1"/>
          </p:cNvSpPr>
          <p:nvPr>
            <p:ph sz="quarter" idx="1"/>
          </p:nvPr>
        </p:nvSpPr>
        <p:spPr>
          <a:xfrm>
            <a:off x="1143000" y="2136648"/>
            <a:ext cx="6400800" cy="4873752"/>
          </a:xfrm>
        </p:spPr>
        <p:txBody>
          <a:bodyPr>
            <a:normAutofit/>
          </a:bodyPr>
          <a:lstStyle/>
          <a:p>
            <a:r>
              <a:rPr lang="en-US" sz="2800" b="1" dirty="0" smtClean="0">
                <a:solidFill>
                  <a:schemeClr val="accent2">
                    <a:lumMod val="75000"/>
                  </a:schemeClr>
                </a:solidFill>
                <a:effectLst/>
              </a:rPr>
              <a:t>Background &amp; Overview</a:t>
            </a:r>
          </a:p>
          <a:p>
            <a:pPr lvl="1"/>
            <a:r>
              <a:rPr lang="en-US" dirty="0" smtClean="0"/>
              <a:t>Definition of Open Source Software</a:t>
            </a:r>
          </a:p>
          <a:p>
            <a:pPr lvl="1"/>
            <a:r>
              <a:rPr lang="en-US" altLang="zh-CN" dirty="0" smtClean="0"/>
              <a:t>History of Open Source Systems</a:t>
            </a:r>
          </a:p>
          <a:p>
            <a:pPr lvl="1"/>
            <a:r>
              <a:rPr lang="en-US" dirty="0" smtClean="0"/>
              <a:t>Major Technical Components</a:t>
            </a:r>
          </a:p>
          <a:p>
            <a:r>
              <a:rPr lang="en-US" dirty="0" smtClean="0"/>
              <a:t>OSS Vs Proprietary Systems</a:t>
            </a:r>
          </a:p>
          <a:p>
            <a:r>
              <a:rPr lang="en-US" dirty="0" smtClean="0"/>
              <a:t>Three Interviews</a:t>
            </a:r>
          </a:p>
          <a:p>
            <a:r>
              <a:rPr lang="en-US" dirty="0" smtClean="0"/>
              <a:t>What have we learned?</a:t>
            </a:r>
          </a:p>
          <a:p>
            <a:r>
              <a:rPr lang="en-US" dirty="0" smtClean="0"/>
              <a:t>Best practices for Open Systems</a:t>
            </a:r>
          </a:p>
        </p:txBody>
      </p:sp>
      <p:pic>
        <p:nvPicPr>
          <p:cNvPr id="8194" name="Picture 2"/>
          <p:cNvPicPr>
            <a:picLocks noChangeAspect="1" noChangeArrowheads="1"/>
          </p:cNvPicPr>
          <p:nvPr/>
        </p:nvPicPr>
        <p:blipFill>
          <a:blip r:embed="rId3" cstate="print"/>
          <a:srcRect/>
          <a:stretch>
            <a:fillRect/>
          </a:stretch>
        </p:blipFill>
        <p:spPr bwMode="auto">
          <a:xfrm>
            <a:off x="6781800" y="2365248"/>
            <a:ext cx="1524000" cy="1181100"/>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3429000" y="296227"/>
            <a:ext cx="1600200" cy="1380173"/>
          </a:xfrm>
          <a:prstGeom prst="rect">
            <a:avLst/>
          </a:prstGeom>
          <a:noFill/>
          <a:ln w="9525">
            <a:solidFill>
              <a:schemeClr val="accent1"/>
            </a:solidFill>
            <a:miter lim="800000"/>
            <a:headEnd/>
            <a:tailEnd/>
          </a:ln>
          <a:effectLst>
            <a:outerShdw blurRad="50800" dist="76200" dir="600000" algn="ctr" rotWithShape="0">
              <a:srgbClr val="000000">
                <a:alpha val="43137"/>
              </a:srgbClr>
            </a:outerShdw>
          </a:effectLst>
        </p:spPr>
      </p:pic>
      <p:sp>
        <p:nvSpPr>
          <p:cNvPr id="7" name="Slide Number Placeholder 6"/>
          <p:cNvSpPr>
            <a:spLocks noGrp="1"/>
          </p:cNvSpPr>
          <p:nvPr>
            <p:ph type="sldNum" sz="quarter" idx="15"/>
          </p:nvPr>
        </p:nvSpPr>
        <p:spPr/>
        <p:txBody>
          <a:bodyPr/>
          <a:lstStyle/>
          <a:p>
            <a:fld id="{3B05870D-112B-4492-AC28-C8DEF8BEB5C6}" type="slidenum">
              <a:rPr lang="en-US" smtClean="0"/>
              <a:pPr/>
              <a:t>8</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533400"/>
            <a:ext cx="7467600" cy="731838"/>
          </a:xfrm>
        </p:spPr>
        <p:txBody>
          <a:bodyPr/>
          <a:lstStyle/>
          <a:p>
            <a:r>
              <a:rPr lang="en-US" altLang="zh-CN" b="1" dirty="0" smtClean="0"/>
              <a:t>Open source software</a:t>
            </a:r>
            <a:endParaRPr lang="zh-CN" altLang="en-US" b="1" dirty="0"/>
          </a:p>
        </p:txBody>
      </p:sp>
      <p:sp>
        <p:nvSpPr>
          <p:cNvPr id="3" name="内容占位符 2"/>
          <p:cNvSpPr>
            <a:spLocks noGrp="1"/>
          </p:cNvSpPr>
          <p:nvPr>
            <p:ph sz="quarter" idx="1"/>
          </p:nvPr>
        </p:nvSpPr>
        <p:spPr>
          <a:xfrm>
            <a:off x="990600" y="1447800"/>
            <a:ext cx="7467600" cy="4572000"/>
          </a:xfrm>
        </p:spPr>
        <p:txBody>
          <a:bodyPr/>
          <a:lstStyle/>
          <a:p>
            <a:pPr>
              <a:buNone/>
            </a:pPr>
            <a:r>
              <a:rPr lang="en-US" altLang="zh-CN" i="1" dirty="0" smtClean="0"/>
              <a:t>	“Open Source Software (OSS) refers to software that is released under one of several licenses, the most prevalent of which is GPL (General Public License) from the Free Software Foundation.  </a:t>
            </a:r>
          </a:p>
          <a:p>
            <a:pPr>
              <a:buNone/>
            </a:pPr>
            <a:endParaRPr lang="en-US" altLang="zh-CN" i="1" dirty="0" smtClean="0"/>
          </a:p>
          <a:p>
            <a:pPr>
              <a:buNone/>
            </a:pPr>
            <a:r>
              <a:rPr lang="en-US" altLang="zh-CN" i="1" dirty="0" smtClean="0"/>
              <a:t>	According to the license, users have the freedom to run an OSS program for any purpose, have access to its source code, may modify the code, and may redistribute copies of either original or the modified code without having to pay royalties to previous developers.” </a:t>
            </a:r>
            <a:endParaRPr lang="zh-CN" altLang="en-US" i="1" dirty="0"/>
          </a:p>
        </p:txBody>
      </p:sp>
      <p:sp>
        <p:nvSpPr>
          <p:cNvPr id="5" name="TextBox 4"/>
          <p:cNvSpPr txBox="1"/>
          <p:nvPr/>
        </p:nvSpPr>
        <p:spPr>
          <a:xfrm>
            <a:off x="76200" y="6552619"/>
            <a:ext cx="8378417" cy="430887"/>
          </a:xfrm>
          <a:prstGeom prst="rect">
            <a:avLst/>
          </a:prstGeom>
          <a:noFill/>
        </p:spPr>
        <p:txBody>
          <a:bodyPr wrap="square" rtlCol="0">
            <a:spAutoFit/>
          </a:bodyPr>
          <a:lstStyle/>
          <a:p>
            <a:r>
              <a:rPr lang="en-US" altLang="zh-CN" sz="1200" dirty="0" err="1" smtClean="0">
                <a:latin typeface="Century Schoolbook (Body)"/>
              </a:rPr>
              <a:t>Birman</a:t>
            </a:r>
            <a:r>
              <a:rPr lang="en-US" altLang="zh-CN" sz="1200" dirty="0" smtClean="0">
                <a:latin typeface="Century Schoolbook (Body)"/>
              </a:rPr>
              <a:t>, A. and </a:t>
            </a:r>
            <a:r>
              <a:rPr lang="en-US" altLang="zh-CN" sz="1200" dirty="0" err="1" smtClean="0">
                <a:latin typeface="Century Schoolbook (Body)"/>
              </a:rPr>
              <a:t>Ritsko</a:t>
            </a:r>
            <a:r>
              <a:rPr lang="en-US" altLang="zh-CN" sz="1200" dirty="0" smtClean="0">
                <a:latin typeface="Century Schoolbook (Body)"/>
              </a:rPr>
              <a:t>, J. “Preface to the Special Issue on Open Systems,” </a:t>
            </a:r>
            <a:r>
              <a:rPr lang="en-US" altLang="zh-CN" sz="1200" i="1" dirty="0" smtClean="0">
                <a:latin typeface="Century Schoolbook (Body)"/>
              </a:rPr>
              <a:t>IBM Systems Journal,</a:t>
            </a:r>
            <a:r>
              <a:rPr lang="en-US" altLang="zh-CN" sz="1200" dirty="0" smtClean="0">
                <a:latin typeface="Century Schoolbook (Body)"/>
              </a:rPr>
              <a:t> Vol. 44, 2, 2005. p. 213.</a:t>
            </a:r>
            <a:endParaRPr lang="zh-CN" altLang="zh-CN" sz="1200" dirty="0" smtClean="0">
              <a:latin typeface="Century Schoolbook (Body)"/>
            </a:endParaRPr>
          </a:p>
          <a:p>
            <a:endParaRPr lang="zh-CN" altLang="en-US" sz="1000" dirty="0"/>
          </a:p>
        </p:txBody>
      </p:sp>
      <p:sp>
        <p:nvSpPr>
          <p:cNvPr id="7" name="Title 1"/>
          <p:cNvSpPr txBox="1">
            <a:spLocks/>
          </p:cNvSpPr>
          <p:nvPr/>
        </p:nvSpPr>
        <p:spPr>
          <a:xfrm rot="16200000">
            <a:off x="-704849" y="1466850"/>
            <a:ext cx="2514600" cy="495300"/>
          </a:xfrm>
          <a:prstGeom prst="rect">
            <a:avLst/>
          </a:prstGeom>
        </p:spPr>
        <p:txBody>
          <a:bodyPr vert="horz"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accent2">
                    <a:lumMod val="75000"/>
                  </a:schemeClr>
                </a:solidFill>
                <a:effectLst/>
                <a:uLnTx/>
                <a:uFillTx/>
                <a:latin typeface="+mj-lt"/>
                <a:ea typeface="+mj-ea"/>
                <a:cs typeface="+mj-cs"/>
              </a:rPr>
              <a:t>Background</a:t>
            </a:r>
            <a:endParaRPr kumimoji="0" lang="en-US"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6" name="Slide Number Placeholder 5"/>
          <p:cNvSpPr>
            <a:spLocks noGrp="1"/>
          </p:cNvSpPr>
          <p:nvPr>
            <p:ph type="sldNum" sz="quarter" idx="15"/>
          </p:nvPr>
        </p:nvSpPr>
        <p:spPr/>
        <p:txBody>
          <a:bodyPr/>
          <a:lstStyle/>
          <a:p>
            <a:fld id="{3B05870D-112B-4492-AC28-C8DEF8BEB5C6}"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5457</TotalTime>
  <Words>3034</Words>
  <Application>Microsoft Office PowerPoint</Application>
  <PresentationFormat>On-screen Show (4:3)</PresentationFormat>
  <Paragraphs>760</Paragraphs>
  <Slides>57</Slides>
  <Notes>32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Oriel</vt:lpstr>
      <vt:lpstr>Open Source Software (OSS)</vt:lpstr>
      <vt:lpstr>Slide 2</vt:lpstr>
      <vt:lpstr>Survey of the usage of oss</vt:lpstr>
      <vt:lpstr>Results of the survey</vt:lpstr>
      <vt:lpstr>Results of the survey</vt:lpstr>
      <vt:lpstr>Results of the survey</vt:lpstr>
      <vt:lpstr>Drawbacks of the survey</vt:lpstr>
      <vt:lpstr>Content</vt:lpstr>
      <vt:lpstr>Open source software</vt:lpstr>
      <vt:lpstr>Background</vt:lpstr>
      <vt:lpstr>OSS History </vt:lpstr>
      <vt:lpstr>OSS History (Cont’d) </vt:lpstr>
      <vt:lpstr>Overview</vt:lpstr>
      <vt:lpstr>The motivation in oss</vt:lpstr>
      <vt:lpstr>Major Technical Components </vt:lpstr>
      <vt:lpstr>Example (1) of Open Source software </vt:lpstr>
      <vt:lpstr>Example (2) of Open Source software </vt:lpstr>
      <vt:lpstr>Content</vt:lpstr>
      <vt:lpstr>Proprietary software</vt:lpstr>
      <vt:lpstr>Advantages and disadvantages - OSS</vt:lpstr>
      <vt:lpstr>Advantages and disadvantages - OSS</vt:lpstr>
      <vt:lpstr>Advantages and disadvantages – proprietary software</vt:lpstr>
      <vt:lpstr>Advantages and disadvantages - proprietary software</vt:lpstr>
      <vt:lpstr>Cost is a big deal!</vt:lpstr>
      <vt:lpstr>Cost is not the only consideration</vt:lpstr>
      <vt:lpstr>Customizing</vt:lpstr>
      <vt:lpstr>Technology Support</vt:lpstr>
      <vt:lpstr>Security</vt:lpstr>
      <vt:lpstr>Slide 29</vt:lpstr>
      <vt:lpstr>Software vendor strategy change</vt:lpstr>
      <vt:lpstr>Content</vt:lpstr>
      <vt:lpstr>Vision</vt:lpstr>
      <vt:lpstr>Organization Background</vt:lpstr>
      <vt:lpstr>Slide 34</vt:lpstr>
      <vt:lpstr>Organization Chart</vt:lpstr>
      <vt:lpstr>OSS mixed with Private</vt:lpstr>
      <vt:lpstr>Slide 37</vt:lpstr>
      <vt:lpstr>Slide 38</vt:lpstr>
      <vt:lpstr> </vt:lpstr>
      <vt:lpstr>Organizational Chart</vt:lpstr>
      <vt:lpstr> </vt:lpstr>
      <vt:lpstr> </vt:lpstr>
      <vt:lpstr>Side-by-side Comparison</vt:lpstr>
      <vt:lpstr>Elizabeth Desrosiers PMP, CGEIT</vt:lpstr>
      <vt:lpstr>Slide 45</vt:lpstr>
      <vt:lpstr>Problems With Open Source at AB</vt:lpstr>
      <vt:lpstr>Slide 47</vt:lpstr>
      <vt:lpstr>Essential Prerequisites to manage open source application software</vt:lpstr>
      <vt:lpstr>Essential Prerequisites to manage open source application software</vt:lpstr>
      <vt:lpstr>Content</vt:lpstr>
      <vt:lpstr>What have we learned?</vt:lpstr>
      <vt:lpstr>Content</vt:lpstr>
      <vt:lpstr>Best Practices for Managerial  use of Open Source Systems</vt:lpstr>
      <vt:lpstr>Any Questions? </vt:lpstr>
      <vt:lpstr>References (1)</vt:lpstr>
      <vt:lpstr>References (2)</vt:lpstr>
      <vt:lpstr>References (3)</vt:lpstr>
    </vt:vector>
  </TitlesOfParts>
  <Company>University of Missouri - St. Louis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Source SW</dc:title>
  <dc:creator>ICLABS</dc:creator>
  <cp:lastModifiedBy>Owner</cp:lastModifiedBy>
  <cp:revision>359</cp:revision>
  <dcterms:created xsi:type="dcterms:W3CDTF">2009-10-06T19:40:56Z</dcterms:created>
  <dcterms:modified xsi:type="dcterms:W3CDTF">2009-12-01T06:47:40Z</dcterms:modified>
</cp:coreProperties>
</file>