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5"/>
  </p:handoutMasterIdLst>
  <p:sldIdLst>
    <p:sldId id="288" r:id="rId2"/>
    <p:sldId id="277" r:id="rId3"/>
    <p:sldId id="285" r:id="rId4"/>
    <p:sldId id="265" r:id="rId5"/>
    <p:sldId id="278" r:id="rId6"/>
    <p:sldId id="279" r:id="rId7"/>
    <p:sldId id="281" r:id="rId8"/>
    <p:sldId id="280" r:id="rId9"/>
    <p:sldId id="264" r:id="rId10"/>
    <p:sldId id="267" r:id="rId11"/>
    <p:sldId id="266" r:id="rId12"/>
    <p:sldId id="257" r:id="rId13"/>
    <p:sldId id="262" r:id="rId14"/>
    <p:sldId id="261" r:id="rId15"/>
    <p:sldId id="260" r:id="rId16"/>
    <p:sldId id="259" r:id="rId17"/>
    <p:sldId id="263" r:id="rId18"/>
    <p:sldId id="268" r:id="rId19"/>
    <p:sldId id="273" r:id="rId20"/>
    <p:sldId id="272" r:id="rId21"/>
    <p:sldId id="271" r:id="rId22"/>
    <p:sldId id="269" r:id="rId23"/>
    <p:sldId id="270" r:id="rId24"/>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1" autoAdjust="0"/>
    <p:restoredTop sz="94660"/>
  </p:normalViewPr>
  <p:slideViewPr>
    <p:cSldViewPr>
      <p:cViewPr varScale="1">
        <p:scale>
          <a:sx n="69" d="100"/>
          <a:sy n="69" d="100"/>
        </p:scale>
        <p:origin x="-142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16D0EC7A-9B11-46AE-B0F6-3BB221FB3B12}" type="datetimeFigureOut">
              <a:rPr lang="en-US" smtClean="0"/>
              <a:t>3/11/2014</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E7629B76-7359-4BEA-BB58-EA3B5C9C8B02}" type="slidenum">
              <a:rPr lang="en-US" smtClean="0"/>
              <a:t>‹#›</a:t>
            </a:fld>
            <a:endParaRPr lang="en-US"/>
          </a:p>
        </p:txBody>
      </p:sp>
    </p:spTree>
    <p:extLst>
      <p:ext uri="{BB962C8B-B14F-4D97-AF65-F5344CB8AC3E}">
        <p14:creationId xmlns:p14="http://schemas.microsoft.com/office/powerpoint/2010/main" val="190994718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E4DC2E-E652-449E-9B8B-E74368B32D09}" type="datetimeFigureOut">
              <a:rPr lang="en-US" smtClean="0"/>
              <a:t>3/11/2014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C115C5-2B9A-463D-A011-5EDFBA45B12D}" type="slidenum">
              <a:rPr lang="en-US" smtClean="0"/>
              <a:t>‹#›</a:t>
            </a:fld>
            <a:endParaRPr lang="en-US"/>
          </a:p>
        </p:txBody>
      </p:sp>
    </p:spTree>
    <p:extLst>
      <p:ext uri="{BB962C8B-B14F-4D97-AF65-F5344CB8AC3E}">
        <p14:creationId xmlns:p14="http://schemas.microsoft.com/office/powerpoint/2010/main" val="797276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E4DC2E-E652-449E-9B8B-E74368B32D09}" type="datetimeFigureOut">
              <a:rPr lang="en-US" smtClean="0"/>
              <a:t>3/11/2014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C115C5-2B9A-463D-A011-5EDFBA45B12D}" type="slidenum">
              <a:rPr lang="en-US" smtClean="0"/>
              <a:t>‹#›</a:t>
            </a:fld>
            <a:endParaRPr lang="en-US"/>
          </a:p>
        </p:txBody>
      </p:sp>
    </p:spTree>
    <p:extLst>
      <p:ext uri="{BB962C8B-B14F-4D97-AF65-F5344CB8AC3E}">
        <p14:creationId xmlns:p14="http://schemas.microsoft.com/office/powerpoint/2010/main" val="1679559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E4DC2E-E652-449E-9B8B-E74368B32D09}" type="datetimeFigureOut">
              <a:rPr lang="en-US" smtClean="0"/>
              <a:t>3/11/2014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C115C5-2B9A-463D-A011-5EDFBA45B12D}" type="slidenum">
              <a:rPr lang="en-US" smtClean="0"/>
              <a:t>‹#›</a:t>
            </a:fld>
            <a:endParaRPr lang="en-US"/>
          </a:p>
        </p:txBody>
      </p:sp>
    </p:spTree>
    <p:extLst>
      <p:ext uri="{BB962C8B-B14F-4D97-AF65-F5344CB8AC3E}">
        <p14:creationId xmlns:p14="http://schemas.microsoft.com/office/powerpoint/2010/main" val="1061064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E4DC2E-E652-449E-9B8B-E74368B32D09}" type="datetimeFigureOut">
              <a:rPr lang="en-US" smtClean="0"/>
              <a:t>3/11/2014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C115C5-2B9A-463D-A011-5EDFBA45B12D}" type="slidenum">
              <a:rPr lang="en-US" smtClean="0"/>
              <a:t>‹#›</a:t>
            </a:fld>
            <a:endParaRPr lang="en-US"/>
          </a:p>
        </p:txBody>
      </p:sp>
    </p:spTree>
    <p:extLst>
      <p:ext uri="{BB962C8B-B14F-4D97-AF65-F5344CB8AC3E}">
        <p14:creationId xmlns:p14="http://schemas.microsoft.com/office/powerpoint/2010/main" val="3046897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E4DC2E-E652-449E-9B8B-E74368B32D09}" type="datetimeFigureOut">
              <a:rPr lang="en-US" smtClean="0"/>
              <a:t>3/11/2014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C115C5-2B9A-463D-A011-5EDFBA45B12D}" type="slidenum">
              <a:rPr lang="en-US" smtClean="0"/>
              <a:t>‹#›</a:t>
            </a:fld>
            <a:endParaRPr lang="en-US"/>
          </a:p>
        </p:txBody>
      </p:sp>
    </p:spTree>
    <p:extLst>
      <p:ext uri="{BB962C8B-B14F-4D97-AF65-F5344CB8AC3E}">
        <p14:creationId xmlns:p14="http://schemas.microsoft.com/office/powerpoint/2010/main" val="3810985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E4DC2E-E652-449E-9B8B-E74368B32D09}" type="datetimeFigureOut">
              <a:rPr lang="en-US" smtClean="0"/>
              <a:t>3/11/2014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C115C5-2B9A-463D-A011-5EDFBA45B12D}" type="slidenum">
              <a:rPr lang="en-US" smtClean="0"/>
              <a:t>‹#›</a:t>
            </a:fld>
            <a:endParaRPr lang="en-US"/>
          </a:p>
        </p:txBody>
      </p:sp>
    </p:spTree>
    <p:extLst>
      <p:ext uri="{BB962C8B-B14F-4D97-AF65-F5344CB8AC3E}">
        <p14:creationId xmlns:p14="http://schemas.microsoft.com/office/powerpoint/2010/main" val="3246338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E4DC2E-E652-449E-9B8B-E74368B32D09}" type="datetimeFigureOut">
              <a:rPr lang="en-US" smtClean="0"/>
              <a:t>3/11/2014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C115C5-2B9A-463D-A011-5EDFBA45B12D}" type="slidenum">
              <a:rPr lang="en-US" smtClean="0"/>
              <a:t>‹#›</a:t>
            </a:fld>
            <a:endParaRPr lang="en-US"/>
          </a:p>
        </p:txBody>
      </p:sp>
    </p:spTree>
    <p:extLst>
      <p:ext uri="{BB962C8B-B14F-4D97-AF65-F5344CB8AC3E}">
        <p14:creationId xmlns:p14="http://schemas.microsoft.com/office/powerpoint/2010/main" val="3303202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E4DC2E-E652-449E-9B8B-E74368B32D09}" type="datetimeFigureOut">
              <a:rPr lang="en-US" smtClean="0"/>
              <a:t>3/11/2014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C115C5-2B9A-463D-A011-5EDFBA45B12D}" type="slidenum">
              <a:rPr lang="en-US" smtClean="0"/>
              <a:t>‹#›</a:t>
            </a:fld>
            <a:endParaRPr lang="en-US"/>
          </a:p>
        </p:txBody>
      </p:sp>
    </p:spTree>
    <p:extLst>
      <p:ext uri="{BB962C8B-B14F-4D97-AF65-F5344CB8AC3E}">
        <p14:creationId xmlns:p14="http://schemas.microsoft.com/office/powerpoint/2010/main" val="3319305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E4DC2E-E652-449E-9B8B-E74368B32D09}" type="datetimeFigureOut">
              <a:rPr lang="en-US" smtClean="0"/>
              <a:t>3/11/2014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C115C5-2B9A-463D-A011-5EDFBA45B12D}" type="slidenum">
              <a:rPr lang="en-US" smtClean="0"/>
              <a:t>‹#›</a:t>
            </a:fld>
            <a:endParaRPr lang="en-US"/>
          </a:p>
        </p:txBody>
      </p:sp>
    </p:spTree>
    <p:extLst>
      <p:ext uri="{BB962C8B-B14F-4D97-AF65-F5344CB8AC3E}">
        <p14:creationId xmlns:p14="http://schemas.microsoft.com/office/powerpoint/2010/main" val="4065769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E4DC2E-E652-449E-9B8B-E74368B32D09}" type="datetimeFigureOut">
              <a:rPr lang="en-US" smtClean="0"/>
              <a:t>3/11/2014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C115C5-2B9A-463D-A011-5EDFBA45B12D}" type="slidenum">
              <a:rPr lang="en-US" smtClean="0"/>
              <a:t>‹#›</a:t>
            </a:fld>
            <a:endParaRPr lang="en-US"/>
          </a:p>
        </p:txBody>
      </p:sp>
    </p:spTree>
    <p:extLst>
      <p:ext uri="{BB962C8B-B14F-4D97-AF65-F5344CB8AC3E}">
        <p14:creationId xmlns:p14="http://schemas.microsoft.com/office/powerpoint/2010/main" val="1293770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E4DC2E-E652-449E-9B8B-E74368B32D09}" type="datetimeFigureOut">
              <a:rPr lang="en-US" smtClean="0"/>
              <a:t>3/11/2014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C115C5-2B9A-463D-A011-5EDFBA45B12D}" type="slidenum">
              <a:rPr lang="en-US" smtClean="0"/>
              <a:t>‹#›</a:t>
            </a:fld>
            <a:endParaRPr lang="en-US"/>
          </a:p>
        </p:txBody>
      </p:sp>
    </p:spTree>
    <p:extLst>
      <p:ext uri="{BB962C8B-B14F-4D97-AF65-F5344CB8AC3E}">
        <p14:creationId xmlns:p14="http://schemas.microsoft.com/office/powerpoint/2010/main" val="797442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E4DC2E-E652-449E-9B8B-E74368B32D09}" type="datetimeFigureOut">
              <a:rPr lang="en-US" smtClean="0"/>
              <a:t>3/11/2014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C115C5-2B9A-463D-A011-5EDFBA45B12D}" type="slidenum">
              <a:rPr lang="en-US" smtClean="0"/>
              <a:t>‹#›</a:t>
            </a:fld>
            <a:endParaRPr lang="en-US"/>
          </a:p>
        </p:txBody>
      </p:sp>
    </p:spTree>
    <p:extLst>
      <p:ext uri="{BB962C8B-B14F-4D97-AF65-F5344CB8AC3E}">
        <p14:creationId xmlns:p14="http://schemas.microsoft.com/office/powerpoint/2010/main" val="881199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umsl.edu/~gradyf/theory/doones1.htm"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6yXvQE9WJEY&amp;feature=related" TargetMode="External"/><Relationship Id="rId2" Type="http://schemas.openxmlformats.org/officeDocument/2006/relationships/hyperlink" Target="http://www.youtube.com/watch?v=GpwYGp4a0cQ&amp;feature=related"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winmedia.umsl.edu/gradyf/cathedral1.wmv"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76200"/>
            <a:ext cx="6705600" cy="6754368"/>
          </a:xfrm>
          <a:prstGeom prst="rect">
            <a:avLst/>
          </a:prstGeom>
        </p:spPr>
      </p:pic>
    </p:spTree>
    <p:extLst>
      <p:ext uri="{BB962C8B-B14F-4D97-AF65-F5344CB8AC3E}">
        <p14:creationId xmlns:p14="http://schemas.microsoft.com/office/powerpoint/2010/main" val="265907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extBox 1"/>
          <p:cNvSpPr txBox="1"/>
          <p:nvPr/>
        </p:nvSpPr>
        <p:spPr>
          <a:xfrm>
            <a:off x="609600" y="1066800"/>
            <a:ext cx="8077200" cy="4247317"/>
          </a:xfrm>
          <a:prstGeom prst="rect">
            <a:avLst/>
          </a:prstGeom>
          <a:noFill/>
        </p:spPr>
        <p:txBody>
          <a:bodyPr wrap="square" rtlCol="0">
            <a:spAutoFit/>
          </a:bodyPr>
          <a:lstStyle/>
          <a:p>
            <a:r>
              <a:rPr lang="en-US" b="1" dirty="0"/>
              <a:t>In confronting the issue and following Frederic Jameson’s dictum—“Always historicize!”—it faces the problem of identity / difference: </a:t>
            </a:r>
            <a:endParaRPr lang="en-US" b="1" dirty="0" smtClean="0"/>
          </a:p>
          <a:p>
            <a:endParaRPr lang="en-US" dirty="0"/>
          </a:p>
          <a:p>
            <a:r>
              <a:rPr lang="en-US" dirty="0"/>
              <a:t>"If we choose to affirm the identity of the alien object with ourselves--if, in other words, we decide that Chaucer, say, or... the narratives of nineteenth-century Russian gentry are more or less directly or intuitively accessible to us with our own cultural </a:t>
            </a:r>
            <a:r>
              <a:rPr lang="en-US" i="1" dirty="0" err="1"/>
              <a:t>moyens</a:t>
            </a:r>
            <a:r>
              <a:rPr lang="en-US" i="1" dirty="0"/>
              <a:t> du </a:t>
            </a:r>
            <a:r>
              <a:rPr lang="en-US" i="1" dirty="0" err="1"/>
              <a:t>bord</a:t>
            </a:r>
            <a:r>
              <a:rPr lang="en-US" dirty="0"/>
              <a:t>--then we have presupposed in advance what was to have been demonstrated, and our apparent 'comprehension' of these alien texts must be haunted by the nagging suspicion that we have all the while remained locked on our own present ... that we have never really left home at all ... Yet, if as a result of such hyperbolic doubt, we decide to reverse this initial stance, and to affirm, instead and from the outset, the radical Difference of the alien object from ourselves, then at once the doors of comprehension begin to swing closed and we </a:t>
            </a:r>
            <a:r>
              <a:rPr lang="en-US" dirty="0" smtClean="0"/>
              <a:t>find </a:t>
            </a:r>
            <a:r>
              <a:rPr lang="en-US" dirty="0"/>
              <a:t>ourselves separated by the whole density of our own culture from objects or cultures thus initially defined as Other from ourselves and thus </a:t>
            </a:r>
            <a:r>
              <a:rPr lang="en-US" dirty="0" smtClean="0"/>
              <a:t>as irremediably </a:t>
            </a:r>
            <a:r>
              <a:rPr lang="en-US" dirty="0"/>
              <a:t>inaccessible."</a:t>
            </a:r>
          </a:p>
        </p:txBody>
      </p:sp>
    </p:spTree>
    <p:extLst>
      <p:ext uri="{BB962C8B-B14F-4D97-AF65-F5344CB8AC3E}">
        <p14:creationId xmlns:p14="http://schemas.microsoft.com/office/powerpoint/2010/main" val="3378509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extBox 1"/>
          <p:cNvSpPr txBox="1"/>
          <p:nvPr/>
        </p:nvSpPr>
        <p:spPr>
          <a:xfrm>
            <a:off x="533400" y="1143000"/>
            <a:ext cx="7827818" cy="4555093"/>
          </a:xfrm>
          <a:prstGeom prst="rect">
            <a:avLst/>
          </a:prstGeom>
          <a:noFill/>
        </p:spPr>
        <p:txBody>
          <a:bodyPr wrap="square" rtlCol="0">
            <a:spAutoFit/>
          </a:bodyPr>
          <a:lstStyle/>
          <a:p>
            <a:r>
              <a:rPr lang="en-US" sz="2000" b="1" dirty="0"/>
              <a:t>How does it attempt to solve this problem</a:t>
            </a:r>
            <a:r>
              <a:rPr lang="en-US" sz="2000" b="1" dirty="0" smtClean="0"/>
              <a:t>?</a:t>
            </a:r>
          </a:p>
          <a:p>
            <a:endParaRPr lang="en-US" dirty="0"/>
          </a:p>
          <a:p>
            <a:pPr marL="285750" indent="-285750">
              <a:buFont typeface="Arial" pitchFamily="34" charset="0"/>
              <a:buChar char="•"/>
            </a:pPr>
            <a:r>
              <a:rPr lang="en-US" dirty="0"/>
              <a:t>A return to local, contingent, localized, contested histories</a:t>
            </a:r>
            <a:r>
              <a:rPr lang="en-US" dirty="0" smtClean="0"/>
              <a:t>:</a:t>
            </a:r>
          </a:p>
          <a:p>
            <a:endParaRPr lang="en-US" dirty="0"/>
          </a:p>
          <a:p>
            <a:r>
              <a:rPr lang="en-US" dirty="0" smtClean="0"/>
              <a:t>	Freed </a:t>
            </a:r>
            <a:r>
              <a:rPr lang="en-US" dirty="0"/>
              <a:t>from static "world pictures," and faced with the opportunity to </a:t>
            </a:r>
            <a:r>
              <a:rPr lang="en-US" dirty="0" smtClean="0"/>
              <a:t>	approach </a:t>
            </a:r>
            <a:r>
              <a:rPr lang="en-US" dirty="0"/>
              <a:t>literary texts as agents as well as effects of cultural change, as </a:t>
            </a:r>
            <a:r>
              <a:rPr lang="en-US" dirty="0" smtClean="0"/>
              <a:t>	participating </a:t>
            </a:r>
            <a:r>
              <a:rPr lang="en-US" dirty="0"/>
              <a:t>in a cultural conversation rather than merely representing </a:t>
            </a:r>
            <a:r>
              <a:rPr lang="en-US" dirty="0" smtClean="0"/>
              <a:t>	the </a:t>
            </a:r>
            <a:r>
              <a:rPr lang="en-US" dirty="0"/>
              <a:t>conclusion reached in that conversation, as if it could have reached </a:t>
            </a:r>
            <a:r>
              <a:rPr lang="en-US" dirty="0" smtClean="0"/>
              <a:t>	no </a:t>
            </a:r>
            <a:r>
              <a:rPr lang="en-US" dirty="0"/>
              <a:t>other--at least partially freed from these tired habits and the </a:t>
            </a:r>
            <a:r>
              <a:rPr lang="en-US" dirty="0" smtClean="0"/>
              <a:t>	collapsed </a:t>
            </a:r>
            <a:r>
              <a:rPr lang="en-US" dirty="0"/>
              <a:t>assumptions on which they rested, we ought to be able to </a:t>
            </a:r>
            <a:r>
              <a:rPr lang="en-US" dirty="0" smtClean="0"/>
              <a:t>	produce </a:t>
            </a:r>
            <a:r>
              <a:rPr lang="en-US" dirty="0"/>
              <a:t>a criticism that would at least make significant strides toward </a:t>
            </a:r>
            <a:r>
              <a:rPr lang="en-US" dirty="0" smtClean="0"/>
              <a:t>	understanding </a:t>
            </a:r>
            <a:r>
              <a:rPr lang="en-US" dirty="0"/>
              <a:t>"language in history: that full field."</a:t>
            </a:r>
          </a:p>
          <a:p>
            <a:r>
              <a:rPr lang="en-US" sz="1400" dirty="0" smtClean="0"/>
              <a:t>		Carolyn </a:t>
            </a:r>
            <a:r>
              <a:rPr lang="en-US" sz="1400" dirty="0"/>
              <a:t>Porter, "Are We Being Historical Yet?" (1990)</a:t>
            </a:r>
          </a:p>
          <a:p>
            <a:r>
              <a:rPr lang="en-US" b="1" dirty="0"/>
              <a:t> </a:t>
            </a:r>
            <a:endParaRPr lang="en-US" dirty="0"/>
          </a:p>
          <a:p>
            <a:pPr marL="285750" indent="-285750">
              <a:buFont typeface="Arial" pitchFamily="34" charset="0"/>
              <a:buChar char="•"/>
            </a:pPr>
            <a:r>
              <a:rPr lang="en-US" dirty="0"/>
              <a:t>A methodological self-consciousness and openness to self-examination (some would say, too much)</a:t>
            </a:r>
          </a:p>
        </p:txBody>
      </p:sp>
    </p:spTree>
    <p:extLst>
      <p:ext uri="{BB962C8B-B14F-4D97-AF65-F5344CB8AC3E}">
        <p14:creationId xmlns:p14="http://schemas.microsoft.com/office/powerpoint/2010/main" val="3829287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685800"/>
            <a:ext cx="8382000" cy="5632311"/>
          </a:xfrm>
          <a:prstGeom prst="rect">
            <a:avLst/>
          </a:prstGeom>
          <a:noFill/>
        </p:spPr>
        <p:txBody>
          <a:bodyPr wrap="square" rtlCol="0">
            <a:spAutoFit/>
          </a:bodyPr>
          <a:lstStyle/>
          <a:p>
            <a:r>
              <a:rPr lang="en-US" b="1" dirty="0"/>
              <a:t>Elements contributing to New Historicist </a:t>
            </a:r>
            <a:r>
              <a:rPr lang="en-US" b="1" dirty="0" smtClean="0"/>
              <a:t>practice:</a:t>
            </a:r>
          </a:p>
          <a:p>
            <a:endParaRPr lang="en-US" dirty="0"/>
          </a:p>
          <a:p>
            <a:pPr marL="285750" lvl="0" indent="-285750">
              <a:buFont typeface="Arial" pitchFamily="34" charset="0"/>
              <a:buChar char="•"/>
            </a:pPr>
            <a:r>
              <a:rPr lang="en-US" dirty="0" err="1"/>
              <a:t>Althusserian</a:t>
            </a:r>
            <a:r>
              <a:rPr lang="en-US" dirty="0"/>
              <a:t> notions of ideology and subject </a:t>
            </a:r>
            <a:r>
              <a:rPr lang="en-US" dirty="0" smtClean="0"/>
              <a:t>formation</a:t>
            </a:r>
          </a:p>
          <a:p>
            <a:pPr lvl="0"/>
            <a:endParaRPr lang="en-US" dirty="0"/>
          </a:p>
          <a:p>
            <a:pPr marL="285750" lvl="0" indent="-285750">
              <a:buFont typeface="Arial" pitchFamily="34" charset="0"/>
              <a:buChar char="•"/>
            </a:pPr>
            <a:r>
              <a:rPr lang="en-US" dirty="0"/>
              <a:t>Foucault and discourse theory; how power works and creates </a:t>
            </a:r>
            <a:r>
              <a:rPr lang="en-US" dirty="0" smtClean="0"/>
              <a:t>subject-positions</a:t>
            </a:r>
          </a:p>
          <a:p>
            <a:pPr lvl="0"/>
            <a:endParaRPr lang="en-US" dirty="0"/>
          </a:p>
          <a:p>
            <a:pPr marL="285750" lvl="0" indent="-285750">
              <a:buFont typeface="Arial" pitchFamily="34" charset="0"/>
              <a:buChar char="•"/>
            </a:pPr>
            <a:r>
              <a:rPr lang="en-US" dirty="0"/>
              <a:t>Geertz’s cultural anthropology—interested in the symbolic functions of material practice, captured through “thick description,” snapshots of culture (</a:t>
            </a:r>
            <a:r>
              <a:rPr lang="en-US" dirty="0" err="1"/>
              <a:t>n.b.</a:t>
            </a:r>
            <a:r>
              <a:rPr lang="en-US" dirty="0"/>
              <a:t> thus a synchronic bias in its explanations</a:t>
            </a:r>
            <a:r>
              <a:rPr lang="en-US" dirty="0" smtClean="0"/>
              <a:t>)</a:t>
            </a:r>
          </a:p>
          <a:p>
            <a:pPr lvl="0"/>
            <a:endParaRPr lang="en-US" dirty="0"/>
          </a:p>
          <a:p>
            <a:pPr marL="285750" lvl="0" indent="-285750">
              <a:buFont typeface="Arial" pitchFamily="34" charset="0"/>
              <a:buChar char="•"/>
            </a:pPr>
            <a:r>
              <a:rPr lang="en-US" dirty="0"/>
              <a:t>The poststructuralist critique of representation, i.e., the deconstructive critique of language as a deferral of meaning, as a chain of signifiers, as productive of </a:t>
            </a:r>
            <a:r>
              <a:rPr lang="en-US" dirty="0" smtClean="0"/>
              <a:t>indeterminacy</a:t>
            </a:r>
          </a:p>
          <a:p>
            <a:pPr lvl="0"/>
            <a:endParaRPr lang="en-US" dirty="0"/>
          </a:p>
          <a:p>
            <a:pPr marL="285750" lvl="0" indent="-285750">
              <a:buFont typeface="Arial" pitchFamily="34" charset="0"/>
              <a:buChar char="•"/>
            </a:pPr>
            <a:r>
              <a:rPr lang="en-US" dirty="0"/>
              <a:t>Hayden White’s account of “the historical text as literary artifact”; cp. Montrose’s chiasmus: “the historicity of texts, the </a:t>
            </a:r>
            <a:r>
              <a:rPr lang="en-US" dirty="0" err="1"/>
              <a:t>textuality</a:t>
            </a:r>
            <a:r>
              <a:rPr lang="en-US" dirty="0"/>
              <a:t> of history.”  A departure, it is claimed, from an “old historicism</a:t>
            </a:r>
            <a:r>
              <a:rPr lang="en-US" dirty="0" smtClean="0"/>
              <a:t>”</a:t>
            </a:r>
          </a:p>
          <a:p>
            <a:pPr lvl="0"/>
            <a:endParaRPr lang="en-US" dirty="0"/>
          </a:p>
          <a:p>
            <a:pPr marL="285750" lvl="0" indent="-285750">
              <a:buFont typeface="Arial" pitchFamily="34" charset="0"/>
              <a:buChar char="•"/>
            </a:pPr>
            <a:r>
              <a:rPr lang="en-US" dirty="0"/>
              <a:t>A methodological self-consciousness about the critic’s own historical situation and biases</a:t>
            </a:r>
          </a:p>
        </p:txBody>
      </p:sp>
    </p:spTree>
    <p:extLst>
      <p:ext uri="{BB962C8B-B14F-4D97-AF65-F5344CB8AC3E}">
        <p14:creationId xmlns:p14="http://schemas.microsoft.com/office/powerpoint/2010/main" val="1208620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382000" cy="5570756"/>
          </a:xfrm>
          <a:prstGeom prst="rect">
            <a:avLst/>
          </a:prstGeom>
          <a:noFill/>
        </p:spPr>
        <p:txBody>
          <a:bodyPr wrap="square" rtlCol="0">
            <a:spAutoFit/>
          </a:bodyPr>
          <a:lstStyle/>
          <a:p>
            <a:r>
              <a:rPr lang="en-US" b="1" dirty="0"/>
              <a:t>Elements contributing to New Historicist </a:t>
            </a:r>
            <a:r>
              <a:rPr lang="en-US" b="1" dirty="0" smtClean="0"/>
              <a:t>practice:</a:t>
            </a:r>
          </a:p>
          <a:p>
            <a:endParaRPr lang="en-US" dirty="0"/>
          </a:p>
          <a:p>
            <a:pPr marL="285750" lvl="0" indent="-285750">
              <a:buFont typeface="Arial" pitchFamily="34" charset="0"/>
              <a:buChar char="•"/>
            </a:pPr>
            <a:r>
              <a:rPr lang="en-US" sz="1400" dirty="0" err="1"/>
              <a:t>Althusserian</a:t>
            </a:r>
            <a:r>
              <a:rPr lang="en-US" sz="1400" dirty="0"/>
              <a:t> notions of ideology and subject </a:t>
            </a:r>
            <a:r>
              <a:rPr lang="en-US" sz="1400" dirty="0" smtClean="0"/>
              <a:t>formation</a:t>
            </a:r>
          </a:p>
          <a:p>
            <a:pPr lvl="0"/>
            <a:endParaRPr lang="en-US" dirty="0"/>
          </a:p>
          <a:p>
            <a:pPr marL="285750" lvl="0" indent="-285750">
              <a:buFont typeface="Arial" pitchFamily="34" charset="0"/>
              <a:buChar char="•"/>
            </a:pPr>
            <a:r>
              <a:rPr lang="en-US" dirty="0">
                <a:solidFill>
                  <a:srgbClr val="FF0000"/>
                </a:solidFill>
              </a:rPr>
              <a:t>Foucault and discourse theory; how power works and creates </a:t>
            </a:r>
            <a:r>
              <a:rPr lang="en-US" dirty="0" smtClean="0">
                <a:solidFill>
                  <a:srgbClr val="FF0000"/>
                </a:solidFill>
              </a:rPr>
              <a:t>subject-positions</a:t>
            </a:r>
          </a:p>
          <a:p>
            <a:pPr marL="285750" lvl="0" indent="-285750">
              <a:buFont typeface="Arial" pitchFamily="34" charset="0"/>
              <a:buChar char="•"/>
            </a:pPr>
            <a:endParaRPr lang="en-US" dirty="0" smtClean="0">
              <a:solidFill>
                <a:srgbClr val="FF0000"/>
              </a:solidFill>
            </a:endParaRPr>
          </a:p>
          <a:p>
            <a:r>
              <a:rPr lang="en-US" dirty="0" smtClean="0">
                <a:solidFill>
                  <a:srgbClr val="FF0000"/>
                </a:solidFill>
              </a:rPr>
              <a:t>	“These collective social constructions on the one hand define the range of 	aesthetic  possibilities within a given representational mode and, on the other, 	link that mode to the complex network of institutions, practices , and beliefs 	that constitute the culture as a whole.” (“Power of Forms,” 1445b)</a:t>
            </a:r>
          </a:p>
          <a:p>
            <a:pPr marL="285750" lvl="0" indent="-285750">
              <a:buFont typeface="Arial" pitchFamily="34" charset="0"/>
              <a:buChar char="•"/>
            </a:pPr>
            <a:endParaRPr lang="en-US" dirty="0" smtClean="0"/>
          </a:p>
          <a:p>
            <a:pPr lvl="0"/>
            <a:endParaRPr lang="en-US" dirty="0"/>
          </a:p>
          <a:p>
            <a:pPr marL="285750" lvl="0" indent="-285750">
              <a:buFont typeface="Arial" pitchFamily="34" charset="0"/>
              <a:buChar char="•"/>
            </a:pPr>
            <a:r>
              <a:rPr lang="en-US" sz="1400" dirty="0"/>
              <a:t>Geertz’s cultural anthropology—interested in the symbolic functions of material practice, captured through “thick description,” snapshots of culture (</a:t>
            </a:r>
            <a:r>
              <a:rPr lang="en-US" sz="1400" dirty="0" err="1"/>
              <a:t>n.b.</a:t>
            </a:r>
            <a:r>
              <a:rPr lang="en-US" sz="1400" dirty="0"/>
              <a:t> thus a synchronic bias in its explanations</a:t>
            </a:r>
            <a:r>
              <a:rPr lang="en-US" sz="1400" dirty="0" smtClean="0"/>
              <a:t>)</a:t>
            </a:r>
          </a:p>
          <a:p>
            <a:pPr lvl="0"/>
            <a:endParaRPr lang="en-US" sz="1400" dirty="0"/>
          </a:p>
          <a:p>
            <a:pPr marL="285750" lvl="0" indent="-285750">
              <a:buFont typeface="Arial" pitchFamily="34" charset="0"/>
              <a:buChar char="•"/>
            </a:pPr>
            <a:r>
              <a:rPr lang="en-US" sz="1400" dirty="0"/>
              <a:t>The poststructuralist critique of representation, i.e., the deconstructive critique of language as a deferral of meaning, as a chain of signifiers, as productive of </a:t>
            </a:r>
            <a:r>
              <a:rPr lang="en-US" sz="1400" dirty="0" smtClean="0"/>
              <a:t>indeterminacy</a:t>
            </a:r>
          </a:p>
          <a:p>
            <a:pPr lvl="0"/>
            <a:endParaRPr lang="en-US" sz="1400" dirty="0"/>
          </a:p>
          <a:p>
            <a:pPr marL="285750" lvl="0" indent="-285750">
              <a:buFont typeface="Arial" pitchFamily="34" charset="0"/>
              <a:buChar char="•"/>
            </a:pPr>
            <a:r>
              <a:rPr lang="en-US" sz="1400" dirty="0"/>
              <a:t>Hayden White’s account of “the historical text as literary artifact”; cp. Montrose’s chiasmus: “the historicity of texts, the </a:t>
            </a:r>
            <a:r>
              <a:rPr lang="en-US" sz="1400" dirty="0" err="1"/>
              <a:t>textuality</a:t>
            </a:r>
            <a:r>
              <a:rPr lang="en-US" sz="1400" dirty="0"/>
              <a:t> of history.”  A departure, it is claimed, from an “old historicism</a:t>
            </a:r>
            <a:r>
              <a:rPr lang="en-US" sz="1400" dirty="0" smtClean="0"/>
              <a:t>”</a:t>
            </a:r>
          </a:p>
          <a:p>
            <a:pPr lvl="0"/>
            <a:endParaRPr lang="en-US" sz="1400" dirty="0"/>
          </a:p>
          <a:p>
            <a:pPr marL="285750" lvl="0" indent="-285750">
              <a:buFont typeface="Arial" pitchFamily="34" charset="0"/>
              <a:buChar char="•"/>
            </a:pPr>
            <a:r>
              <a:rPr lang="en-US" sz="1400" dirty="0"/>
              <a:t>A methodological self-consciousness about the critic’s own historical situation and biases</a:t>
            </a:r>
          </a:p>
        </p:txBody>
      </p:sp>
    </p:spTree>
    <p:extLst>
      <p:ext uri="{BB962C8B-B14F-4D97-AF65-F5344CB8AC3E}">
        <p14:creationId xmlns:p14="http://schemas.microsoft.com/office/powerpoint/2010/main" val="821582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685800"/>
            <a:ext cx="8382000" cy="5570756"/>
          </a:xfrm>
          <a:prstGeom prst="rect">
            <a:avLst/>
          </a:prstGeom>
          <a:noFill/>
        </p:spPr>
        <p:txBody>
          <a:bodyPr wrap="square" rtlCol="0">
            <a:spAutoFit/>
          </a:bodyPr>
          <a:lstStyle/>
          <a:p>
            <a:r>
              <a:rPr lang="en-US" b="1" dirty="0"/>
              <a:t>Elements contributing to New Historicist </a:t>
            </a:r>
            <a:r>
              <a:rPr lang="en-US" b="1" dirty="0" smtClean="0"/>
              <a:t>practice:</a:t>
            </a:r>
          </a:p>
          <a:p>
            <a:endParaRPr lang="en-US" dirty="0"/>
          </a:p>
          <a:p>
            <a:pPr marL="285750" lvl="0" indent="-285750">
              <a:buFont typeface="Arial" pitchFamily="34" charset="0"/>
              <a:buChar char="•"/>
            </a:pPr>
            <a:r>
              <a:rPr lang="en-US" sz="1400" dirty="0" err="1"/>
              <a:t>Althusserian</a:t>
            </a:r>
            <a:r>
              <a:rPr lang="en-US" sz="1400" dirty="0"/>
              <a:t> notions of ideology and subject </a:t>
            </a:r>
            <a:r>
              <a:rPr lang="en-US" sz="1400" dirty="0" smtClean="0"/>
              <a:t>formation</a:t>
            </a:r>
          </a:p>
          <a:p>
            <a:pPr lvl="0"/>
            <a:endParaRPr lang="en-US" sz="1400" dirty="0"/>
          </a:p>
          <a:p>
            <a:pPr marL="285750" lvl="0" indent="-285750">
              <a:buFont typeface="Arial" pitchFamily="34" charset="0"/>
              <a:buChar char="•"/>
            </a:pPr>
            <a:r>
              <a:rPr lang="en-US" sz="1400" dirty="0"/>
              <a:t>Foucault and discourse theory; how power works and creates </a:t>
            </a:r>
            <a:r>
              <a:rPr lang="en-US" sz="1400" dirty="0" smtClean="0"/>
              <a:t>subject-positions</a:t>
            </a:r>
          </a:p>
          <a:p>
            <a:pPr lvl="0"/>
            <a:endParaRPr lang="en-US" dirty="0"/>
          </a:p>
          <a:p>
            <a:pPr marL="285750" lvl="0" indent="-285750">
              <a:buFont typeface="Arial" pitchFamily="34" charset="0"/>
              <a:buChar char="•"/>
            </a:pPr>
            <a:r>
              <a:rPr lang="en-US" dirty="0">
                <a:solidFill>
                  <a:srgbClr val="FF0000"/>
                </a:solidFill>
              </a:rPr>
              <a:t>Geertz’s cultural anthropology—interested in the symbolic functions of material practice, captured through “thick description,” snapshots of culture (</a:t>
            </a:r>
            <a:r>
              <a:rPr lang="en-US" dirty="0" err="1">
                <a:solidFill>
                  <a:srgbClr val="FF0000"/>
                </a:solidFill>
              </a:rPr>
              <a:t>n.b.</a:t>
            </a:r>
            <a:r>
              <a:rPr lang="en-US" dirty="0">
                <a:solidFill>
                  <a:srgbClr val="FF0000"/>
                </a:solidFill>
              </a:rPr>
              <a:t> thus a synchronic bias in its explanations</a:t>
            </a:r>
            <a:r>
              <a:rPr lang="en-US" dirty="0" smtClean="0">
                <a:solidFill>
                  <a:srgbClr val="FF0000"/>
                </a:solidFill>
              </a:rPr>
              <a:t>)</a:t>
            </a:r>
          </a:p>
          <a:p>
            <a:pPr lvl="0"/>
            <a:endParaRPr lang="en-US" dirty="0" smtClean="0">
              <a:solidFill>
                <a:srgbClr val="FF0000"/>
              </a:solidFill>
            </a:endParaRPr>
          </a:p>
          <a:p>
            <a:pPr lvl="1"/>
            <a:r>
              <a:rPr lang="en-US" dirty="0" smtClean="0">
                <a:solidFill>
                  <a:srgbClr val="FF0000"/>
                </a:solidFill>
              </a:rPr>
              <a:t>“The </a:t>
            </a:r>
            <a:r>
              <a:rPr lang="en-US" dirty="0">
                <a:solidFill>
                  <a:srgbClr val="FF0000"/>
                </a:solidFill>
              </a:rPr>
              <a:t>critical practice…challenges the assumptions that guarantee a secure distinction between ‘literary foreground’ and ‘political background,’ or, more generally, between artistic production and other kinds of social production.” (1445b)</a:t>
            </a:r>
          </a:p>
          <a:p>
            <a:pPr marL="742950" lvl="1" indent="-285750">
              <a:buFont typeface="Arial" pitchFamily="34" charset="0"/>
              <a:buChar char="•"/>
            </a:pPr>
            <a:endParaRPr lang="en-US" dirty="0" smtClean="0"/>
          </a:p>
          <a:p>
            <a:pPr marL="285750" lvl="0" indent="-285750">
              <a:buFont typeface="Arial" pitchFamily="34" charset="0"/>
              <a:buChar char="•"/>
            </a:pPr>
            <a:r>
              <a:rPr lang="en-US" sz="1400" dirty="0" smtClean="0"/>
              <a:t>The </a:t>
            </a:r>
            <a:r>
              <a:rPr lang="en-US" sz="1400" dirty="0"/>
              <a:t>poststructuralist critique of representation, i.e., the deconstructive critique of language as a deferral of meaning, as a chain of signifiers, as productive of </a:t>
            </a:r>
            <a:r>
              <a:rPr lang="en-US" sz="1400" dirty="0" smtClean="0"/>
              <a:t>indeterminacy</a:t>
            </a:r>
          </a:p>
          <a:p>
            <a:pPr lvl="0"/>
            <a:endParaRPr lang="en-US" sz="1400" dirty="0"/>
          </a:p>
          <a:p>
            <a:pPr marL="285750" lvl="0" indent="-285750">
              <a:buFont typeface="Arial" pitchFamily="34" charset="0"/>
              <a:buChar char="•"/>
            </a:pPr>
            <a:r>
              <a:rPr lang="en-US" sz="1400" dirty="0"/>
              <a:t>Hayden White’s account of “the historical text as literary artifact”; cp. Montrose’s chiasmus: “the historicity of texts, the </a:t>
            </a:r>
            <a:r>
              <a:rPr lang="en-US" sz="1400" dirty="0" err="1"/>
              <a:t>textuality</a:t>
            </a:r>
            <a:r>
              <a:rPr lang="en-US" sz="1400" dirty="0"/>
              <a:t> of history.”  A departure, it is claimed, from an “old historicism</a:t>
            </a:r>
            <a:r>
              <a:rPr lang="en-US" sz="1400" dirty="0" smtClean="0"/>
              <a:t>”</a:t>
            </a:r>
          </a:p>
          <a:p>
            <a:pPr lvl="0"/>
            <a:endParaRPr lang="en-US" sz="1400" dirty="0"/>
          </a:p>
          <a:p>
            <a:pPr marL="285750" lvl="0" indent="-285750">
              <a:buFont typeface="Arial" pitchFamily="34" charset="0"/>
              <a:buChar char="•"/>
            </a:pPr>
            <a:r>
              <a:rPr lang="en-US" sz="1400" dirty="0"/>
              <a:t>A methodological self-consciousness about the critic’s own historical situation and biases</a:t>
            </a:r>
          </a:p>
        </p:txBody>
      </p:sp>
    </p:spTree>
    <p:extLst>
      <p:ext uri="{BB962C8B-B14F-4D97-AF65-F5344CB8AC3E}">
        <p14:creationId xmlns:p14="http://schemas.microsoft.com/office/powerpoint/2010/main" val="21748243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685800"/>
            <a:ext cx="8382000" cy="5016758"/>
          </a:xfrm>
          <a:prstGeom prst="rect">
            <a:avLst/>
          </a:prstGeom>
          <a:noFill/>
        </p:spPr>
        <p:txBody>
          <a:bodyPr wrap="square" rtlCol="0">
            <a:spAutoFit/>
          </a:bodyPr>
          <a:lstStyle/>
          <a:p>
            <a:r>
              <a:rPr lang="en-US" b="1" dirty="0"/>
              <a:t>Elements contributing to New Historicist </a:t>
            </a:r>
            <a:r>
              <a:rPr lang="en-US" b="1" dirty="0" smtClean="0"/>
              <a:t>practice:</a:t>
            </a:r>
          </a:p>
          <a:p>
            <a:endParaRPr lang="en-US" dirty="0"/>
          </a:p>
          <a:p>
            <a:pPr marL="285750" lvl="0" indent="-285750">
              <a:buFont typeface="Arial" pitchFamily="34" charset="0"/>
              <a:buChar char="•"/>
            </a:pPr>
            <a:r>
              <a:rPr lang="en-US" sz="1400" dirty="0" err="1"/>
              <a:t>Althusserian</a:t>
            </a:r>
            <a:r>
              <a:rPr lang="en-US" sz="1400" dirty="0"/>
              <a:t> notions of ideology and subject </a:t>
            </a:r>
            <a:r>
              <a:rPr lang="en-US" sz="1400" dirty="0" smtClean="0"/>
              <a:t>formation</a:t>
            </a:r>
          </a:p>
          <a:p>
            <a:pPr lvl="0"/>
            <a:endParaRPr lang="en-US" sz="1400" dirty="0"/>
          </a:p>
          <a:p>
            <a:pPr marL="285750" lvl="0" indent="-285750">
              <a:buFont typeface="Arial" pitchFamily="34" charset="0"/>
              <a:buChar char="•"/>
            </a:pPr>
            <a:r>
              <a:rPr lang="en-US" sz="1400" dirty="0"/>
              <a:t>Foucault and discourse theory; how power works and creates </a:t>
            </a:r>
            <a:r>
              <a:rPr lang="en-US" sz="1400" dirty="0" smtClean="0"/>
              <a:t>subject-positions</a:t>
            </a:r>
          </a:p>
          <a:p>
            <a:pPr lvl="0"/>
            <a:endParaRPr lang="en-US" sz="1400" dirty="0"/>
          </a:p>
          <a:p>
            <a:pPr marL="285750" lvl="0" indent="-285750">
              <a:buFont typeface="Arial" pitchFamily="34" charset="0"/>
              <a:buChar char="•"/>
            </a:pPr>
            <a:r>
              <a:rPr lang="en-US" sz="1400" dirty="0"/>
              <a:t>Geertz’s cultural anthropology—interested in the symbolic functions of material practice, captured through “thick description,” snapshots of culture (</a:t>
            </a:r>
            <a:r>
              <a:rPr lang="en-US" sz="1400" dirty="0" err="1"/>
              <a:t>n.b.</a:t>
            </a:r>
            <a:r>
              <a:rPr lang="en-US" sz="1400" dirty="0"/>
              <a:t> thus a synchronic bias in its explanations</a:t>
            </a:r>
            <a:r>
              <a:rPr lang="en-US" sz="1400" dirty="0" smtClean="0"/>
              <a:t>)</a:t>
            </a:r>
          </a:p>
          <a:p>
            <a:pPr lvl="0"/>
            <a:endParaRPr lang="en-US" dirty="0"/>
          </a:p>
          <a:p>
            <a:pPr marL="285750" lvl="0" indent="-285750">
              <a:buFont typeface="Arial" pitchFamily="34" charset="0"/>
              <a:buChar char="•"/>
            </a:pPr>
            <a:r>
              <a:rPr lang="en-US" dirty="0">
                <a:solidFill>
                  <a:srgbClr val="FF0000"/>
                </a:solidFill>
              </a:rPr>
              <a:t>The poststructuralist critique of representation, i.e., the deconstructive critique of language as a deferral of meaning, as a chain of signifiers, as productive of </a:t>
            </a:r>
            <a:r>
              <a:rPr lang="en-US" dirty="0" smtClean="0">
                <a:solidFill>
                  <a:srgbClr val="FF0000"/>
                </a:solidFill>
              </a:rPr>
              <a:t>indeterminacy</a:t>
            </a:r>
          </a:p>
          <a:p>
            <a:pPr marL="285750" lvl="0" indent="-285750">
              <a:buFont typeface="Arial" pitchFamily="34" charset="0"/>
              <a:buChar char="•"/>
            </a:pPr>
            <a:endParaRPr lang="en-US" dirty="0" smtClean="0">
              <a:solidFill>
                <a:srgbClr val="FF0000"/>
              </a:solidFill>
            </a:endParaRPr>
          </a:p>
          <a:p>
            <a:pPr lvl="1"/>
            <a:r>
              <a:rPr lang="en-US" dirty="0">
                <a:solidFill>
                  <a:srgbClr val="FF0000"/>
                </a:solidFill>
              </a:rPr>
              <a:t>“The new historicism erodes the firm ground of both criticism and literature.” (144b)</a:t>
            </a:r>
          </a:p>
          <a:p>
            <a:pPr lvl="1"/>
            <a:endParaRPr lang="en-US" dirty="0" smtClean="0"/>
          </a:p>
          <a:p>
            <a:pPr marL="285750" lvl="0" indent="-285750">
              <a:buFont typeface="Arial" pitchFamily="34" charset="0"/>
              <a:buChar char="•"/>
            </a:pPr>
            <a:r>
              <a:rPr lang="en-US" sz="1400" dirty="0" smtClean="0"/>
              <a:t>Hayden </a:t>
            </a:r>
            <a:r>
              <a:rPr lang="en-US" sz="1400" dirty="0"/>
              <a:t>White’s account of “the historical text as literary artifact”; cp. Montrose’s chiasmus: “the historicity of texts, the </a:t>
            </a:r>
            <a:r>
              <a:rPr lang="en-US" sz="1400" dirty="0" err="1"/>
              <a:t>textuality</a:t>
            </a:r>
            <a:r>
              <a:rPr lang="en-US" sz="1400" dirty="0"/>
              <a:t> of history.”  A departure, it is claimed, from an “old historicism</a:t>
            </a:r>
            <a:r>
              <a:rPr lang="en-US" sz="1400" dirty="0" smtClean="0"/>
              <a:t>”</a:t>
            </a:r>
          </a:p>
          <a:p>
            <a:pPr lvl="0"/>
            <a:endParaRPr lang="en-US" sz="1400" dirty="0"/>
          </a:p>
          <a:p>
            <a:pPr marL="285750" lvl="0" indent="-285750">
              <a:buFont typeface="Arial" pitchFamily="34" charset="0"/>
              <a:buChar char="•"/>
            </a:pPr>
            <a:r>
              <a:rPr lang="en-US" sz="1400" dirty="0"/>
              <a:t>A methodological self-consciousness about the critic’s own historical situation and biases</a:t>
            </a:r>
          </a:p>
        </p:txBody>
      </p:sp>
    </p:spTree>
    <p:extLst>
      <p:ext uri="{BB962C8B-B14F-4D97-AF65-F5344CB8AC3E}">
        <p14:creationId xmlns:p14="http://schemas.microsoft.com/office/powerpoint/2010/main" val="15935779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685800"/>
            <a:ext cx="8382000" cy="5509200"/>
          </a:xfrm>
          <a:prstGeom prst="rect">
            <a:avLst/>
          </a:prstGeom>
          <a:noFill/>
        </p:spPr>
        <p:txBody>
          <a:bodyPr wrap="square" rtlCol="0">
            <a:spAutoFit/>
          </a:bodyPr>
          <a:lstStyle/>
          <a:p>
            <a:r>
              <a:rPr lang="en-US" b="1" dirty="0"/>
              <a:t>Elements contributing to New Historicist </a:t>
            </a:r>
            <a:r>
              <a:rPr lang="en-US" b="1" dirty="0" smtClean="0"/>
              <a:t>practice:</a:t>
            </a:r>
          </a:p>
          <a:p>
            <a:endParaRPr lang="en-US" sz="1400" dirty="0"/>
          </a:p>
          <a:p>
            <a:pPr marL="285750" lvl="0" indent="-285750">
              <a:buFont typeface="Arial" pitchFamily="34" charset="0"/>
              <a:buChar char="•"/>
            </a:pPr>
            <a:r>
              <a:rPr lang="en-US" sz="1400" dirty="0" err="1"/>
              <a:t>Althusserian</a:t>
            </a:r>
            <a:r>
              <a:rPr lang="en-US" sz="1400" dirty="0"/>
              <a:t> notions of ideology and subject </a:t>
            </a:r>
            <a:r>
              <a:rPr lang="en-US" sz="1400" dirty="0" smtClean="0"/>
              <a:t>formation</a:t>
            </a:r>
          </a:p>
          <a:p>
            <a:pPr lvl="0"/>
            <a:endParaRPr lang="en-US" sz="1400" dirty="0"/>
          </a:p>
          <a:p>
            <a:pPr marL="285750" lvl="0" indent="-285750">
              <a:buFont typeface="Arial" pitchFamily="34" charset="0"/>
              <a:buChar char="•"/>
            </a:pPr>
            <a:r>
              <a:rPr lang="en-US" sz="1400" dirty="0"/>
              <a:t>Foucault and discourse theory; how power works and creates </a:t>
            </a:r>
            <a:r>
              <a:rPr lang="en-US" sz="1400" dirty="0" smtClean="0"/>
              <a:t>subject-positions</a:t>
            </a:r>
          </a:p>
          <a:p>
            <a:pPr lvl="0"/>
            <a:endParaRPr lang="en-US" sz="1400" dirty="0"/>
          </a:p>
          <a:p>
            <a:pPr marL="285750" lvl="0" indent="-285750">
              <a:buFont typeface="Arial" pitchFamily="34" charset="0"/>
              <a:buChar char="•"/>
            </a:pPr>
            <a:r>
              <a:rPr lang="en-US" sz="1400" dirty="0"/>
              <a:t>Geertz’s cultural anthropology—interested in the symbolic functions of material practice, captured through “thick description,” snapshots of culture (</a:t>
            </a:r>
            <a:r>
              <a:rPr lang="en-US" sz="1400" dirty="0" err="1"/>
              <a:t>n.b.</a:t>
            </a:r>
            <a:r>
              <a:rPr lang="en-US" sz="1400" dirty="0"/>
              <a:t> thus a synchronic bias in its explanations</a:t>
            </a:r>
            <a:r>
              <a:rPr lang="en-US" sz="1400" dirty="0" smtClean="0"/>
              <a:t>)</a:t>
            </a:r>
          </a:p>
          <a:p>
            <a:pPr lvl="0"/>
            <a:endParaRPr lang="en-US" sz="1400" dirty="0"/>
          </a:p>
          <a:p>
            <a:pPr marL="285750" lvl="0" indent="-285750">
              <a:buFont typeface="Arial" pitchFamily="34" charset="0"/>
              <a:buChar char="•"/>
            </a:pPr>
            <a:r>
              <a:rPr lang="en-US" sz="1400" dirty="0"/>
              <a:t>The poststructuralist critique of representation, i.e., the deconstructive critique of language as a deferral of meaning, as a chain of signifiers, as productive of </a:t>
            </a:r>
            <a:r>
              <a:rPr lang="en-US" sz="1400" dirty="0" smtClean="0"/>
              <a:t>indeterminacy</a:t>
            </a:r>
          </a:p>
          <a:p>
            <a:pPr lvl="0"/>
            <a:endParaRPr lang="en-US" dirty="0">
              <a:solidFill>
                <a:srgbClr val="FF0000"/>
              </a:solidFill>
            </a:endParaRPr>
          </a:p>
          <a:p>
            <a:pPr marL="285750" lvl="0" indent="-285750">
              <a:buFont typeface="Arial" pitchFamily="34" charset="0"/>
              <a:buChar char="•"/>
            </a:pPr>
            <a:r>
              <a:rPr lang="en-US" dirty="0">
                <a:solidFill>
                  <a:srgbClr val="FF0000"/>
                </a:solidFill>
              </a:rPr>
              <a:t>Hayden White’s account of “the historical text as literary artifact”; cp. Montrose’s chiasmus: “the historicity of texts, the </a:t>
            </a:r>
            <a:r>
              <a:rPr lang="en-US" dirty="0" err="1">
                <a:solidFill>
                  <a:srgbClr val="FF0000"/>
                </a:solidFill>
              </a:rPr>
              <a:t>textuality</a:t>
            </a:r>
            <a:r>
              <a:rPr lang="en-US" dirty="0">
                <a:solidFill>
                  <a:srgbClr val="FF0000"/>
                </a:solidFill>
              </a:rPr>
              <a:t> of history.”  A departure, it is claimed, from an “old historicism</a:t>
            </a:r>
            <a:r>
              <a:rPr lang="en-US" dirty="0" smtClean="0">
                <a:solidFill>
                  <a:srgbClr val="FF0000"/>
                </a:solidFill>
              </a:rPr>
              <a:t>”</a:t>
            </a:r>
          </a:p>
          <a:p>
            <a:pPr marL="285750" lvl="0" indent="-285750">
              <a:buFont typeface="Arial" pitchFamily="34" charset="0"/>
              <a:buChar char="•"/>
            </a:pPr>
            <a:endParaRPr lang="en-US" dirty="0" smtClean="0">
              <a:solidFill>
                <a:srgbClr val="FF0000"/>
              </a:solidFill>
            </a:endParaRPr>
          </a:p>
          <a:p>
            <a:r>
              <a:rPr lang="en-US" dirty="0" smtClean="0">
                <a:solidFill>
                  <a:srgbClr val="FF0000"/>
                </a:solidFill>
              </a:rPr>
              <a:t>	“</a:t>
            </a:r>
            <a:r>
              <a:rPr lang="en-US" dirty="0">
                <a:solidFill>
                  <a:srgbClr val="FF0000"/>
                </a:solidFill>
              </a:rPr>
              <a:t>The earlier historicism tends to be </a:t>
            </a:r>
            <a:r>
              <a:rPr lang="en-US" dirty="0" err="1">
                <a:solidFill>
                  <a:srgbClr val="FF0000"/>
                </a:solidFill>
              </a:rPr>
              <a:t>monological</a:t>
            </a:r>
            <a:r>
              <a:rPr lang="en-US" dirty="0">
                <a:solidFill>
                  <a:srgbClr val="FF0000"/>
                </a:solidFill>
              </a:rPr>
              <a:t>…It is not thought to be the </a:t>
            </a:r>
            <a:r>
              <a:rPr lang="en-US" dirty="0" smtClean="0">
                <a:solidFill>
                  <a:srgbClr val="FF0000"/>
                </a:solidFill>
              </a:rPr>
              <a:t>	product of </a:t>
            </a:r>
            <a:r>
              <a:rPr lang="en-US" dirty="0">
                <a:solidFill>
                  <a:srgbClr val="FF0000"/>
                </a:solidFill>
              </a:rPr>
              <a:t>the historian’s interpretation, nor even of the particular interests of </a:t>
            </a:r>
            <a:r>
              <a:rPr lang="en-US" dirty="0" smtClean="0">
                <a:solidFill>
                  <a:srgbClr val="FF0000"/>
                </a:solidFill>
              </a:rPr>
              <a:t>	a </a:t>
            </a:r>
            <a:r>
              <a:rPr lang="en-US" dirty="0">
                <a:solidFill>
                  <a:srgbClr val="FF0000"/>
                </a:solidFill>
              </a:rPr>
              <a:t>given social group in conflict with other groups.” (1444b) </a:t>
            </a:r>
          </a:p>
          <a:p>
            <a:pPr lvl="0"/>
            <a:endParaRPr lang="en-US" dirty="0" smtClean="0"/>
          </a:p>
          <a:p>
            <a:pPr lvl="0"/>
            <a:endParaRPr lang="en-US" dirty="0"/>
          </a:p>
          <a:p>
            <a:pPr marL="285750" lvl="0" indent="-285750">
              <a:buFont typeface="Arial" pitchFamily="34" charset="0"/>
              <a:buChar char="•"/>
            </a:pPr>
            <a:r>
              <a:rPr lang="en-US" sz="1400" dirty="0"/>
              <a:t>A methodological self-consciousness about the critic’s own historical situation and biases</a:t>
            </a:r>
          </a:p>
        </p:txBody>
      </p:sp>
    </p:spTree>
    <p:extLst>
      <p:ext uri="{BB962C8B-B14F-4D97-AF65-F5344CB8AC3E}">
        <p14:creationId xmlns:p14="http://schemas.microsoft.com/office/powerpoint/2010/main" val="22661419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066800"/>
            <a:ext cx="8382000" cy="4616648"/>
          </a:xfrm>
          <a:prstGeom prst="rect">
            <a:avLst/>
          </a:prstGeom>
          <a:noFill/>
        </p:spPr>
        <p:txBody>
          <a:bodyPr wrap="square" rtlCol="0">
            <a:spAutoFit/>
          </a:bodyPr>
          <a:lstStyle/>
          <a:p>
            <a:r>
              <a:rPr lang="en-US" b="1" dirty="0"/>
              <a:t>Elements contributing to New Historicist </a:t>
            </a:r>
            <a:r>
              <a:rPr lang="en-US" b="1" dirty="0" smtClean="0"/>
              <a:t>practice:</a:t>
            </a:r>
          </a:p>
          <a:p>
            <a:endParaRPr lang="en-US" dirty="0"/>
          </a:p>
          <a:p>
            <a:pPr marL="285750" lvl="0" indent="-285750">
              <a:buFont typeface="Arial" pitchFamily="34" charset="0"/>
              <a:buChar char="•"/>
            </a:pPr>
            <a:r>
              <a:rPr lang="en-US" sz="1400" dirty="0" err="1"/>
              <a:t>Althusserian</a:t>
            </a:r>
            <a:r>
              <a:rPr lang="en-US" sz="1400" dirty="0"/>
              <a:t> notions of ideology and subject </a:t>
            </a:r>
            <a:r>
              <a:rPr lang="en-US" sz="1400" dirty="0" smtClean="0"/>
              <a:t>formation</a:t>
            </a:r>
          </a:p>
          <a:p>
            <a:pPr lvl="0"/>
            <a:endParaRPr lang="en-US" sz="1400" dirty="0"/>
          </a:p>
          <a:p>
            <a:pPr marL="285750" lvl="0" indent="-285750">
              <a:buFont typeface="Arial" pitchFamily="34" charset="0"/>
              <a:buChar char="•"/>
            </a:pPr>
            <a:r>
              <a:rPr lang="en-US" sz="1400" dirty="0"/>
              <a:t>Foucault and discourse theory; how power works and creates </a:t>
            </a:r>
            <a:r>
              <a:rPr lang="en-US" sz="1400" dirty="0" smtClean="0"/>
              <a:t>subject-positions</a:t>
            </a:r>
          </a:p>
          <a:p>
            <a:pPr lvl="0"/>
            <a:endParaRPr lang="en-US" sz="1400" dirty="0"/>
          </a:p>
          <a:p>
            <a:pPr marL="285750" lvl="0" indent="-285750">
              <a:buFont typeface="Arial" pitchFamily="34" charset="0"/>
              <a:buChar char="•"/>
            </a:pPr>
            <a:r>
              <a:rPr lang="en-US" sz="1400" dirty="0"/>
              <a:t>Geertz’s cultural anthropology—interested in the symbolic functions of material practice, captured through “thick description,” snapshots of culture (</a:t>
            </a:r>
            <a:r>
              <a:rPr lang="en-US" sz="1400" dirty="0" err="1"/>
              <a:t>n.b.</a:t>
            </a:r>
            <a:r>
              <a:rPr lang="en-US" sz="1400" dirty="0"/>
              <a:t> thus a synchronic bias in its explanations</a:t>
            </a:r>
            <a:r>
              <a:rPr lang="en-US" sz="1400" dirty="0" smtClean="0"/>
              <a:t>)</a:t>
            </a:r>
          </a:p>
          <a:p>
            <a:pPr lvl="0"/>
            <a:endParaRPr lang="en-US" sz="1400" dirty="0"/>
          </a:p>
          <a:p>
            <a:pPr marL="285750" lvl="0" indent="-285750">
              <a:buFont typeface="Arial" pitchFamily="34" charset="0"/>
              <a:buChar char="•"/>
            </a:pPr>
            <a:r>
              <a:rPr lang="en-US" sz="1400" dirty="0"/>
              <a:t>The poststructuralist critique of representation, i.e., the deconstructive critique of language as a deferral of meaning, as a chain of signifiers, as productive of </a:t>
            </a:r>
            <a:r>
              <a:rPr lang="en-US" sz="1400" dirty="0" smtClean="0"/>
              <a:t>indeterminacy</a:t>
            </a:r>
          </a:p>
          <a:p>
            <a:pPr lvl="0"/>
            <a:endParaRPr lang="en-US" sz="1400" dirty="0"/>
          </a:p>
          <a:p>
            <a:pPr marL="285750" lvl="0" indent="-285750">
              <a:buFont typeface="Arial" pitchFamily="34" charset="0"/>
              <a:buChar char="•"/>
            </a:pPr>
            <a:r>
              <a:rPr lang="en-US" sz="1400" dirty="0"/>
              <a:t>Hayden White’s account of “the historical text as literary artifact”; cp. Montrose’s chiasmus: “the historicity of texts, the </a:t>
            </a:r>
            <a:r>
              <a:rPr lang="en-US" sz="1400" dirty="0" err="1"/>
              <a:t>textuality</a:t>
            </a:r>
            <a:r>
              <a:rPr lang="en-US" sz="1400" dirty="0"/>
              <a:t> of history.”  A departure, it is claimed, from an “old historicism</a:t>
            </a:r>
            <a:r>
              <a:rPr lang="en-US" sz="1400" dirty="0" smtClean="0"/>
              <a:t>”</a:t>
            </a:r>
          </a:p>
          <a:p>
            <a:pPr lvl="0"/>
            <a:endParaRPr lang="en-US" dirty="0"/>
          </a:p>
          <a:p>
            <a:pPr marL="285750" lvl="0" indent="-285750">
              <a:buFont typeface="Arial" pitchFamily="34" charset="0"/>
              <a:buChar char="•"/>
            </a:pPr>
            <a:r>
              <a:rPr lang="en-US" dirty="0">
                <a:solidFill>
                  <a:srgbClr val="FF0000"/>
                </a:solidFill>
              </a:rPr>
              <a:t>A methodological self-consciousness about the critic’s own historical situation and </a:t>
            </a:r>
            <a:r>
              <a:rPr lang="en-US" dirty="0" smtClean="0">
                <a:solidFill>
                  <a:srgbClr val="FF0000"/>
                </a:solidFill>
              </a:rPr>
              <a:t>biases</a:t>
            </a:r>
          </a:p>
          <a:p>
            <a:pPr marL="742950" lvl="1" indent="-285750">
              <a:buFont typeface="Arial" pitchFamily="34" charset="0"/>
              <a:buChar char="•"/>
            </a:pPr>
            <a:r>
              <a:rPr lang="en-US" dirty="0" smtClean="0">
                <a:solidFill>
                  <a:srgbClr val="FF0000"/>
                </a:solidFill>
              </a:rPr>
              <a:t>“It tends to ask questions about its own methodological assumptions and those of others..” (1445b)</a:t>
            </a:r>
            <a:endParaRPr lang="en-US" dirty="0">
              <a:solidFill>
                <a:srgbClr val="FF0000"/>
              </a:solidFill>
            </a:endParaRPr>
          </a:p>
        </p:txBody>
      </p:sp>
    </p:spTree>
    <p:extLst>
      <p:ext uri="{BB962C8B-B14F-4D97-AF65-F5344CB8AC3E}">
        <p14:creationId xmlns:p14="http://schemas.microsoft.com/office/powerpoint/2010/main" val="4169555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extBox 1"/>
          <p:cNvSpPr txBox="1"/>
          <p:nvPr/>
        </p:nvSpPr>
        <p:spPr>
          <a:xfrm>
            <a:off x="762000" y="457200"/>
            <a:ext cx="7696200" cy="1292662"/>
          </a:xfrm>
          <a:prstGeom prst="rect">
            <a:avLst/>
          </a:prstGeom>
          <a:noFill/>
        </p:spPr>
        <p:txBody>
          <a:bodyPr wrap="square" rtlCol="0">
            <a:spAutoFit/>
          </a:bodyPr>
          <a:lstStyle/>
          <a:p>
            <a:r>
              <a:rPr lang="en-US" sz="2400" b="1" dirty="0"/>
              <a:t>Critical responses to New </a:t>
            </a:r>
            <a:r>
              <a:rPr lang="en-US" sz="2400" b="1" dirty="0" smtClean="0"/>
              <a:t>Historicism</a:t>
            </a:r>
          </a:p>
          <a:p>
            <a:endParaRPr lang="en-US" dirty="0"/>
          </a:p>
          <a:p>
            <a:pPr marL="285750" indent="-285750">
              <a:buFont typeface="Arial" pitchFamily="34" charset="0"/>
              <a:buChar char="•"/>
            </a:pPr>
            <a:r>
              <a:rPr lang="en-US" dirty="0"/>
              <a:t>It’s not </a:t>
            </a:r>
            <a:r>
              <a:rPr lang="en-US" dirty="0" smtClean="0"/>
              <a:t>really that </a:t>
            </a:r>
            <a:r>
              <a:rPr lang="en-US" dirty="0"/>
              <a:t>new. (Certainly medievalists tend to feel that way!)</a:t>
            </a:r>
          </a:p>
          <a:p>
            <a:r>
              <a:rPr lang="en-US" dirty="0"/>
              <a:t> </a:t>
            </a:r>
          </a:p>
        </p:txBody>
      </p:sp>
    </p:spTree>
    <p:extLst>
      <p:ext uri="{BB962C8B-B14F-4D97-AF65-F5344CB8AC3E}">
        <p14:creationId xmlns:p14="http://schemas.microsoft.com/office/powerpoint/2010/main" val="31675158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extBox 1"/>
          <p:cNvSpPr txBox="1"/>
          <p:nvPr/>
        </p:nvSpPr>
        <p:spPr>
          <a:xfrm>
            <a:off x="762000" y="457200"/>
            <a:ext cx="7696200" cy="1846659"/>
          </a:xfrm>
          <a:prstGeom prst="rect">
            <a:avLst/>
          </a:prstGeom>
          <a:noFill/>
        </p:spPr>
        <p:txBody>
          <a:bodyPr wrap="square" rtlCol="0">
            <a:spAutoFit/>
          </a:bodyPr>
          <a:lstStyle/>
          <a:p>
            <a:r>
              <a:rPr lang="en-US" sz="2400" b="1" dirty="0"/>
              <a:t>Critical responses to New </a:t>
            </a:r>
            <a:r>
              <a:rPr lang="en-US" sz="2400" b="1" dirty="0" smtClean="0"/>
              <a:t>Historicism</a:t>
            </a:r>
          </a:p>
          <a:p>
            <a:endParaRPr lang="en-US" dirty="0"/>
          </a:p>
          <a:p>
            <a:pPr marL="285750" indent="-285750">
              <a:buFont typeface="Arial" pitchFamily="34" charset="0"/>
              <a:buChar char="•"/>
            </a:pPr>
            <a:r>
              <a:rPr lang="en-US" dirty="0"/>
              <a:t>It’s not really </a:t>
            </a:r>
            <a:r>
              <a:rPr lang="en-US" dirty="0" smtClean="0"/>
              <a:t>that new</a:t>
            </a:r>
            <a:r>
              <a:rPr lang="en-US" dirty="0"/>
              <a:t>. (Certainly medievalists tend to feel that way!)</a:t>
            </a:r>
          </a:p>
          <a:p>
            <a:r>
              <a:rPr lang="en-US" dirty="0"/>
              <a:t> </a:t>
            </a:r>
          </a:p>
          <a:p>
            <a:pPr marL="285750" indent="-285750">
              <a:buFont typeface="Arial" pitchFamily="34" charset="0"/>
              <a:buChar char="•"/>
            </a:pPr>
            <a:r>
              <a:rPr lang="en-US" dirty="0"/>
              <a:t>It depends on a reductive use of Foucault’s containment / subversion model (which may  reductive to begin with</a:t>
            </a:r>
            <a:r>
              <a:rPr lang="en-US" dirty="0" smtClean="0"/>
              <a:t>)</a:t>
            </a:r>
            <a:endParaRPr lang="en-US" dirty="0"/>
          </a:p>
        </p:txBody>
      </p:sp>
    </p:spTree>
    <p:extLst>
      <p:ext uri="{BB962C8B-B14F-4D97-AF65-F5344CB8AC3E}">
        <p14:creationId xmlns:p14="http://schemas.microsoft.com/office/powerpoint/2010/main" val="3682133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Osho on Karl Marx"/>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1066800"/>
            <a:ext cx="4229100" cy="4229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92913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extBox 1"/>
          <p:cNvSpPr txBox="1"/>
          <p:nvPr/>
        </p:nvSpPr>
        <p:spPr>
          <a:xfrm>
            <a:off x="762000" y="457200"/>
            <a:ext cx="7696200" cy="3231654"/>
          </a:xfrm>
          <a:prstGeom prst="rect">
            <a:avLst/>
          </a:prstGeom>
          <a:noFill/>
        </p:spPr>
        <p:txBody>
          <a:bodyPr wrap="square" rtlCol="0">
            <a:spAutoFit/>
          </a:bodyPr>
          <a:lstStyle/>
          <a:p>
            <a:r>
              <a:rPr lang="en-US" sz="2400" b="1" dirty="0"/>
              <a:t>Critical responses to New </a:t>
            </a:r>
            <a:r>
              <a:rPr lang="en-US" sz="2400" b="1" dirty="0" smtClean="0"/>
              <a:t>Historicism</a:t>
            </a:r>
          </a:p>
          <a:p>
            <a:endParaRPr lang="en-US" dirty="0"/>
          </a:p>
          <a:p>
            <a:pPr marL="285750" indent="-285750">
              <a:buFont typeface="Arial" pitchFamily="34" charset="0"/>
              <a:buChar char="•"/>
            </a:pPr>
            <a:r>
              <a:rPr lang="en-US" dirty="0"/>
              <a:t>It’s not </a:t>
            </a:r>
            <a:r>
              <a:rPr lang="en-US" dirty="0" smtClean="0"/>
              <a:t>really that </a:t>
            </a:r>
            <a:r>
              <a:rPr lang="en-US" dirty="0"/>
              <a:t>new. (Certainly medievalists tend to feel that way!)</a:t>
            </a:r>
          </a:p>
          <a:p>
            <a:r>
              <a:rPr lang="en-US" dirty="0"/>
              <a:t> </a:t>
            </a:r>
          </a:p>
          <a:p>
            <a:pPr marL="285750" indent="-285750">
              <a:buFont typeface="Arial" pitchFamily="34" charset="0"/>
              <a:buChar char="•"/>
            </a:pPr>
            <a:r>
              <a:rPr lang="en-US" dirty="0"/>
              <a:t>It depends on a reductive use of Foucault’s containment / subversion model (which may  reductive to begin with)</a:t>
            </a:r>
          </a:p>
          <a:p>
            <a:endParaRPr lang="en-US" dirty="0"/>
          </a:p>
          <a:p>
            <a:pPr marL="285750" indent="-285750">
              <a:buFont typeface="Arial" pitchFamily="34" charset="0"/>
              <a:buChar char="•"/>
            </a:pPr>
            <a:r>
              <a:rPr lang="en-US" dirty="0"/>
              <a:t>Marxist response:  for all its rhetorical radicalism, it’s quietist, </a:t>
            </a:r>
            <a:r>
              <a:rPr lang="en-US" dirty="0" err="1"/>
              <a:t>antimaterialist</a:t>
            </a:r>
            <a:r>
              <a:rPr lang="en-US" dirty="0"/>
              <a:t>, tends to ignore class (due to its synchronic bias), and overemphasizes the </a:t>
            </a:r>
            <a:r>
              <a:rPr lang="en-US" dirty="0" smtClean="0"/>
              <a:t>symbolic</a:t>
            </a:r>
          </a:p>
          <a:p>
            <a:pPr marL="285750" indent="-285750">
              <a:buFont typeface="Arial" pitchFamily="34" charset="0"/>
              <a:buChar char="•"/>
            </a:pPr>
            <a:endParaRPr lang="en-US" dirty="0"/>
          </a:p>
        </p:txBody>
      </p:sp>
    </p:spTree>
    <p:extLst>
      <p:ext uri="{BB962C8B-B14F-4D97-AF65-F5344CB8AC3E}">
        <p14:creationId xmlns:p14="http://schemas.microsoft.com/office/powerpoint/2010/main" val="41498372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extBox 1"/>
          <p:cNvSpPr txBox="1"/>
          <p:nvPr/>
        </p:nvSpPr>
        <p:spPr>
          <a:xfrm>
            <a:off x="762000" y="457200"/>
            <a:ext cx="7696200" cy="4062651"/>
          </a:xfrm>
          <a:prstGeom prst="rect">
            <a:avLst/>
          </a:prstGeom>
          <a:noFill/>
        </p:spPr>
        <p:txBody>
          <a:bodyPr wrap="square" rtlCol="0">
            <a:spAutoFit/>
          </a:bodyPr>
          <a:lstStyle/>
          <a:p>
            <a:r>
              <a:rPr lang="en-US" sz="2400" b="1" dirty="0"/>
              <a:t>Critical responses to New </a:t>
            </a:r>
            <a:r>
              <a:rPr lang="en-US" sz="2400" b="1" dirty="0" smtClean="0"/>
              <a:t>Historicism</a:t>
            </a:r>
          </a:p>
          <a:p>
            <a:endParaRPr lang="en-US" dirty="0"/>
          </a:p>
          <a:p>
            <a:pPr marL="285750" indent="-285750">
              <a:buFont typeface="Arial" pitchFamily="34" charset="0"/>
              <a:buChar char="•"/>
            </a:pPr>
            <a:r>
              <a:rPr lang="en-US" dirty="0"/>
              <a:t>It’s not really </a:t>
            </a:r>
            <a:r>
              <a:rPr lang="en-US" dirty="0" smtClean="0"/>
              <a:t>that new</a:t>
            </a:r>
            <a:r>
              <a:rPr lang="en-US" dirty="0"/>
              <a:t>. (Certainly medievalists tend to feel that way!)</a:t>
            </a:r>
          </a:p>
          <a:p>
            <a:r>
              <a:rPr lang="en-US" dirty="0"/>
              <a:t> </a:t>
            </a:r>
          </a:p>
          <a:p>
            <a:pPr marL="285750" indent="-285750">
              <a:buFont typeface="Arial" pitchFamily="34" charset="0"/>
              <a:buChar char="•"/>
            </a:pPr>
            <a:r>
              <a:rPr lang="en-US" dirty="0"/>
              <a:t>It depends on a reductive use of Foucault’s containment / subversion model (which may  reductive to begin with)</a:t>
            </a:r>
          </a:p>
          <a:p>
            <a:endParaRPr lang="en-US" dirty="0"/>
          </a:p>
          <a:p>
            <a:pPr marL="285750" indent="-285750">
              <a:buFont typeface="Arial" pitchFamily="34" charset="0"/>
              <a:buChar char="•"/>
            </a:pPr>
            <a:r>
              <a:rPr lang="en-US" dirty="0"/>
              <a:t>Marxist response:  for all its rhetorical radicalism, it’s quietist, </a:t>
            </a:r>
            <a:r>
              <a:rPr lang="en-US" dirty="0" err="1"/>
              <a:t>antimaterialist</a:t>
            </a:r>
            <a:r>
              <a:rPr lang="en-US" dirty="0"/>
              <a:t>, tends to ignore class (due to its synchronic bias), and overemphasizes the </a:t>
            </a:r>
            <a:r>
              <a:rPr lang="en-US" dirty="0" smtClean="0"/>
              <a:t>symbolic</a:t>
            </a:r>
          </a:p>
          <a:p>
            <a:pPr marL="285750" indent="-285750">
              <a:buFont typeface="Arial" pitchFamily="34" charset="0"/>
              <a:buChar char="•"/>
            </a:pPr>
            <a:endParaRPr lang="en-US" dirty="0"/>
          </a:p>
          <a:p>
            <a:pPr marL="285750" indent="-285750">
              <a:buFont typeface="Arial" pitchFamily="34" charset="0"/>
              <a:buChar char="•"/>
            </a:pPr>
            <a:r>
              <a:rPr lang="en-US" dirty="0"/>
              <a:t>Feminist response: not only are women left out of the new history, but feminism is left out of the account of New Historicism’s </a:t>
            </a:r>
            <a:r>
              <a:rPr lang="en-US" dirty="0" smtClean="0"/>
              <a:t>rise</a:t>
            </a:r>
          </a:p>
          <a:p>
            <a:pPr marL="285750" indent="-285750">
              <a:buFont typeface="Arial" pitchFamily="34" charset="0"/>
              <a:buChar char="•"/>
            </a:pPr>
            <a:endParaRPr lang="en-US" dirty="0"/>
          </a:p>
        </p:txBody>
      </p:sp>
    </p:spTree>
    <p:extLst>
      <p:ext uri="{BB962C8B-B14F-4D97-AF65-F5344CB8AC3E}">
        <p14:creationId xmlns:p14="http://schemas.microsoft.com/office/powerpoint/2010/main" val="31448371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extBox 1"/>
          <p:cNvSpPr txBox="1"/>
          <p:nvPr/>
        </p:nvSpPr>
        <p:spPr>
          <a:xfrm>
            <a:off x="762000" y="457200"/>
            <a:ext cx="7696200" cy="5170646"/>
          </a:xfrm>
          <a:prstGeom prst="rect">
            <a:avLst/>
          </a:prstGeom>
          <a:noFill/>
        </p:spPr>
        <p:txBody>
          <a:bodyPr wrap="square" rtlCol="0">
            <a:spAutoFit/>
          </a:bodyPr>
          <a:lstStyle/>
          <a:p>
            <a:r>
              <a:rPr lang="en-US" sz="2400" b="1" dirty="0"/>
              <a:t>Critical responses to New </a:t>
            </a:r>
            <a:r>
              <a:rPr lang="en-US" sz="2400" b="1" dirty="0" smtClean="0"/>
              <a:t>Historicism</a:t>
            </a:r>
          </a:p>
          <a:p>
            <a:endParaRPr lang="en-US" dirty="0"/>
          </a:p>
          <a:p>
            <a:pPr marL="285750" indent="-285750">
              <a:buFont typeface="Arial" pitchFamily="34" charset="0"/>
              <a:buChar char="•"/>
            </a:pPr>
            <a:r>
              <a:rPr lang="en-US" dirty="0"/>
              <a:t>It’s not really new. (Certainly medievalists tend to feel that way!)</a:t>
            </a:r>
          </a:p>
          <a:p>
            <a:r>
              <a:rPr lang="en-US" dirty="0"/>
              <a:t> </a:t>
            </a:r>
          </a:p>
          <a:p>
            <a:pPr marL="285750" indent="-285750">
              <a:buFont typeface="Arial" pitchFamily="34" charset="0"/>
              <a:buChar char="•"/>
            </a:pPr>
            <a:r>
              <a:rPr lang="en-US" dirty="0"/>
              <a:t>It depends on a reductive use of Foucault’s containment / subversion model (which may  reductive to begin with)</a:t>
            </a:r>
          </a:p>
          <a:p>
            <a:endParaRPr lang="en-US" dirty="0"/>
          </a:p>
          <a:p>
            <a:pPr marL="285750" indent="-285750">
              <a:buFont typeface="Arial" pitchFamily="34" charset="0"/>
              <a:buChar char="•"/>
            </a:pPr>
            <a:r>
              <a:rPr lang="en-US" dirty="0"/>
              <a:t>Marxist response:  for all its rhetorical radicalism, it’s quietist, </a:t>
            </a:r>
            <a:r>
              <a:rPr lang="en-US" dirty="0" err="1"/>
              <a:t>antimaterialist</a:t>
            </a:r>
            <a:r>
              <a:rPr lang="en-US" dirty="0"/>
              <a:t>, tends to ignore class (due to its synchronic bias), and overemphasizes the </a:t>
            </a:r>
            <a:r>
              <a:rPr lang="en-US" dirty="0" smtClean="0"/>
              <a:t>symbolic</a:t>
            </a:r>
          </a:p>
          <a:p>
            <a:pPr marL="285750" indent="-285750">
              <a:buFont typeface="Arial" pitchFamily="34" charset="0"/>
              <a:buChar char="•"/>
            </a:pPr>
            <a:endParaRPr lang="en-US" dirty="0"/>
          </a:p>
          <a:p>
            <a:pPr marL="285750" indent="-285750">
              <a:buFont typeface="Arial" pitchFamily="34" charset="0"/>
              <a:buChar char="•"/>
            </a:pPr>
            <a:r>
              <a:rPr lang="en-US" dirty="0"/>
              <a:t>Feminist response: not only are women left out of the new history, but feminism is left out of the account of New Historicism’s </a:t>
            </a:r>
            <a:r>
              <a:rPr lang="en-US" dirty="0" smtClean="0"/>
              <a:t>rise</a:t>
            </a:r>
          </a:p>
          <a:p>
            <a:pPr marL="285750" indent="-285750">
              <a:buFont typeface="Arial" pitchFamily="34" charset="0"/>
              <a:buChar char="•"/>
            </a:pPr>
            <a:endParaRPr lang="en-US" dirty="0"/>
          </a:p>
          <a:p>
            <a:pPr marL="285750" indent="-285750">
              <a:buFont typeface="Arial" pitchFamily="34" charset="0"/>
              <a:buChar char="•"/>
            </a:pPr>
            <a:r>
              <a:rPr lang="en-US" dirty="0"/>
              <a:t>Incoherency vis-à-vis its historicist / poststructuralist synthesis—asserting wall-to-wall </a:t>
            </a:r>
            <a:r>
              <a:rPr lang="en-US" dirty="0" err="1"/>
              <a:t>textuality</a:t>
            </a:r>
            <a:r>
              <a:rPr lang="en-US" dirty="0"/>
              <a:t> is inconsistent with  making specific evidence-based arguments (Fish calls this situation hopeless but not serious</a:t>
            </a:r>
            <a:r>
              <a:rPr lang="en-US" dirty="0" smtClean="0"/>
              <a:t>)</a:t>
            </a:r>
          </a:p>
          <a:p>
            <a:pPr marL="285750" indent="-285750">
              <a:buFont typeface="Arial" pitchFamily="34" charset="0"/>
              <a:buChar char="•"/>
            </a:pPr>
            <a:endParaRPr lang="en-US" dirty="0"/>
          </a:p>
        </p:txBody>
      </p:sp>
    </p:spTree>
    <p:extLst>
      <p:ext uri="{BB962C8B-B14F-4D97-AF65-F5344CB8AC3E}">
        <p14:creationId xmlns:p14="http://schemas.microsoft.com/office/powerpoint/2010/main" val="7680548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extBox 1"/>
          <p:cNvSpPr txBox="1"/>
          <p:nvPr/>
        </p:nvSpPr>
        <p:spPr>
          <a:xfrm>
            <a:off x="762000" y="457200"/>
            <a:ext cx="7696200" cy="5724644"/>
          </a:xfrm>
          <a:prstGeom prst="rect">
            <a:avLst/>
          </a:prstGeom>
          <a:noFill/>
        </p:spPr>
        <p:txBody>
          <a:bodyPr wrap="square" rtlCol="0">
            <a:spAutoFit/>
          </a:bodyPr>
          <a:lstStyle/>
          <a:p>
            <a:r>
              <a:rPr lang="en-US" sz="2400" b="1" dirty="0"/>
              <a:t>Critical responses to New </a:t>
            </a:r>
            <a:r>
              <a:rPr lang="en-US" sz="2400" b="1" dirty="0" smtClean="0"/>
              <a:t>Historicism</a:t>
            </a:r>
          </a:p>
          <a:p>
            <a:endParaRPr lang="en-US" dirty="0"/>
          </a:p>
          <a:p>
            <a:pPr marL="285750" indent="-285750">
              <a:buFont typeface="Arial" pitchFamily="34" charset="0"/>
              <a:buChar char="•"/>
            </a:pPr>
            <a:r>
              <a:rPr lang="en-US" dirty="0"/>
              <a:t>It’s not really new. (Certainly medievalists tend to feel that way!)</a:t>
            </a:r>
          </a:p>
          <a:p>
            <a:r>
              <a:rPr lang="en-US" dirty="0"/>
              <a:t> </a:t>
            </a:r>
          </a:p>
          <a:p>
            <a:pPr marL="285750" indent="-285750">
              <a:buFont typeface="Arial" pitchFamily="34" charset="0"/>
              <a:buChar char="•"/>
            </a:pPr>
            <a:r>
              <a:rPr lang="en-US" dirty="0"/>
              <a:t>It depends on a reductive use of Foucault’s containment / subversion model (which may  reductive to begin with)</a:t>
            </a:r>
          </a:p>
          <a:p>
            <a:endParaRPr lang="en-US" dirty="0"/>
          </a:p>
          <a:p>
            <a:pPr marL="285750" indent="-285750">
              <a:buFont typeface="Arial" pitchFamily="34" charset="0"/>
              <a:buChar char="•"/>
            </a:pPr>
            <a:r>
              <a:rPr lang="en-US" dirty="0"/>
              <a:t>Marxist response:  for all its rhetorical radicalism, it’s quietist, </a:t>
            </a:r>
            <a:r>
              <a:rPr lang="en-US" dirty="0" err="1"/>
              <a:t>antimaterialist</a:t>
            </a:r>
            <a:r>
              <a:rPr lang="en-US" dirty="0"/>
              <a:t>, tends to ignore class (due to its synchronic bias), and overemphasizes the </a:t>
            </a:r>
            <a:r>
              <a:rPr lang="en-US" dirty="0" smtClean="0"/>
              <a:t>symbolic</a:t>
            </a:r>
          </a:p>
          <a:p>
            <a:pPr marL="285750" indent="-285750">
              <a:buFont typeface="Arial" pitchFamily="34" charset="0"/>
              <a:buChar char="•"/>
            </a:pPr>
            <a:endParaRPr lang="en-US" dirty="0"/>
          </a:p>
          <a:p>
            <a:pPr marL="285750" indent="-285750">
              <a:buFont typeface="Arial" pitchFamily="34" charset="0"/>
              <a:buChar char="•"/>
            </a:pPr>
            <a:r>
              <a:rPr lang="en-US" dirty="0"/>
              <a:t>Feminist response: not only are women left out of the new history, but feminism is left out of the account of New Historicism’s </a:t>
            </a:r>
            <a:r>
              <a:rPr lang="en-US" dirty="0" smtClean="0"/>
              <a:t>rise</a:t>
            </a:r>
          </a:p>
          <a:p>
            <a:pPr marL="285750" indent="-285750">
              <a:buFont typeface="Arial" pitchFamily="34" charset="0"/>
              <a:buChar char="•"/>
            </a:pPr>
            <a:endParaRPr lang="en-US" dirty="0"/>
          </a:p>
          <a:p>
            <a:pPr marL="285750" indent="-285750">
              <a:buFont typeface="Arial" pitchFamily="34" charset="0"/>
              <a:buChar char="•"/>
            </a:pPr>
            <a:r>
              <a:rPr lang="en-US" dirty="0"/>
              <a:t>Incoherency vis-à-vis its historicist / poststructuralist synthesis—asserting wall-to-wall </a:t>
            </a:r>
            <a:r>
              <a:rPr lang="en-US" dirty="0" err="1"/>
              <a:t>textuality</a:t>
            </a:r>
            <a:r>
              <a:rPr lang="en-US" dirty="0"/>
              <a:t> is inconsistent with  making specific evidence-based arguments (Fish calls this situation hopeless but not serious</a:t>
            </a:r>
            <a:r>
              <a:rPr lang="en-US" dirty="0" smtClean="0"/>
              <a:t>)</a:t>
            </a:r>
          </a:p>
          <a:p>
            <a:pPr marL="285750" indent="-285750">
              <a:buFont typeface="Arial" pitchFamily="34" charset="0"/>
              <a:buChar char="•"/>
            </a:pPr>
            <a:endParaRPr lang="en-US" dirty="0"/>
          </a:p>
          <a:p>
            <a:pPr marL="285750" indent="-285750">
              <a:buFont typeface="Arial" pitchFamily="34" charset="0"/>
              <a:buChar char="•"/>
            </a:pPr>
            <a:r>
              <a:rPr lang="en-US" dirty="0"/>
              <a:t>An annoyingly coy reluctance about what Raymond Williams would call “incorporation”</a:t>
            </a:r>
          </a:p>
        </p:txBody>
      </p:sp>
    </p:spTree>
    <p:extLst>
      <p:ext uri="{BB962C8B-B14F-4D97-AF65-F5344CB8AC3E}">
        <p14:creationId xmlns:p14="http://schemas.microsoft.com/office/powerpoint/2010/main" val="1707615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533400"/>
            <a:ext cx="7294418" cy="5447645"/>
          </a:xfrm>
          <a:prstGeom prst="rect">
            <a:avLst/>
          </a:prstGeom>
        </p:spPr>
        <p:txBody>
          <a:bodyPr wrap="square">
            <a:spAutoFit/>
          </a:bodyPr>
          <a:lstStyle/>
          <a:p>
            <a:r>
              <a:rPr lang="en-US" sz="2400" dirty="0"/>
              <a:t>In the social production of their existence, men inevitably enter into definite relations, which are independent of their will, namely relations of production appropriate to a given stage in the development of their material forces of production. The totality of these relations of production constitutes the economic structure of society, the real foundation, on which arises a legal and political superstructure and to which correspond definite forms of social consciousness. The mode of production of material life conditions the general process of social, political and intellectual life. It is not the consciousness of men that determines their existence, but their social existence that determines their consciousness</a:t>
            </a:r>
            <a:r>
              <a:rPr lang="en-US" sz="2400" dirty="0" smtClean="0"/>
              <a:t>.</a:t>
            </a:r>
          </a:p>
          <a:p>
            <a:endParaRPr lang="en-US" dirty="0"/>
          </a:p>
          <a:p>
            <a:r>
              <a:rPr lang="en-US" b="1" dirty="0"/>
              <a:t>Marx, Preface to </a:t>
            </a:r>
            <a:r>
              <a:rPr lang="en-US" b="1" i="1" dirty="0"/>
              <a:t>A Contribution to the Critique of Political </a:t>
            </a:r>
            <a:r>
              <a:rPr lang="en-US" b="1" i="1" dirty="0" smtClean="0"/>
              <a:t>Economy </a:t>
            </a:r>
            <a:r>
              <a:rPr lang="en-US" b="1" dirty="0" smtClean="0"/>
              <a:t>(1859</a:t>
            </a:r>
            <a:r>
              <a:rPr lang="en-US" b="1" dirty="0"/>
              <a:t>)</a:t>
            </a:r>
          </a:p>
        </p:txBody>
      </p:sp>
      <p:pic>
        <p:nvPicPr>
          <p:cNvPr id="3" name="Picture 2" descr="Osho on Karl Marx"/>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214745"/>
            <a:ext cx="914400"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203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2761" t="-2" r="2763" b="27121"/>
          <a:stretch/>
        </p:blipFill>
        <p:spPr>
          <a:xfrm>
            <a:off x="748145" y="152401"/>
            <a:ext cx="7845972" cy="3669890"/>
          </a:xfrm>
          <a:prstGeom prst="rect">
            <a:avLst/>
          </a:prstGeom>
        </p:spPr>
      </p:pic>
      <p:sp>
        <p:nvSpPr>
          <p:cNvPr id="3" name="TextBox 2"/>
          <p:cNvSpPr txBox="1"/>
          <p:nvPr/>
        </p:nvSpPr>
        <p:spPr>
          <a:xfrm>
            <a:off x="544627" y="3982522"/>
            <a:ext cx="8308428" cy="2646878"/>
          </a:xfrm>
          <a:prstGeom prst="rect">
            <a:avLst/>
          </a:prstGeom>
          <a:noFill/>
        </p:spPr>
        <p:txBody>
          <a:bodyPr wrap="square" rtlCol="0">
            <a:spAutoFit/>
          </a:bodyPr>
          <a:lstStyle/>
          <a:p>
            <a:r>
              <a:rPr lang="en-US" sz="1600" dirty="0" smtClean="0"/>
              <a:t>The </a:t>
            </a:r>
            <a:r>
              <a:rPr lang="en-US" sz="1600" dirty="0"/>
              <a:t>totality of these relations of production constitutes the economic structure of society, the real foundation, on which arises a legal and political superstructure and to which correspond definite forms of social consciousness. The mode of production of material life conditions the general process of social, political and intellectual life.  </a:t>
            </a:r>
            <a:endParaRPr lang="en-US" sz="1600" dirty="0" smtClean="0"/>
          </a:p>
          <a:p>
            <a:endParaRPr lang="en-US" sz="1400" dirty="0"/>
          </a:p>
          <a:p>
            <a:r>
              <a:rPr lang="en-US" sz="1400" b="1" dirty="0"/>
              <a:t>Marx, Preface to </a:t>
            </a:r>
            <a:r>
              <a:rPr lang="en-US" sz="1400" b="1" i="1" dirty="0"/>
              <a:t>A Contribution to the Critique of Political </a:t>
            </a:r>
            <a:r>
              <a:rPr lang="en-US" sz="1400" b="1" i="1" dirty="0" smtClean="0"/>
              <a:t>Economy </a:t>
            </a:r>
            <a:r>
              <a:rPr lang="en-US" sz="1400" b="1" dirty="0" smtClean="0"/>
              <a:t>(</a:t>
            </a:r>
            <a:r>
              <a:rPr lang="en-US" sz="1400" b="1" dirty="0"/>
              <a:t>1859</a:t>
            </a:r>
            <a:r>
              <a:rPr lang="en-US" sz="1400" b="1" dirty="0" smtClean="0"/>
              <a:t>)</a:t>
            </a:r>
          </a:p>
          <a:p>
            <a:endParaRPr lang="en-US" sz="1400" b="1" dirty="0"/>
          </a:p>
          <a:p>
            <a:r>
              <a:rPr lang="en-US" sz="1600" dirty="0" smtClean="0"/>
              <a:t>The </a:t>
            </a:r>
            <a:r>
              <a:rPr lang="en-US" sz="1600" dirty="0" err="1" smtClean="0"/>
              <a:t>handmill</a:t>
            </a:r>
            <a:r>
              <a:rPr lang="en-US" sz="1600" dirty="0" smtClean="0"/>
              <a:t> gives you society with the feudal lord; the steam mill, society with the </a:t>
            </a:r>
          </a:p>
          <a:p>
            <a:r>
              <a:rPr lang="en-US" sz="1600" dirty="0" smtClean="0"/>
              <a:t>industrial </a:t>
            </a:r>
            <a:r>
              <a:rPr lang="en-US" sz="1600" dirty="0" smtClean="0"/>
              <a:t>capitalist.</a:t>
            </a:r>
          </a:p>
          <a:p>
            <a:endParaRPr lang="en-US" sz="1400" b="1" dirty="0"/>
          </a:p>
          <a:p>
            <a:r>
              <a:rPr lang="en-US" sz="1400" b="1" dirty="0" smtClean="0"/>
              <a:t>Marx, </a:t>
            </a:r>
            <a:r>
              <a:rPr lang="en-US" sz="1400" b="1" i="1" dirty="0" smtClean="0"/>
              <a:t>The Poverty of Philosophy </a:t>
            </a:r>
            <a:r>
              <a:rPr lang="en-US" sz="1400" b="1" dirty="0" smtClean="0"/>
              <a:t>(1847) </a:t>
            </a:r>
            <a:endParaRPr lang="en-US" sz="1400" b="1" dirty="0"/>
          </a:p>
        </p:txBody>
      </p:sp>
      <p:pic>
        <p:nvPicPr>
          <p:cNvPr id="4" name="Picture 3" descr="Osho on Karl Marx"/>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24800" y="5715000"/>
            <a:ext cx="914400"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1083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295400"/>
            <a:ext cx="7467600" cy="4278094"/>
          </a:xfrm>
          <a:prstGeom prst="rect">
            <a:avLst/>
          </a:prstGeom>
          <a:noFill/>
        </p:spPr>
        <p:txBody>
          <a:bodyPr wrap="square" rtlCol="0">
            <a:spAutoFit/>
          </a:bodyPr>
          <a:lstStyle/>
          <a:p>
            <a:r>
              <a:rPr lang="en-US" sz="2400" dirty="0"/>
              <a:t>What does it mean, “base determines superstructure</a:t>
            </a:r>
            <a:r>
              <a:rPr lang="en-US" sz="2400" dirty="0" smtClean="0"/>
              <a:t>”?</a:t>
            </a:r>
          </a:p>
          <a:p>
            <a:endParaRPr lang="en-US" sz="2400" dirty="0"/>
          </a:p>
          <a:p>
            <a:pPr marL="285750" lvl="0" indent="-285750">
              <a:buFont typeface="Arial" pitchFamily="34" charset="0"/>
              <a:buChar char="•"/>
            </a:pPr>
            <a:r>
              <a:rPr lang="en-US" sz="2400" dirty="0"/>
              <a:t>Base should determine superstructure </a:t>
            </a:r>
            <a:r>
              <a:rPr lang="en-US" sz="2400" dirty="0">
                <a:sym typeface="Wingdings"/>
              </a:rPr>
              <a:t></a:t>
            </a:r>
            <a:r>
              <a:rPr lang="en-US" sz="2400" dirty="0"/>
              <a:t>”vulgar Marxism,” Soviet </a:t>
            </a:r>
            <a:r>
              <a:rPr lang="en-US" sz="2400" dirty="0" smtClean="0"/>
              <a:t>realism</a:t>
            </a:r>
          </a:p>
          <a:p>
            <a:pPr lvl="0"/>
            <a:r>
              <a:rPr lang="en-US" sz="1400" dirty="0" smtClean="0"/>
              <a:t>	(</a:t>
            </a:r>
            <a:r>
              <a:rPr lang="en-US" sz="1400" dirty="0" smtClean="0">
                <a:hlinkClick r:id="rId2"/>
              </a:rPr>
              <a:t>http</a:t>
            </a:r>
            <a:r>
              <a:rPr lang="en-US" sz="1400" dirty="0">
                <a:hlinkClick r:id="rId2"/>
              </a:rPr>
              <a:t>://www.umsl.edu/~</a:t>
            </a:r>
            <a:r>
              <a:rPr lang="en-US" sz="1400" dirty="0" smtClean="0">
                <a:hlinkClick r:id="rId2"/>
              </a:rPr>
              <a:t>gradyf/theory/doones1.htm</a:t>
            </a:r>
            <a:r>
              <a:rPr lang="en-US" sz="1400" dirty="0" smtClean="0"/>
              <a:t>)</a:t>
            </a:r>
          </a:p>
          <a:p>
            <a:pPr lvl="0"/>
            <a:endParaRPr lang="en-US" sz="2400" dirty="0"/>
          </a:p>
          <a:p>
            <a:pPr marL="285750" lvl="0" indent="-285750">
              <a:buFont typeface="Arial" pitchFamily="34" charset="0"/>
              <a:buChar char="•"/>
            </a:pPr>
            <a:r>
              <a:rPr lang="en-US" sz="2400" dirty="0"/>
              <a:t>Base is reflected in superstructure </a:t>
            </a:r>
            <a:r>
              <a:rPr lang="en-US" sz="2400" dirty="0">
                <a:sym typeface="Wingdings"/>
              </a:rPr>
              <a:t></a:t>
            </a:r>
            <a:r>
              <a:rPr lang="en-US" sz="2400" dirty="0"/>
              <a:t> </a:t>
            </a:r>
            <a:r>
              <a:rPr lang="en-US" sz="2400" dirty="0" err="1"/>
              <a:t>Lukács</a:t>
            </a:r>
            <a:r>
              <a:rPr lang="en-US" sz="2400" dirty="0"/>
              <a:t> &amp; “totality</a:t>
            </a:r>
            <a:r>
              <a:rPr lang="en-US" sz="2400" dirty="0" smtClean="0"/>
              <a:t>”</a:t>
            </a:r>
          </a:p>
          <a:p>
            <a:pPr lvl="0"/>
            <a:r>
              <a:rPr lang="en-US" sz="2000" dirty="0"/>
              <a:t>	</a:t>
            </a:r>
            <a:r>
              <a:rPr lang="en-US" sz="2000" dirty="0" smtClean="0"/>
              <a:t>(praise of 19</a:t>
            </a:r>
            <a:r>
              <a:rPr lang="en-US" sz="2000" baseline="30000" dirty="0" smtClean="0"/>
              <a:t>th</a:t>
            </a:r>
            <a:r>
              <a:rPr lang="en-US" sz="2000" dirty="0" smtClean="0"/>
              <a:t> c. Realist novels)</a:t>
            </a:r>
          </a:p>
          <a:p>
            <a:pPr lvl="0"/>
            <a:endParaRPr lang="en-US" sz="2400" dirty="0"/>
          </a:p>
          <a:p>
            <a:pPr marL="285750" lvl="0" indent="-285750">
              <a:buFont typeface="Arial" pitchFamily="34" charset="0"/>
              <a:buChar char="•"/>
            </a:pPr>
            <a:r>
              <a:rPr lang="en-US" sz="2400" dirty="0"/>
              <a:t>Base’s contradictions are exposed in superstructure </a:t>
            </a:r>
            <a:r>
              <a:rPr lang="en-US" sz="2400" dirty="0" smtClean="0">
                <a:sym typeface="Wingdings"/>
              </a:rPr>
              <a:t> </a:t>
            </a:r>
            <a:r>
              <a:rPr lang="en-US" sz="2400" dirty="0" smtClean="0"/>
              <a:t>Frankfurt </a:t>
            </a:r>
            <a:r>
              <a:rPr lang="en-US" sz="2400" dirty="0"/>
              <a:t>School; Brecht; </a:t>
            </a:r>
            <a:r>
              <a:rPr lang="en-US" sz="2400" dirty="0" smtClean="0"/>
              <a:t>Benjamin</a:t>
            </a:r>
          </a:p>
          <a:p>
            <a:pPr lvl="0"/>
            <a:r>
              <a:rPr lang="en-US" sz="2000" dirty="0" smtClean="0"/>
              <a:t>		(praise of Modernist texts)</a:t>
            </a:r>
            <a:endParaRPr lang="en-US" sz="2000" dirty="0"/>
          </a:p>
        </p:txBody>
      </p:sp>
    </p:spTree>
    <p:extLst>
      <p:ext uri="{BB962C8B-B14F-4D97-AF65-F5344CB8AC3E}">
        <p14:creationId xmlns:p14="http://schemas.microsoft.com/office/powerpoint/2010/main" val="3948044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4291" y="228600"/>
            <a:ext cx="8001000" cy="6370975"/>
          </a:xfrm>
          <a:prstGeom prst="rect">
            <a:avLst/>
          </a:prstGeom>
        </p:spPr>
        <p:txBody>
          <a:bodyPr wrap="square">
            <a:spAutoFit/>
          </a:bodyPr>
          <a:lstStyle/>
          <a:p>
            <a:r>
              <a:rPr lang="en-US" b="1" dirty="0" err="1"/>
              <a:t>Althusser</a:t>
            </a:r>
            <a:r>
              <a:rPr lang="en-US" b="1" dirty="0"/>
              <a:t>, from </a:t>
            </a:r>
            <a:r>
              <a:rPr lang="en-US" b="1" i="1" dirty="0"/>
              <a:t>Ideology and Ideological State Apparatuses</a:t>
            </a:r>
            <a:r>
              <a:rPr lang="en-US" b="1" dirty="0"/>
              <a:t> </a:t>
            </a:r>
          </a:p>
          <a:p>
            <a:r>
              <a:rPr lang="en-US" sz="2400" dirty="0"/>
              <a:t> </a:t>
            </a:r>
          </a:p>
          <a:p>
            <a:r>
              <a:rPr lang="en-US" sz="2400" dirty="0"/>
              <a:t>What are the ideological State apparatuses (ISAs)?</a:t>
            </a:r>
          </a:p>
          <a:p>
            <a:r>
              <a:rPr lang="en-US" sz="2400" dirty="0"/>
              <a:t> </a:t>
            </a:r>
          </a:p>
          <a:p>
            <a:r>
              <a:rPr lang="en-US" sz="2400" dirty="0"/>
              <a:t>They must not be confused with the (repressive) State </a:t>
            </a:r>
            <a:r>
              <a:rPr lang="en-US" sz="2400" dirty="0" smtClean="0"/>
              <a:t>Apparatus</a:t>
            </a:r>
            <a:r>
              <a:rPr lang="en-US" sz="2400" dirty="0"/>
              <a:t>. Remember that in Marxist theory, the State Apparatus (SA) contains: the Government, the Administration, the Army, the Police, the Courts, the Prisons, etc., which constitute what I shall in future call the Repressive State Apparatus. Repressive suggests that the State Apparatus in question 'functions by violence'--at least ultimately (since repression, e.g. administrative repression</a:t>
            </a:r>
            <a:r>
              <a:rPr lang="en-US" sz="2400" dirty="0" smtClean="0"/>
              <a:t>, may </a:t>
            </a:r>
            <a:r>
              <a:rPr lang="en-US" sz="2400" dirty="0"/>
              <a:t>take non-physical forms</a:t>
            </a:r>
            <a:r>
              <a:rPr lang="en-US" sz="2400" dirty="0" smtClean="0"/>
              <a:t>).</a:t>
            </a:r>
          </a:p>
          <a:p>
            <a:endParaRPr lang="en-US" sz="2400" dirty="0"/>
          </a:p>
          <a:p>
            <a:r>
              <a:rPr lang="en-US" sz="2400" dirty="0" smtClean="0"/>
              <a:t>The Repressive State Apparatus in action:</a:t>
            </a:r>
            <a:endParaRPr lang="en-US" sz="2400" dirty="0" smtClean="0"/>
          </a:p>
          <a:p>
            <a:r>
              <a:rPr lang="en-US" dirty="0" smtClean="0">
                <a:hlinkClick r:id="rId2"/>
              </a:rPr>
              <a:t>http</a:t>
            </a:r>
            <a:r>
              <a:rPr lang="en-US" dirty="0">
                <a:hlinkClick r:id="rId2"/>
              </a:rPr>
              <a:t>://</a:t>
            </a:r>
            <a:r>
              <a:rPr lang="en-US" dirty="0" smtClean="0">
                <a:hlinkClick r:id="rId2"/>
              </a:rPr>
              <a:t>www.youtube.com/watch?v=GpwYGp4a0cQ&amp;feature=related</a:t>
            </a:r>
            <a:r>
              <a:rPr lang="en-US" dirty="0" smtClean="0"/>
              <a:t>  (2011)</a:t>
            </a:r>
          </a:p>
          <a:p>
            <a:r>
              <a:rPr lang="en-US" dirty="0">
                <a:hlinkClick r:id="rId3"/>
              </a:rPr>
              <a:t>http://</a:t>
            </a:r>
            <a:r>
              <a:rPr lang="en-US" dirty="0" smtClean="0">
                <a:hlinkClick r:id="rId3"/>
              </a:rPr>
              <a:t>www.youtube.com/watch?v=6yXvQE9WJEY&amp;feature=related</a:t>
            </a:r>
            <a:r>
              <a:rPr lang="en-US" dirty="0" smtClean="0"/>
              <a:t>  (1968)</a:t>
            </a:r>
          </a:p>
          <a:p>
            <a:endParaRPr lang="en-US" dirty="0"/>
          </a:p>
        </p:txBody>
      </p:sp>
    </p:spTree>
    <p:extLst>
      <p:ext uri="{BB962C8B-B14F-4D97-AF65-F5344CB8AC3E}">
        <p14:creationId xmlns:p14="http://schemas.microsoft.com/office/powerpoint/2010/main" val="3754950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457200"/>
            <a:ext cx="8001000" cy="5724644"/>
          </a:xfrm>
          <a:prstGeom prst="rect">
            <a:avLst/>
          </a:prstGeom>
        </p:spPr>
        <p:txBody>
          <a:bodyPr wrap="square">
            <a:spAutoFit/>
          </a:bodyPr>
          <a:lstStyle/>
          <a:p>
            <a:r>
              <a:rPr lang="en-US" b="1" dirty="0" err="1"/>
              <a:t>Althusser</a:t>
            </a:r>
            <a:r>
              <a:rPr lang="en-US" b="1" dirty="0"/>
              <a:t>, from </a:t>
            </a:r>
            <a:r>
              <a:rPr lang="en-US" b="1" i="1" dirty="0"/>
              <a:t>Ideology and Ideological State Apparatuses</a:t>
            </a:r>
            <a:r>
              <a:rPr lang="en-US" b="1" dirty="0"/>
              <a:t> </a:t>
            </a:r>
          </a:p>
          <a:p>
            <a:r>
              <a:rPr lang="en-US" sz="2400" dirty="0"/>
              <a:t> </a:t>
            </a:r>
          </a:p>
          <a:p>
            <a:r>
              <a:rPr lang="en-US" dirty="0"/>
              <a:t>I shall call Ideological State Apparatuses a certain number of realities which present themselves to the immediate observer in the form of distinct and specialized institutions. I propose an empirical list of these which will obviously have to be examined in detail, tested, corrected and reorganized. With all the reservations implied by this requirement, we can for the moment regard the following institutions as Ideological State Apparatuses (the order in which I have listed them has no particular significance):</a:t>
            </a:r>
          </a:p>
          <a:p>
            <a:r>
              <a:rPr lang="en-US" dirty="0"/>
              <a:t> </a:t>
            </a:r>
          </a:p>
          <a:p>
            <a:r>
              <a:rPr lang="en-US" dirty="0"/>
              <a:t>-the religious ISA (the system of the different Churches),</a:t>
            </a:r>
          </a:p>
          <a:p>
            <a:r>
              <a:rPr lang="en-US" dirty="0"/>
              <a:t>-the educational ISA (the system of the different public and private 'Schools') ,</a:t>
            </a:r>
          </a:p>
          <a:p>
            <a:r>
              <a:rPr lang="en-US" dirty="0"/>
              <a:t>-the family ISA</a:t>
            </a:r>
            <a:r>
              <a:rPr lang="en-US" dirty="0" smtClean="0"/>
              <a:t>,</a:t>
            </a:r>
            <a:endParaRPr lang="en-US" dirty="0"/>
          </a:p>
          <a:p>
            <a:r>
              <a:rPr lang="en-US" dirty="0"/>
              <a:t>-the legal ISA</a:t>
            </a:r>
            <a:r>
              <a:rPr lang="en-US" dirty="0" smtClean="0"/>
              <a:t>,</a:t>
            </a:r>
            <a:endParaRPr lang="en-US" dirty="0"/>
          </a:p>
          <a:p>
            <a:r>
              <a:rPr lang="en-US" dirty="0"/>
              <a:t>-the political ISA (the political system, including the different Parties),</a:t>
            </a:r>
          </a:p>
          <a:p>
            <a:r>
              <a:rPr lang="en-US" dirty="0"/>
              <a:t>-the trade-union ISA,</a:t>
            </a:r>
          </a:p>
          <a:p>
            <a:r>
              <a:rPr lang="en-US" dirty="0"/>
              <a:t>-the communications ISA (press, radio and television, etc.),</a:t>
            </a:r>
          </a:p>
          <a:p>
            <a:r>
              <a:rPr lang="en-US" dirty="0"/>
              <a:t>-the cultural ISA (Literature, the Arts, sports, etc.).</a:t>
            </a:r>
          </a:p>
          <a:p>
            <a:endParaRPr lang="en-US" dirty="0"/>
          </a:p>
          <a:p>
            <a:endParaRPr lang="en-US" dirty="0"/>
          </a:p>
        </p:txBody>
      </p:sp>
    </p:spTree>
    <p:extLst>
      <p:ext uri="{BB962C8B-B14F-4D97-AF65-F5344CB8AC3E}">
        <p14:creationId xmlns:p14="http://schemas.microsoft.com/office/powerpoint/2010/main" val="1218288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755" y="2227118"/>
            <a:ext cx="6734290"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547755" y="1600200"/>
            <a:ext cx="6324600" cy="369332"/>
          </a:xfrm>
          <a:prstGeom prst="rect">
            <a:avLst/>
          </a:prstGeom>
          <a:noFill/>
        </p:spPr>
        <p:txBody>
          <a:bodyPr wrap="square" rtlCol="0">
            <a:spAutoFit/>
          </a:bodyPr>
          <a:lstStyle/>
          <a:p>
            <a:r>
              <a:rPr lang="en-US" b="1" dirty="0" smtClean="0"/>
              <a:t>Some “contradictions” ripe for symbolic resolution in narrative:</a:t>
            </a:r>
            <a:endParaRPr lang="en-US" b="1" dirty="0"/>
          </a:p>
        </p:txBody>
      </p:sp>
    </p:spTree>
    <p:extLst>
      <p:ext uri="{BB962C8B-B14F-4D97-AF65-F5344CB8AC3E}">
        <p14:creationId xmlns:p14="http://schemas.microsoft.com/office/powerpoint/2010/main" val="2875939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extBox 1"/>
          <p:cNvSpPr txBox="1"/>
          <p:nvPr/>
        </p:nvSpPr>
        <p:spPr>
          <a:xfrm>
            <a:off x="609600" y="1142999"/>
            <a:ext cx="8001000" cy="4555093"/>
          </a:xfrm>
          <a:prstGeom prst="rect">
            <a:avLst/>
          </a:prstGeom>
          <a:noFill/>
        </p:spPr>
        <p:txBody>
          <a:bodyPr wrap="square" rtlCol="0">
            <a:spAutoFit/>
          </a:bodyPr>
          <a:lstStyle/>
          <a:p>
            <a:r>
              <a:rPr lang="en-US" sz="2400" b="1" dirty="0"/>
              <a:t>What problem does the “New Historicism” seek to solve?  </a:t>
            </a:r>
            <a:endParaRPr lang="en-US" sz="2400" b="1" dirty="0" smtClean="0"/>
          </a:p>
          <a:p>
            <a:endParaRPr lang="en-US" sz="2400" b="1" dirty="0"/>
          </a:p>
          <a:p>
            <a:r>
              <a:rPr lang="en-US" sz="2400" b="1" dirty="0" smtClean="0"/>
              <a:t>The </a:t>
            </a:r>
            <a:r>
              <a:rPr lang="en-US" sz="2400" b="1" dirty="0"/>
              <a:t>problem of </a:t>
            </a:r>
            <a:r>
              <a:rPr lang="en-US" sz="2400" b="1" u="sng" dirty="0" smtClean="0"/>
              <a:t>History</a:t>
            </a:r>
          </a:p>
          <a:p>
            <a:endParaRPr lang="en-US" sz="2000" b="1" u="sng" dirty="0"/>
          </a:p>
          <a:p>
            <a:endParaRPr lang="en-US" sz="2000" b="1" dirty="0"/>
          </a:p>
          <a:p>
            <a:r>
              <a:rPr lang="en-US" sz="2000" b="1" dirty="0"/>
              <a:t>Some schools bracket it (structuralism, psychoanalysis, formalism, </a:t>
            </a:r>
            <a:r>
              <a:rPr lang="en-US" sz="2000" b="1" dirty="0" smtClean="0"/>
              <a:t>	deconstruction)</a:t>
            </a:r>
            <a:endParaRPr lang="en-US" sz="2000" b="1" dirty="0"/>
          </a:p>
          <a:p>
            <a:endParaRPr lang="en-US" sz="2000" b="1" dirty="0" smtClean="0"/>
          </a:p>
          <a:p>
            <a:r>
              <a:rPr lang="en-US" sz="2000" b="1" dirty="0" smtClean="0"/>
              <a:t>Some </a:t>
            </a:r>
            <a:r>
              <a:rPr lang="en-US" sz="2000" b="1" dirty="0"/>
              <a:t>claim to stand outside—well, one: </a:t>
            </a:r>
            <a:r>
              <a:rPr lang="en-US" sz="2000" b="1" dirty="0" smtClean="0"/>
              <a:t>Marxism</a:t>
            </a:r>
          </a:p>
          <a:p>
            <a:endParaRPr lang="en-US" sz="2000" b="1" dirty="0"/>
          </a:p>
          <a:p>
            <a:r>
              <a:rPr lang="en-US" sz="2000" b="1" dirty="0"/>
              <a:t>Some claim to understand it perfectly well (“old historicism</a:t>
            </a:r>
            <a:r>
              <a:rPr lang="en-US" sz="2000" b="1" dirty="0" smtClean="0"/>
              <a:t>”)</a:t>
            </a:r>
          </a:p>
          <a:p>
            <a:r>
              <a:rPr lang="en-US" sz="2000" b="1" dirty="0"/>
              <a:t>	</a:t>
            </a:r>
            <a:r>
              <a:rPr lang="en-US" sz="2000" b="1" dirty="0" smtClean="0">
                <a:hlinkClick r:id="rId2"/>
              </a:rPr>
              <a:t>http://winmedia.umsl.edu/gradyf/cathedral1.wmv</a:t>
            </a:r>
            <a:endParaRPr lang="en-US" sz="2000" b="1" dirty="0" smtClean="0"/>
          </a:p>
          <a:p>
            <a:endParaRPr lang="en-US" sz="2000" b="1" dirty="0" smtClean="0"/>
          </a:p>
          <a:p>
            <a:endParaRPr lang="en-US" dirty="0"/>
          </a:p>
        </p:txBody>
      </p:sp>
    </p:spTree>
    <p:extLst>
      <p:ext uri="{BB962C8B-B14F-4D97-AF65-F5344CB8AC3E}">
        <p14:creationId xmlns:p14="http://schemas.microsoft.com/office/powerpoint/2010/main" val="1113759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TotalTime>
  <Words>1383</Words>
  <Application>Microsoft Office PowerPoint</Application>
  <PresentationFormat>On-screen Show (4:3)</PresentationFormat>
  <Paragraphs>203</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Grady, Francis W.</dc:creator>
  <cp:lastModifiedBy>Frank Grady</cp:lastModifiedBy>
  <cp:revision>31</cp:revision>
  <cp:lastPrinted>2014-03-11T20:02:21Z</cp:lastPrinted>
  <dcterms:created xsi:type="dcterms:W3CDTF">2011-11-14T02:24:27Z</dcterms:created>
  <dcterms:modified xsi:type="dcterms:W3CDTF">2014-03-11T20:04:04Z</dcterms:modified>
</cp:coreProperties>
</file>