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sldIdLst>
    <p:sldId id="277" r:id="rId2"/>
    <p:sldId id="258" r:id="rId3"/>
    <p:sldId id="278" r:id="rId4"/>
    <p:sldId id="378" r:id="rId5"/>
    <p:sldId id="263" r:id="rId6"/>
    <p:sldId id="379" r:id="rId7"/>
    <p:sldId id="371" r:id="rId8"/>
    <p:sldId id="384" r:id="rId9"/>
    <p:sldId id="385" r:id="rId10"/>
    <p:sldId id="386" r:id="rId11"/>
    <p:sldId id="387" r:id="rId12"/>
    <p:sldId id="388" r:id="rId13"/>
    <p:sldId id="389" r:id="rId14"/>
    <p:sldId id="392" r:id="rId15"/>
    <p:sldId id="393" r:id="rId16"/>
    <p:sldId id="394" r:id="rId17"/>
    <p:sldId id="390" r:id="rId18"/>
    <p:sldId id="316" r:id="rId19"/>
    <p:sldId id="367" r:id="rId20"/>
    <p:sldId id="368" r:id="rId21"/>
    <p:sldId id="369" r:id="rId22"/>
    <p:sldId id="370" r:id="rId23"/>
    <p:sldId id="3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258"/>
          </p14:sldIdLst>
        </p14:section>
        <p14:section name="Collect Data" id="{16378913-E5ED-4281-BAF5-F1F938CB0BED}">
          <p14:sldIdLst>
            <p14:sldId id="278"/>
            <p14:sldId id="378"/>
          </p14:sldIdLst>
        </p14:section>
        <p14:section name="Analyze Data" id="{E2D565D1-BA5E-44E6-A40E-50A644912248}">
          <p14:sldIdLst>
            <p14:sldId id="263"/>
            <p14:sldId id="379"/>
            <p14:sldId id="371"/>
            <p14:sldId id="384"/>
            <p14:sldId id="385"/>
            <p14:sldId id="386"/>
            <p14:sldId id="387"/>
            <p14:sldId id="388"/>
            <p14:sldId id="389"/>
            <p14:sldId id="392"/>
            <p14:sldId id="393"/>
            <p14:sldId id="394"/>
            <p14:sldId id="390"/>
            <p14:sldId id="316"/>
            <p14:sldId id="367"/>
            <p14:sldId id="368"/>
            <p14:sldId id="369"/>
            <p14:sldId id="370"/>
            <p14:sldId id="37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2" autoAdjust="0"/>
    <p:restoredTop sz="89825" autoAdjust="0"/>
  </p:normalViewPr>
  <p:slideViewPr>
    <p:cSldViewPr>
      <p:cViewPr>
        <p:scale>
          <a:sx n="111" d="100"/>
          <a:sy n="111" d="100"/>
        </p:scale>
        <p:origin x="-1722" y="-6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10/17/2017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319044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a:t>
            </a:r>
            <a:r>
              <a:rPr lang="en-US" dirty="0"/>
              <a:t>presentation demonstrates the new capabilities of PowerPoint and it is best viewed in Slide Show. These slides are designed to give you great ideas for the presentations you’ll create in PowerPoint 2010!</a:t>
            </a:r>
          </a:p>
          <a:p>
            <a:endParaRPr lang="en-US" dirty="0"/>
          </a:p>
          <a:p>
            <a:r>
              <a:rPr lang="en-US" dirty="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extLst>
      <p:ext uri="{BB962C8B-B14F-4D97-AF65-F5344CB8AC3E}">
        <p14:creationId xmlns:p14="http://schemas.microsoft.com/office/powerpoint/2010/main" val="3534701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extLst>
      <p:ext uri="{BB962C8B-B14F-4D97-AF65-F5344CB8AC3E}">
        <p14:creationId xmlns:p14="http://schemas.microsoft.com/office/powerpoint/2010/main" val="596632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extLst>
      <p:ext uri="{BB962C8B-B14F-4D97-AF65-F5344CB8AC3E}">
        <p14:creationId xmlns:p14="http://schemas.microsoft.com/office/powerpoint/2010/main" val="2536716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600039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6599076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10/17/2017</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a:t>Click to edit Master subtitle style</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10/17/2017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10/17/2017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58050E-B668-4FA7-85AD-C750C80A6E9B}"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a:t>    Click to edit Master 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10/17/2017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10/17/2017</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10/17/2017</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10/17/2017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10/17/2017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10/17/2017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a:t>Click to edit Master Title Style</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10/17/2017</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10/17/2017</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10/17/2017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a:t>“A wise man proportions his beliefs to the evidence.” – David Hume</a:t>
            </a:r>
          </a:p>
        </p:txBody>
      </p:sp>
      <p:sp>
        <p:nvSpPr>
          <p:cNvPr id="5" name="Title 4"/>
          <p:cNvSpPr>
            <a:spLocks noGrp="1"/>
          </p:cNvSpPr>
          <p:nvPr>
            <p:ph type="title"/>
          </p:nvPr>
        </p:nvSpPr>
        <p:spPr>
          <a:xfrm>
            <a:off x="228600" y="3048000"/>
            <a:ext cx="7239000" cy="1828800"/>
          </a:xfrm>
        </p:spPr>
        <p:txBody>
          <a:bodyPr>
            <a:normAutofit/>
          </a:bodyPr>
          <a:lstStyle/>
          <a:p>
            <a:pPr algn="l"/>
            <a:r>
              <a:rPr lang="en-US" sz="2400" b="0" dirty="0">
                <a:solidFill>
                  <a:srgbClr val="7BCF27"/>
                </a:solidFill>
                <a:latin typeface="Calibri" pitchFamily="34" charset="0"/>
              </a:rPr>
              <a:t>Using outside texts as</a:t>
            </a:r>
            <a:r>
              <a:rPr lang="en-US" sz="2400" b="0" dirty="0">
                <a:solidFill>
                  <a:srgbClr val="262626"/>
                </a:solidFill>
              </a:rPr>
              <a:t/>
            </a:r>
            <a:br>
              <a:rPr lang="en-US" sz="2400" b="0" dirty="0">
                <a:solidFill>
                  <a:srgbClr val="262626"/>
                </a:solidFill>
              </a:rPr>
            </a:br>
            <a:r>
              <a:rPr lang="en-US" sz="5600" b="0" dirty="0">
                <a:solidFill>
                  <a:prstClr val="white"/>
                </a:solidFill>
              </a:rPr>
              <a:t>EVIDENCE</a:t>
            </a:r>
            <a:endParaRPr lang="en-US" sz="56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Quotations and Constructing an Academic Voice</a:t>
            </a:r>
          </a:p>
        </p:txBody>
      </p:sp>
      <p:sp>
        <p:nvSpPr>
          <p:cNvPr id="3" name="Content Placeholder 2"/>
          <p:cNvSpPr>
            <a:spLocks noGrp="1"/>
          </p:cNvSpPr>
          <p:nvPr>
            <p:ph sz="half" idx="1"/>
          </p:nvPr>
        </p:nvSpPr>
        <p:spPr>
          <a:xfrm>
            <a:off x="228600" y="1295400"/>
            <a:ext cx="4419600" cy="4352457"/>
          </a:xfrm>
        </p:spPr>
        <p:txBody>
          <a:bodyPr>
            <a:normAutofit fontScale="92500" lnSpcReduction="10000"/>
          </a:bodyPr>
          <a:lstStyle/>
          <a:p>
            <a:r>
              <a:rPr lang="en-US" dirty="0"/>
              <a:t>Use</a:t>
            </a:r>
            <a:r>
              <a:rPr lang="en-US" i="1" dirty="0"/>
              <a:t> </a:t>
            </a:r>
            <a:r>
              <a:rPr lang="en-US" dirty="0"/>
              <a:t>quotation marks to mark the boundary between your words and someone else’s words (“…”) = FREEDOM!</a:t>
            </a:r>
          </a:p>
          <a:p>
            <a:r>
              <a:rPr lang="en-US" dirty="0"/>
              <a:t>Always transcribe the exact words from the original source.  </a:t>
            </a:r>
            <a:r>
              <a:rPr lang="en-US" b="1" dirty="0"/>
              <a:t>Do not copy and paste.</a:t>
            </a:r>
          </a:p>
          <a:p>
            <a:pPr marL="0" indent="0">
              <a:buNone/>
            </a:pPr>
            <a:r>
              <a:rPr lang="en-US" dirty="0"/>
              <a:t>Ex. Smith argues, “…” (57).</a:t>
            </a:r>
          </a:p>
          <a:p>
            <a:pPr marL="0" indent="0">
              <a:buNone/>
            </a:pPr>
            <a:r>
              <a:rPr lang="en-US" dirty="0"/>
              <a:t>Ex. I agree that “…” (Smith 57).</a:t>
            </a:r>
          </a:p>
          <a:p>
            <a:endParaRPr lang="en-US" dirty="0"/>
          </a:p>
        </p:txBody>
      </p:sp>
      <p:pic>
        <p:nvPicPr>
          <p:cNvPr id="5" name="Content Placeholder 4"/>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4681537" y="1676400"/>
            <a:ext cx="3971925" cy="3971925"/>
          </a:xfrm>
        </p:spPr>
      </p:pic>
    </p:spTree>
    <p:extLst>
      <p:ext uri="{BB962C8B-B14F-4D97-AF65-F5344CB8AC3E}">
        <p14:creationId xmlns:p14="http://schemas.microsoft.com/office/powerpoint/2010/main" val="3848223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Quotations</a:t>
            </a:r>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a:t>You can use an entire line from an article, making an </a:t>
            </a:r>
            <a:r>
              <a:rPr lang="en-US" b="1" dirty="0"/>
              <a:t>original quote</a:t>
            </a:r>
            <a:r>
              <a:rPr lang="en-US" dirty="0"/>
              <a:t>, which would be separated by a semi-colon or a comma.</a:t>
            </a:r>
          </a:p>
          <a:p>
            <a:pPr marL="0" indent="0">
              <a:buNone/>
            </a:pPr>
            <a:endParaRPr lang="en-US" dirty="0"/>
          </a:p>
          <a:p>
            <a:r>
              <a:rPr lang="en-US" dirty="0"/>
              <a:t>You can also use an </a:t>
            </a:r>
            <a:r>
              <a:rPr lang="en-US" b="1" dirty="0"/>
              <a:t>intergraded quote </a:t>
            </a:r>
            <a:r>
              <a:rPr lang="en-US" dirty="0"/>
              <a:t>by blending your words with the original words without using punctuation.</a:t>
            </a:r>
          </a:p>
          <a:p>
            <a:pPr marL="0" indent="0">
              <a:buNone/>
            </a:pPr>
            <a:endParaRPr lang="en-US" dirty="0"/>
          </a:p>
          <a:p>
            <a:r>
              <a:rPr lang="en-US" dirty="0"/>
              <a:t>When you use four or more lines from a text, then indent the entire </a:t>
            </a:r>
            <a:r>
              <a:rPr lang="en-US" b="1" dirty="0"/>
              <a:t>blocked quote </a:t>
            </a:r>
            <a:r>
              <a:rPr lang="en-US" dirty="0"/>
              <a:t>one inch.  You don’t need quotation marks in this case.</a:t>
            </a:r>
          </a:p>
        </p:txBody>
      </p:sp>
    </p:spTree>
    <p:extLst>
      <p:ext uri="{BB962C8B-B14F-4D97-AF65-F5344CB8AC3E}">
        <p14:creationId xmlns:p14="http://schemas.microsoft.com/office/powerpoint/2010/main" val="1209769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Not To Do…</a:t>
            </a:r>
          </a:p>
        </p:txBody>
      </p:sp>
      <p:pic>
        <p:nvPicPr>
          <p:cNvPr id="5" name="Content Placeholder 4"/>
          <p:cNvPicPr>
            <a:picLocks noGrp="1" noChangeAspect="1"/>
          </p:cNvPicPr>
          <p:nvPr>
            <p:ph sz="half" idx="1"/>
          </p:nvPr>
        </p:nvPicPr>
        <p:blipFill>
          <a:blip r:embed="rId2" cstate="email">
            <a:extLst>
              <a:ext uri="{28A0092B-C50C-407E-A947-70E740481C1C}">
                <a14:useLocalDpi xmlns:a14="http://schemas.microsoft.com/office/drawing/2010/main" val="0"/>
              </a:ext>
            </a:extLst>
          </a:blip>
          <a:stretch>
            <a:fillRect/>
          </a:stretch>
        </p:blipFill>
        <p:spPr>
          <a:xfrm>
            <a:off x="533400" y="2057400"/>
            <a:ext cx="2145862" cy="2667000"/>
          </a:xfrm>
        </p:spPr>
      </p:pic>
      <p:sp>
        <p:nvSpPr>
          <p:cNvPr id="4" name="Content Placeholder 3"/>
          <p:cNvSpPr>
            <a:spLocks noGrp="1"/>
          </p:cNvSpPr>
          <p:nvPr>
            <p:ph sz="half" idx="2"/>
          </p:nvPr>
        </p:nvSpPr>
        <p:spPr>
          <a:xfrm>
            <a:off x="3048000" y="1676400"/>
            <a:ext cx="5638800" cy="3971454"/>
          </a:xfrm>
        </p:spPr>
        <p:txBody>
          <a:bodyPr>
            <a:normAutofit fontScale="92500" lnSpcReduction="10000"/>
          </a:bodyPr>
          <a:lstStyle/>
          <a:p>
            <a:r>
              <a:rPr lang="en-US" dirty="0"/>
              <a:t>You may not “drop” quotes into your writing without introducing them.</a:t>
            </a:r>
          </a:p>
          <a:p>
            <a:pPr marL="0" indent="0">
              <a:buNone/>
            </a:pPr>
            <a:endParaRPr lang="en-US" dirty="0"/>
          </a:p>
          <a:p>
            <a:r>
              <a:rPr lang="en-US" dirty="0"/>
              <a:t>Example of a </a:t>
            </a:r>
            <a:r>
              <a:rPr lang="en-US" b="1" dirty="0"/>
              <a:t>dropped quotation</a:t>
            </a:r>
            <a:r>
              <a:rPr lang="en-US" dirty="0"/>
              <a:t>:</a:t>
            </a:r>
          </a:p>
          <a:p>
            <a:pPr marL="0" indent="0">
              <a:buNone/>
            </a:pPr>
            <a:r>
              <a:rPr lang="en-US" dirty="0"/>
              <a:t>Writing instructors should teach their students about how all writing, including researched writing, is autobiographical. “We are autobiographical in the way we write” (Murray 58).</a:t>
            </a:r>
          </a:p>
          <a:p>
            <a:endParaRPr lang="en-US" dirty="0"/>
          </a:p>
        </p:txBody>
      </p:sp>
    </p:spTree>
    <p:extLst>
      <p:ext uri="{BB962C8B-B14F-4D97-AF65-F5344CB8AC3E}">
        <p14:creationId xmlns:p14="http://schemas.microsoft.com/office/powerpoint/2010/main" val="3810784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Quotations and Signal Phrases</a:t>
            </a:r>
          </a:p>
        </p:txBody>
      </p:sp>
      <p:sp>
        <p:nvSpPr>
          <p:cNvPr id="3" name="Content Placeholder 2"/>
          <p:cNvSpPr>
            <a:spLocks noGrp="1"/>
          </p:cNvSpPr>
          <p:nvPr>
            <p:ph idx="1"/>
          </p:nvPr>
        </p:nvSpPr>
        <p:spPr>
          <a:xfrm>
            <a:off x="381000" y="1143000"/>
            <a:ext cx="8305800" cy="4983163"/>
          </a:xfrm>
        </p:spPr>
        <p:txBody>
          <a:bodyPr>
            <a:normAutofit fontScale="92500" lnSpcReduction="20000"/>
          </a:bodyPr>
          <a:lstStyle/>
          <a:p>
            <a:pPr marL="0" indent="0">
              <a:buNone/>
            </a:pPr>
            <a:r>
              <a:rPr lang="en-US" b="1" dirty="0"/>
              <a:t>Signal phrases </a:t>
            </a:r>
            <a:r>
              <a:rPr lang="en-US" dirty="0"/>
              <a:t>are phrases, clauses, or sentences that lead into a quotation.  These include the speaker/author’s name and some justification for using him or her in this context.</a:t>
            </a:r>
          </a:p>
          <a:p>
            <a:pPr marL="0" indent="0">
              <a:buNone/>
            </a:pPr>
            <a:endParaRPr lang="en-US" dirty="0"/>
          </a:p>
          <a:p>
            <a:r>
              <a:rPr lang="en-US" dirty="0"/>
              <a:t>In the words of researchers </a:t>
            </a:r>
            <a:r>
              <a:rPr lang="en-US" dirty="0" err="1"/>
              <a:t>Howd</a:t>
            </a:r>
            <a:r>
              <a:rPr lang="en-US" dirty="0"/>
              <a:t> and Smith, “…”</a:t>
            </a:r>
          </a:p>
          <a:p>
            <a:r>
              <a:rPr lang="en-US" dirty="0"/>
              <a:t>Patti Pena, mother of a child killed by a driver distracted by a cell phone, points out that “…”</a:t>
            </a:r>
          </a:p>
          <a:p>
            <a:r>
              <a:rPr lang="en-US" dirty="0"/>
              <a:t>Psychology professor Susan Kim writes, “…”</a:t>
            </a:r>
          </a:p>
          <a:p>
            <a:r>
              <a:rPr lang="en-US" dirty="0"/>
              <a:t>Radio hosts Tom and Ray Magliozzi offer a persuasive counterargument:  “…”</a:t>
            </a:r>
          </a:p>
          <a:p>
            <a:endParaRPr lang="en-US" dirty="0"/>
          </a:p>
        </p:txBody>
      </p:sp>
    </p:spTree>
    <p:extLst>
      <p:ext uri="{BB962C8B-B14F-4D97-AF65-F5344CB8AC3E}">
        <p14:creationId xmlns:p14="http://schemas.microsoft.com/office/powerpoint/2010/main" val="4131523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Quotations Inside of Quotations</a:t>
            </a:r>
          </a:p>
        </p:txBody>
      </p:sp>
      <p:sp>
        <p:nvSpPr>
          <p:cNvPr id="3" name="Content Placeholder 2"/>
          <p:cNvSpPr>
            <a:spLocks noGrp="1"/>
          </p:cNvSpPr>
          <p:nvPr>
            <p:ph idx="1"/>
          </p:nvPr>
        </p:nvSpPr>
        <p:spPr/>
        <p:txBody>
          <a:bodyPr/>
          <a:lstStyle/>
          <a:p>
            <a:r>
              <a:rPr lang="en-US" dirty="0"/>
              <a:t>Use single quotation marks to indicate a quotation within a quotation.</a:t>
            </a:r>
          </a:p>
          <a:p>
            <a:pPr marL="0" indent="0">
              <a:buNone/>
            </a:pPr>
            <a:endParaRPr lang="en-US" dirty="0"/>
          </a:p>
          <a:p>
            <a:r>
              <a:rPr lang="en-US" dirty="0"/>
              <a:t>Ex. As Tony Connor suggests, “‘Invent a jungle and then explore it’” (Murray 77).</a:t>
            </a:r>
          </a:p>
        </p:txBody>
      </p:sp>
    </p:spTree>
    <p:extLst>
      <p:ext uri="{BB962C8B-B14F-4D97-AF65-F5344CB8AC3E}">
        <p14:creationId xmlns:p14="http://schemas.microsoft.com/office/powerpoint/2010/main" val="1226047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or Adding Parts of a Quotation</a:t>
            </a:r>
          </a:p>
        </p:txBody>
      </p:sp>
      <p:sp>
        <p:nvSpPr>
          <p:cNvPr id="3" name="Content Placeholder 2"/>
          <p:cNvSpPr>
            <a:spLocks noGrp="1"/>
          </p:cNvSpPr>
          <p:nvPr>
            <p:ph idx="1"/>
          </p:nvPr>
        </p:nvSpPr>
        <p:spPr/>
        <p:txBody>
          <a:bodyPr/>
          <a:lstStyle/>
          <a:p>
            <a:r>
              <a:rPr lang="en-US" dirty="0"/>
              <a:t>Use brackets to show that you’ve changed or added something to a text.</a:t>
            </a:r>
          </a:p>
          <a:p>
            <a:pPr marL="0" indent="0">
              <a:buNone/>
            </a:pPr>
            <a:endParaRPr lang="en-US" dirty="0"/>
          </a:p>
          <a:p>
            <a:r>
              <a:rPr lang="en-US" dirty="0"/>
              <a:t>Ex. Donald Murray “feel[s] that the most significant step is made when a student enters into the writing process and experiences the discovery of meaning through writing” (77).</a:t>
            </a:r>
          </a:p>
        </p:txBody>
      </p:sp>
    </p:spTree>
    <p:extLst>
      <p:ext uri="{BB962C8B-B14F-4D97-AF65-F5344CB8AC3E}">
        <p14:creationId xmlns:p14="http://schemas.microsoft.com/office/powerpoint/2010/main" val="2105596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Removing Parts of a Quotation</a:t>
            </a:r>
          </a:p>
        </p:txBody>
      </p:sp>
      <p:sp>
        <p:nvSpPr>
          <p:cNvPr id="3" name="Content Placeholder 2"/>
          <p:cNvSpPr>
            <a:spLocks noGrp="1"/>
          </p:cNvSpPr>
          <p:nvPr>
            <p:ph idx="1"/>
          </p:nvPr>
        </p:nvSpPr>
        <p:spPr/>
        <p:txBody>
          <a:bodyPr/>
          <a:lstStyle/>
          <a:p>
            <a:r>
              <a:rPr lang="en-US" dirty="0"/>
              <a:t>Use ellipses to show that you’ve removed something from a text.</a:t>
            </a:r>
          </a:p>
          <a:p>
            <a:pPr marL="0" indent="0">
              <a:buNone/>
            </a:pPr>
            <a:endParaRPr lang="en-US" dirty="0"/>
          </a:p>
          <a:p>
            <a:r>
              <a:rPr lang="en-US" dirty="0"/>
              <a:t>Ex. As Clark says, “An important part of this effort is a modest proposal…to eliminate writing as a form of punishment” (6).</a:t>
            </a:r>
          </a:p>
        </p:txBody>
      </p:sp>
    </p:spTree>
    <p:extLst>
      <p:ext uri="{BB962C8B-B14F-4D97-AF65-F5344CB8AC3E}">
        <p14:creationId xmlns:p14="http://schemas.microsoft.com/office/powerpoint/2010/main" val="844864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Constructing a paragraph using evidence.</a:t>
            </a:r>
          </a:p>
        </p:txBody>
      </p:sp>
      <p:sp>
        <p:nvSpPr>
          <p:cNvPr id="3" name="Title 2"/>
          <p:cNvSpPr>
            <a:spLocks noGrp="1"/>
          </p:cNvSpPr>
          <p:nvPr>
            <p:ph type="title"/>
          </p:nvPr>
        </p:nvSpPr>
        <p:spPr/>
        <p:txBody>
          <a:bodyPr/>
          <a:lstStyle/>
          <a:p>
            <a:r>
              <a:rPr lang="en-US" dirty="0"/>
              <a:t>The MEAL Plan</a:t>
            </a:r>
          </a:p>
        </p:txBody>
      </p:sp>
    </p:spTree>
    <p:extLst>
      <p:ext uri="{BB962C8B-B14F-4D97-AF65-F5344CB8AC3E}">
        <p14:creationId xmlns:p14="http://schemas.microsoft.com/office/powerpoint/2010/main" val="4137808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MEAL Plan: Introducing Evidence</a:t>
            </a:r>
          </a:p>
        </p:txBody>
      </p:sp>
      <p:sp>
        <p:nvSpPr>
          <p:cNvPr id="3" name="Content Placeholder 2"/>
          <p:cNvSpPr>
            <a:spLocks noGrp="1"/>
          </p:cNvSpPr>
          <p:nvPr>
            <p:ph sz="half" idx="1"/>
          </p:nvPr>
        </p:nvSpPr>
        <p:spPr>
          <a:xfrm>
            <a:off x="457200" y="1676402"/>
            <a:ext cx="7848600" cy="3971455"/>
          </a:xfrm>
        </p:spPr>
        <p:txBody>
          <a:bodyPr/>
          <a:lstStyle/>
          <a:p>
            <a:r>
              <a:rPr lang="en-US" b="1" dirty="0"/>
              <a:t>M</a:t>
            </a:r>
            <a:r>
              <a:rPr lang="en-US" dirty="0"/>
              <a:t>ain idea (topic sentence, promise to the reader)</a:t>
            </a:r>
          </a:p>
          <a:p>
            <a:r>
              <a:rPr lang="en-US" b="1" dirty="0"/>
              <a:t>E</a:t>
            </a:r>
            <a:r>
              <a:rPr lang="en-US" dirty="0"/>
              <a:t>vidence (quotations, statistics, specific details)</a:t>
            </a:r>
          </a:p>
          <a:p>
            <a:r>
              <a:rPr lang="en-US" b="1" dirty="0"/>
              <a:t>A</a:t>
            </a:r>
            <a:r>
              <a:rPr lang="en-US" dirty="0"/>
              <a:t>nalysis (what the evidence shows)</a:t>
            </a:r>
          </a:p>
          <a:p>
            <a:r>
              <a:rPr lang="en-US" b="1" dirty="0"/>
              <a:t>L</a:t>
            </a:r>
            <a:r>
              <a:rPr lang="en-US" dirty="0"/>
              <a:t>ink back to your thesis (“Consequently,” “Therefore,” “This supports the idea that…”)</a:t>
            </a:r>
          </a:p>
          <a:p>
            <a:pPr marL="0" indent="0">
              <a:buNone/>
            </a:pPr>
            <a:endParaRPr lang="en-US" dirty="0"/>
          </a:p>
        </p:txBody>
      </p:sp>
      <p:pic>
        <p:nvPicPr>
          <p:cNvPr id="4" name="Picture 2" descr="http://t1.gstatic.com/images?q=tbn:ANd9GcQwtEDh9H9BTpbus6Y6TOCYJGu1OTbDTbEzOkJYhDB52bQqM5f4bw"/>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57600" y="4419600"/>
            <a:ext cx="1552575" cy="158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696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t>1. Main Idea/Topic Sentence</a:t>
            </a:r>
          </a:p>
        </p:txBody>
      </p:sp>
      <p:sp>
        <p:nvSpPr>
          <p:cNvPr id="23555" name="Content Placeholder 2"/>
          <p:cNvSpPr>
            <a:spLocks noGrp="1"/>
          </p:cNvSpPr>
          <p:nvPr>
            <p:ph idx="1"/>
          </p:nvPr>
        </p:nvSpPr>
        <p:spPr/>
        <p:txBody>
          <a:bodyPr>
            <a:normAutofit fontScale="92500"/>
          </a:bodyPr>
          <a:lstStyle/>
          <a:p>
            <a:pPr eaLnBrk="1" hangingPunct="1"/>
            <a:r>
              <a:rPr lang="en-US" dirty="0"/>
              <a:t>Transitions from previous paragraph – shows the connection, or relationship, between the two</a:t>
            </a:r>
          </a:p>
          <a:p>
            <a:pPr marL="0" indent="0" eaLnBrk="1" hangingPunct="1">
              <a:buNone/>
            </a:pPr>
            <a:endParaRPr lang="en-US" dirty="0"/>
          </a:p>
          <a:p>
            <a:pPr eaLnBrk="1" hangingPunct="1"/>
            <a:r>
              <a:rPr lang="en-US" dirty="0"/>
              <a:t>States the overall subject of the paragraph</a:t>
            </a:r>
          </a:p>
          <a:p>
            <a:pPr marL="0" indent="0" eaLnBrk="1" hangingPunct="1">
              <a:buNone/>
            </a:pPr>
            <a:endParaRPr lang="en-US" dirty="0"/>
          </a:p>
          <a:p>
            <a:pPr eaLnBrk="1" hangingPunct="1"/>
            <a:r>
              <a:rPr lang="en-US" dirty="0"/>
              <a:t>Makes a promise to the reader</a:t>
            </a:r>
          </a:p>
          <a:p>
            <a:pPr marL="0" indent="0" eaLnBrk="1" hangingPunct="1">
              <a:buNone/>
            </a:pPr>
            <a:endParaRPr lang="en-US" dirty="0"/>
          </a:p>
          <a:p>
            <a:pPr eaLnBrk="1" hangingPunct="1"/>
            <a:r>
              <a:rPr lang="en-US" dirty="0"/>
              <a:t>Do we always see topic sentences in writing?</a:t>
            </a:r>
          </a:p>
        </p:txBody>
      </p:sp>
    </p:spTree>
    <p:extLst>
      <p:ext uri="{BB962C8B-B14F-4D97-AF65-F5344CB8AC3E}">
        <p14:creationId xmlns:p14="http://schemas.microsoft.com/office/powerpoint/2010/main" val="3152969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168" y="381000"/>
            <a:ext cx="7924800" cy="707886"/>
          </a:xfrm>
          <a:prstGeom prst="rect">
            <a:avLst/>
          </a:prstGeom>
          <a:noFill/>
        </p:spPr>
        <p:txBody>
          <a:bodyPr wrap="square" rtlCol="0">
            <a:normAutofit/>
          </a:bodyPr>
          <a:lstStyle/>
          <a:p>
            <a:r>
              <a:rPr lang="en-US" sz="4000" b="1" dirty="0">
                <a:solidFill>
                  <a:schemeClr val="tx1">
                    <a:lumMod val="85000"/>
                    <a:lumOff val="15000"/>
                  </a:schemeClr>
                </a:solidFill>
                <a:latin typeface="+mj-lt"/>
              </a:rPr>
              <a:t>Three Ways of </a:t>
            </a:r>
            <a:r>
              <a:rPr lang="en-US" sz="4000" dirty="0">
                <a:solidFill>
                  <a:schemeClr val="tx1">
                    <a:lumMod val="50000"/>
                    <a:lumOff val="50000"/>
                  </a:schemeClr>
                </a:solidFill>
                <a:latin typeface="+mj-lt"/>
              </a:rPr>
              <a:t>Using Sources</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762000" y="5127978"/>
            <a:ext cx="7962646" cy="400110"/>
          </a:xfrm>
          <a:prstGeom prst="rect">
            <a:avLst/>
          </a:prstGeom>
          <a:noFill/>
        </p:spPr>
        <p:txBody>
          <a:bodyPr wrap="none" rtlCol="0">
            <a:normAutofit/>
          </a:bodyPr>
          <a:lstStyle/>
          <a:p>
            <a:r>
              <a:rPr lang="en-US" sz="2000" dirty="0"/>
              <a:t>You do not need to choose between these three – skilled writers can use all.</a:t>
            </a: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a:solidFill>
                    <a:srgbClr val="F26200">
                      <a:alpha val="40000"/>
                    </a:srgbClr>
                  </a:solidFill>
                  <a:latin typeface="+mj-lt"/>
                  <a:cs typeface="Arial" pitchFamily="34" charset="0"/>
                </a:rPr>
                <a:t>1</a:t>
              </a:r>
            </a:p>
          </p:txBody>
        </p:sp>
        <p:sp>
          <p:nvSpPr>
            <p:cNvPr id="13" name="TextBox 12"/>
            <p:cNvSpPr txBox="1"/>
            <p:nvPr/>
          </p:nvSpPr>
          <p:spPr>
            <a:xfrm>
              <a:off x="811693" y="2667000"/>
              <a:ext cx="1931160" cy="683264"/>
            </a:xfrm>
            <a:prstGeom prst="rect">
              <a:avLst/>
            </a:prstGeom>
            <a:noFill/>
          </p:spPr>
          <p:txBody>
            <a:bodyPr wrap="square" rtlCol="0">
              <a:normAutofit/>
            </a:bodyPr>
            <a:lstStyle/>
            <a:p>
              <a:pPr algn="ctr">
                <a:lnSpc>
                  <a:spcPct val="80000"/>
                </a:lnSpc>
              </a:pPr>
              <a:r>
                <a:rPr lang="en-US" sz="2400" b="1" spc="60" dirty="0">
                  <a:solidFill>
                    <a:schemeClr val="bg1"/>
                  </a:solidFill>
                  <a:effectLst>
                    <a:outerShdw blurRad="50800" dist="25400" dir="5400000" algn="t" rotWithShape="0">
                      <a:prstClr val="black">
                        <a:alpha val="15000"/>
                      </a:prstClr>
                    </a:outerShdw>
                  </a:effectLst>
                </a:rPr>
                <a:t>Summary</a:t>
              </a:r>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a:solidFill>
                    <a:srgbClr val="2A7A9E">
                      <a:alpha val="40000"/>
                    </a:srgbClr>
                  </a:solidFill>
                  <a:latin typeface="+mj-lt"/>
                  <a:cs typeface="Arial" pitchFamily="34" charset="0"/>
                </a:rPr>
                <a:t>2</a:t>
              </a: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Paraphrase</a:t>
              </a:r>
            </a:p>
          </p:txBody>
        </p:sp>
        <p:sp>
          <p:nvSpPr>
            <p:cNvPr id="20" name="Oval 19"/>
            <p:cNvSpPr/>
            <p:nvPr/>
          </p:nvSpPr>
          <p:spPr>
            <a:xfrm>
              <a:off x="3810000"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grpSp>
        <p:nvGrpSpPr>
          <p:cNvPr id="24"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a:solidFill>
                    <a:srgbClr val="65B131">
                      <a:alpha val="64000"/>
                    </a:srgbClr>
                  </a:solidFill>
                  <a:latin typeface="+mj-lt"/>
                  <a:cs typeface="Arial" pitchFamily="34" charset="0"/>
                </a:rPr>
                <a:t>3</a:t>
              </a:r>
            </a:p>
          </p:txBody>
        </p:sp>
        <p:sp>
          <p:nvSpPr>
            <p:cNvPr id="18" name="TextBox 17"/>
            <p:cNvSpPr txBox="1"/>
            <p:nvPr/>
          </p:nvSpPr>
          <p:spPr>
            <a:xfrm>
              <a:off x="6411810" y="2674651"/>
              <a:ext cx="1931160" cy="665695"/>
            </a:xfrm>
            <a:prstGeom prst="rect">
              <a:avLst/>
            </a:prstGeom>
            <a:noFill/>
          </p:spPr>
          <p:txBody>
            <a:bodyPr wrap="square" rtlCol="0">
              <a:normAutofit/>
            </a:bodyPr>
            <a:lstStyle/>
            <a:p>
              <a:pPr algn="ctr">
                <a:lnSpc>
                  <a:spcPct val="80000"/>
                </a:lnSpc>
              </a:pPr>
              <a:r>
                <a:rPr lang="en-US" sz="2300" b="1" spc="60" dirty="0">
                  <a:solidFill>
                    <a:schemeClr val="bg1"/>
                  </a:solidFill>
                  <a:effectLst>
                    <a:outerShdw blurRad="50800" dist="25400" dir="5400000" algn="t" rotWithShape="0">
                      <a:prstClr val="black">
                        <a:alpha val="15000"/>
                      </a:prstClr>
                    </a:outerShdw>
                  </a:effectLst>
                </a:rPr>
                <a:t>Quote</a:t>
              </a: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t>2. Evidence</a:t>
            </a:r>
          </a:p>
        </p:txBody>
      </p:sp>
      <p:sp>
        <p:nvSpPr>
          <p:cNvPr id="24579" name="Content Placeholder 2"/>
          <p:cNvSpPr>
            <a:spLocks noGrp="1"/>
          </p:cNvSpPr>
          <p:nvPr>
            <p:ph idx="1"/>
          </p:nvPr>
        </p:nvSpPr>
        <p:spPr/>
        <p:txBody>
          <a:bodyPr>
            <a:normAutofit/>
          </a:bodyPr>
          <a:lstStyle/>
          <a:p>
            <a:pPr eaLnBrk="1" hangingPunct="1"/>
            <a:r>
              <a:rPr lang="en-US" dirty="0"/>
              <a:t>Dialogue</a:t>
            </a:r>
          </a:p>
          <a:p>
            <a:pPr marL="0" indent="0" eaLnBrk="1" hangingPunct="1">
              <a:buNone/>
            </a:pPr>
            <a:r>
              <a:rPr lang="en-US" dirty="0"/>
              <a:t>Ex. The author of the article, Smith, attempts to incite fear in his readers when he writes, “Unless we act now, our children will suffer the consequences of this decision.”</a:t>
            </a:r>
          </a:p>
          <a:p>
            <a:pPr eaLnBrk="1" hangingPunct="1"/>
            <a:r>
              <a:rPr lang="en-US" dirty="0"/>
              <a:t>Description/Summary/Paraphrasing</a:t>
            </a:r>
          </a:p>
          <a:p>
            <a:pPr marL="0" indent="0" eaLnBrk="1" hangingPunct="1">
              <a:buNone/>
            </a:pPr>
            <a:r>
              <a:rPr lang="en-US" dirty="0"/>
              <a:t>Ex. Alexie uses short sentences, allowing the reader to process the information quickly.</a:t>
            </a:r>
          </a:p>
        </p:txBody>
      </p:sp>
    </p:spTree>
    <p:extLst>
      <p:ext uri="{BB962C8B-B14F-4D97-AF65-F5344CB8AC3E}">
        <p14:creationId xmlns:p14="http://schemas.microsoft.com/office/powerpoint/2010/main" val="4006750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t>3. Analysis</a:t>
            </a:r>
          </a:p>
        </p:txBody>
      </p:sp>
      <p:sp>
        <p:nvSpPr>
          <p:cNvPr id="25603" name="Content Placeholder 2"/>
          <p:cNvSpPr>
            <a:spLocks noGrp="1"/>
          </p:cNvSpPr>
          <p:nvPr>
            <p:ph idx="1"/>
          </p:nvPr>
        </p:nvSpPr>
        <p:spPr/>
        <p:txBody>
          <a:bodyPr>
            <a:normAutofit/>
          </a:bodyPr>
          <a:lstStyle/>
          <a:p>
            <a:pPr eaLnBrk="1" hangingPunct="1"/>
            <a:r>
              <a:rPr lang="en-US" dirty="0"/>
              <a:t>What does the evidence mean or show?</a:t>
            </a:r>
          </a:p>
          <a:p>
            <a:pPr marL="0" indent="0" eaLnBrk="1" hangingPunct="1">
              <a:buNone/>
            </a:pPr>
            <a:endParaRPr lang="en-US" dirty="0"/>
          </a:p>
          <a:p>
            <a:pPr eaLnBrk="1" hangingPunct="1">
              <a:buFont typeface="Wingdings 2" pitchFamily="18" charset="2"/>
              <a:buNone/>
            </a:pPr>
            <a:r>
              <a:rPr lang="en-US" dirty="0"/>
              <a:t>	Ex. In </a:t>
            </a:r>
            <a:r>
              <a:rPr lang="en-US" i="1" dirty="0"/>
              <a:t>Cather in the Rye</a:t>
            </a:r>
            <a:r>
              <a:rPr lang="en-US" dirty="0"/>
              <a:t>, Holden Caulfield quips, “All morons hate it when you call them a moron.”  This comment exemplifies his sarcastic tone.</a:t>
            </a:r>
          </a:p>
          <a:p>
            <a:pPr eaLnBrk="1" hangingPunct="1">
              <a:buFont typeface="Wingdings 2" pitchFamily="18" charset="2"/>
              <a:buNone/>
            </a:pPr>
            <a:endParaRPr lang="en-US" dirty="0"/>
          </a:p>
          <a:p>
            <a:pPr eaLnBrk="1" hangingPunct="1">
              <a:buFont typeface="Wingdings 2" pitchFamily="18" charset="2"/>
              <a:buNone/>
            </a:pPr>
            <a:endParaRPr lang="en-US" dirty="0"/>
          </a:p>
          <a:p>
            <a:pPr eaLnBrk="1" hangingPunct="1"/>
            <a:endParaRPr lang="en-US" dirty="0"/>
          </a:p>
        </p:txBody>
      </p:sp>
    </p:spTree>
    <p:extLst>
      <p:ext uri="{BB962C8B-B14F-4D97-AF65-F5344CB8AC3E}">
        <p14:creationId xmlns:p14="http://schemas.microsoft.com/office/powerpoint/2010/main" val="1715709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t>4. Link Back To Thesis</a:t>
            </a:r>
          </a:p>
        </p:txBody>
      </p:sp>
      <p:sp>
        <p:nvSpPr>
          <p:cNvPr id="26627" name="Content Placeholder 2"/>
          <p:cNvSpPr>
            <a:spLocks noGrp="1"/>
          </p:cNvSpPr>
          <p:nvPr>
            <p:ph idx="1"/>
          </p:nvPr>
        </p:nvSpPr>
        <p:spPr/>
        <p:txBody>
          <a:bodyPr/>
          <a:lstStyle/>
          <a:p>
            <a:pPr eaLnBrk="1" hangingPunct="1"/>
            <a:r>
              <a:rPr lang="en-US" dirty="0"/>
              <a:t>Show how that paragraph, and the claims or evidence within that paragraph, supports your main argument.</a:t>
            </a:r>
          </a:p>
          <a:p>
            <a:pPr marL="0" indent="0" eaLnBrk="1" hangingPunct="1">
              <a:buNone/>
            </a:pPr>
            <a:endParaRPr lang="en-US" dirty="0"/>
          </a:p>
        </p:txBody>
      </p:sp>
      <p:pic>
        <p:nvPicPr>
          <p:cNvPr id="4" name="Picture Placeholder 4" descr="Spinal Cord.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a:xfrm rot="420000">
            <a:off x="1341885" y="3576217"/>
            <a:ext cx="2548634" cy="2169285"/>
          </a:xfrm>
          <a:prstGeom prst="rect">
            <a:avLst/>
          </a:prstGeom>
          <a:ln>
            <a:headEnd/>
            <a:tailEnd/>
          </a:ln>
        </p:spPr>
      </p:pic>
      <p:sp>
        <p:nvSpPr>
          <p:cNvPr id="2" name="Rectangle 1"/>
          <p:cNvSpPr/>
          <p:nvPr/>
        </p:nvSpPr>
        <p:spPr>
          <a:xfrm>
            <a:off x="4114800" y="4572000"/>
            <a:ext cx="4572000" cy="923330"/>
          </a:xfrm>
          <a:prstGeom prst="rect">
            <a:avLst/>
          </a:prstGeom>
        </p:spPr>
        <p:txBody>
          <a:bodyPr>
            <a:spAutoFit/>
          </a:bodyPr>
          <a:lstStyle/>
          <a:p>
            <a:r>
              <a:rPr lang="en-US" dirty="0"/>
              <a:t>Your thesis should be like a  spinal cord, because everything in your paper should connect to your thesis.</a:t>
            </a:r>
          </a:p>
        </p:txBody>
      </p:sp>
    </p:spTree>
    <p:extLst>
      <p:ext uri="{BB962C8B-B14F-4D97-AF65-F5344CB8AC3E}">
        <p14:creationId xmlns:p14="http://schemas.microsoft.com/office/powerpoint/2010/main" val="3173527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Words that Indicate Relationships</a:t>
            </a:r>
          </a:p>
        </p:txBody>
      </p:sp>
      <p:sp>
        <p:nvSpPr>
          <p:cNvPr id="3" name="Content Placeholder 2"/>
          <p:cNvSpPr>
            <a:spLocks noGrp="1"/>
          </p:cNvSpPr>
          <p:nvPr>
            <p:ph idx="1"/>
          </p:nvPr>
        </p:nvSpPr>
        <p:spPr/>
        <p:txBody>
          <a:bodyPr>
            <a:normAutofit fontScale="70000" lnSpcReduction="20000"/>
          </a:bodyPr>
          <a:lstStyle/>
          <a:p>
            <a:r>
              <a:rPr lang="en-US" dirty="0"/>
              <a:t>To show place - </a:t>
            </a:r>
            <a:r>
              <a:rPr lang="en-US" i="1" dirty="0"/>
              <a:t>above, below, here, there,</a:t>
            </a:r>
            <a:r>
              <a:rPr lang="en-US" dirty="0"/>
              <a:t> etc.</a:t>
            </a:r>
          </a:p>
          <a:p>
            <a:r>
              <a:rPr lang="en-US" dirty="0"/>
              <a:t>To show time - </a:t>
            </a:r>
            <a:r>
              <a:rPr lang="en-US" i="1" dirty="0"/>
              <a:t>after, before, currently, during, earlier, later,</a:t>
            </a:r>
            <a:r>
              <a:rPr lang="en-US" dirty="0"/>
              <a:t> etc.</a:t>
            </a:r>
          </a:p>
          <a:p>
            <a:r>
              <a:rPr lang="en-US" dirty="0"/>
              <a:t>To give an example - </a:t>
            </a:r>
            <a:r>
              <a:rPr lang="en-US" i="1" dirty="0"/>
              <a:t>for example, for instance,</a:t>
            </a:r>
            <a:r>
              <a:rPr lang="en-US" dirty="0"/>
              <a:t> etc.</a:t>
            </a:r>
          </a:p>
          <a:p>
            <a:r>
              <a:rPr lang="en-US" dirty="0"/>
              <a:t>To show addition - </a:t>
            </a:r>
            <a:r>
              <a:rPr lang="en-US" i="1" dirty="0"/>
              <a:t>additionally, also, and, furthermore, moreover, equally important,</a:t>
            </a:r>
            <a:r>
              <a:rPr lang="en-US" dirty="0"/>
              <a:t> etc.</a:t>
            </a:r>
          </a:p>
          <a:p>
            <a:r>
              <a:rPr lang="en-US" dirty="0"/>
              <a:t>To show similarity - </a:t>
            </a:r>
            <a:r>
              <a:rPr lang="en-US" i="1" dirty="0"/>
              <a:t>also, likewise, in the same way, similarly,</a:t>
            </a:r>
            <a:r>
              <a:rPr lang="en-US" dirty="0"/>
              <a:t> etc.</a:t>
            </a:r>
          </a:p>
          <a:p>
            <a:r>
              <a:rPr lang="en-US" dirty="0"/>
              <a:t>To show an exception - </a:t>
            </a:r>
            <a:r>
              <a:rPr lang="en-US" i="1" dirty="0"/>
              <a:t>but, however, nevertheless, on the other hand, on the contrary, yet,</a:t>
            </a:r>
            <a:r>
              <a:rPr lang="en-US" dirty="0"/>
              <a:t> etc.</a:t>
            </a:r>
          </a:p>
          <a:p>
            <a:r>
              <a:rPr lang="en-US" dirty="0"/>
              <a:t>To show a sequence - </a:t>
            </a:r>
            <a:r>
              <a:rPr lang="en-US" i="1" dirty="0"/>
              <a:t>first, second, third, next, then,</a:t>
            </a:r>
            <a:r>
              <a:rPr lang="en-US" dirty="0"/>
              <a:t> etc.</a:t>
            </a:r>
          </a:p>
          <a:p>
            <a:r>
              <a:rPr lang="en-US" dirty="0"/>
              <a:t>To emphasize - </a:t>
            </a:r>
            <a:r>
              <a:rPr lang="en-US" i="1" dirty="0"/>
              <a:t>indeed, in fact, of course,</a:t>
            </a:r>
            <a:r>
              <a:rPr lang="en-US" dirty="0"/>
              <a:t> etc.</a:t>
            </a:r>
          </a:p>
          <a:p>
            <a:r>
              <a:rPr lang="en-US" dirty="0"/>
              <a:t>To show cause and effect - </a:t>
            </a:r>
            <a:r>
              <a:rPr lang="en-US" i="1" dirty="0"/>
              <a:t>accordingly, consequently, therefore, thus,</a:t>
            </a:r>
            <a:r>
              <a:rPr lang="en-US" dirty="0"/>
              <a:t> etc.</a:t>
            </a:r>
          </a:p>
          <a:p>
            <a:r>
              <a:rPr lang="en-US" dirty="0"/>
              <a:t>To conclude or repeat - </a:t>
            </a:r>
            <a:r>
              <a:rPr lang="en-US" i="1" dirty="0"/>
              <a:t>finally, in conclusion, on the whole, in the end,</a:t>
            </a:r>
            <a:r>
              <a:rPr lang="en-US" dirty="0"/>
              <a:t> etc.</a:t>
            </a:r>
          </a:p>
          <a:p>
            <a:endParaRPr lang="en-US" dirty="0"/>
          </a:p>
        </p:txBody>
      </p:sp>
    </p:spTree>
    <p:extLst>
      <p:ext uri="{BB962C8B-B14F-4D97-AF65-F5344CB8AC3E}">
        <p14:creationId xmlns:p14="http://schemas.microsoft.com/office/powerpoint/2010/main" val="2411281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a:solidFill>
                  <a:prstClr val="black">
                    <a:lumMod val="85000"/>
                    <a:lumOff val="15000"/>
                  </a:prstClr>
                </a:solidFill>
                <a:ea typeface="+mn-ea"/>
                <a:cs typeface="+mn-cs"/>
              </a:rPr>
              <a:t>Writing </a:t>
            </a:r>
            <a:r>
              <a:rPr lang="en-US" sz="4000" b="0" cap="none" dirty="0">
                <a:solidFill>
                  <a:prstClr val="black">
                    <a:lumMod val="50000"/>
                    <a:lumOff val="50000"/>
                  </a:prstClr>
                </a:solidFill>
                <a:ea typeface="+mn-ea"/>
                <a:cs typeface="+mn-cs"/>
              </a:rPr>
              <a:t>Summaries</a:t>
            </a:r>
            <a:endParaRPr lang="en-US" sz="2800" dirty="0"/>
          </a:p>
        </p:txBody>
      </p:sp>
      <p:sp>
        <p:nvSpPr>
          <p:cNvPr id="5" name="Text Placeholder 4"/>
          <p:cNvSpPr>
            <a:spLocks noGrp="1"/>
          </p:cNvSpPr>
          <p:nvPr>
            <p:ph type="body" idx="1"/>
          </p:nvPr>
        </p:nvSpPr>
        <p:spPr>
          <a:xfrm>
            <a:off x="381000" y="4800600"/>
            <a:ext cx="8229601" cy="680587"/>
          </a:xfrm>
        </p:spPr>
        <p:txBody>
          <a:bodyPr>
            <a:normAutofit/>
          </a:bodyPr>
          <a:lstStyle/>
          <a:p>
            <a:r>
              <a:rPr lang="en-US" sz="1600" dirty="0"/>
              <a:t>Summarizing involves putting the main idea(s) into your own words.  Summaries are </a:t>
            </a:r>
            <a:r>
              <a:rPr lang="en-US" sz="1600" b="1" dirty="0"/>
              <a:t>significantly shorter</a:t>
            </a:r>
            <a:r>
              <a:rPr lang="en-US" sz="1600" dirty="0"/>
              <a:t> than the original text and take a </a:t>
            </a:r>
            <a:r>
              <a:rPr lang="en-US" sz="1600" b="1" dirty="0"/>
              <a:t>broad overview </a:t>
            </a:r>
            <a:r>
              <a:rPr lang="en-US" sz="1600" dirty="0"/>
              <a:t>of the source material.  </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a:solidFill>
                  <a:srgbClr val="F26200">
                    <a:alpha val="40000"/>
                  </a:srgbClr>
                </a:solidFill>
                <a:cs typeface="Arial" pitchFamily="34" charset="0"/>
              </a:rPr>
              <a:t>1</a:t>
            </a: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Summarizing Your Sources</a:t>
            </a:r>
          </a:p>
        </p:txBody>
      </p:sp>
      <p:sp>
        <p:nvSpPr>
          <p:cNvPr id="4" name="Content Placeholder 3"/>
          <p:cNvSpPr>
            <a:spLocks noGrp="1"/>
          </p:cNvSpPr>
          <p:nvPr>
            <p:ph sz="half" idx="2"/>
          </p:nvPr>
        </p:nvSpPr>
        <p:spPr>
          <a:xfrm>
            <a:off x="3810000" y="1143000"/>
            <a:ext cx="4876800" cy="4504854"/>
          </a:xfrm>
        </p:spPr>
        <p:txBody>
          <a:bodyPr>
            <a:normAutofit/>
          </a:bodyPr>
          <a:lstStyle/>
          <a:p>
            <a:pPr marL="0" indent="0">
              <a:buNone/>
            </a:pPr>
            <a:r>
              <a:rPr lang="en-US" dirty="0"/>
              <a:t>A summary is a brief re-statement of the </a:t>
            </a:r>
            <a:r>
              <a:rPr lang="en-US" b="1" dirty="0"/>
              <a:t>main ideas </a:t>
            </a:r>
            <a:r>
              <a:rPr lang="en-US" dirty="0"/>
              <a:t>in the original text. </a:t>
            </a:r>
          </a:p>
          <a:p>
            <a:pPr marL="0" indent="0">
              <a:buNone/>
            </a:pPr>
            <a:endParaRPr lang="en-US" dirty="0"/>
          </a:p>
          <a:p>
            <a:pPr marL="0" indent="0">
              <a:buNone/>
            </a:pPr>
            <a:r>
              <a:rPr lang="en-US" dirty="0"/>
              <a:t>You should summarize your text before analyzing (perhaps after the introduction).</a:t>
            </a:r>
          </a:p>
          <a:p>
            <a:pPr marL="0" indent="0">
              <a:buNone/>
            </a:pPr>
            <a:endParaRPr lang="en-US" dirty="0"/>
          </a:p>
        </p:txBody>
      </p:sp>
      <p:pic>
        <p:nvPicPr>
          <p:cNvPr id="5" name="Picture 2" descr="http://www.couponclipinista.com/wp-content/uploads/2012/08/POSTIT.jpeg"/>
          <p:cNvPicPr>
            <a:picLocks noGrp="1" noChangeAspect="1" noChangeArrowheads="1"/>
          </p:cNvPicPr>
          <p:nvPr>
            <p:ph sz="half" idx="1"/>
          </p:nvPr>
        </p:nvPicPr>
        <p:blipFill>
          <a:blip r:embed="rId2" cstate="email">
            <a:extLst>
              <a:ext uri="{28A0092B-C50C-407E-A947-70E740481C1C}">
                <a14:useLocalDpi xmlns:a14="http://schemas.microsoft.com/office/drawing/2010/main" val="0"/>
              </a:ext>
            </a:extLst>
          </a:blip>
          <a:srcRect/>
          <a:stretch>
            <a:fillRect/>
          </a:stretch>
        </p:blipFill>
        <p:spPr bwMode="auto">
          <a:xfrm>
            <a:off x="152400" y="1876023"/>
            <a:ext cx="3564389" cy="3153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665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a:solidFill>
                  <a:srgbClr val="2A7A9E">
                    <a:alpha val="40000"/>
                  </a:srgbClr>
                </a:solidFill>
                <a:cs typeface="Arial" pitchFamily="34" charset="0"/>
              </a:rPr>
              <a:t>2</a:t>
            </a:r>
          </a:p>
        </p:txBody>
      </p:sp>
      <p:sp>
        <p:nvSpPr>
          <p:cNvPr id="9" name="Title 8"/>
          <p:cNvSpPr>
            <a:spLocks noGrp="1"/>
          </p:cNvSpPr>
          <p:nvPr>
            <p:ph type="title"/>
          </p:nvPr>
        </p:nvSpPr>
        <p:spPr/>
        <p:txBody>
          <a:bodyPr>
            <a:noAutofit/>
          </a:bodyPr>
          <a:lstStyle/>
          <a:p>
            <a:pPr lvl="0">
              <a:spcBef>
                <a:spcPts val="0"/>
              </a:spcBef>
            </a:pPr>
            <a:r>
              <a:rPr lang="en-US" sz="4000" cap="none" dirty="0">
                <a:solidFill>
                  <a:prstClr val="black">
                    <a:lumMod val="85000"/>
                    <a:lumOff val="15000"/>
                  </a:prstClr>
                </a:solidFill>
                <a:ea typeface="+mn-ea"/>
                <a:cs typeface="+mn-cs"/>
              </a:rPr>
              <a:t>Writing </a:t>
            </a:r>
            <a:r>
              <a:rPr lang="en-US" sz="4000" b="0" cap="none" dirty="0">
                <a:solidFill>
                  <a:prstClr val="black">
                    <a:lumMod val="50000"/>
                    <a:lumOff val="50000"/>
                  </a:prstClr>
                </a:solidFill>
                <a:ea typeface="+mn-ea"/>
                <a:cs typeface="+mn-cs"/>
              </a:rPr>
              <a:t>Paraphrases</a:t>
            </a:r>
          </a:p>
        </p:txBody>
      </p:sp>
      <p:sp>
        <p:nvSpPr>
          <p:cNvPr id="10" name="Text Placeholder 9"/>
          <p:cNvSpPr>
            <a:spLocks noGrp="1"/>
          </p:cNvSpPr>
          <p:nvPr>
            <p:ph type="body" idx="1"/>
          </p:nvPr>
        </p:nvSpPr>
        <p:spPr/>
        <p:txBody>
          <a:bodyPr>
            <a:normAutofit/>
          </a:bodyPr>
          <a:lstStyle/>
          <a:p>
            <a:pPr>
              <a:spcBef>
                <a:spcPts val="0"/>
              </a:spcBef>
            </a:pPr>
            <a:r>
              <a:rPr lang="en-US" sz="1600" dirty="0"/>
              <a:t>Paraphrasing helps you digest the information and make sense of the text in your own mind.</a:t>
            </a: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Paraphrase Is…</a:t>
            </a:r>
          </a:p>
        </p:txBody>
      </p:sp>
      <p:sp>
        <p:nvSpPr>
          <p:cNvPr id="3" name="Content Placeholder 2"/>
          <p:cNvSpPr>
            <a:spLocks noGrp="1"/>
          </p:cNvSpPr>
          <p:nvPr>
            <p:ph idx="1"/>
          </p:nvPr>
        </p:nvSpPr>
        <p:spPr/>
        <p:txBody>
          <a:bodyPr/>
          <a:lstStyle/>
          <a:p>
            <a:pPr marL="0" indent="0">
              <a:buNone/>
            </a:pPr>
            <a:r>
              <a:rPr lang="en-US" dirty="0"/>
              <a:t>•Your own condensed version of the information and ideas presented in another text.</a:t>
            </a:r>
          </a:p>
          <a:p>
            <a:pPr marL="0" indent="0">
              <a:buNone/>
            </a:pPr>
            <a:endParaRPr lang="en-US" dirty="0"/>
          </a:p>
          <a:p>
            <a:pPr marL="0" indent="0">
              <a:buNone/>
            </a:pPr>
            <a:r>
              <a:rPr lang="en-US" dirty="0"/>
              <a:t>•Shorter than the original text, but more detailed than a summary.</a:t>
            </a:r>
          </a:p>
        </p:txBody>
      </p:sp>
    </p:spTree>
    <p:extLst>
      <p:ext uri="{BB962C8B-B14F-4D97-AF65-F5344CB8AC3E}">
        <p14:creationId xmlns:p14="http://schemas.microsoft.com/office/powerpoint/2010/main" val="3162222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Autofit/>
          </a:bodyPr>
          <a:lstStyle/>
          <a:p>
            <a:pPr lvl="0">
              <a:spcBef>
                <a:spcPts val="0"/>
              </a:spcBef>
            </a:pPr>
            <a:r>
              <a:rPr lang="en-US" sz="4000" cap="none" dirty="0">
                <a:solidFill>
                  <a:prstClr val="black">
                    <a:lumMod val="85000"/>
                    <a:lumOff val="15000"/>
                  </a:prstClr>
                </a:solidFill>
                <a:ea typeface="+mn-ea"/>
                <a:cs typeface="+mn-cs"/>
              </a:rPr>
              <a:t>Using </a:t>
            </a:r>
            <a:r>
              <a:rPr lang="en-US" sz="4000" b="0" cap="none" dirty="0">
                <a:solidFill>
                  <a:prstClr val="black">
                    <a:lumMod val="50000"/>
                    <a:lumOff val="50000"/>
                  </a:prstClr>
                </a:solidFill>
                <a:ea typeface="+mn-ea"/>
                <a:cs typeface="+mn-cs"/>
              </a:rPr>
              <a:t>Quotations</a:t>
            </a:r>
          </a:p>
        </p:txBody>
      </p:sp>
      <p:sp>
        <p:nvSpPr>
          <p:cNvPr id="10" name="Text Placeholder 9"/>
          <p:cNvSpPr>
            <a:spLocks noGrp="1"/>
          </p:cNvSpPr>
          <p:nvPr>
            <p:ph type="body" idx="1"/>
          </p:nvPr>
        </p:nvSpPr>
        <p:spPr/>
        <p:txBody>
          <a:bodyPr>
            <a:normAutofit/>
          </a:bodyPr>
          <a:lstStyle/>
          <a:p>
            <a:r>
              <a:rPr lang="en-US" sz="1600" dirty="0"/>
              <a:t>Quotations must be identical to the original text, matching the source document word for word.</a:t>
            </a:r>
          </a:p>
        </p:txBody>
      </p:sp>
      <p:grpSp>
        <p:nvGrpSpPr>
          <p:cNvPr id="7" name="Group 6"/>
          <p:cNvGrpSpPr/>
          <p:nvPr/>
        </p:nvGrpSpPr>
        <p:grpSpPr>
          <a:xfrm>
            <a:off x="762000" y="1587511"/>
            <a:ext cx="2057400" cy="2708434"/>
            <a:chOff x="6324600" y="1587511"/>
            <a:chExt cx="2057400" cy="2708434"/>
          </a:xfrm>
        </p:grpSpPr>
        <p:sp>
          <p:nvSpPr>
            <p:cNvPr id="11" name="Oval 10"/>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2" name="TextBox 11"/>
            <p:cNvSpPr txBox="1"/>
            <p:nvPr/>
          </p:nvSpPr>
          <p:spPr>
            <a:xfrm>
              <a:off x="6721604" y="1587511"/>
              <a:ext cx="1219200" cy="2708434"/>
            </a:xfrm>
            <a:prstGeom prst="rect">
              <a:avLst/>
            </a:prstGeom>
            <a:noFill/>
          </p:spPr>
          <p:txBody>
            <a:bodyPr wrap="square" rtlCol="0">
              <a:spAutoFit/>
            </a:bodyPr>
            <a:lstStyle/>
            <a:p>
              <a:r>
                <a:rPr lang="en-US" sz="17000" b="1" dirty="0">
                  <a:solidFill>
                    <a:srgbClr val="65B131">
                      <a:alpha val="64000"/>
                    </a:srgbClr>
                  </a:solidFill>
                  <a:latin typeface="+mj-lt"/>
                  <a:cs typeface="Arial" pitchFamily="34" charset="0"/>
                </a:rPr>
                <a:t>3</a:t>
              </a:r>
            </a:p>
          </p:txBody>
        </p:sp>
        <p:sp>
          <p:nvSpPr>
            <p:cNvPr id="13" name="TextBox 12"/>
            <p:cNvSpPr txBox="1"/>
            <p:nvPr/>
          </p:nvSpPr>
          <p:spPr>
            <a:xfrm>
              <a:off x="6411810" y="2674651"/>
              <a:ext cx="1931160" cy="665695"/>
            </a:xfrm>
            <a:prstGeom prst="rect">
              <a:avLst/>
            </a:prstGeom>
            <a:noFill/>
          </p:spPr>
          <p:txBody>
            <a:bodyPr wrap="square" rtlCol="0">
              <a:normAutofit/>
            </a:bodyPr>
            <a:lstStyle/>
            <a:p>
              <a:pPr algn="ctr">
                <a:lnSpc>
                  <a:spcPct val="80000"/>
                </a:lnSpc>
              </a:pPr>
              <a:endParaRPr lang="en-US" sz="2300" b="1" spc="60" dirty="0">
                <a:solidFill>
                  <a:schemeClr val="bg1"/>
                </a:solidFill>
                <a:effectLst>
                  <a:outerShdw blurRad="50800" dist="25400" dir="5400000" algn="t" rotWithShape="0">
                    <a:prstClr val="black">
                      <a:alpha val="15000"/>
                    </a:prstClr>
                  </a:outerShdw>
                </a:effectLst>
              </a:endParaRPr>
            </a:p>
          </p:txBody>
        </p:sp>
      </p:grpSp>
    </p:spTree>
    <p:extLst>
      <p:ext uri="{BB962C8B-B14F-4D97-AF65-F5344CB8AC3E}">
        <p14:creationId xmlns:p14="http://schemas.microsoft.com/office/powerpoint/2010/main" val="958888309"/>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Quotations are Closest to the Original Text</a:t>
            </a:r>
          </a:p>
        </p:txBody>
      </p:sp>
      <p:pic>
        <p:nvPicPr>
          <p:cNvPr id="4"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143000"/>
            <a:ext cx="2981325" cy="1533525"/>
          </a:xfrm>
        </p:spPr>
      </p:pic>
      <p:sp>
        <p:nvSpPr>
          <p:cNvPr id="5" name="Content Placeholder 3"/>
          <p:cNvSpPr txBox="1">
            <a:spLocks/>
          </p:cNvSpPr>
          <p:nvPr/>
        </p:nvSpPr>
        <p:spPr>
          <a:xfrm>
            <a:off x="533400" y="3200400"/>
            <a:ext cx="8153400" cy="1858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a:t>Quoting             Paraphrasing         Summarizing</a:t>
            </a:r>
            <a:endParaRPr lang="en-US" dirty="0"/>
          </a:p>
        </p:txBody>
      </p:sp>
      <p:sp>
        <p:nvSpPr>
          <p:cNvPr id="6" name="Right Arrow 5"/>
          <p:cNvSpPr/>
          <p:nvPr/>
        </p:nvSpPr>
        <p:spPr>
          <a:xfrm>
            <a:off x="5181600" y="275681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073494" y="27919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0050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to use quotations as evidence?</a:t>
            </a:r>
          </a:p>
        </p:txBody>
      </p:sp>
      <p:sp>
        <p:nvSpPr>
          <p:cNvPr id="3" name="Content Placeholder 2"/>
          <p:cNvSpPr>
            <a:spLocks noGrp="1"/>
          </p:cNvSpPr>
          <p:nvPr>
            <p:ph idx="1"/>
          </p:nvPr>
        </p:nvSpPr>
        <p:spPr>
          <a:xfrm>
            <a:off x="228600" y="1600200"/>
            <a:ext cx="8686800" cy="4525963"/>
          </a:xfrm>
        </p:spPr>
        <p:txBody>
          <a:bodyPr>
            <a:normAutofit fontScale="77500" lnSpcReduction="20000"/>
          </a:bodyPr>
          <a:lstStyle/>
          <a:p>
            <a:r>
              <a:rPr lang="en-US" dirty="0"/>
              <a:t>When language is especially vivid or expressive</a:t>
            </a:r>
          </a:p>
          <a:p>
            <a:endParaRPr lang="en-US" dirty="0"/>
          </a:p>
          <a:p>
            <a:r>
              <a:rPr lang="en-US" dirty="0"/>
              <a:t>When exact wording is needed for technical accuracy</a:t>
            </a:r>
          </a:p>
          <a:p>
            <a:endParaRPr lang="en-US" dirty="0"/>
          </a:p>
          <a:p>
            <a:r>
              <a:rPr lang="en-US" dirty="0"/>
              <a:t>When you want to let the debaters of an issue explain their positions in their own words</a:t>
            </a:r>
          </a:p>
          <a:p>
            <a:endParaRPr lang="en-US" dirty="0"/>
          </a:p>
          <a:p>
            <a:r>
              <a:rPr lang="en-US" dirty="0"/>
              <a:t>When the words of an authority lend weight to an argument</a:t>
            </a:r>
          </a:p>
          <a:p>
            <a:endParaRPr lang="en-US" dirty="0"/>
          </a:p>
          <a:p>
            <a:r>
              <a:rPr lang="en-US" dirty="0"/>
              <a:t>When language of a source is the topic of your discussion (as in a rhetorical analysis)</a:t>
            </a:r>
          </a:p>
          <a:p>
            <a:endParaRPr lang="en-US" dirty="0"/>
          </a:p>
        </p:txBody>
      </p:sp>
    </p:spTree>
    <p:extLst>
      <p:ext uri="{BB962C8B-B14F-4D97-AF65-F5344CB8AC3E}">
        <p14:creationId xmlns:p14="http://schemas.microsoft.com/office/powerpoint/2010/main" val="10054695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1136</Words>
  <Application>Microsoft Office PowerPoint</Application>
  <PresentationFormat>On-screen Show (4:3)</PresentationFormat>
  <Paragraphs>130</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Introducing PowerPoint 2010</vt:lpstr>
      <vt:lpstr>Using outside texts as EVIDENCE</vt:lpstr>
      <vt:lpstr>PowerPoint Presentation</vt:lpstr>
      <vt:lpstr>Writing Summaries</vt:lpstr>
      <vt:lpstr>Summarizing Your Sources</vt:lpstr>
      <vt:lpstr>Writing Paraphrases</vt:lpstr>
      <vt:lpstr>A Paraphrase Is…</vt:lpstr>
      <vt:lpstr>Using Quotations</vt:lpstr>
      <vt:lpstr>Quotations are Closest to the Original Text</vt:lpstr>
      <vt:lpstr>When to use quotations as evidence?</vt:lpstr>
      <vt:lpstr>Quotations and Constructing an Academic Voice</vt:lpstr>
      <vt:lpstr>Types of Quotations</vt:lpstr>
      <vt:lpstr>What Not To Do…</vt:lpstr>
      <vt:lpstr>Quotations and Signal Phrases</vt:lpstr>
      <vt:lpstr>Quotations Inside of Quotations</vt:lpstr>
      <vt:lpstr>Changing or Adding Parts of a Quotation</vt:lpstr>
      <vt:lpstr>Removing Parts of a Quotation</vt:lpstr>
      <vt:lpstr>The MEAL Plan</vt:lpstr>
      <vt:lpstr>The MEAL Plan: Introducing Evidence</vt:lpstr>
      <vt:lpstr>1. Main Idea/Topic Sentence</vt:lpstr>
      <vt:lpstr>2. Evidence</vt:lpstr>
      <vt:lpstr>3. Analysis</vt:lpstr>
      <vt:lpstr>4. Link Back To Thesis</vt:lpstr>
      <vt:lpstr>Words that Indicate Relationships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2011-11-14T20:43:11Z</dcterms:created>
  <dcterms:modified xsi:type="dcterms:W3CDTF">2017-10-17T18:29:07Z</dcterms:modified>
</cp:coreProperties>
</file>