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5"/>
  </p:notesMasterIdLst>
  <p:sldIdLst>
    <p:sldId id="256" r:id="rId3"/>
    <p:sldId id="271" r:id="rId4"/>
    <p:sldId id="272" r:id="rId5"/>
    <p:sldId id="273" r:id="rId6"/>
    <p:sldId id="274" r:id="rId7"/>
    <p:sldId id="282" r:id="rId8"/>
    <p:sldId id="275" r:id="rId9"/>
    <p:sldId id="276" r:id="rId10"/>
    <p:sldId id="285" r:id="rId11"/>
    <p:sldId id="286" r:id="rId12"/>
    <p:sldId id="287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71" autoAdjust="0"/>
  </p:normalViewPr>
  <p:slideViewPr>
    <p:cSldViewPr>
      <p:cViewPr>
        <p:scale>
          <a:sx n="118" d="100"/>
          <a:sy n="118" d="100"/>
        </p:scale>
        <p:origin x="-15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7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3/31/2014 10:17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3/31/2014 10:17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3/31/2014 10:17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3/31/2014 10:17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3/31/2014 10:17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3/31/2014 10:17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vimeo.com/15412319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youtube.com/watch?v=AGZiLMGdCE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Grammar as a rhetorical choice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“It is our choices that show what we truly are, far more than our abilities.” – J.K. Rowling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“rules” as social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how grammar has changed from 100 years ago…</a:t>
            </a:r>
          </a:p>
          <a:p>
            <a:pPr marL="0" indent="0">
              <a:buNone/>
            </a:pPr>
            <a:r>
              <a:rPr lang="en-US" dirty="0" smtClean="0"/>
              <a:t>Ex. “He searches for the lamppost with his cane, like a tennis player swinging backhand, and, if he loses his bearings and bumps against something, he jerks abruptly back, like a cavalier insulted, looking gaunt and fierce.”</a:t>
            </a:r>
          </a:p>
          <a:p>
            <a:pPr marL="0" indent="0">
              <a:buNone/>
            </a:pPr>
            <a:r>
              <a:rPr lang="en-US" dirty="0" smtClean="0"/>
              <a:t>…compared to today.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/>
              <a:t>“He searches for the lamppost with his </a:t>
            </a:r>
            <a:r>
              <a:rPr lang="en-US" dirty="0" smtClean="0"/>
              <a:t>cane </a:t>
            </a:r>
            <a:r>
              <a:rPr lang="en-US" dirty="0"/>
              <a:t>like a tennis player swinging backhand, </a:t>
            </a:r>
            <a:r>
              <a:rPr lang="en-US" dirty="0" smtClean="0"/>
              <a:t>and </a:t>
            </a:r>
            <a:r>
              <a:rPr lang="en-US" dirty="0"/>
              <a:t>if he loses his bearings and bumps against something, he jerks abruptly </a:t>
            </a:r>
            <a:r>
              <a:rPr lang="en-US" dirty="0" smtClean="0"/>
              <a:t>back </a:t>
            </a:r>
            <a:r>
              <a:rPr lang="en-US" dirty="0"/>
              <a:t>like a cavalier insulted, looking gaunt and fierce</a:t>
            </a:r>
            <a:r>
              <a:rPr lang="en-US" dirty="0" smtClean="0"/>
              <a:t>.” –Edward Hoagland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27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“rules” as social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how grammar is different in America…</a:t>
            </a:r>
          </a:p>
          <a:p>
            <a:pPr marL="0" indent="0">
              <a:buNone/>
            </a:pPr>
            <a:r>
              <a:rPr lang="en-US" dirty="0" smtClean="0"/>
              <a:t>Ex. “So Two Cheers for Democracy: one because it admits variety and two because it </a:t>
            </a:r>
            <a:r>
              <a:rPr lang="en-US" smtClean="0"/>
              <a:t>permits criticism.” </a:t>
            </a:r>
            <a:r>
              <a:rPr lang="en-US" dirty="0" smtClean="0"/>
              <a:t>– E.M. Forester</a:t>
            </a:r>
          </a:p>
          <a:p>
            <a:pPr marL="0" indent="0">
              <a:buNone/>
            </a:pPr>
            <a:r>
              <a:rPr lang="en-US" dirty="0" smtClean="0"/>
              <a:t>…compared to the grammar in Britain.</a:t>
            </a:r>
          </a:p>
          <a:p>
            <a:pPr marL="0" indent="0">
              <a:buNone/>
            </a:pPr>
            <a:r>
              <a:rPr lang="en-US" dirty="0" smtClean="0"/>
              <a:t>Ex. “So Two Cheers for Democracy; one because it admits variety and two because it permits criticism.”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56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Strategies for improving your grammar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Read and write a lot.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Read your paper out loud.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Read your paper backwards, sentence-by-sentence.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Have others read your paper out loud.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Ask me to do a diagnostics test on your paper.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Learn about grammar and punctuation rules using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handbooks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or 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academic websites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like OWL Purdue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Develop rhetorical awareness.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definition of “grammar”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267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people believe that learning grammar involves learning a set of </a:t>
            </a:r>
            <a:r>
              <a:rPr lang="en-US" dirty="0" smtClean="0">
                <a:hlinkClick r:id="rId2"/>
              </a:rPr>
              <a:t>inflexible rules </a:t>
            </a:r>
            <a:r>
              <a:rPr lang="en-US" dirty="0" smtClean="0"/>
              <a:t>that you can break once you know them.  But linguists and compositional theorists have challenged this misconception.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199"/>
            <a:ext cx="18288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33800"/>
            <a:ext cx="22955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 of “grammar”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Grammar allows writers to achieve certain rhetorical effects.  That is, writers punctuate according to their intended meaning or emphasis.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“Principles” instead of “rules”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9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prose consists of independent clauses. In other words, independent clauses reveal the underlying structure of the entire system.</a:t>
            </a:r>
          </a:p>
          <a:p>
            <a:r>
              <a:rPr lang="en-US" dirty="0" smtClean="0"/>
              <a:t>Sentences = less important.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256032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8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 independent clause is a complete thought with a subject and verb.  It can stand alone.</a:t>
            </a:r>
          </a:p>
          <a:p>
            <a:pPr marL="0" indent="0">
              <a:buNone/>
            </a:pPr>
            <a:r>
              <a:rPr lang="en-US" dirty="0" smtClean="0"/>
              <a:t>Ex.  The Rams lost.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an underlying independent clause, the missing elements can be readily provided by a native English speaker.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Where are you going?  Home.</a:t>
            </a:r>
          </a:p>
          <a:p>
            <a:pPr marL="0" indent="0">
              <a:buNone/>
            </a:pPr>
            <a:r>
              <a:rPr lang="en-US" dirty="0" smtClean="0"/>
              <a:t>Ex. We went to the beach.  And enjoyed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Punctuation is a matter of showing the relationships between independent clauses.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3181350"/>
            <a:ext cx="38576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67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are the three sentence combinations below different?  In other words, how is the effect or meaning different?</a:t>
            </a:r>
          </a:p>
          <a:p>
            <a:endParaRPr lang="en-US" dirty="0"/>
          </a:p>
          <a:p>
            <a:r>
              <a:rPr lang="en-US" dirty="0" smtClean="0"/>
              <a:t>1. First it was rain.  Then it was snow.</a:t>
            </a:r>
          </a:p>
          <a:p>
            <a:r>
              <a:rPr lang="en-US" dirty="0" smtClean="0"/>
              <a:t>2. First it was rain; then it was snow.</a:t>
            </a:r>
          </a:p>
          <a:p>
            <a:r>
              <a:rPr lang="en-US" dirty="0" smtClean="0"/>
              <a:t>3. First it was rain, then it was snow.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unctuation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1752600"/>
            <a:ext cx="3200400" cy="4267200"/>
          </a:xfrm>
        </p:spPr>
        <p:txBody>
          <a:bodyPr/>
          <a:lstStyle/>
          <a:p>
            <a:r>
              <a:rPr lang="en-US" dirty="0" smtClean="0"/>
              <a:t>Punctuation marks indicate the degree of separation between independent clauses.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962400" y="2438400"/>
            <a:ext cx="4724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Mark		  Degree of Separation</a:t>
            </a:r>
          </a:p>
          <a:p>
            <a:pPr marL="0" indent="0">
              <a:buNone/>
            </a:pPr>
            <a:r>
              <a:rPr lang="en-US" sz="2000" dirty="0" smtClean="0"/>
              <a:t>Sentence final (. ? !)	</a:t>
            </a:r>
            <a:r>
              <a:rPr lang="en-US" sz="2000" dirty="0"/>
              <a:t> </a:t>
            </a:r>
            <a:r>
              <a:rPr lang="en-US" sz="2000" dirty="0" smtClean="0"/>
              <a:t>        Maximum</a:t>
            </a:r>
          </a:p>
          <a:p>
            <a:pPr marL="0" indent="0">
              <a:buNone/>
            </a:pPr>
            <a:r>
              <a:rPr lang="en-US" sz="2000" dirty="0" smtClean="0"/>
              <a:t>Semicolon (;)		</a:t>
            </a:r>
            <a:r>
              <a:rPr lang="en-US" sz="2000" dirty="0"/>
              <a:t> </a:t>
            </a:r>
            <a:r>
              <a:rPr lang="en-US" sz="2000" dirty="0" smtClean="0"/>
              <a:t>           Medium</a:t>
            </a:r>
          </a:p>
          <a:p>
            <a:pPr marL="0" indent="0">
              <a:buNone/>
            </a:pPr>
            <a:r>
              <a:rPr lang="en-US" sz="2000" dirty="0" smtClean="0"/>
              <a:t>Colon (:)	   Medium (anticipatory)</a:t>
            </a:r>
          </a:p>
          <a:p>
            <a:pPr marL="0" indent="0">
              <a:buNone/>
            </a:pPr>
            <a:r>
              <a:rPr lang="en-US" sz="2000" dirty="0" smtClean="0"/>
              <a:t>Dash (-)	       Medium (emphatic)</a:t>
            </a:r>
          </a:p>
          <a:p>
            <a:pPr marL="0" indent="0">
              <a:buNone/>
            </a:pPr>
            <a:r>
              <a:rPr lang="en-US" sz="2000" dirty="0" smtClean="0"/>
              <a:t>Comma (,)		          Minimum</a:t>
            </a:r>
          </a:p>
          <a:p>
            <a:pPr marL="0" indent="0">
              <a:buNone/>
            </a:pPr>
            <a:r>
              <a:rPr lang="en-US" sz="2000" dirty="0" smtClean="0"/>
              <a:t>Zero	</a:t>
            </a:r>
            <a:r>
              <a:rPr lang="en-US" sz="2000" dirty="0"/>
              <a:t> </a:t>
            </a:r>
            <a:r>
              <a:rPr lang="en-US" sz="2000" dirty="0" smtClean="0"/>
              <a:t>         None (that is, connection)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962400" y="1752600"/>
            <a:ext cx="47244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Hierarchy of Punctuation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“rules” as social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</a:t>
            </a:r>
            <a:r>
              <a:rPr lang="en-US" dirty="0" smtClean="0">
                <a:hlinkClick r:id="rId2"/>
              </a:rPr>
              <a:t>constructs </a:t>
            </a:r>
            <a:r>
              <a:rPr lang="en-US" dirty="0" smtClean="0"/>
              <a:t>are </a:t>
            </a:r>
            <a:r>
              <a:rPr lang="en-US" dirty="0"/>
              <a:t>ideas that have been built up over time, so much so that they seem to be natural or inevitable </a:t>
            </a:r>
            <a:r>
              <a:rPr lang="en-US" dirty="0" smtClean="0"/>
              <a:t>(possible examples include plagiarism</a:t>
            </a:r>
            <a:r>
              <a:rPr lang="en-US" dirty="0"/>
              <a:t>, evidence, freedom, justice, wealth)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2" y="3991194"/>
            <a:ext cx="1728788" cy="172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429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cation as Rhetorical Powerpoi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Puncation as Rhetorical Powerpoint</Template>
  <TotalTime>0</TotalTime>
  <Words>575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Puncation as Rhetorical Powerpoint</vt:lpstr>
      <vt:lpstr>  Grammar as a rhetorical choice</vt:lpstr>
      <vt:lpstr>Traditional definition of “grammar”</vt:lpstr>
      <vt:lpstr>New definition of “grammar”</vt:lpstr>
      <vt:lpstr>Independent clauses</vt:lpstr>
      <vt:lpstr>Independent clauses</vt:lpstr>
      <vt:lpstr>Punctuation marks</vt:lpstr>
      <vt:lpstr>Punctuation marks</vt:lpstr>
      <vt:lpstr>Punctuation marks</vt:lpstr>
      <vt:lpstr>Grammar “rules” as social constructs</vt:lpstr>
      <vt:lpstr>Grammar “rules” as social constructs</vt:lpstr>
      <vt:lpstr>Grammar “rules” as social constructs</vt:lpstr>
      <vt:lpstr>Strategies for improving your grammar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2012-07-06T18:10:43Z</dcterms:created>
  <dcterms:modified xsi:type="dcterms:W3CDTF">2014-03-31T15:18:27Z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