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80" r:id="rId5"/>
    <p:sldId id="302" r:id="rId6"/>
    <p:sldId id="281" r:id="rId7"/>
    <p:sldId id="299" r:id="rId8"/>
    <p:sldId id="293" r:id="rId9"/>
    <p:sldId id="296" r:id="rId10"/>
    <p:sldId id="286" r:id="rId11"/>
    <p:sldId id="292" r:id="rId12"/>
    <p:sldId id="291" r:id="rId13"/>
    <p:sldId id="301" r:id="rId14"/>
    <p:sldId id="290" r:id="rId15"/>
    <p:sldId id="288" r:id="rId16"/>
    <p:sldId id="285" r:id="rId17"/>
    <p:sldId id="289" r:id="rId18"/>
    <p:sldId id="303" r:id="rId19"/>
    <p:sldId id="295" r:id="rId20"/>
    <p:sldId id="300" r:id="rId21"/>
    <p:sldId id="304" r:id="rId22"/>
    <p:sldId id="259" r:id="rId23"/>
    <p:sldId id="261" r:id="rId24"/>
    <p:sldId id="276" r:id="rId25"/>
    <p:sldId id="262" r:id="rId26"/>
    <p:sldId id="305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671" autoAdjust="0"/>
  </p:normalViewPr>
  <p:slideViewPr>
    <p:cSldViewPr>
      <p:cViewPr>
        <p:scale>
          <a:sx n="100" d="100"/>
          <a:sy n="100" d="100"/>
        </p:scale>
        <p:origin x="-147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D279C-B974-43B8-827F-F5E23CA6D82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D1895E-16A8-4565-84E3-65C033579350}">
      <dgm:prSet phldrT="[Text]"/>
      <dgm:spPr/>
      <dgm:t>
        <a:bodyPr/>
        <a:lstStyle/>
        <a:p>
          <a:r>
            <a:rPr lang="en-US" dirty="0" smtClean="0"/>
            <a:t>Traditional Model</a:t>
          </a:r>
          <a:endParaRPr lang="en-US" dirty="0"/>
        </a:p>
      </dgm:t>
    </dgm:pt>
    <dgm:pt modelId="{442EEB96-6710-40CC-A8D0-77CDEE8E2D6C}" type="parTrans" cxnId="{DEE37B8F-D166-47CD-B5D0-A3467BFC6441}">
      <dgm:prSet/>
      <dgm:spPr/>
      <dgm:t>
        <a:bodyPr/>
        <a:lstStyle/>
        <a:p>
          <a:endParaRPr lang="en-US"/>
        </a:p>
      </dgm:t>
    </dgm:pt>
    <dgm:pt modelId="{94763FF6-5D79-47A6-9945-DBDB7CD20798}" type="sibTrans" cxnId="{DEE37B8F-D166-47CD-B5D0-A3467BFC6441}">
      <dgm:prSet/>
      <dgm:spPr/>
      <dgm:t>
        <a:bodyPr/>
        <a:lstStyle/>
        <a:p>
          <a:endParaRPr lang="en-US"/>
        </a:p>
      </dgm:t>
    </dgm:pt>
    <dgm:pt modelId="{D90EDFB0-73B2-47A9-9BA8-9DAADF8B4B09}">
      <dgm:prSet phldrT="[Text]" custT="1"/>
      <dgm:spPr/>
      <dgm:t>
        <a:bodyPr/>
        <a:lstStyle/>
        <a:p>
          <a:r>
            <a:rPr lang="en-US" sz="1700" dirty="0" smtClean="0"/>
            <a:t>Face-to-face Lectures</a:t>
          </a:r>
          <a:endParaRPr lang="en-US" sz="1700" dirty="0"/>
        </a:p>
      </dgm:t>
    </dgm:pt>
    <dgm:pt modelId="{2AA225BB-E79D-44B8-9A3A-0267E757F821}" type="parTrans" cxnId="{09D82BFD-A5DD-4E45-9FC9-9F4ADC6C7896}">
      <dgm:prSet/>
      <dgm:spPr/>
      <dgm:t>
        <a:bodyPr/>
        <a:lstStyle/>
        <a:p>
          <a:endParaRPr lang="en-US"/>
        </a:p>
      </dgm:t>
    </dgm:pt>
    <dgm:pt modelId="{70E59356-8E4D-471E-BDC5-400AAA92CB57}" type="sibTrans" cxnId="{09D82BFD-A5DD-4E45-9FC9-9F4ADC6C7896}">
      <dgm:prSet/>
      <dgm:spPr/>
      <dgm:t>
        <a:bodyPr/>
        <a:lstStyle/>
        <a:p>
          <a:endParaRPr lang="en-US"/>
        </a:p>
      </dgm:t>
    </dgm:pt>
    <dgm:pt modelId="{F58A45D2-03F9-44BD-BE57-AB30BCF596A9}">
      <dgm:prSet phldrT="[Text]" custT="1"/>
      <dgm:spPr/>
      <dgm:t>
        <a:bodyPr/>
        <a:lstStyle/>
        <a:p>
          <a:r>
            <a:rPr lang="en-US" sz="1700" dirty="0" smtClean="0"/>
            <a:t>No Technology</a:t>
          </a:r>
          <a:endParaRPr lang="en-US" sz="1700" dirty="0"/>
        </a:p>
      </dgm:t>
    </dgm:pt>
    <dgm:pt modelId="{ACFE9A97-C656-49AA-978D-B899B6994857}" type="parTrans" cxnId="{BB445ADE-A27F-4025-BE3B-04A5EE71091E}">
      <dgm:prSet/>
      <dgm:spPr/>
      <dgm:t>
        <a:bodyPr/>
        <a:lstStyle/>
        <a:p>
          <a:endParaRPr lang="en-US"/>
        </a:p>
      </dgm:t>
    </dgm:pt>
    <dgm:pt modelId="{04FF298C-DF7A-4443-8DDF-CCE775C33D2C}" type="sibTrans" cxnId="{BB445ADE-A27F-4025-BE3B-04A5EE71091E}">
      <dgm:prSet/>
      <dgm:spPr/>
      <dgm:t>
        <a:bodyPr/>
        <a:lstStyle/>
        <a:p>
          <a:endParaRPr lang="en-US"/>
        </a:p>
      </dgm:t>
    </dgm:pt>
    <dgm:pt modelId="{C1375BE0-DD07-4E4D-B63A-42A83E8CBCBD}">
      <dgm:prSet phldrT="[Text]"/>
      <dgm:spPr/>
      <dgm:t>
        <a:bodyPr/>
        <a:lstStyle/>
        <a:p>
          <a:r>
            <a:rPr lang="en-US" dirty="0" smtClean="0"/>
            <a:t>Supplemental Model</a:t>
          </a:r>
          <a:endParaRPr lang="en-US" dirty="0"/>
        </a:p>
      </dgm:t>
    </dgm:pt>
    <dgm:pt modelId="{56C4E035-735E-4B0C-B5F8-A8C3D6D6E1E6}" type="parTrans" cxnId="{7ED6E0C2-2EB6-446D-83AF-9B8CFCEC4460}">
      <dgm:prSet/>
      <dgm:spPr/>
      <dgm:t>
        <a:bodyPr/>
        <a:lstStyle/>
        <a:p>
          <a:endParaRPr lang="en-US"/>
        </a:p>
      </dgm:t>
    </dgm:pt>
    <dgm:pt modelId="{F83B391E-1A0B-4454-82DF-579A4B3DE09D}" type="sibTrans" cxnId="{7ED6E0C2-2EB6-446D-83AF-9B8CFCEC4460}">
      <dgm:prSet/>
      <dgm:spPr/>
      <dgm:t>
        <a:bodyPr/>
        <a:lstStyle/>
        <a:p>
          <a:endParaRPr lang="en-US"/>
        </a:p>
      </dgm:t>
    </dgm:pt>
    <dgm:pt modelId="{61D39AAE-C684-4D2A-9155-EF91D23FFF09}">
      <dgm:prSet phldrT="[Text]" custT="1"/>
      <dgm:spPr/>
      <dgm:t>
        <a:bodyPr/>
        <a:lstStyle/>
        <a:p>
          <a:r>
            <a:rPr lang="en-US" sz="1700" dirty="0" smtClean="0"/>
            <a:t>Face-to-Face Lectures</a:t>
          </a:r>
          <a:endParaRPr lang="en-US" sz="1700" dirty="0"/>
        </a:p>
      </dgm:t>
    </dgm:pt>
    <dgm:pt modelId="{D193E458-AE68-4332-8ABA-39BD30320E9A}" type="parTrans" cxnId="{F3D4DA7B-0582-4B6C-BC34-85B87323ACD8}">
      <dgm:prSet/>
      <dgm:spPr/>
      <dgm:t>
        <a:bodyPr/>
        <a:lstStyle/>
        <a:p>
          <a:endParaRPr lang="en-US"/>
        </a:p>
      </dgm:t>
    </dgm:pt>
    <dgm:pt modelId="{3EC9BFE7-80EB-4D23-B10B-F9AB74106B54}" type="sibTrans" cxnId="{F3D4DA7B-0582-4B6C-BC34-85B87323ACD8}">
      <dgm:prSet/>
      <dgm:spPr/>
      <dgm:t>
        <a:bodyPr/>
        <a:lstStyle/>
        <a:p>
          <a:endParaRPr lang="en-US"/>
        </a:p>
      </dgm:t>
    </dgm:pt>
    <dgm:pt modelId="{5CBA716C-6B9F-458B-B9FB-0B33FA4408C3}">
      <dgm:prSet phldrT="[Text]" custT="1"/>
      <dgm:spPr/>
      <dgm:t>
        <a:bodyPr/>
        <a:lstStyle/>
        <a:p>
          <a:r>
            <a:rPr lang="en-US" sz="1700" dirty="0" smtClean="0"/>
            <a:t>Online Homework</a:t>
          </a:r>
          <a:endParaRPr lang="en-US" sz="1700" dirty="0"/>
        </a:p>
      </dgm:t>
    </dgm:pt>
    <dgm:pt modelId="{7AF3794B-B7AE-4CCC-A3B6-38B0A058DD27}" type="parTrans" cxnId="{EE229D4B-0395-48C3-91F8-E6FDA54CB03F}">
      <dgm:prSet/>
      <dgm:spPr/>
      <dgm:t>
        <a:bodyPr/>
        <a:lstStyle/>
        <a:p>
          <a:endParaRPr lang="en-US"/>
        </a:p>
      </dgm:t>
    </dgm:pt>
    <dgm:pt modelId="{771D8527-8CFC-44AD-884C-91D8299740F9}" type="sibTrans" cxnId="{EE229D4B-0395-48C3-91F8-E6FDA54CB03F}">
      <dgm:prSet/>
      <dgm:spPr/>
      <dgm:t>
        <a:bodyPr/>
        <a:lstStyle/>
        <a:p>
          <a:endParaRPr lang="en-US"/>
        </a:p>
      </dgm:t>
    </dgm:pt>
    <dgm:pt modelId="{BB5034EE-B69C-429F-A3A1-EA2F0FC0FF24}">
      <dgm:prSet phldrT="[Text]"/>
      <dgm:spPr/>
      <dgm:t>
        <a:bodyPr/>
        <a:lstStyle/>
        <a:p>
          <a:r>
            <a:rPr lang="en-US" dirty="0" smtClean="0"/>
            <a:t>Replacement Model</a:t>
          </a:r>
          <a:endParaRPr lang="en-US" dirty="0"/>
        </a:p>
      </dgm:t>
    </dgm:pt>
    <dgm:pt modelId="{1A3CD2BE-CB81-43C9-94ED-EEBC6EC67EBC}" type="parTrans" cxnId="{08691452-9E0A-4A82-8F7F-EC0340DB0319}">
      <dgm:prSet/>
      <dgm:spPr/>
      <dgm:t>
        <a:bodyPr/>
        <a:lstStyle/>
        <a:p>
          <a:endParaRPr lang="en-US"/>
        </a:p>
      </dgm:t>
    </dgm:pt>
    <dgm:pt modelId="{FE144715-41C9-45D3-86BA-A9239DFFF1C6}" type="sibTrans" cxnId="{08691452-9E0A-4A82-8F7F-EC0340DB0319}">
      <dgm:prSet/>
      <dgm:spPr/>
      <dgm:t>
        <a:bodyPr/>
        <a:lstStyle/>
        <a:p>
          <a:endParaRPr lang="en-US"/>
        </a:p>
      </dgm:t>
    </dgm:pt>
    <dgm:pt modelId="{D6E390D0-A3A3-4C5A-A8A8-A90EEA593B83}">
      <dgm:prSet phldrT="[Text]" custT="1"/>
      <dgm:spPr/>
      <dgm:t>
        <a:bodyPr/>
        <a:lstStyle/>
        <a:p>
          <a:r>
            <a:rPr lang="en-US" sz="1600" dirty="0" smtClean="0"/>
            <a:t>Elimination of Lecture, Addition of Lab time and </a:t>
          </a:r>
          <a:r>
            <a:rPr lang="en-US" sz="1600" dirty="0" err="1" smtClean="0"/>
            <a:t>Pencast</a:t>
          </a:r>
          <a:r>
            <a:rPr lang="en-US" sz="1600" dirty="0" smtClean="0"/>
            <a:t> Videos</a:t>
          </a:r>
          <a:endParaRPr lang="en-US" sz="1600" dirty="0"/>
        </a:p>
      </dgm:t>
    </dgm:pt>
    <dgm:pt modelId="{A753D1D2-3F91-4BD1-92F9-3FB6A3172FE1}" type="parTrans" cxnId="{B98F4F19-CFBE-4362-94D9-64C734EDF37E}">
      <dgm:prSet/>
      <dgm:spPr/>
      <dgm:t>
        <a:bodyPr/>
        <a:lstStyle/>
        <a:p>
          <a:endParaRPr lang="en-US"/>
        </a:p>
      </dgm:t>
    </dgm:pt>
    <dgm:pt modelId="{64CA3ED4-98B2-4F1C-A54D-29F010D8FED2}" type="sibTrans" cxnId="{B98F4F19-CFBE-4362-94D9-64C734EDF37E}">
      <dgm:prSet/>
      <dgm:spPr/>
      <dgm:t>
        <a:bodyPr/>
        <a:lstStyle/>
        <a:p>
          <a:endParaRPr lang="en-US"/>
        </a:p>
      </dgm:t>
    </dgm:pt>
    <dgm:pt modelId="{C134B554-7E78-4B08-A016-35D02631302F}">
      <dgm:prSet phldrT="[Text]" custT="1"/>
      <dgm:spPr/>
      <dgm:t>
        <a:bodyPr/>
        <a:lstStyle/>
        <a:p>
          <a:r>
            <a:rPr lang="en-US" sz="1600" dirty="0" smtClean="0"/>
            <a:t>Online Homework, Quizzes</a:t>
          </a:r>
          <a:endParaRPr lang="en-US" sz="1600" dirty="0"/>
        </a:p>
      </dgm:t>
    </dgm:pt>
    <dgm:pt modelId="{2EB1407F-0D52-44E3-B593-6C033CC1E8A8}" type="parTrans" cxnId="{614FDC76-5FF9-4F89-BC5D-7765A41F0E89}">
      <dgm:prSet/>
      <dgm:spPr/>
      <dgm:t>
        <a:bodyPr/>
        <a:lstStyle/>
        <a:p>
          <a:endParaRPr lang="en-US"/>
        </a:p>
      </dgm:t>
    </dgm:pt>
    <dgm:pt modelId="{B52914E5-670F-4989-80F0-ABC97832119A}" type="sibTrans" cxnId="{614FDC76-5FF9-4F89-BC5D-7765A41F0E89}">
      <dgm:prSet/>
      <dgm:spPr/>
      <dgm:t>
        <a:bodyPr/>
        <a:lstStyle/>
        <a:p>
          <a:endParaRPr lang="en-US"/>
        </a:p>
      </dgm:t>
    </dgm:pt>
    <dgm:pt modelId="{33529424-05A5-41A3-B872-0FFB12CD4359}">
      <dgm:prSet phldrT="[Text]" custT="1"/>
      <dgm:spPr/>
      <dgm:t>
        <a:bodyPr/>
        <a:lstStyle/>
        <a:p>
          <a:r>
            <a:rPr lang="en-US" sz="1600" dirty="0" smtClean="0"/>
            <a:t>Video Lectures</a:t>
          </a:r>
          <a:endParaRPr lang="en-US" sz="1600" dirty="0"/>
        </a:p>
      </dgm:t>
    </dgm:pt>
    <dgm:pt modelId="{EFD8C600-470D-4CD6-AB88-53F97BF17F8C}" type="parTrans" cxnId="{328DAD56-D50D-441A-9D19-550EA0DD0167}">
      <dgm:prSet/>
      <dgm:spPr/>
      <dgm:t>
        <a:bodyPr/>
        <a:lstStyle/>
        <a:p>
          <a:endParaRPr lang="en-US"/>
        </a:p>
      </dgm:t>
    </dgm:pt>
    <dgm:pt modelId="{7704F9A2-9DB4-497C-BD79-7EC050ABD11D}" type="sibTrans" cxnId="{328DAD56-D50D-441A-9D19-550EA0DD0167}">
      <dgm:prSet/>
      <dgm:spPr/>
      <dgm:t>
        <a:bodyPr/>
        <a:lstStyle/>
        <a:p>
          <a:endParaRPr lang="en-US"/>
        </a:p>
      </dgm:t>
    </dgm:pt>
    <dgm:pt modelId="{D4ABE974-65BC-45B3-93E6-412B49645727}">
      <dgm:prSet phldrT="[Text]" custT="1"/>
      <dgm:spPr/>
      <dgm:t>
        <a:bodyPr/>
        <a:lstStyle/>
        <a:p>
          <a:r>
            <a:rPr lang="en-US" sz="1600" dirty="0" smtClean="0"/>
            <a:t>Online Homework, Quizzes, and supplemental learning activities</a:t>
          </a:r>
          <a:endParaRPr lang="en-US" sz="1600" dirty="0"/>
        </a:p>
      </dgm:t>
    </dgm:pt>
    <dgm:pt modelId="{7DF07089-4366-490F-87B2-E05B18911723}" type="parTrans" cxnId="{3ADED0F5-97D5-454F-883A-1AA4A21F35D0}">
      <dgm:prSet/>
      <dgm:spPr/>
      <dgm:t>
        <a:bodyPr/>
        <a:lstStyle/>
        <a:p>
          <a:endParaRPr lang="en-US"/>
        </a:p>
      </dgm:t>
    </dgm:pt>
    <dgm:pt modelId="{0E887730-D0FB-47DC-A6AB-E5F96436E4FE}" type="sibTrans" cxnId="{3ADED0F5-97D5-454F-883A-1AA4A21F35D0}">
      <dgm:prSet/>
      <dgm:spPr/>
      <dgm:t>
        <a:bodyPr/>
        <a:lstStyle/>
        <a:p>
          <a:endParaRPr lang="en-US"/>
        </a:p>
      </dgm:t>
    </dgm:pt>
    <dgm:pt modelId="{3090793D-A00F-41F2-A3FB-CFD9E1246C5D}">
      <dgm:prSet phldrT="[Text]"/>
      <dgm:spPr/>
      <dgm:t>
        <a:bodyPr/>
        <a:lstStyle/>
        <a:p>
          <a:r>
            <a:rPr lang="en-US" smtClean="0"/>
            <a:t>Hybrid/Online Model</a:t>
          </a:r>
          <a:endParaRPr lang="en-US" dirty="0"/>
        </a:p>
      </dgm:t>
    </dgm:pt>
    <dgm:pt modelId="{1654DE56-C937-42CD-8101-1FBE56C8D595}" type="parTrans" cxnId="{F6E6176F-D23D-42FC-A0DD-CCA13E985767}">
      <dgm:prSet/>
      <dgm:spPr/>
      <dgm:t>
        <a:bodyPr/>
        <a:lstStyle/>
        <a:p>
          <a:endParaRPr lang="en-US"/>
        </a:p>
      </dgm:t>
    </dgm:pt>
    <dgm:pt modelId="{3704AFB3-BB89-4DF8-87B8-85F8EDD559B1}" type="sibTrans" cxnId="{F6E6176F-D23D-42FC-A0DD-CCA13E985767}">
      <dgm:prSet/>
      <dgm:spPr/>
      <dgm:t>
        <a:bodyPr/>
        <a:lstStyle/>
        <a:p>
          <a:endParaRPr lang="en-US"/>
        </a:p>
      </dgm:t>
    </dgm:pt>
    <dgm:pt modelId="{C7550801-D88B-40AA-8322-4B27206DF3B6}" type="pres">
      <dgm:prSet presAssocID="{2A2D279C-B974-43B8-827F-F5E23CA6D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6205F3-2D59-426B-AC46-E823B6DCFB7F}" type="pres">
      <dgm:prSet presAssocID="{6ED1895E-16A8-4565-84E3-65C033579350}" presName="composite" presStyleCnt="0"/>
      <dgm:spPr/>
    </dgm:pt>
    <dgm:pt modelId="{9D79EECB-68AC-41F9-8B32-6428CF3B36C0}" type="pres">
      <dgm:prSet presAssocID="{6ED1895E-16A8-4565-84E3-65C03357935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899F8-194B-4AA5-95AE-AAAB534D8576}" type="pres">
      <dgm:prSet presAssocID="{6ED1895E-16A8-4565-84E3-65C03357935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35A45-B70F-490B-A949-8502A9EF91EF}" type="pres">
      <dgm:prSet presAssocID="{94763FF6-5D79-47A6-9945-DBDB7CD20798}" presName="sp" presStyleCnt="0"/>
      <dgm:spPr/>
    </dgm:pt>
    <dgm:pt modelId="{A7E0019C-F30E-467F-AA9F-A3B3E160A454}" type="pres">
      <dgm:prSet presAssocID="{C1375BE0-DD07-4E4D-B63A-42A83E8CBCBD}" presName="composite" presStyleCnt="0"/>
      <dgm:spPr/>
    </dgm:pt>
    <dgm:pt modelId="{50F55037-4EF3-4C08-8619-4BB9A1B4FF84}" type="pres">
      <dgm:prSet presAssocID="{C1375BE0-DD07-4E4D-B63A-42A83E8CBCB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63BDE-18D7-4E13-89F8-AB643FC63397}" type="pres">
      <dgm:prSet presAssocID="{C1375BE0-DD07-4E4D-B63A-42A83E8CBCB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2C22D-2898-49F0-B40F-64D56075D285}" type="pres">
      <dgm:prSet presAssocID="{F83B391E-1A0B-4454-82DF-579A4B3DE09D}" presName="sp" presStyleCnt="0"/>
      <dgm:spPr/>
    </dgm:pt>
    <dgm:pt modelId="{9C1EF018-AC57-48B4-98BA-F290D69F7CC4}" type="pres">
      <dgm:prSet presAssocID="{BB5034EE-B69C-429F-A3A1-EA2F0FC0FF24}" presName="composite" presStyleCnt="0"/>
      <dgm:spPr/>
    </dgm:pt>
    <dgm:pt modelId="{4B68DBE5-2C4B-4EEA-BA5F-C9FD305A2E08}" type="pres">
      <dgm:prSet presAssocID="{BB5034EE-B69C-429F-A3A1-EA2F0FC0FF2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25DA-8A74-44AB-877D-0FABC585F70A}" type="pres">
      <dgm:prSet presAssocID="{BB5034EE-B69C-429F-A3A1-EA2F0FC0FF2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E251E-36F0-48A9-8D54-65CDE0485D38}" type="pres">
      <dgm:prSet presAssocID="{FE144715-41C9-45D3-86BA-A9239DFFF1C6}" presName="sp" presStyleCnt="0"/>
      <dgm:spPr/>
    </dgm:pt>
    <dgm:pt modelId="{F5A49773-865A-4A71-A60A-23FFB2507975}" type="pres">
      <dgm:prSet presAssocID="{3090793D-A00F-41F2-A3FB-CFD9E1246C5D}" presName="composite" presStyleCnt="0"/>
      <dgm:spPr/>
    </dgm:pt>
    <dgm:pt modelId="{414831D7-329B-4B3E-9392-E106F8E2FF17}" type="pres">
      <dgm:prSet presAssocID="{3090793D-A00F-41F2-A3FB-CFD9E1246C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81904-F3C1-41B1-AAED-220DA436B9EF}" type="pres">
      <dgm:prSet presAssocID="{3090793D-A00F-41F2-A3FB-CFD9E1246C5D}" presName="descendantText" presStyleLbl="alignAcc1" presStyleIdx="3" presStyleCnt="4" custLinFactNeighborX="-174" custLinFactNeighborY="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EDE510-4E1F-4F65-A6C7-FC6985174B75}" type="presOf" srcId="{BB5034EE-B69C-429F-A3A1-EA2F0FC0FF24}" destId="{4B68DBE5-2C4B-4EEA-BA5F-C9FD305A2E08}" srcOrd="0" destOrd="0" presId="urn:microsoft.com/office/officeart/2005/8/layout/chevron2"/>
    <dgm:cxn modelId="{3ADED0F5-97D5-454F-883A-1AA4A21F35D0}" srcId="{3090793D-A00F-41F2-A3FB-CFD9E1246C5D}" destId="{D4ABE974-65BC-45B3-93E6-412B49645727}" srcOrd="1" destOrd="0" parTransId="{7DF07089-4366-490F-87B2-E05B18911723}" sibTransId="{0E887730-D0FB-47DC-A6AB-E5F96436E4FE}"/>
    <dgm:cxn modelId="{5B8B412F-984C-47FE-B105-18A8E3FBF1A7}" type="presOf" srcId="{C1375BE0-DD07-4E4D-B63A-42A83E8CBCBD}" destId="{50F55037-4EF3-4C08-8619-4BB9A1B4FF84}" srcOrd="0" destOrd="0" presId="urn:microsoft.com/office/officeart/2005/8/layout/chevron2"/>
    <dgm:cxn modelId="{EE229D4B-0395-48C3-91F8-E6FDA54CB03F}" srcId="{C1375BE0-DD07-4E4D-B63A-42A83E8CBCBD}" destId="{5CBA716C-6B9F-458B-B9FB-0B33FA4408C3}" srcOrd="1" destOrd="0" parTransId="{7AF3794B-B7AE-4CCC-A3B6-38B0A058DD27}" sibTransId="{771D8527-8CFC-44AD-884C-91D8299740F9}"/>
    <dgm:cxn modelId="{BB445ADE-A27F-4025-BE3B-04A5EE71091E}" srcId="{6ED1895E-16A8-4565-84E3-65C033579350}" destId="{F58A45D2-03F9-44BD-BE57-AB30BCF596A9}" srcOrd="1" destOrd="0" parTransId="{ACFE9A97-C656-49AA-978D-B899B6994857}" sibTransId="{04FF298C-DF7A-4443-8DDF-CCE775C33D2C}"/>
    <dgm:cxn modelId="{316BDB5F-5268-4D36-867D-D164A2ADEBC6}" type="presOf" srcId="{C134B554-7E78-4B08-A016-35D02631302F}" destId="{1C9A25DA-8A74-44AB-877D-0FABC585F70A}" srcOrd="0" destOrd="1" presId="urn:microsoft.com/office/officeart/2005/8/layout/chevron2"/>
    <dgm:cxn modelId="{F3D4DA7B-0582-4B6C-BC34-85B87323ACD8}" srcId="{C1375BE0-DD07-4E4D-B63A-42A83E8CBCBD}" destId="{61D39AAE-C684-4D2A-9155-EF91D23FFF09}" srcOrd="0" destOrd="0" parTransId="{D193E458-AE68-4332-8ABA-39BD30320E9A}" sibTransId="{3EC9BFE7-80EB-4D23-B10B-F9AB74106B54}"/>
    <dgm:cxn modelId="{65E006E2-E5B4-44E6-B046-BE26C843E449}" type="presOf" srcId="{5CBA716C-6B9F-458B-B9FB-0B33FA4408C3}" destId="{E6563BDE-18D7-4E13-89F8-AB643FC63397}" srcOrd="0" destOrd="1" presId="urn:microsoft.com/office/officeart/2005/8/layout/chevron2"/>
    <dgm:cxn modelId="{DBE003E3-FC1B-4A98-A41F-AC2A81058561}" type="presOf" srcId="{6ED1895E-16A8-4565-84E3-65C033579350}" destId="{9D79EECB-68AC-41F9-8B32-6428CF3B36C0}" srcOrd="0" destOrd="0" presId="urn:microsoft.com/office/officeart/2005/8/layout/chevron2"/>
    <dgm:cxn modelId="{B98F4F19-CFBE-4362-94D9-64C734EDF37E}" srcId="{BB5034EE-B69C-429F-A3A1-EA2F0FC0FF24}" destId="{D6E390D0-A3A3-4C5A-A8A8-A90EEA593B83}" srcOrd="0" destOrd="0" parTransId="{A753D1D2-3F91-4BD1-92F9-3FB6A3172FE1}" sibTransId="{64CA3ED4-98B2-4F1C-A54D-29F010D8FED2}"/>
    <dgm:cxn modelId="{8B1C9D7A-BEB1-4A3C-AC98-B6D41147CD17}" type="presOf" srcId="{2A2D279C-B974-43B8-827F-F5E23CA6D82B}" destId="{C7550801-D88B-40AA-8322-4B27206DF3B6}" srcOrd="0" destOrd="0" presId="urn:microsoft.com/office/officeart/2005/8/layout/chevron2"/>
    <dgm:cxn modelId="{B0549FE0-67CD-4525-8B64-C9885F0EB6EF}" type="presOf" srcId="{3090793D-A00F-41F2-A3FB-CFD9E1246C5D}" destId="{414831D7-329B-4B3E-9392-E106F8E2FF17}" srcOrd="0" destOrd="0" presId="urn:microsoft.com/office/officeart/2005/8/layout/chevron2"/>
    <dgm:cxn modelId="{09D82BFD-A5DD-4E45-9FC9-9F4ADC6C7896}" srcId="{6ED1895E-16A8-4565-84E3-65C033579350}" destId="{D90EDFB0-73B2-47A9-9BA8-9DAADF8B4B09}" srcOrd="0" destOrd="0" parTransId="{2AA225BB-E79D-44B8-9A3A-0267E757F821}" sibTransId="{70E59356-8E4D-471E-BDC5-400AAA92CB57}"/>
    <dgm:cxn modelId="{61F54562-D571-4123-9C24-5D876A158203}" type="presOf" srcId="{D90EDFB0-73B2-47A9-9BA8-9DAADF8B4B09}" destId="{7C0899F8-194B-4AA5-95AE-AAAB534D8576}" srcOrd="0" destOrd="0" presId="urn:microsoft.com/office/officeart/2005/8/layout/chevron2"/>
    <dgm:cxn modelId="{F1E165EE-A726-44E2-81CA-871EA326E804}" type="presOf" srcId="{61D39AAE-C684-4D2A-9155-EF91D23FFF09}" destId="{E6563BDE-18D7-4E13-89F8-AB643FC63397}" srcOrd="0" destOrd="0" presId="urn:microsoft.com/office/officeart/2005/8/layout/chevron2"/>
    <dgm:cxn modelId="{328DAD56-D50D-441A-9D19-550EA0DD0167}" srcId="{3090793D-A00F-41F2-A3FB-CFD9E1246C5D}" destId="{33529424-05A5-41A3-B872-0FFB12CD4359}" srcOrd="0" destOrd="0" parTransId="{EFD8C600-470D-4CD6-AB88-53F97BF17F8C}" sibTransId="{7704F9A2-9DB4-497C-BD79-7EC050ABD11D}"/>
    <dgm:cxn modelId="{614FDC76-5FF9-4F89-BC5D-7765A41F0E89}" srcId="{BB5034EE-B69C-429F-A3A1-EA2F0FC0FF24}" destId="{C134B554-7E78-4B08-A016-35D02631302F}" srcOrd="1" destOrd="0" parTransId="{2EB1407F-0D52-44E3-B593-6C033CC1E8A8}" sibTransId="{B52914E5-670F-4989-80F0-ABC97832119A}"/>
    <dgm:cxn modelId="{6E08CB57-06B9-4E35-A660-3FF640764C7D}" type="presOf" srcId="{D4ABE974-65BC-45B3-93E6-412B49645727}" destId="{68D81904-F3C1-41B1-AAED-220DA436B9EF}" srcOrd="0" destOrd="1" presId="urn:microsoft.com/office/officeart/2005/8/layout/chevron2"/>
    <dgm:cxn modelId="{08691452-9E0A-4A82-8F7F-EC0340DB0319}" srcId="{2A2D279C-B974-43B8-827F-F5E23CA6D82B}" destId="{BB5034EE-B69C-429F-A3A1-EA2F0FC0FF24}" srcOrd="2" destOrd="0" parTransId="{1A3CD2BE-CB81-43C9-94ED-EEBC6EC67EBC}" sibTransId="{FE144715-41C9-45D3-86BA-A9239DFFF1C6}"/>
    <dgm:cxn modelId="{DEE37B8F-D166-47CD-B5D0-A3467BFC6441}" srcId="{2A2D279C-B974-43B8-827F-F5E23CA6D82B}" destId="{6ED1895E-16A8-4565-84E3-65C033579350}" srcOrd="0" destOrd="0" parTransId="{442EEB96-6710-40CC-A8D0-77CDEE8E2D6C}" sibTransId="{94763FF6-5D79-47A6-9945-DBDB7CD20798}"/>
    <dgm:cxn modelId="{7ED6E0C2-2EB6-446D-83AF-9B8CFCEC4460}" srcId="{2A2D279C-B974-43B8-827F-F5E23CA6D82B}" destId="{C1375BE0-DD07-4E4D-B63A-42A83E8CBCBD}" srcOrd="1" destOrd="0" parTransId="{56C4E035-735E-4B0C-B5F8-A8C3D6D6E1E6}" sibTransId="{F83B391E-1A0B-4454-82DF-579A4B3DE09D}"/>
    <dgm:cxn modelId="{7119BCD3-B298-46D1-9FC3-E10FA765D98F}" type="presOf" srcId="{F58A45D2-03F9-44BD-BE57-AB30BCF596A9}" destId="{7C0899F8-194B-4AA5-95AE-AAAB534D8576}" srcOrd="0" destOrd="1" presId="urn:microsoft.com/office/officeart/2005/8/layout/chevron2"/>
    <dgm:cxn modelId="{92442915-458F-4E4B-89C2-1128F3B22993}" type="presOf" srcId="{33529424-05A5-41A3-B872-0FFB12CD4359}" destId="{68D81904-F3C1-41B1-AAED-220DA436B9EF}" srcOrd="0" destOrd="0" presId="urn:microsoft.com/office/officeart/2005/8/layout/chevron2"/>
    <dgm:cxn modelId="{F6E6176F-D23D-42FC-A0DD-CCA13E985767}" srcId="{2A2D279C-B974-43B8-827F-F5E23CA6D82B}" destId="{3090793D-A00F-41F2-A3FB-CFD9E1246C5D}" srcOrd="3" destOrd="0" parTransId="{1654DE56-C937-42CD-8101-1FBE56C8D595}" sibTransId="{3704AFB3-BB89-4DF8-87B8-85F8EDD559B1}"/>
    <dgm:cxn modelId="{8BEE724D-4CE1-4200-89EC-F6C0C1CAA59B}" type="presOf" srcId="{D6E390D0-A3A3-4C5A-A8A8-A90EEA593B83}" destId="{1C9A25DA-8A74-44AB-877D-0FABC585F70A}" srcOrd="0" destOrd="0" presId="urn:microsoft.com/office/officeart/2005/8/layout/chevron2"/>
    <dgm:cxn modelId="{A018CFF8-2D4B-492D-B328-4C43FCA1C1EA}" type="presParOf" srcId="{C7550801-D88B-40AA-8322-4B27206DF3B6}" destId="{FD6205F3-2D59-426B-AC46-E823B6DCFB7F}" srcOrd="0" destOrd="0" presId="urn:microsoft.com/office/officeart/2005/8/layout/chevron2"/>
    <dgm:cxn modelId="{C936C52F-E097-4748-9C01-ADBEB15C1353}" type="presParOf" srcId="{FD6205F3-2D59-426B-AC46-E823B6DCFB7F}" destId="{9D79EECB-68AC-41F9-8B32-6428CF3B36C0}" srcOrd="0" destOrd="0" presId="urn:microsoft.com/office/officeart/2005/8/layout/chevron2"/>
    <dgm:cxn modelId="{6EC16744-2D9C-41E1-BBDD-FC9DE0BE84C5}" type="presParOf" srcId="{FD6205F3-2D59-426B-AC46-E823B6DCFB7F}" destId="{7C0899F8-194B-4AA5-95AE-AAAB534D8576}" srcOrd="1" destOrd="0" presId="urn:microsoft.com/office/officeart/2005/8/layout/chevron2"/>
    <dgm:cxn modelId="{9A8F9AE4-823A-48FA-B294-1EE4E7707834}" type="presParOf" srcId="{C7550801-D88B-40AA-8322-4B27206DF3B6}" destId="{44735A45-B70F-490B-A949-8502A9EF91EF}" srcOrd="1" destOrd="0" presId="urn:microsoft.com/office/officeart/2005/8/layout/chevron2"/>
    <dgm:cxn modelId="{A739B01F-B409-4E39-9310-341FAD367BE7}" type="presParOf" srcId="{C7550801-D88B-40AA-8322-4B27206DF3B6}" destId="{A7E0019C-F30E-467F-AA9F-A3B3E160A454}" srcOrd="2" destOrd="0" presId="urn:microsoft.com/office/officeart/2005/8/layout/chevron2"/>
    <dgm:cxn modelId="{BCEBA55F-BD81-49A2-9A16-1F4844E412F4}" type="presParOf" srcId="{A7E0019C-F30E-467F-AA9F-A3B3E160A454}" destId="{50F55037-4EF3-4C08-8619-4BB9A1B4FF84}" srcOrd="0" destOrd="0" presId="urn:microsoft.com/office/officeart/2005/8/layout/chevron2"/>
    <dgm:cxn modelId="{741964C6-D45A-4D10-ADDE-C72A7C989DE0}" type="presParOf" srcId="{A7E0019C-F30E-467F-AA9F-A3B3E160A454}" destId="{E6563BDE-18D7-4E13-89F8-AB643FC63397}" srcOrd="1" destOrd="0" presId="urn:microsoft.com/office/officeart/2005/8/layout/chevron2"/>
    <dgm:cxn modelId="{BD457371-465C-4EC0-811F-DBF5BC2573EF}" type="presParOf" srcId="{C7550801-D88B-40AA-8322-4B27206DF3B6}" destId="{CCE2C22D-2898-49F0-B40F-64D56075D285}" srcOrd="3" destOrd="0" presId="urn:microsoft.com/office/officeart/2005/8/layout/chevron2"/>
    <dgm:cxn modelId="{815ED492-7215-4FF1-BEEC-2392AB69DD6F}" type="presParOf" srcId="{C7550801-D88B-40AA-8322-4B27206DF3B6}" destId="{9C1EF018-AC57-48B4-98BA-F290D69F7CC4}" srcOrd="4" destOrd="0" presId="urn:microsoft.com/office/officeart/2005/8/layout/chevron2"/>
    <dgm:cxn modelId="{CA5A5485-D475-4C71-957C-4E9392FDAB2A}" type="presParOf" srcId="{9C1EF018-AC57-48B4-98BA-F290D69F7CC4}" destId="{4B68DBE5-2C4B-4EEA-BA5F-C9FD305A2E08}" srcOrd="0" destOrd="0" presId="urn:microsoft.com/office/officeart/2005/8/layout/chevron2"/>
    <dgm:cxn modelId="{FDEA2E5F-D691-48D6-8E28-7C64B2B3AD1C}" type="presParOf" srcId="{9C1EF018-AC57-48B4-98BA-F290D69F7CC4}" destId="{1C9A25DA-8A74-44AB-877D-0FABC585F70A}" srcOrd="1" destOrd="0" presId="urn:microsoft.com/office/officeart/2005/8/layout/chevron2"/>
    <dgm:cxn modelId="{9D58B4D2-3CCC-4C95-B538-742318CD8919}" type="presParOf" srcId="{C7550801-D88B-40AA-8322-4B27206DF3B6}" destId="{70DE251E-36F0-48A9-8D54-65CDE0485D38}" srcOrd="5" destOrd="0" presId="urn:microsoft.com/office/officeart/2005/8/layout/chevron2"/>
    <dgm:cxn modelId="{FF0D3E48-3530-43CE-9313-2FA282E14B3F}" type="presParOf" srcId="{C7550801-D88B-40AA-8322-4B27206DF3B6}" destId="{F5A49773-865A-4A71-A60A-23FFB2507975}" srcOrd="6" destOrd="0" presId="urn:microsoft.com/office/officeart/2005/8/layout/chevron2"/>
    <dgm:cxn modelId="{0F749DA9-5C75-4339-82FB-AE8B163E70A0}" type="presParOf" srcId="{F5A49773-865A-4A71-A60A-23FFB2507975}" destId="{414831D7-329B-4B3E-9392-E106F8E2FF17}" srcOrd="0" destOrd="0" presId="urn:microsoft.com/office/officeart/2005/8/layout/chevron2"/>
    <dgm:cxn modelId="{AA1753D5-705D-4D42-8493-A64D875E79C5}" type="presParOf" srcId="{F5A49773-865A-4A71-A60A-23FFB2507975}" destId="{68D81904-F3C1-41B1-AAED-220DA436B9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39328-D8BF-4B9C-92CE-57F443AB98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53F8C4-2D13-48BF-A037-784C2DECF8CD}">
      <dgm:prSet phldrT="[Text]"/>
      <dgm:spPr/>
      <dgm:t>
        <a:bodyPr/>
        <a:lstStyle/>
        <a:p>
          <a:r>
            <a:rPr lang="en-US" dirty="0" smtClean="0"/>
            <a:t>Traditional Model</a:t>
          </a:r>
          <a:endParaRPr lang="en-US" dirty="0"/>
        </a:p>
      </dgm:t>
    </dgm:pt>
    <dgm:pt modelId="{C43004A6-88A2-4A8A-9612-242868A4D38B}" type="parTrans" cxnId="{7A802644-DD67-4770-B226-4605AFDDED25}">
      <dgm:prSet/>
      <dgm:spPr/>
      <dgm:t>
        <a:bodyPr/>
        <a:lstStyle/>
        <a:p>
          <a:endParaRPr lang="en-US"/>
        </a:p>
      </dgm:t>
    </dgm:pt>
    <dgm:pt modelId="{B1F0EAB0-5825-4BAA-B49C-A0CE6A9B3D97}" type="sibTrans" cxnId="{7A802644-DD67-4770-B226-4605AFDDED25}">
      <dgm:prSet/>
      <dgm:spPr/>
      <dgm:t>
        <a:bodyPr/>
        <a:lstStyle/>
        <a:p>
          <a:endParaRPr lang="en-US"/>
        </a:p>
      </dgm:t>
    </dgm:pt>
    <dgm:pt modelId="{F905D818-C52E-436B-97B5-2164624AECC8}">
      <dgm:prSet phldrT="[Text]"/>
      <dgm:spPr/>
      <dgm:t>
        <a:bodyPr/>
        <a:lstStyle/>
        <a:p>
          <a:r>
            <a:rPr lang="en-US" dirty="0" smtClean="0"/>
            <a:t>Face-to-face Lectures</a:t>
          </a:r>
          <a:endParaRPr lang="en-US" dirty="0"/>
        </a:p>
      </dgm:t>
    </dgm:pt>
    <dgm:pt modelId="{0BFA403F-5BE3-468A-BDC4-9AABEE1AD2B1}" type="parTrans" cxnId="{D4910397-AA2C-4A55-9C5D-2169D1B76527}">
      <dgm:prSet/>
      <dgm:spPr/>
      <dgm:t>
        <a:bodyPr/>
        <a:lstStyle/>
        <a:p>
          <a:endParaRPr lang="en-US"/>
        </a:p>
      </dgm:t>
    </dgm:pt>
    <dgm:pt modelId="{E8CF3251-43B9-4563-BE30-2E0B9197D72F}" type="sibTrans" cxnId="{D4910397-AA2C-4A55-9C5D-2169D1B76527}">
      <dgm:prSet/>
      <dgm:spPr/>
      <dgm:t>
        <a:bodyPr/>
        <a:lstStyle/>
        <a:p>
          <a:endParaRPr lang="en-US"/>
        </a:p>
      </dgm:t>
    </dgm:pt>
    <dgm:pt modelId="{ED6FB330-7B62-40E0-A9E6-7115161ECBBC}">
      <dgm:prSet phldrT="[Text]"/>
      <dgm:spPr/>
      <dgm:t>
        <a:bodyPr/>
        <a:lstStyle/>
        <a:p>
          <a:r>
            <a:rPr lang="en-US" dirty="0" smtClean="0"/>
            <a:t>No Technology</a:t>
          </a:r>
          <a:endParaRPr lang="en-US" dirty="0"/>
        </a:p>
      </dgm:t>
    </dgm:pt>
    <dgm:pt modelId="{90171511-D889-455C-938F-AD20C258B00C}" type="parTrans" cxnId="{346090D9-1F29-49F9-8BE0-6EC348E78F97}">
      <dgm:prSet/>
      <dgm:spPr/>
      <dgm:t>
        <a:bodyPr/>
        <a:lstStyle/>
        <a:p>
          <a:endParaRPr lang="en-US"/>
        </a:p>
      </dgm:t>
    </dgm:pt>
    <dgm:pt modelId="{23B8FF7D-AA4F-4CB3-90EC-DF124DFF74E0}" type="sibTrans" cxnId="{346090D9-1F29-49F9-8BE0-6EC348E78F97}">
      <dgm:prSet/>
      <dgm:spPr/>
      <dgm:t>
        <a:bodyPr/>
        <a:lstStyle/>
        <a:p>
          <a:endParaRPr lang="en-US"/>
        </a:p>
      </dgm:t>
    </dgm:pt>
    <dgm:pt modelId="{D2DE3FED-7AE2-4220-83C5-DE5821E5CEEF}">
      <dgm:prSet phldrT="[Text]"/>
      <dgm:spPr/>
      <dgm:t>
        <a:bodyPr/>
        <a:lstStyle/>
        <a:p>
          <a:r>
            <a:rPr lang="en-US" smtClean="0"/>
            <a:t>Supplemental Model</a:t>
          </a:r>
          <a:endParaRPr lang="en-US" dirty="0"/>
        </a:p>
      </dgm:t>
    </dgm:pt>
    <dgm:pt modelId="{1C739ABD-B90F-4B61-B74E-60BB2ECDFF26}" type="parTrans" cxnId="{2E12DED7-230C-419F-9D75-B324BE96F399}">
      <dgm:prSet/>
      <dgm:spPr/>
      <dgm:t>
        <a:bodyPr/>
        <a:lstStyle/>
        <a:p>
          <a:endParaRPr lang="en-US"/>
        </a:p>
      </dgm:t>
    </dgm:pt>
    <dgm:pt modelId="{C72D2199-916B-4E6B-BD09-9034D6D32C2D}" type="sibTrans" cxnId="{2E12DED7-230C-419F-9D75-B324BE96F399}">
      <dgm:prSet/>
      <dgm:spPr/>
      <dgm:t>
        <a:bodyPr/>
        <a:lstStyle/>
        <a:p>
          <a:endParaRPr lang="en-US"/>
        </a:p>
      </dgm:t>
    </dgm:pt>
    <dgm:pt modelId="{181FF919-49FD-4797-AB62-8DB456B66253}">
      <dgm:prSet phldrT="[Text]"/>
      <dgm:spPr/>
      <dgm:t>
        <a:bodyPr/>
        <a:lstStyle/>
        <a:p>
          <a:r>
            <a:rPr lang="en-US" dirty="0" smtClean="0"/>
            <a:t>Face-to-Face Lectures</a:t>
          </a:r>
          <a:endParaRPr lang="en-US" dirty="0"/>
        </a:p>
      </dgm:t>
    </dgm:pt>
    <dgm:pt modelId="{2D287E72-FA28-402D-86A2-7EA357BA9332}" type="parTrans" cxnId="{E189199C-6379-4AF2-9144-110600FCE933}">
      <dgm:prSet/>
      <dgm:spPr/>
      <dgm:t>
        <a:bodyPr/>
        <a:lstStyle/>
        <a:p>
          <a:endParaRPr lang="en-US"/>
        </a:p>
      </dgm:t>
    </dgm:pt>
    <dgm:pt modelId="{1163E91F-A1ED-43D8-94CF-CE9C50EE0424}" type="sibTrans" cxnId="{E189199C-6379-4AF2-9144-110600FCE933}">
      <dgm:prSet/>
      <dgm:spPr/>
      <dgm:t>
        <a:bodyPr/>
        <a:lstStyle/>
        <a:p>
          <a:endParaRPr lang="en-US"/>
        </a:p>
      </dgm:t>
    </dgm:pt>
    <dgm:pt modelId="{63B8B25E-2D33-43BB-8789-7C5C41162554}">
      <dgm:prSet phldrT="[Text]"/>
      <dgm:spPr/>
      <dgm:t>
        <a:bodyPr/>
        <a:lstStyle/>
        <a:p>
          <a:r>
            <a:rPr lang="en-US" dirty="0" smtClean="0"/>
            <a:t>Online Homework, Quizzes</a:t>
          </a:r>
          <a:endParaRPr lang="en-US" dirty="0"/>
        </a:p>
      </dgm:t>
    </dgm:pt>
    <dgm:pt modelId="{84F8ADC3-DA9B-4E73-8808-72205F19408F}" type="parTrans" cxnId="{E34A8FC3-EEF5-4CE5-AF3C-1B7E9FF28FF4}">
      <dgm:prSet/>
      <dgm:spPr/>
      <dgm:t>
        <a:bodyPr/>
        <a:lstStyle/>
        <a:p>
          <a:endParaRPr lang="en-US"/>
        </a:p>
      </dgm:t>
    </dgm:pt>
    <dgm:pt modelId="{07D7AA7B-B947-4B98-B86C-93ECC30CAE2F}" type="sibTrans" cxnId="{E34A8FC3-EEF5-4CE5-AF3C-1B7E9FF28FF4}">
      <dgm:prSet/>
      <dgm:spPr/>
      <dgm:t>
        <a:bodyPr/>
        <a:lstStyle/>
        <a:p>
          <a:endParaRPr lang="en-US"/>
        </a:p>
      </dgm:t>
    </dgm:pt>
    <dgm:pt modelId="{4379356D-EBAE-4189-B120-BB48AF1C7059}">
      <dgm:prSet phldrT="[Text]"/>
      <dgm:spPr/>
      <dgm:t>
        <a:bodyPr/>
        <a:lstStyle/>
        <a:p>
          <a:r>
            <a:rPr lang="en-US" dirty="0" smtClean="0"/>
            <a:t>Hybrid/Online Model</a:t>
          </a:r>
          <a:endParaRPr lang="en-US" dirty="0"/>
        </a:p>
      </dgm:t>
    </dgm:pt>
    <dgm:pt modelId="{DF92E914-5EDA-41F6-BFC3-8EA387296AFC}" type="parTrans" cxnId="{A65637FB-4EA1-4B49-91E5-A7422126E80C}">
      <dgm:prSet/>
      <dgm:spPr/>
      <dgm:t>
        <a:bodyPr/>
        <a:lstStyle/>
        <a:p>
          <a:endParaRPr lang="en-US"/>
        </a:p>
      </dgm:t>
    </dgm:pt>
    <dgm:pt modelId="{F43B2B3E-08CD-4A2B-8E4B-5F3C7A538F6C}" type="sibTrans" cxnId="{A65637FB-4EA1-4B49-91E5-A7422126E80C}">
      <dgm:prSet/>
      <dgm:spPr/>
      <dgm:t>
        <a:bodyPr/>
        <a:lstStyle/>
        <a:p>
          <a:endParaRPr lang="en-US"/>
        </a:p>
      </dgm:t>
    </dgm:pt>
    <dgm:pt modelId="{84FAB319-A9F0-41F1-B8A4-61C6AEA03E5A}">
      <dgm:prSet phldrT="[Text]"/>
      <dgm:spPr/>
      <dgm:t>
        <a:bodyPr/>
        <a:lstStyle/>
        <a:p>
          <a:r>
            <a:rPr lang="en-US" dirty="0" err="1" smtClean="0"/>
            <a:t>Pencast</a:t>
          </a:r>
          <a:r>
            <a:rPr lang="en-US" dirty="0" smtClean="0"/>
            <a:t> Lectures, </a:t>
          </a:r>
          <a:r>
            <a:rPr lang="en-US" dirty="0" err="1" smtClean="0"/>
            <a:t>Educreation</a:t>
          </a:r>
          <a:endParaRPr lang="en-US" dirty="0"/>
        </a:p>
      </dgm:t>
    </dgm:pt>
    <dgm:pt modelId="{177AFB1F-8217-4C50-ACBA-75CE96A64607}" type="parTrans" cxnId="{4356399A-531B-40AC-9868-FF89E02E2282}">
      <dgm:prSet/>
      <dgm:spPr/>
      <dgm:t>
        <a:bodyPr/>
        <a:lstStyle/>
        <a:p>
          <a:endParaRPr lang="en-US"/>
        </a:p>
      </dgm:t>
    </dgm:pt>
    <dgm:pt modelId="{5A37AA68-D393-42DA-B16E-EFA045916F20}" type="sibTrans" cxnId="{4356399A-531B-40AC-9868-FF89E02E2282}">
      <dgm:prSet/>
      <dgm:spPr/>
      <dgm:t>
        <a:bodyPr/>
        <a:lstStyle/>
        <a:p>
          <a:endParaRPr lang="en-US"/>
        </a:p>
      </dgm:t>
    </dgm:pt>
    <dgm:pt modelId="{AFD7A17C-235C-49D6-9AB8-ECC1B2BC99B0}">
      <dgm:prSet phldrT="[Text]"/>
      <dgm:spPr/>
      <dgm:t>
        <a:bodyPr/>
        <a:lstStyle/>
        <a:p>
          <a:r>
            <a:rPr lang="en-US" dirty="0" smtClean="0"/>
            <a:t>Online Homework, Quizzes</a:t>
          </a:r>
          <a:endParaRPr lang="en-US" dirty="0"/>
        </a:p>
      </dgm:t>
    </dgm:pt>
    <dgm:pt modelId="{E44DF9E9-5851-4C23-A038-C39E3A1510E8}" type="parTrans" cxnId="{1A3D4316-0A68-4CCC-BC77-7AD62C3E4BE8}">
      <dgm:prSet/>
      <dgm:spPr/>
      <dgm:t>
        <a:bodyPr/>
        <a:lstStyle/>
        <a:p>
          <a:endParaRPr lang="en-US"/>
        </a:p>
      </dgm:t>
    </dgm:pt>
    <dgm:pt modelId="{9CFA6FEC-6E47-4D3C-81D4-E2A9EE3B37A1}" type="sibTrans" cxnId="{1A3D4316-0A68-4CCC-BC77-7AD62C3E4BE8}">
      <dgm:prSet/>
      <dgm:spPr/>
      <dgm:t>
        <a:bodyPr/>
        <a:lstStyle/>
        <a:p>
          <a:endParaRPr lang="en-US"/>
        </a:p>
      </dgm:t>
    </dgm:pt>
    <dgm:pt modelId="{820288C1-7E6F-4A6A-84AD-A0B73E9A4F9B}">
      <dgm:prSet phldrT="[Text]"/>
      <dgm:spPr/>
      <dgm:t>
        <a:bodyPr/>
        <a:lstStyle/>
        <a:p>
          <a:r>
            <a:rPr lang="en-US" dirty="0" smtClean="0"/>
            <a:t>Replacement Model </a:t>
          </a:r>
          <a:endParaRPr lang="en-US" dirty="0"/>
        </a:p>
      </dgm:t>
    </dgm:pt>
    <dgm:pt modelId="{A1B164D1-3715-4326-A285-873A7B1A2C6C}" type="parTrans" cxnId="{85299525-9DBA-4BCB-9BA9-C565F803B86C}">
      <dgm:prSet/>
      <dgm:spPr/>
      <dgm:t>
        <a:bodyPr/>
        <a:lstStyle/>
        <a:p>
          <a:endParaRPr lang="en-US"/>
        </a:p>
      </dgm:t>
    </dgm:pt>
    <dgm:pt modelId="{A17276DD-C09F-4735-BF4C-B0D942EDCB34}" type="sibTrans" cxnId="{85299525-9DBA-4BCB-9BA9-C565F803B86C}">
      <dgm:prSet/>
      <dgm:spPr/>
      <dgm:t>
        <a:bodyPr/>
        <a:lstStyle/>
        <a:p>
          <a:endParaRPr lang="en-US"/>
        </a:p>
      </dgm:t>
    </dgm:pt>
    <dgm:pt modelId="{9A7AF42D-D7DB-48E0-9A8C-DBD2F1ACD32C}">
      <dgm:prSet/>
      <dgm:spPr/>
      <dgm:t>
        <a:bodyPr/>
        <a:lstStyle/>
        <a:p>
          <a:r>
            <a:rPr lang="en-US" dirty="0" smtClean="0"/>
            <a:t>More computerized environment </a:t>
          </a:r>
          <a:endParaRPr lang="en-US" dirty="0"/>
        </a:p>
      </dgm:t>
    </dgm:pt>
    <dgm:pt modelId="{C00C39DC-B319-480C-BA95-C2BAA28DE336}" type="parTrans" cxnId="{D8FBBB8F-9C46-4796-9625-BEE888B22AC9}">
      <dgm:prSet/>
      <dgm:spPr/>
      <dgm:t>
        <a:bodyPr/>
        <a:lstStyle/>
        <a:p>
          <a:endParaRPr lang="en-US"/>
        </a:p>
      </dgm:t>
    </dgm:pt>
    <dgm:pt modelId="{37B4A96A-F95D-48E2-9D31-F31D56525514}" type="sibTrans" cxnId="{D8FBBB8F-9C46-4796-9625-BEE888B22AC9}">
      <dgm:prSet/>
      <dgm:spPr/>
      <dgm:t>
        <a:bodyPr/>
        <a:lstStyle/>
        <a:p>
          <a:endParaRPr lang="en-US"/>
        </a:p>
      </dgm:t>
    </dgm:pt>
    <dgm:pt modelId="{04DD620F-45AD-49E0-9E57-20FB980732F7}">
      <dgm:prSet/>
      <dgm:spPr/>
      <dgm:t>
        <a:bodyPr/>
        <a:lstStyle/>
        <a:p>
          <a:r>
            <a:rPr lang="en-US" dirty="0" smtClean="0"/>
            <a:t>Less face to face lecture</a:t>
          </a:r>
          <a:endParaRPr lang="en-US" dirty="0"/>
        </a:p>
      </dgm:t>
    </dgm:pt>
    <dgm:pt modelId="{E525B430-7875-4327-9EB6-E0126785F996}" type="parTrans" cxnId="{BDFADD6B-CD49-463C-A312-6798E1929662}">
      <dgm:prSet/>
      <dgm:spPr/>
      <dgm:t>
        <a:bodyPr/>
        <a:lstStyle/>
        <a:p>
          <a:endParaRPr lang="en-US"/>
        </a:p>
      </dgm:t>
    </dgm:pt>
    <dgm:pt modelId="{53E7F944-CF97-43D4-80B7-538FEB0FCAEC}" type="sibTrans" cxnId="{BDFADD6B-CD49-463C-A312-6798E1929662}">
      <dgm:prSet/>
      <dgm:spPr/>
      <dgm:t>
        <a:bodyPr/>
        <a:lstStyle/>
        <a:p>
          <a:endParaRPr lang="en-US"/>
        </a:p>
      </dgm:t>
    </dgm:pt>
    <dgm:pt modelId="{9181F23A-C2D5-49FA-9CF8-75BAE27295F4}" type="pres">
      <dgm:prSet presAssocID="{50B39328-D8BF-4B9C-92CE-57F443AB98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224B5-50DE-47B1-9DED-AB1AA53763E2}" type="pres">
      <dgm:prSet presAssocID="{1C53F8C4-2D13-48BF-A037-784C2DECF8CD}" presName="composite" presStyleCnt="0"/>
      <dgm:spPr/>
    </dgm:pt>
    <dgm:pt modelId="{AA2607E3-E2F4-4BA9-B2B8-8A1A2D262FDD}" type="pres">
      <dgm:prSet presAssocID="{1C53F8C4-2D13-48BF-A037-784C2DECF8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0D435-D748-47FF-B5A3-C02C03FFAB07}" type="pres">
      <dgm:prSet presAssocID="{1C53F8C4-2D13-48BF-A037-784C2DECF8C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6982A-B232-4EF2-BDBC-C6B0F63FF6C0}" type="pres">
      <dgm:prSet presAssocID="{B1F0EAB0-5825-4BAA-B49C-A0CE6A9B3D97}" presName="sp" presStyleCnt="0"/>
      <dgm:spPr/>
    </dgm:pt>
    <dgm:pt modelId="{92D69BB4-3317-451E-8A7F-44AFD184EA76}" type="pres">
      <dgm:prSet presAssocID="{D2DE3FED-7AE2-4220-83C5-DE5821E5CEEF}" presName="composite" presStyleCnt="0"/>
      <dgm:spPr/>
    </dgm:pt>
    <dgm:pt modelId="{B10665DC-96B1-42C7-A952-6371B808224E}" type="pres">
      <dgm:prSet presAssocID="{D2DE3FED-7AE2-4220-83C5-DE5821E5CEE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B2311-A754-42AF-B37D-7CA5B3B14008}" type="pres">
      <dgm:prSet presAssocID="{D2DE3FED-7AE2-4220-83C5-DE5821E5CEE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A7BFA-BDE1-4F31-AE54-7E3E939EEEF6}" type="pres">
      <dgm:prSet presAssocID="{C72D2199-916B-4E6B-BD09-9034D6D32C2D}" presName="sp" presStyleCnt="0"/>
      <dgm:spPr/>
    </dgm:pt>
    <dgm:pt modelId="{17127A1F-4E9B-4E57-98A2-08AA2BC13B63}" type="pres">
      <dgm:prSet presAssocID="{820288C1-7E6F-4A6A-84AD-A0B73E9A4F9B}" presName="composite" presStyleCnt="0"/>
      <dgm:spPr/>
    </dgm:pt>
    <dgm:pt modelId="{813FF591-9D20-4918-A26A-972009D31415}" type="pres">
      <dgm:prSet presAssocID="{820288C1-7E6F-4A6A-84AD-A0B73E9A4F9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28585-7019-46EB-B971-A699FC0AEE79}" type="pres">
      <dgm:prSet presAssocID="{820288C1-7E6F-4A6A-84AD-A0B73E9A4F9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9CC9-15B2-4CE6-977C-595534C5F380}" type="pres">
      <dgm:prSet presAssocID="{A17276DD-C09F-4735-BF4C-B0D942EDCB34}" presName="sp" presStyleCnt="0"/>
      <dgm:spPr/>
    </dgm:pt>
    <dgm:pt modelId="{C3BA75E0-4D91-424A-8E64-6E934829BF66}" type="pres">
      <dgm:prSet presAssocID="{4379356D-EBAE-4189-B120-BB48AF1C7059}" presName="composite" presStyleCnt="0"/>
      <dgm:spPr/>
    </dgm:pt>
    <dgm:pt modelId="{9861B22F-DFDA-48C5-BED8-124BB3E17CD0}" type="pres">
      <dgm:prSet presAssocID="{4379356D-EBAE-4189-B120-BB48AF1C705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D8B14-093D-4077-88E8-D0F7C9FDC94E}" type="pres">
      <dgm:prSet presAssocID="{4379356D-EBAE-4189-B120-BB48AF1C705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FADD6B-CD49-463C-A312-6798E1929662}" srcId="{820288C1-7E6F-4A6A-84AD-A0B73E9A4F9B}" destId="{04DD620F-45AD-49E0-9E57-20FB980732F7}" srcOrd="1" destOrd="0" parTransId="{E525B430-7875-4327-9EB6-E0126785F996}" sibTransId="{53E7F944-CF97-43D4-80B7-538FEB0FCAEC}"/>
    <dgm:cxn modelId="{A65637FB-4EA1-4B49-91E5-A7422126E80C}" srcId="{50B39328-D8BF-4B9C-92CE-57F443AB989F}" destId="{4379356D-EBAE-4189-B120-BB48AF1C7059}" srcOrd="3" destOrd="0" parTransId="{DF92E914-5EDA-41F6-BFC3-8EA387296AFC}" sibTransId="{F43B2B3E-08CD-4A2B-8E4B-5F3C7A538F6C}"/>
    <dgm:cxn modelId="{A7AA1F70-2286-42EE-8160-76DF31DEB6B9}" type="presOf" srcId="{4379356D-EBAE-4189-B120-BB48AF1C7059}" destId="{9861B22F-DFDA-48C5-BED8-124BB3E17CD0}" srcOrd="0" destOrd="0" presId="urn:microsoft.com/office/officeart/2005/8/layout/chevron2"/>
    <dgm:cxn modelId="{85299525-9DBA-4BCB-9BA9-C565F803B86C}" srcId="{50B39328-D8BF-4B9C-92CE-57F443AB989F}" destId="{820288C1-7E6F-4A6A-84AD-A0B73E9A4F9B}" srcOrd="2" destOrd="0" parTransId="{A1B164D1-3715-4326-A285-873A7B1A2C6C}" sibTransId="{A17276DD-C09F-4735-BF4C-B0D942EDCB34}"/>
    <dgm:cxn modelId="{A45D68A2-5C4B-4BC6-A2D3-12E0B99E404E}" type="presOf" srcId="{AFD7A17C-235C-49D6-9AB8-ECC1B2BC99B0}" destId="{D5BD8B14-093D-4077-88E8-D0F7C9FDC94E}" srcOrd="0" destOrd="1" presId="urn:microsoft.com/office/officeart/2005/8/layout/chevron2"/>
    <dgm:cxn modelId="{2E12DED7-230C-419F-9D75-B324BE96F399}" srcId="{50B39328-D8BF-4B9C-92CE-57F443AB989F}" destId="{D2DE3FED-7AE2-4220-83C5-DE5821E5CEEF}" srcOrd="1" destOrd="0" parTransId="{1C739ABD-B90F-4B61-B74E-60BB2ECDFF26}" sibTransId="{C72D2199-916B-4E6B-BD09-9034D6D32C2D}"/>
    <dgm:cxn modelId="{21C6C8E8-C1DC-4C69-8E6D-EC1C20CB6B70}" type="presOf" srcId="{50B39328-D8BF-4B9C-92CE-57F443AB989F}" destId="{9181F23A-C2D5-49FA-9CF8-75BAE27295F4}" srcOrd="0" destOrd="0" presId="urn:microsoft.com/office/officeart/2005/8/layout/chevron2"/>
    <dgm:cxn modelId="{6FBA8D7B-A23D-4DEF-B711-33C97B073140}" type="presOf" srcId="{F905D818-C52E-436B-97B5-2164624AECC8}" destId="{E6A0D435-D748-47FF-B5A3-C02C03FFAB07}" srcOrd="0" destOrd="0" presId="urn:microsoft.com/office/officeart/2005/8/layout/chevron2"/>
    <dgm:cxn modelId="{607620DB-A346-410A-9187-36D8D34DC6F2}" type="presOf" srcId="{820288C1-7E6F-4A6A-84AD-A0B73E9A4F9B}" destId="{813FF591-9D20-4918-A26A-972009D31415}" srcOrd="0" destOrd="0" presId="urn:microsoft.com/office/officeart/2005/8/layout/chevron2"/>
    <dgm:cxn modelId="{26D06357-AD80-45AA-A259-89D6D91F45D7}" type="presOf" srcId="{63B8B25E-2D33-43BB-8789-7C5C41162554}" destId="{0B8B2311-A754-42AF-B37D-7CA5B3B14008}" srcOrd="0" destOrd="1" presId="urn:microsoft.com/office/officeart/2005/8/layout/chevron2"/>
    <dgm:cxn modelId="{F0E0952E-D752-44C1-A501-D11AF7C96A12}" type="presOf" srcId="{1C53F8C4-2D13-48BF-A037-784C2DECF8CD}" destId="{AA2607E3-E2F4-4BA9-B2B8-8A1A2D262FDD}" srcOrd="0" destOrd="0" presId="urn:microsoft.com/office/officeart/2005/8/layout/chevron2"/>
    <dgm:cxn modelId="{903454CD-025E-4AFE-B534-29D2C56D5087}" type="presOf" srcId="{ED6FB330-7B62-40E0-A9E6-7115161ECBBC}" destId="{E6A0D435-D748-47FF-B5A3-C02C03FFAB07}" srcOrd="0" destOrd="1" presId="urn:microsoft.com/office/officeart/2005/8/layout/chevron2"/>
    <dgm:cxn modelId="{4356399A-531B-40AC-9868-FF89E02E2282}" srcId="{4379356D-EBAE-4189-B120-BB48AF1C7059}" destId="{84FAB319-A9F0-41F1-B8A4-61C6AEA03E5A}" srcOrd="0" destOrd="0" parTransId="{177AFB1F-8217-4C50-ACBA-75CE96A64607}" sibTransId="{5A37AA68-D393-42DA-B16E-EFA045916F20}"/>
    <dgm:cxn modelId="{D8FBBB8F-9C46-4796-9625-BEE888B22AC9}" srcId="{820288C1-7E6F-4A6A-84AD-A0B73E9A4F9B}" destId="{9A7AF42D-D7DB-48E0-9A8C-DBD2F1ACD32C}" srcOrd="0" destOrd="0" parTransId="{C00C39DC-B319-480C-BA95-C2BAA28DE336}" sibTransId="{37B4A96A-F95D-48E2-9D31-F31D56525514}"/>
    <dgm:cxn modelId="{C145BBE0-6F35-4817-8EAE-D0D636DDAEAB}" type="presOf" srcId="{D2DE3FED-7AE2-4220-83C5-DE5821E5CEEF}" destId="{B10665DC-96B1-42C7-A952-6371B808224E}" srcOrd="0" destOrd="0" presId="urn:microsoft.com/office/officeart/2005/8/layout/chevron2"/>
    <dgm:cxn modelId="{E34A8FC3-EEF5-4CE5-AF3C-1B7E9FF28FF4}" srcId="{D2DE3FED-7AE2-4220-83C5-DE5821E5CEEF}" destId="{63B8B25E-2D33-43BB-8789-7C5C41162554}" srcOrd="1" destOrd="0" parTransId="{84F8ADC3-DA9B-4E73-8808-72205F19408F}" sibTransId="{07D7AA7B-B947-4B98-B86C-93ECC30CAE2F}"/>
    <dgm:cxn modelId="{7A802644-DD67-4770-B226-4605AFDDED25}" srcId="{50B39328-D8BF-4B9C-92CE-57F443AB989F}" destId="{1C53F8C4-2D13-48BF-A037-784C2DECF8CD}" srcOrd="0" destOrd="0" parTransId="{C43004A6-88A2-4A8A-9612-242868A4D38B}" sibTransId="{B1F0EAB0-5825-4BAA-B49C-A0CE6A9B3D97}"/>
    <dgm:cxn modelId="{3F0EFEF8-E7E9-4454-9D19-F0353909A166}" type="presOf" srcId="{181FF919-49FD-4797-AB62-8DB456B66253}" destId="{0B8B2311-A754-42AF-B37D-7CA5B3B14008}" srcOrd="0" destOrd="0" presId="urn:microsoft.com/office/officeart/2005/8/layout/chevron2"/>
    <dgm:cxn modelId="{1A3D4316-0A68-4CCC-BC77-7AD62C3E4BE8}" srcId="{4379356D-EBAE-4189-B120-BB48AF1C7059}" destId="{AFD7A17C-235C-49D6-9AB8-ECC1B2BC99B0}" srcOrd="1" destOrd="0" parTransId="{E44DF9E9-5851-4C23-A038-C39E3A1510E8}" sibTransId="{9CFA6FEC-6E47-4D3C-81D4-E2A9EE3B37A1}"/>
    <dgm:cxn modelId="{D4910397-AA2C-4A55-9C5D-2169D1B76527}" srcId="{1C53F8C4-2D13-48BF-A037-784C2DECF8CD}" destId="{F905D818-C52E-436B-97B5-2164624AECC8}" srcOrd="0" destOrd="0" parTransId="{0BFA403F-5BE3-468A-BDC4-9AABEE1AD2B1}" sibTransId="{E8CF3251-43B9-4563-BE30-2E0B9197D72F}"/>
    <dgm:cxn modelId="{E189199C-6379-4AF2-9144-110600FCE933}" srcId="{D2DE3FED-7AE2-4220-83C5-DE5821E5CEEF}" destId="{181FF919-49FD-4797-AB62-8DB456B66253}" srcOrd="0" destOrd="0" parTransId="{2D287E72-FA28-402D-86A2-7EA357BA9332}" sibTransId="{1163E91F-A1ED-43D8-94CF-CE9C50EE0424}"/>
    <dgm:cxn modelId="{346090D9-1F29-49F9-8BE0-6EC348E78F97}" srcId="{1C53F8C4-2D13-48BF-A037-784C2DECF8CD}" destId="{ED6FB330-7B62-40E0-A9E6-7115161ECBBC}" srcOrd="1" destOrd="0" parTransId="{90171511-D889-455C-938F-AD20C258B00C}" sibTransId="{23B8FF7D-AA4F-4CB3-90EC-DF124DFF74E0}"/>
    <dgm:cxn modelId="{A98928CE-9E34-437E-8C3B-4DAB82B9A8C8}" type="presOf" srcId="{04DD620F-45AD-49E0-9E57-20FB980732F7}" destId="{62B28585-7019-46EB-B971-A699FC0AEE79}" srcOrd="0" destOrd="1" presId="urn:microsoft.com/office/officeart/2005/8/layout/chevron2"/>
    <dgm:cxn modelId="{6C28038E-FACB-439D-B60B-73FF560F7B27}" type="presOf" srcId="{9A7AF42D-D7DB-48E0-9A8C-DBD2F1ACD32C}" destId="{62B28585-7019-46EB-B971-A699FC0AEE79}" srcOrd="0" destOrd="0" presId="urn:microsoft.com/office/officeart/2005/8/layout/chevron2"/>
    <dgm:cxn modelId="{B94288BC-6BF7-4E6B-BD9E-01F6CFDEF041}" type="presOf" srcId="{84FAB319-A9F0-41F1-B8A4-61C6AEA03E5A}" destId="{D5BD8B14-093D-4077-88E8-D0F7C9FDC94E}" srcOrd="0" destOrd="0" presId="urn:microsoft.com/office/officeart/2005/8/layout/chevron2"/>
    <dgm:cxn modelId="{FD258C5E-3DFA-4133-9663-189CEF822A64}" type="presParOf" srcId="{9181F23A-C2D5-49FA-9CF8-75BAE27295F4}" destId="{340224B5-50DE-47B1-9DED-AB1AA53763E2}" srcOrd="0" destOrd="0" presId="urn:microsoft.com/office/officeart/2005/8/layout/chevron2"/>
    <dgm:cxn modelId="{A3D30711-1421-4CE0-AA7C-78139F0A404E}" type="presParOf" srcId="{340224B5-50DE-47B1-9DED-AB1AA53763E2}" destId="{AA2607E3-E2F4-4BA9-B2B8-8A1A2D262FDD}" srcOrd="0" destOrd="0" presId="urn:microsoft.com/office/officeart/2005/8/layout/chevron2"/>
    <dgm:cxn modelId="{A9C6A899-0ACA-47FE-A0DD-EAC78FD3ED23}" type="presParOf" srcId="{340224B5-50DE-47B1-9DED-AB1AA53763E2}" destId="{E6A0D435-D748-47FF-B5A3-C02C03FFAB07}" srcOrd="1" destOrd="0" presId="urn:microsoft.com/office/officeart/2005/8/layout/chevron2"/>
    <dgm:cxn modelId="{833A2069-E5FA-4169-AC82-22FAC79CC185}" type="presParOf" srcId="{9181F23A-C2D5-49FA-9CF8-75BAE27295F4}" destId="{3D26982A-B232-4EF2-BDBC-C6B0F63FF6C0}" srcOrd="1" destOrd="0" presId="urn:microsoft.com/office/officeart/2005/8/layout/chevron2"/>
    <dgm:cxn modelId="{CCDE10D0-AEEE-4701-AA58-E7401D9F004A}" type="presParOf" srcId="{9181F23A-C2D5-49FA-9CF8-75BAE27295F4}" destId="{92D69BB4-3317-451E-8A7F-44AFD184EA76}" srcOrd="2" destOrd="0" presId="urn:microsoft.com/office/officeart/2005/8/layout/chevron2"/>
    <dgm:cxn modelId="{A28BB1CC-6D32-4D30-9668-3B0E7DDAFD40}" type="presParOf" srcId="{92D69BB4-3317-451E-8A7F-44AFD184EA76}" destId="{B10665DC-96B1-42C7-A952-6371B808224E}" srcOrd="0" destOrd="0" presId="urn:microsoft.com/office/officeart/2005/8/layout/chevron2"/>
    <dgm:cxn modelId="{3678E471-CE3A-48B1-99E4-9011E57C9491}" type="presParOf" srcId="{92D69BB4-3317-451E-8A7F-44AFD184EA76}" destId="{0B8B2311-A754-42AF-B37D-7CA5B3B14008}" srcOrd="1" destOrd="0" presId="urn:microsoft.com/office/officeart/2005/8/layout/chevron2"/>
    <dgm:cxn modelId="{5EA717EE-9B7A-44E2-86FE-5DBAF960A57D}" type="presParOf" srcId="{9181F23A-C2D5-49FA-9CF8-75BAE27295F4}" destId="{200A7BFA-BDE1-4F31-AE54-7E3E939EEEF6}" srcOrd="3" destOrd="0" presId="urn:microsoft.com/office/officeart/2005/8/layout/chevron2"/>
    <dgm:cxn modelId="{907F7A33-9BEB-493F-929B-0A9BF2BBD08A}" type="presParOf" srcId="{9181F23A-C2D5-49FA-9CF8-75BAE27295F4}" destId="{17127A1F-4E9B-4E57-98A2-08AA2BC13B63}" srcOrd="4" destOrd="0" presId="urn:microsoft.com/office/officeart/2005/8/layout/chevron2"/>
    <dgm:cxn modelId="{4DB5D438-FBD8-40B2-B20C-BC1B5B16279A}" type="presParOf" srcId="{17127A1F-4E9B-4E57-98A2-08AA2BC13B63}" destId="{813FF591-9D20-4918-A26A-972009D31415}" srcOrd="0" destOrd="0" presId="urn:microsoft.com/office/officeart/2005/8/layout/chevron2"/>
    <dgm:cxn modelId="{DC79E9CD-6B13-4606-BABF-D31C85C3D2AA}" type="presParOf" srcId="{17127A1F-4E9B-4E57-98A2-08AA2BC13B63}" destId="{62B28585-7019-46EB-B971-A699FC0AEE79}" srcOrd="1" destOrd="0" presId="urn:microsoft.com/office/officeart/2005/8/layout/chevron2"/>
    <dgm:cxn modelId="{0F48B1B4-52DC-45F8-B687-0DE0BD5435FA}" type="presParOf" srcId="{9181F23A-C2D5-49FA-9CF8-75BAE27295F4}" destId="{28849CC9-15B2-4CE6-977C-595534C5F380}" srcOrd="5" destOrd="0" presId="urn:microsoft.com/office/officeart/2005/8/layout/chevron2"/>
    <dgm:cxn modelId="{2C6B18F6-DC43-4F48-B156-7780F4B87716}" type="presParOf" srcId="{9181F23A-C2D5-49FA-9CF8-75BAE27295F4}" destId="{C3BA75E0-4D91-424A-8E64-6E934829BF66}" srcOrd="6" destOrd="0" presId="urn:microsoft.com/office/officeart/2005/8/layout/chevron2"/>
    <dgm:cxn modelId="{C2AECCE1-8B50-4B53-85B9-A064AA0A374E}" type="presParOf" srcId="{C3BA75E0-4D91-424A-8E64-6E934829BF66}" destId="{9861B22F-DFDA-48C5-BED8-124BB3E17CD0}" srcOrd="0" destOrd="0" presId="urn:microsoft.com/office/officeart/2005/8/layout/chevron2"/>
    <dgm:cxn modelId="{13A85CC5-EEA5-4B75-81E8-EA0CB777E1F3}" type="presParOf" srcId="{C3BA75E0-4D91-424A-8E64-6E934829BF66}" destId="{D5BD8B14-093D-4077-88E8-D0F7C9FDC9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9EECB-68AC-41F9-8B32-6428CF3B36C0}">
      <dsp:nvSpPr>
        <dsp:cNvPr id="0" name=""/>
        <dsp:cNvSpPr/>
      </dsp:nvSpPr>
      <dsp:spPr>
        <a:xfrm rot="5400000">
          <a:off x="-164508" y="169733"/>
          <a:ext cx="1096722" cy="7677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Traditional Model</a:t>
          </a:r>
          <a:endParaRPr lang="en-US" sz="1000" kern="1200" dirty="0"/>
        </a:p>
      </dsp:txBody>
      <dsp:txXfrm rot="5400000">
        <a:off x="-164508" y="169733"/>
        <a:ext cx="1096722" cy="767705"/>
      </dsp:txXfrm>
    </dsp:sp>
    <dsp:sp modelId="{7C0899F8-194B-4AA5-95AE-AAAB534D8576}">
      <dsp:nvSpPr>
        <dsp:cNvPr id="0" name=""/>
        <dsp:cNvSpPr/>
      </dsp:nvSpPr>
      <dsp:spPr>
        <a:xfrm rot="5400000">
          <a:off x="2047512" y="-1274581"/>
          <a:ext cx="712869" cy="3272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Face-to-face Lectures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No Technology</a:t>
          </a:r>
          <a:endParaRPr lang="en-US" sz="1700" kern="1200" dirty="0"/>
        </a:p>
      </dsp:txBody>
      <dsp:txXfrm rot="5400000">
        <a:off x="2047512" y="-1274581"/>
        <a:ext cx="712869" cy="3272482"/>
      </dsp:txXfrm>
    </dsp:sp>
    <dsp:sp modelId="{50F55037-4EF3-4C08-8619-4BB9A1B4FF84}">
      <dsp:nvSpPr>
        <dsp:cNvPr id="0" name=""/>
        <dsp:cNvSpPr/>
      </dsp:nvSpPr>
      <dsp:spPr>
        <a:xfrm rot="5400000">
          <a:off x="-164508" y="1117771"/>
          <a:ext cx="1096722" cy="7677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Supplemental Model</a:t>
          </a:r>
          <a:endParaRPr lang="en-US" sz="1000" kern="1200" dirty="0"/>
        </a:p>
      </dsp:txBody>
      <dsp:txXfrm rot="5400000">
        <a:off x="-164508" y="1117771"/>
        <a:ext cx="1096722" cy="767705"/>
      </dsp:txXfrm>
    </dsp:sp>
    <dsp:sp modelId="{E6563BDE-18D7-4E13-89F8-AB643FC63397}">
      <dsp:nvSpPr>
        <dsp:cNvPr id="0" name=""/>
        <dsp:cNvSpPr/>
      </dsp:nvSpPr>
      <dsp:spPr>
        <a:xfrm rot="5400000">
          <a:off x="2047512" y="-326542"/>
          <a:ext cx="712869" cy="3272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Face-to-Face Lectures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Online Homework</a:t>
          </a:r>
          <a:endParaRPr lang="en-US" sz="1700" kern="1200" dirty="0"/>
        </a:p>
      </dsp:txBody>
      <dsp:txXfrm rot="5400000">
        <a:off x="2047512" y="-326542"/>
        <a:ext cx="712869" cy="3272482"/>
      </dsp:txXfrm>
    </dsp:sp>
    <dsp:sp modelId="{4B68DBE5-2C4B-4EEA-BA5F-C9FD305A2E08}">
      <dsp:nvSpPr>
        <dsp:cNvPr id="0" name=""/>
        <dsp:cNvSpPr/>
      </dsp:nvSpPr>
      <dsp:spPr>
        <a:xfrm rot="5400000">
          <a:off x="-164508" y="2065810"/>
          <a:ext cx="1096722" cy="7677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Replacement Model</a:t>
          </a:r>
          <a:endParaRPr lang="en-US" sz="1000" kern="1200" dirty="0"/>
        </a:p>
      </dsp:txBody>
      <dsp:txXfrm rot="5400000">
        <a:off x="-164508" y="2065810"/>
        <a:ext cx="1096722" cy="767705"/>
      </dsp:txXfrm>
    </dsp:sp>
    <dsp:sp modelId="{1C9A25DA-8A74-44AB-877D-0FABC585F70A}">
      <dsp:nvSpPr>
        <dsp:cNvPr id="0" name=""/>
        <dsp:cNvSpPr/>
      </dsp:nvSpPr>
      <dsp:spPr>
        <a:xfrm rot="5400000">
          <a:off x="2047512" y="621495"/>
          <a:ext cx="712869" cy="3272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Elimination of Lecture, Addition of Lab time and </a:t>
          </a:r>
          <a:r>
            <a:rPr lang="en-US" sz="1600" kern="1200" dirty="0" err="1" smtClean="0"/>
            <a:t>Pencast</a:t>
          </a:r>
          <a:r>
            <a:rPr lang="en-US" sz="1600" kern="1200" dirty="0" smtClean="0"/>
            <a:t> Videos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Online Homework, Quizzes</a:t>
          </a:r>
          <a:endParaRPr lang="en-US" sz="1600" kern="1200" dirty="0"/>
        </a:p>
      </dsp:txBody>
      <dsp:txXfrm rot="5400000">
        <a:off x="2047512" y="621495"/>
        <a:ext cx="712869" cy="3272482"/>
      </dsp:txXfrm>
    </dsp:sp>
    <dsp:sp modelId="{414831D7-329B-4B3E-9392-E106F8E2FF17}">
      <dsp:nvSpPr>
        <dsp:cNvPr id="0" name=""/>
        <dsp:cNvSpPr/>
      </dsp:nvSpPr>
      <dsp:spPr>
        <a:xfrm rot="5400000">
          <a:off x="-164508" y="3013849"/>
          <a:ext cx="1096722" cy="7677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Hybrid/Online Model</a:t>
          </a:r>
          <a:endParaRPr lang="en-US" sz="1000" kern="1200" dirty="0"/>
        </a:p>
      </dsp:txBody>
      <dsp:txXfrm rot="5400000">
        <a:off x="-164508" y="3013849"/>
        <a:ext cx="1096722" cy="767705"/>
      </dsp:txXfrm>
    </dsp:sp>
    <dsp:sp modelId="{68D81904-F3C1-41B1-AAED-220DA436B9EF}">
      <dsp:nvSpPr>
        <dsp:cNvPr id="0" name=""/>
        <dsp:cNvSpPr/>
      </dsp:nvSpPr>
      <dsp:spPr>
        <a:xfrm rot="5400000">
          <a:off x="2041817" y="1574517"/>
          <a:ext cx="712869" cy="3272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Video Lectures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Online Homework, Quizzes, and supplemental learning activities</a:t>
          </a:r>
          <a:endParaRPr lang="en-US" sz="1600" kern="1200" dirty="0"/>
        </a:p>
      </dsp:txBody>
      <dsp:txXfrm rot="5400000">
        <a:off x="2041817" y="1574517"/>
        <a:ext cx="712869" cy="32724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2607E3-E2F4-4BA9-B2B8-8A1A2D262FDD}">
      <dsp:nvSpPr>
        <dsp:cNvPr id="0" name=""/>
        <dsp:cNvSpPr/>
      </dsp:nvSpPr>
      <dsp:spPr>
        <a:xfrm rot="5400000">
          <a:off x="-164669" y="167968"/>
          <a:ext cx="1097794" cy="7684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Traditional Model</a:t>
          </a:r>
          <a:endParaRPr lang="en-US" sz="1000" kern="1200" dirty="0"/>
        </a:p>
      </dsp:txBody>
      <dsp:txXfrm rot="5400000">
        <a:off x="-164669" y="167968"/>
        <a:ext cx="1097794" cy="768456"/>
      </dsp:txXfrm>
    </dsp:sp>
    <dsp:sp modelId="{E6A0D435-D748-47FF-B5A3-C02C03FFAB07}">
      <dsp:nvSpPr>
        <dsp:cNvPr id="0" name=""/>
        <dsp:cNvSpPr/>
      </dsp:nvSpPr>
      <dsp:spPr>
        <a:xfrm rot="5400000">
          <a:off x="2048332" y="-1276577"/>
          <a:ext cx="713566" cy="3273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Face-to-face Lectures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No Technology</a:t>
          </a:r>
          <a:endParaRPr lang="en-US" sz="1700" kern="1200" dirty="0"/>
        </a:p>
      </dsp:txBody>
      <dsp:txXfrm rot="5400000">
        <a:off x="2048332" y="-1276577"/>
        <a:ext cx="713566" cy="3273318"/>
      </dsp:txXfrm>
    </dsp:sp>
    <dsp:sp modelId="{B10665DC-96B1-42C7-A952-6371B808224E}">
      <dsp:nvSpPr>
        <dsp:cNvPr id="0" name=""/>
        <dsp:cNvSpPr/>
      </dsp:nvSpPr>
      <dsp:spPr>
        <a:xfrm rot="5400000">
          <a:off x="-164669" y="1116933"/>
          <a:ext cx="1097794" cy="7684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Supplemental Model</a:t>
          </a:r>
          <a:endParaRPr lang="en-US" sz="1000" kern="1200" dirty="0"/>
        </a:p>
      </dsp:txBody>
      <dsp:txXfrm rot="5400000">
        <a:off x="-164669" y="1116933"/>
        <a:ext cx="1097794" cy="768456"/>
      </dsp:txXfrm>
    </dsp:sp>
    <dsp:sp modelId="{0B8B2311-A754-42AF-B37D-7CA5B3B14008}">
      <dsp:nvSpPr>
        <dsp:cNvPr id="0" name=""/>
        <dsp:cNvSpPr/>
      </dsp:nvSpPr>
      <dsp:spPr>
        <a:xfrm rot="5400000">
          <a:off x="2048332" y="-327612"/>
          <a:ext cx="713566" cy="3273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Face-to-Face Lectures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Online Homework, Quizzes</a:t>
          </a:r>
          <a:endParaRPr lang="en-US" sz="1700" kern="1200" dirty="0"/>
        </a:p>
      </dsp:txBody>
      <dsp:txXfrm rot="5400000">
        <a:off x="2048332" y="-327612"/>
        <a:ext cx="713566" cy="3273318"/>
      </dsp:txXfrm>
    </dsp:sp>
    <dsp:sp modelId="{813FF591-9D20-4918-A26A-972009D31415}">
      <dsp:nvSpPr>
        <dsp:cNvPr id="0" name=""/>
        <dsp:cNvSpPr/>
      </dsp:nvSpPr>
      <dsp:spPr>
        <a:xfrm rot="5400000">
          <a:off x="-164669" y="2065898"/>
          <a:ext cx="1097794" cy="7684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Replacement Model </a:t>
          </a:r>
          <a:endParaRPr lang="en-US" sz="1000" kern="1200" dirty="0"/>
        </a:p>
      </dsp:txBody>
      <dsp:txXfrm rot="5400000">
        <a:off x="-164669" y="2065898"/>
        <a:ext cx="1097794" cy="768456"/>
      </dsp:txXfrm>
    </dsp:sp>
    <dsp:sp modelId="{62B28585-7019-46EB-B971-A699FC0AEE79}">
      <dsp:nvSpPr>
        <dsp:cNvPr id="0" name=""/>
        <dsp:cNvSpPr/>
      </dsp:nvSpPr>
      <dsp:spPr>
        <a:xfrm rot="5400000">
          <a:off x="2048332" y="621353"/>
          <a:ext cx="713566" cy="3273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More computerized environment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Less face to face lecture</a:t>
          </a:r>
          <a:endParaRPr lang="en-US" sz="1700" kern="1200" dirty="0"/>
        </a:p>
      </dsp:txBody>
      <dsp:txXfrm rot="5400000">
        <a:off x="2048332" y="621353"/>
        <a:ext cx="713566" cy="3273318"/>
      </dsp:txXfrm>
    </dsp:sp>
    <dsp:sp modelId="{9861B22F-DFDA-48C5-BED8-124BB3E17CD0}">
      <dsp:nvSpPr>
        <dsp:cNvPr id="0" name=""/>
        <dsp:cNvSpPr/>
      </dsp:nvSpPr>
      <dsp:spPr>
        <a:xfrm rot="5400000">
          <a:off x="-164669" y="3014863"/>
          <a:ext cx="1097794" cy="7684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Hybrid/Online Model</a:t>
          </a:r>
          <a:endParaRPr lang="en-US" sz="1000" kern="1200" dirty="0"/>
        </a:p>
      </dsp:txBody>
      <dsp:txXfrm rot="5400000">
        <a:off x="-164669" y="3014863"/>
        <a:ext cx="1097794" cy="768456"/>
      </dsp:txXfrm>
    </dsp:sp>
    <dsp:sp modelId="{D5BD8B14-093D-4077-88E8-D0F7C9FDC94E}">
      <dsp:nvSpPr>
        <dsp:cNvPr id="0" name=""/>
        <dsp:cNvSpPr/>
      </dsp:nvSpPr>
      <dsp:spPr>
        <a:xfrm rot="5400000">
          <a:off x="2048332" y="1570318"/>
          <a:ext cx="713566" cy="3273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Pencast</a:t>
          </a:r>
          <a:r>
            <a:rPr lang="en-US" sz="1700" kern="1200" dirty="0" smtClean="0"/>
            <a:t> Lectures, </a:t>
          </a:r>
          <a:r>
            <a:rPr lang="en-US" sz="1700" kern="1200" dirty="0" err="1" smtClean="0"/>
            <a:t>Educreation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Online Homework, Quizzes</a:t>
          </a:r>
          <a:endParaRPr lang="en-US" sz="1700" kern="1200" dirty="0"/>
        </a:p>
      </dsp:txBody>
      <dsp:txXfrm rot="5400000">
        <a:off x="2048332" y="1570318"/>
        <a:ext cx="713566" cy="3273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3013-B080-4B7E-ADCC-8A6724DDAA4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E6494-F864-482F-9F91-928054ED4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20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up </a:t>
            </a:r>
            <a:r>
              <a:rPr lang="en-US" dirty="0" err="1" smtClean="0"/>
              <a:t>Mymathlab</a:t>
            </a:r>
            <a:r>
              <a:rPr lang="en-US" dirty="0" smtClean="0"/>
              <a:t> and </a:t>
            </a:r>
            <a:r>
              <a:rPr lang="en-US" dirty="0" err="1" smtClean="0"/>
              <a:t>Cengage</a:t>
            </a:r>
            <a:r>
              <a:rPr lang="en-US" baseline="0" dirty="0" err="1" smtClean="0"/>
              <a:t>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24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Please check item 4?????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60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pencast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290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show example right after this slide if it is necessary and time permits.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kind of combined your two “benefits” into one here…Remove the other two if you think</a:t>
            </a:r>
            <a:r>
              <a:rPr lang="en-US" baseline="0" dirty="0" smtClean="0"/>
              <a:t> this is okay.  Or remove this one if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79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 up </a:t>
            </a:r>
            <a:r>
              <a:rPr lang="en-US" dirty="0" err="1" smtClean="0"/>
              <a:t>educreations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6494-F864-482F-9F91-928054ED40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62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238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89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500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17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8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99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4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6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40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BD03-B4F9-48E7-8791-E68BC57C674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DA8-3BAD-40AF-8404-B42842CA7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7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ivescribe.com/cgi-bin/WebObjects/LDApp.woa/wa/MLSOverviewPage?sid=4mMgLXmhxsz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scribe.com/cgi-bin/WebObjects/LDApp.woa/wa/MLSOverviewPage?sid=p1ZGxprdD4J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umsl.edu/owa/redir.aspx?C=--PKn9VJs0yE_D9lEI-y9OnbVu_VktEIN9Av208z5eRY7ZPVdZb1FVIec-Ep-VyN5pD-bO9XygQ.&amp;URL=http://www.educreations.com/lesson/view/oldtest21/17202648/?s=H6RBS6&amp;ref=ap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wme.com/Jenny-Shrensker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kocn@umsl.edu" TargetMode="External"/><Relationship Id="rId2" Type="http://schemas.openxmlformats.org/officeDocument/2006/relationships/hyperlink" Target="mailto:shrenskerj@umsl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Schoolbook" panose="02040604050505020304" pitchFamily="18" charset="0"/>
                <a:ea typeface="Batang" panose="02030600000101010101" pitchFamily="18" charset="-127"/>
              </a:rPr>
              <a:t>Making the Journey from a Traditional Model to an </a:t>
            </a:r>
            <a:br>
              <a:rPr lang="en-US" dirty="0" smtClean="0">
                <a:latin typeface="Century Schoolbook" panose="02040604050505020304" pitchFamily="18" charset="0"/>
                <a:ea typeface="Batang" panose="02030600000101010101" pitchFamily="18" charset="-127"/>
              </a:rPr>
            </a:br>
            <a:r>
              <a:rPr lang="en-US" dirty="0" smtClean="0">
                <a:latin typeface="Century Schoolbook" panose="02040604050505020304" pitchFamily="18" charset="0"/>
                <a:ea typeface="Batang" panose="02030600000101010101" pitchFamily="18" charset="-127"/>
              </a:rPr>
              <a:t>Online Model</a:t>
            </a:r>
            <a:endParaRPr lang="en-US" dirty="0">
              <a:latin typeface="Century Schoolbook" panose="020406040505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Jenny Shrensker and Nazire Koc</a:t>
            </a:r>
          </a:p>
          <a:p>
            <a:r>
              <a:rPr lang="en-US" dirty="0" smtClean="0"/>
              <a:t>Focus on Teaching and Technology Conference</a:t>
            </a:r>
          </a:p>
          <a:p>
            <a:r>
              <a:rPr lang="en-US" dirty="0" smtClean="0"/>
              <a:t>UMSL</a:t>
            </a:r>
          </a:p>
          <a:p>
            <a:r>
              <a:rPr lang="en-US" dirty="0" smtClean="0"/>
              <a:t>November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From Supplemental to Replacement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Online Quizzes</a:t>
            </a:r>
          </a:p>
          <a:p>
            <a:pPr lvl="1"/>
            <a:r>
              <a:rPr lang="en-US" dirty="0"/>
              <a:t>Each week, I have my students take a 10-question multiple choice quiz covering the content from the lectures</a:t>
            </a:r>
          </a:p>
          <a:p>
            <a:pPr lvl="2"/>
            <a:r>
              <a:rPr lang="en-US" dirty="0"/>
              <a:t>Why multiple choice instead of other formats?</a:t>
            </a:r>
          </a:p>
          <a:p>
            <a:pPr lvl="3"/>
            <a:r>
              <a:rPr lang="en-US" dirty="0"/>
              <a:t>Matches with assessments of 2</a:t>
            </a:r>
            <a:r>
              <a:rPr lang="en-US" baseline="30000" dirty="0"/>
              <a:t>nd</a:t>
            </a:r>
            <a:r>
              <a:rPr lang="en-US" dirty="0"/>
              <a:t> semester course</a:t>
            </a:r>
          </a:p>
          <a:p>
            <a:pPr lvl="3"/>
            <a:r>
              <a:rPr lang="en-US" dirty="0"/>
              <a:t>Created “distractor” answers using common mistakes so that based on their choice, I know what common mistake they made</a:t>
            </a:r>
          </a:p>
          <a:p>
            <a:pPr lvl="2"/>
            <a:r>
              <a:rPr lang="en-US" b="1" i="1" dirty="0"/>
              <a:t>Immediately upon submission</a:t>
            </a:r>
            <a:r>
              <a:rPr lang="en-US" dirty="0"/>
              <a:t>, students see their answers, correct answers, and hints on how to correctly work the problems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403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1"/>
            <a:r>
              <a:rPr lang="en-US" dirty="0" smtClean="0"/>
              <a:t>Preventing cheating in a non-proctored environment when solutions are provided</a:t>
            </a:r>
          </a:p>
          <a:p>
            <a:pPr lvl="2"/>
            <a:r>
              <a:rPr lang="en-US" dirty="0" smtClean="0"/>
              <a:t>Each quiz has a random block design</a:t>
            </a:r>
          </a:p>
          <a:p>
            <a:pPr lvl="3"/>
            <a:r>
              <a:rPr lang="en-US" dirty="0" smtClean="0"/>
              <a:t>About 10 versions of each of the 10 questions</a:t>
            </a:r>
          </a:p>
          <a:p>
            <a:pPr lvl="4"/>
            <a:r>
              <a:rPr lang="en-US" dirty="0" smtClean="0"/>
              <a:t>Easy to create using different numbers, or changing from “greater than” to “less than”, etc.</a:t>
            </a:r>
          </a:p>
          <a:p>
            <a:pPr lvl="4"/>
            <a:r>
              <a:rPr lang="en-US" dirty="0" smtClean="0"/>
              <a:t>Each version tests the same skill</a:t>
            </a:r>
          </a:p>
          <a:p>
            <a:pPr lvl="3"/>
            <a:r>
              <a:rPr lang="en-US" dirty="0" smtClean="0"/>
              <a:t>Computer randomly selects one version of each problem for each student</a:t>
            </a:r>
          </a:p>
          <a:p>
            <a:pPr lvl="3"/>
            <a:r>
              <a:rPr lang="en-US" dirty="0" smtClean="0"/>
              <a:t>There are about 10</a:t>
            </a:r>
            <a:r>
              <a:rPr lang="en-US" baseline="30000" dirty="0" smtClean="0"/>
              <a:t>10</a:t>
            </a:r>
            <a:r>
              <a:rPr lang="en-US" dirty="0" smtClean="0"/>
              <a:t> (10,000,000,000 or ten billion) possible quizzes each week.</a:t>
            </a:r>
          </a:p>
        </p:txBody>
      </p:sp>
    </p:spTree>
    <p:extLst>
      <p:ext uri="{BB962C8B-B14F-4D97-AF65-F5344CB8AC3E}">
        <p14:creationId xmlns:p14="http://schemas.microsoft.com/office/powerpoint/2010/main" xmlns="" val="1484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1"/>
            <a:r>
              <a:rPr lang="en-US" dirty="0" smtClean="0"/>
              <a:t>Benefits</a:t>
            </a:r>
            <a:endParaRPr lang="en-US" dirty="0"/>
          </a:p>
          <a:p>
            <a:pPr lvl="2"/>
            <a:r>
              <a:rPr lang="en-US" dirty="0"/>
              <a:t>Immediate feedback each week on which concepts were mastered and which require further studying</a:t>
            </a:r>
          </a:p>
          <a:p>
            <a:pPr lvl="2"/>
            <a:r>
              <a:rPr lang="en-US" dirty="0"/>
              <a:t>Feedback corrects any misconceptions </a:t>
            </a:r>
          </a:p>
          <a:p>
            <a:pPr lvl="2"/>
            <a:r>
              <a:rPr lang="en-US" dirty="0"/>
              <a:t>Students never “lose” their quizzes </a:t>
            </a:r>
          </a:p>
          <a:p>
            <a:pPr lvl="2"/>
            <a:r>
              <a:rPr lang="en-US" dirty="0"/>
              <a:t>Provides additional examples with hints to use when studying for </a:t>
            </a:r>
            <a:r>
              <a:rPr lang="en-US" dirty="0" smtClean="0"/>
              <a:t>exams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How are </a:t>
            </a:r>
            <a:r>
              <a:rPr lang="en-US" dirty="0" smtClean="0"/>
              <a:t>students </a:t>
            </a:r>
            <a:r>
              <a:rPr lang="en-US" dirty="0"/>
              <a:t>actively involved?</a:t>
            </a:r>
          </a:p>
          <a:p>
            <a:pPr lvl="2"/>
            <a:r>
              <a:rPr lang="en-US" dirty="0"/>
              <a:t>First the students attempt all </a:t>
            </a:r>
            <a:r>
              <a:rPr lang="en-US" dirty="0" smtClean="0"/>
              <a:t>questions on the quiz</a:t>
            </a:r>
            <a:endParaRPr lang="en-US" dirty="0"/>
          </a:p>
          <a:p>
            <a:pPr lvl="2"/>
            <a:r>
              <a:rPr lang="en-US" dirty="0"/>
              <a:t>Upon submission, they are strongly encouraged to review their mistakes and use the feedback to rework the problems that they missed</a:t>
            </a:r>
          </a:p>
          <a:p>
            <a:pPr lvl="2"/>
            <a:r>
              <a:rPr lang="en-US" dirty="0"/>
              <a:t>Students are:</a:t>
            </a:r>
          </a:p>
          <a:p>
            <a:pPr lvl="3"/>
            <a:r>
              <a:rPr lang="en-US" dirty="0" smtClean="0"/>
              <a:t>READING </a:t>
            </a:r>
            <a:r>
              <a:rPr lang="en-US" dirty="0"/>
              <a:t>the questions</a:t>
            </a:r>
          </a:p>
          <a:p>
            <a:pPr lvl="3"/>
            <a:r>
              <a:rPr lang="en-US" dirty="0"/>
              <a:t>WORKING problems</a:t>
            </a:r>
          </a:p>
          <a:p>
            <a:pPr lvl="3"/>
            <a:r>
              <a:rPr lang="en-US" dirty="0"/>
              <a:t>REVIEWING their answers</a:t>
            </a:r>
          </a:p>
          <a:p>
            <a:pPr lvl="3"/>
            <a:r>
              <a:rPr lang="en-US" dirty="0"/>
              <a:t>CORRECTING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931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err="1"/>
              <a:t>Pencast</a:t>
            </a:r>
            <a:r>
              <a:rPr lang="en-US" b="1" dirty="0"/>
              <a:t> Videos</a:t>
            </a:r>
          </a:p>
          <a:p>
            <a:pPr lvl="1"/>
            <a:r>
              <a:rPr lang="en-US" dirty="0"/>
              <a:t>Need to supplement lectures due to decreased lecture time.</a:t>
            </a:r>
          </a:p>
          <a:p>
            <a:pPr lvl="1"/>
            <a:r>
              <a:rPr lang="en-US" dirty="0"/>
              <a:t>Began as additional example problems</a:t>
            </a:r>
          </a:p>
          <a:p>
            <a:pPr lvl="1"/>
            <a:r>
              <a:rPr lang="en-US" dirty="0"/>
              <a:t>Thinking ahead to an online course, they can also be used as guided practice.</a:t>
            </a:r>
          </a:p>
          <a:p>
            <a:pPr lvl="2"/>
            <a:r>
              <a:rPr lang="en-US" dirty="0" err="1"/>
              <a:t>Pencast</a:t>
            </a:r>
            <a:r>
              <a:rPr lang="en-US" dirty="0"/>
              <a:t> videos with worksheets provide help at whatever step in the problem students struggle with.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72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1400" u="sng" dirty="0">
                <a:hlinkClick r:id="rId2"/>
              </a:rPr>
              <a:t>http://www.livescribe.com/cgi-bin/WebObjects/LDApp.woa/wa/MLSOverviewPage?sid=4mMgLXmhxszq</a:t>
            </a:r>
            <a:endParaRPr lang="en-US" sz="1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92" t="16071" r="2164" b="6789"/>
          <a:stretch/>
        </p:blipFill>
        <p:spPr bwMode="auto">
          <a:xfrm>
            <a:off x="152400" y="1066800"/>
            <a:ext cx="8718255" cy="564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88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Replacement to Hybrid/Online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 err="1"/>
              <a:t>Pencast</a:t>
            </a:r>
            <a:r>
              <a:rPr lang="en-US" b="1" dirty="0"/>
              <a:t>/</a:t>
            </a:r>
            <a:r>
              <a:rPr lang="en-US" b="1" dirty="0" err="1"/>
              <a:t>LiveScribe</a:t>
            </a:r>
            <a:endParaRPr lang="en-US" b="1" dirty="0"/>
          </a:p>
          <a:p>
            <a:pPr lvl="1"/>
            <a:r>
              <a:rPr lang="en-US" dirty="0" smtClean="0"/>
              <a:t>The biggest obstacle in presenting course lectures online in any mathematics course is the lack of software availability</a:t>
            </a:r>
          </a:p>
          <a:p>
            <a:pPr lvl="1"/>
            <a:r>
              <a:rPr lang="en-US" dirty="0" smtClean="0"/>
              <a:t>Used for answering questions by email. </a:t>
            </a:r>
          </a:p>
          <a:p>
            <a:pPr lvl="1"/>
            <a:r>
              <a:rPr lang="en-US" dirty="0" smtClean="0"/>
              <a:t>Used for delivering Basic Calculus lectures online</a:t>
            </a:r>
          </a:p>
          <a:p>
            <a:pPr lvl="1"/>
            <a:r>
              <a:rPr lang="en-US" sz="1600" u="sng" dirty="0" smtClean="0">
                <a:hlinkClick r:id="rId3"/>
              </a:rPr>
              <a:t>http://www.livescribe.com/cgi-bin/WebObjects/LDApp.woa/wa/MLSOverviewPage?sid=p1ZGxprdD4Jh</a:t>
            </a: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06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Benefits as a lecture supplement:</a:t>
            </a:r>
            <a:endParaRPr lang="en-US" dirty="0"/>
          </a:p>
          <a:p>
            <a:pPr lvl="1"/>
            <a:r>
              <a:rPr lang="en-US" dirty="0"/>
              <a:t>Easy to skip ahead to any part of any problem to customize the guidance to each student</a:t>
            </a:r>
          </a:p>
          <a:p>
            <a:pPr lvl="1"/>
            <a:r>
              <a:rPr lang="en-US" dirty="0"/>
              <a:t>Can be used </a:t>
            </a:r>
            <a:r>
              <a:rPr lang="en-US" dirty="0" smtClean="0"/>
              <a:t>in many different ways:</a:t>
            </a:r>
          </a:p>
          <a:p>
            <a:pPr lvl="2"/>
            <a:r>
              <a:rPr lang="en-US" dirty="0" smtClean="0"/>
              <a:t>simply </a:t>
            </a:r>
            <a:r>
              <a:rPr lang="en-US" dirty="0"/>
              <a:t>to check </a:t>
            </a:r>
            <a:r>
              <a:rPr lang="en-US" dirty="0" smtClean="0"/>
              <a:t>answers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correct </a:t>
            </a:r>
            <a:r>
              <a:rPr lang="en-US" dirty="0" smtClean="0"/>
              <a:t>a computational or conceptual error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get help with one or more steps of a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can be watched in its entirety to act as supplementary examples to the </a:t>
            </a:r>
            <a:r>
              <a:rPr lang="en-US" dirty="0" smtClean="0"/>
              <a:t>lecture or as the lecture itself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9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Benefits as a lecture tool:</a:t>
            </a:r>
            <a:endParaRPr lang="en-US" dirty="0"/>
          </a:p>
          <a:p>
            <a:pPr lvl="1"/>
            <a:r>
              <a:rPr lang="en-US" dirty="0"/>
              <a:t>It records everything the instructor says and writes, </a:t>
            </a:r>
            <a:r>
              <a:rPr lang="en-US" dirty="0" smtClean="0"/>
              <a:t>linking </a:t>
            </a:r>
            <a:r>
              <a:rPr lang="en-US" dirty="0"/>
              <a:t>the explanation to the notes</a:t>
            </a:r>
          </a:p>
          <a:p>
            <a:pPr lvl="1"/>
            <a:r>
              <a:rPr lang="en-US" dirty="0"/>
              <a:t>Students can use the navigation window to stop or replay at some point during the </a:t>
            </a:r>
            <a:r>
              <a:rPr lang="en-US" dirty="0" smtClean="0"/>
              <a:t>video</a:t>
            </a:r>
            <a:endParaRPr lang="en-US" dirty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can print </a:t>
            </a:r>
            <a:r>
              <a:rPr lang="en-US" dirty="0" smtClean="0"/>
              <a:t>what was written on the </a:t>
            </a:r>
            <a:r>
              <a:rPr lang="en-US" dirty="0" err="1" smtClean="0"/>
              <a:t>pencast</a:t>
            </a:r>
            <a:r>
              <a:rPr lang="en-US" dirty="0" smtClean="0"/>
              <a:t> video in </a:t>
            </a:r>
            <a:r>
              <a:rPr lang="en-US" dirty="0"/>
              <a:t>pdf </a:t>
            </a:r>
            <a:r>
              <a:rPr lang="en-US" dirty="0" smtClean="0"/>
              <a:t>format, and work on it</a:t>
            </a:r>
          </a:p>
          <a:p>
            <a:pPr lvl="1"/>
            <a:r>
              <a:rPr lang="en-US" dirty="0" smtClean="0"/>
              <a:t>Classroom students benefit by:</a:t>
            </a:r>
          </a:p>
          <a:p>
            <a:pPr lvl="2"/>
            <a:r>
              <a:rPr lang="en-US" dirty="0" smtClean="0"/>
              <a:t>Knowing what should be included in their notes</a:t>
            </a:r>
          </a:p>
          <a:p>
            <a:pPr lvl="2"/>
            <a:r>
              <a:rPr lang="en-US" dirty="0" smtClean="0"/>
              <a:t>Having legible notes to study from</a:t>
            </a:r>
          </a:p>
          <a:p>
            <a:pPr lvl="2"/>
            <a:r>
              <a:rPr lang="en-US" dirty="0" smtClean="0"/>
              <a:t>Being able to replay the lectures to catch any details that were overlooked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1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Educreations</a:t>
            </a:r>
            <a:r>
              <a:rPr lang="en-US" b="1" dirty="0" smtClean="0"/>
              <a:t> for iPad</a:t>
            </a:r>
          </a:p>
          <a:p>
            <a:pPr lvl="1"/>
            <a:r>
              <a:rPr lang="en-US" dirty="0" smtClean="0"/>
              <a:t>What is it?</a:t>
            </a:r>
          </a:p>
          <a:p>
            <a:pPr lvl="2"/>
            <a:r>
              <a:rPr lang="en-US" dirty="0" smtClean="0"/>
              <a:t>A whiteboard feature that captures handwriting and voice of the user using the iPad</a:t>
            </a:r>
          </a:p>
          <a:p>
            <a:pPr lvl="2"/>
            <a:r>
              <a:rPr lang="en-US" dirty="0" smtClean="0"/>
              <a:t>You can import pictures/diagram and draw on them </a:t>
            </a:r>
          </a:p>
          <a:p>
            <a:pPr lvl="2"/>
            <a:r>
              <a:rPr lang="en-US" dirty="0" smtClean="0"/>
              <a:t>Post the lectures and/or answer students’ questions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free</a:t>
            </a:r>
          </a:p>
          <a:p>
            <a:pPr lvl="1"/>
            <a:r>
              <a:rPr lang="en-US" dirty="0"/>
              <a:t>Online students prefer using this software</a:t>
            </a:r>
          </a:p>
          <a:p>
            <a:pPr lvl="1"/>
            <a:r>
              <a:rPr lang="en-US" sz="2400" u="sng" dirty="0">
                <a:hlinkClick r:id="rId3"/>
              </a:rPr>
              <a:t>http://www.educreations.com/lesson/view/oldtest21/17202648/?s=H6RBS6&amp;ref=app</a:t>
            </a:r>
            <a:endParaRPr lang="en-US" sz="2400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an increasing demand by students for more introductory online courses and more online resources in traditional courses. 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to success in </a:t>
            </a:r>
            <a:r>
              <a:rPr lang="en-US" dirty="0" smtClean="0"/>
              <a:t>any </a:t>
            </a:r>
            <a:r>
              <a:rPr lang="en-US" dirty="0"/>
              <a:t>introductory </a:t>
            </a:r>
            <a:r>
              <a:rPr lang="en-US" dirty="0" smtClean="0"/>
              <a:t>course </a:t>
            </a:r>
            <a:r>
              <a:rPr lang="en-US" dirty="0"/>
              <a:t>is to have the students </a:t>
            </a:r>
            <a:r>
              <a:rPr lang="en-US" b="1" dirty="0"/>
              <a:t>actively involved </a:t>
            </a:r>
            <a:r>
              <a:rPr lang="en-US" dirty="0"/>
              <a:t>in the learning process.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session will highlight </a:t>
            </a:r>
            <a:r>
              <a:rPr lang="en-US" dirty="0" smtClean="0"/>
              <a:t>four </a:t>
            </a:r>
            <a:r>
              <a:rPr lang="en-US" dirty="0"/>
              <a:t>teaching techniques that make use of technology, engage the learner, and can be incorporated into any type of course for any subject.  </a:t>
            </a:r>
          </a:p>
        </p:txBody>
      </p:sp>
    </p:spTree>
    <p:extLst>
      <p:ext uri="{BB962C8B-B14F-4D97-AF65-F5344CB8AC3E}">
        <p14:creationId xmlns:p14="http://schemas.microsoft.com/office/powerpoint/2010/main" xmlns="" val="31475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457200"/>
            <a:r>
              <a:rPr lang="en-US" b="1" dirty="0" smtClean="0"/>
              <a:t>Benefits</a:t>
            </a:r>
          </a:p>
          <a:p>
            <a:pPr lvl="1"/>
            <a:r>
              <a:rPr lang="en-US" dirty="0" err="1" smtClean="0"/>
              <a:t>Educreation</a:t>
            </a:r>
            <a:r>
              <a:rPr lang="en-US" dirty="0" smtClean="0"/>
              <a:t> is easier to use for teachers and students</a:t>
            </a:r>
          </a:p>
          <a:p>
            <a:pPr lvl="2"/>
            <a:r>
              <a:rPr lang="en-US" dirty="0"/>
              <a:t>I record my explanation using this software and send the link to the student and then student can click the link and listen to the answer to their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There can be multiple pages, this means you don’t have to explain everything in a single page</a:t>
            </a:r>
          </a:p>
          <a:p>
            <a:pPr lvl="1"/>
            <a:r>
              <a:rPr lang="en-US" dirty="0" smtClean="0"/>
              <a:t>Students can record their questions and send it as an email attachment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smtClean="0"/>
              <a:t>How are the students actively involved?</a:t>
            </a:r>
          </a:p>
          <a:p>
            <a:pPr marL="857250" lvl="1" indent="-457200"/>
            <a:r>
              <a:rPr lang="en-US" dirty="0" smtClean="0"/>
              <a:t>	Students </a:t>
            </a:r>
            <a:r>
              <a:rPr lang="en-US" b="1" dirty="0" smtClean="0"/>
              <a:t>listen</a:t>
            </a:r>
            <a:r>
              <a:rPr lang="en-US" dirty="0" smtClean="0"/>
              <a:t> to my explanation through the </a:t>
            </a:r>
            <a:r>
              <a:rPr lang="en-US" dirty="0" err="1" smtClean="0"/>
              <a:t>Educreation</a:t>
            </a:r>
            <a:r>
              <a:rPr lang="en-US" dirty="0" smtClean="0"/>
              <a:t> app on the iPad</a:t>
            </a:r>
          </a:p>
          <a:p>
            <a:pPr marL="857250" lvl="1" indent="-457200"/>
            <a:r>
              <a:rPr lang="en-US" dirty="0" smtClean="0"/>
              <a:t>Students </a:t>
            </a:r>
            <a:r>
              <a:rPr lang="en-US" b="1" dirty="0" smtClean="0"/>
              <a:t>explain</a:t>
            </a:r>
            <a:r>
              <a:rPr lang="en-US" dirty="0" smtClean="0"/>
              <a:t> their work using this app</a:t>
            </a:r>
          </a:p>
          <a:p>
            <a:pPr marL="857250" lvl="1" indent="-457200"/>
            <a:r>
              <a:rPr lang="en-US" dirty="0" smtClean="0"/>
              <a:t>Students also </a:t>
            </a:r>
            <a:r>
              <a:rPr lang="en-US" b="1" dirty="0" smtClean="0"/>
              <a:t>ask</a:t>
            </a:r>
            <a:r>
              <a:rPr lang="en-US" dirty="0" smtClean="0"/>
              <a:t> their questions using this app when they cannot figure out certain part in their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9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+mn-lt"/>
              </a:rPr>
              <a:t>Video Lectures</a:t>
            </a:r>
            <a:endParaRPr lang="en-US" sz="3200" b="1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6574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25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How are students actively involved?</a:t>
            </a:r>
          </a:p>
          <a:p>
            <a:pPr lvl="1"/>
            <a:r>
              <a:rPr lang="en-US" dirty="0" smtClean="0"/>
              <a:t>They READ the definitions and explanations</a:t>
            </a:r>
          </a:p>
          <a:p>
            <a:pPr lvl="1"/>
            <a:r>
              <a:rPr lang="en-US" dirty="0" smtClean="0"/>
              <a:t>They WATCH the instructor do examples</a:t>
            </a:r>
          </a:p>
          <a:p>
            <a:pPr lvl="1"/>
            <a:r>
              <a:rPr lang="en-US" dirty="0" smtClean="0"/>
              <a:t>The LISTEN to the explanations</a:t>
            </a:r>
          </a:p>
          <a:p>
            <a:pPr lvl="1"/>
            <a:r>
              <a:rPr lang="en-US" dirty="0" smtClean="0"/>
              <a:t>They WRITE down notes and TRY working problems</a:t>
            </a:r>
          </a:p>
          <a:p>
            <a:pPr lvl="2"/>
            <a:r>
              <a:rPr lang="en-US" dirty="0" smtClean="0"/>
              <a:t>Fill-in-the-blank lecture notes vs completed notes or </a:t>
            </a:r>
            <a:r>
              <a:rPr lang="en-US" dirty="0" err="1" smtClean="0"/>
              <a:t>powerpoint</a:t>
            </a:r>
            <a:r>
              <a:rPr lang="en-US" dirty="0" smtClean="0"/>
              <a:t> slide print-offs (active vs passive learning)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4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/>
              <a:t>Smartboard</a:t>
            </a:r>
            <a:r>
              <a:rPr lang="en-US" dirty="0"/>
              <a:t> allows students to see the instructor work through a problem in the same manner that they would.</a:t>
            </a:r>
          </a:p>
          <a:p>
            <a:pPr lvl="1"/>
            <a:r>
              <a:rPr lang="en-US" dirty="0"/>
              <a:t>Draw graphs</a:t>
            </a:r>
          </a:p>
          <a:p>
            <a:pPr lvl="1"/>
            <a:r>
              <a:rPr lang="en-US" dirty="0"/>
              <a:t>Write complicated formulas</a:t>
            </a:r>
          </a:p>
          <a:p>
            <a:pPr lvl="1"/>
            <a:r>
              <a:rPr lang="en-US" dirty="0"/>
              <a:t>Circle/highlight important facts</a:t>
            </a:r>
          </a:p>
          <a:p>
            <a:pPr lvl="1"/>
            <a:r>
              <a:rPr lang="en-US" dirty="0"/>
              <a:t>Easily refer back to previous items in the notes to draw comparisons</a:t>
            </a:r>
          </a:p>
          <a:p>
            <a:pPr lvl="1"/>
            <a:r>
              <a:rPr lang="en-US" dirty="0"/>
              <a:t>Reference tables for specific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(Example 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42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Benefits</a:t>
            </a:r>
            <a:endParaRPr lang="en-US" dirty="0"/>
          </a:p>
          <a:p>
            <a:pPr lvl="1"/>
            <a:r>
              <a:rPr lang="en-US" dirty="0"/>
              <a:t>Face-to-face component with instructor</a:t>
            </a:r>
          </a:p>
          <a:p>
            <a:pPr lvl="1"/>
            <a:r>
              <a:rPr lang="en-US" dirty="0"/>
              <a:t>Pull in additional resources, such as tables, charts, websites, etc. without little confusion to the student</a:t>
            </a:r>
          </a:p>
          <a:p>
            <a:pPr lvl="1"/>
            <a:r>
              <a:rPr lang="en-US" dirty="0"/>
              <a:t>Students can go at their pace, rewind, listen to explanations again and again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10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is Never Complete…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Constant adjustments each semester to meet new educational needs of students, to improve existing materials, etc.</a:t>
            </a:r>
          </a:p>
          <a:p>
            <a:r>
              <a:rPr lang="en-US" dirty="0" smtClean="0"/>
              <a:t>New technologies become </a:t>
            </a:r>
            <a:r>
              <a:rPr lang="en-US" smtClean="0"/>
              <a:t>available </a:t>
            </a:r>
            <a:r>
              <a:rPr lang="en-US" smtClean="0"/>
              <a:t>to incorporate</a:t>
            </a:r>
            <a:endParaRPr lang="en-US" dirty="0" smtClean="0"/>
          </a:p>
          <a:p>
            <a:pPr lvl="1"/>
            <a:r>
              <a:rPr lang="en-US" dirty="0" smtClean="0"/>
              <a:t>Currently adding </a:t>
            </a:r>
            <a:r>
              <a:rPr lang="en-US" dirty="0" err="1" smtClean="0"/>
              <a:t>Showme</a:t>
            </a:r>
            <a:r>
              <a:rPr lang="en-US" dirty="0" smtClean="0"/>
              <a:t> videos to 1105 (similar to  </a:t>
            </a:r>
            <a:r>
              <a:rPr lang="en-US" dirty="0" err="1" smtClean="0"/>
              <a:t>Educreation</a:t>
            </a:r>
            <a:r>
              <a:rPr lang="en-US" dirty="0" smtClean="0"/>
              <a:t> App)</a:t>
            </a:r>
          </a:p>
          <a:p>
            <a:pPr lvl="1"/>
            <a:r>
              <a:rPr lang="en-US" dirty="0" smtClean="0"/>
              <a:t>Examples:  </a:t>
            </a:r>
            <a:r>
              <a:rPr lang="en-US" dirty="0" smtClean="0">
                <a:hlinkClick r:id="rId2"/>
              </a:rPr>
              <a:t>www.showme.com/Jenny-Shrensker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redesign of  Basic Calculus’ hybrid section  is in progress through Online in 9 Program. 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11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further discussion beyond the conference, feel free to contact us at </a:t>
            </a:r>
            <a:r>
              <a:rPr lang="en-US" dirty="0" smtClean="0">
                <a:hlinkClick r:id="rId2"/>
              </a:rPr>
              <a:t>shrenskerj@umsl.edu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kocn@umsl.edu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38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Online Basic Probability and Statistics</a:t>
            </a:r>
          </a:p>
          <a:p>
            <a:pPr lvl="1"/>
            <a:r>
              <a:rPr lang="en-US" dirty="0" smtClean="0"/>
              <a:t>Designed for Business Majors</a:t>
            </a:r>
          </a:p>
          <a:p>
            <a:pPr lvl="1"/>
            <a:r>
              <a:rPr lang="en-US" dirty="0" smtClean="0"/>
              <a:t>First semester of a two-semester sequence</a:t>
            </a:r>
          </a:p>
          <a:p>
            <a:pPr lvl="1"/>
            <a:r>
              <a:rPr lang="en-US" dirty="0" smtClean="0"/>
              <a:t>Began incorporating technology in 2007</a:t>
            </a:r>
          </a:p>
          <a:p>
            <a:r>
              <a:rPr lang="en-US" dirty="0" smtClean="0"/>
              <a:t>Online Basic Calculus</a:t>
            </a:r>
          </a:p>
          <a:p>
            <a:pPr lvl="1"/>
            <a:r>
              <a:rPr lang="en-US" dirty="0" smtClean="0"/>
              <a:t>Designed for Business Majors</a:t>
            </a:r>
          </a:p>
          <a:p>
            <a:pPr lvl="1"/>
            <a:r>
              <a:rPr lang="en-US" dirty="0" smtClean="0"/>
              <a:t>One-semester course</a:t>
            </a:r>
          </a:p>
          <a:p>
            <a:pPr lvl="1"/>
            <a:r>
              <a:rPr lang="en-US" dirty="0" smtClean="0"/>
              <a:t>Began incorporating technology in 2006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Both courses ultimately transitioned from a traditional lecture model </a:t>
            </a:r>
            <a:r>
              <a:rPr lang="en-US" dirty="0"/>
              <a:t>into two delivery systems—hybrid and </a:t>
            </a:r>
            <a:r>
              <a:rPr lang="en-US" dirty="0" smtClean="0"/>
              <a:t>online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105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Used Along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Model</a:t>
            </a:r>
          </a:p>
          <a:p>
            <a:pPr lvl="1"/>
            <a:r>
              <a:rPr lang="en-US" dirty="0" smtClean="0"/>
              <a:t>Traditional lecture format with no technology</a:t>
            </a:r>
          </a:p>
          <a:p>
            <a:r>
              <a:rPr lang="en-US" dirty="0" smtClean="0"/>
              <a:t>Supplemental Model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raditional lecture format with technology–based homework, quizzes, and review materials</a:t>
            </a:r>
          </a:p>
          <a:p>
            <a:r>
              <a:rPr lang="en-US" dirty="0" smtClean="0"/>
              <a:t>Replacement Model</a:t>
            </a:r>
          </a:p>
          <a:p>
            <a:pPr lvl="1"/>
            <a:r>
              <a:rPr lang="en-US" dirty="0" smtClean="0"/>
              <a:t>Less face-to-face lectures, additional technology included</a:t>
            </a:r>
          </a:p>
          <a:p>
            <a:r>
              <a:rPr lang="en-US" dirty="0" smtClean="0"/>
              <a:t>Hybrid/Online Model</a:t>
            </a:r>
          </a:p>
          <a:p>
            <a:pPr lvl="1"/>
            <a:r>
              <a:rPr lang="en-US" dirty="0" smtClean="0"/>
              <a:t>All resources for students are available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1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Side-by-Side 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 1105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61419903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 1100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27584495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7564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Traditional to Supplemental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 smtClean="0"/>
              <a:t>Online Homework Systems</a:t>
            </a:r>
          </a:p>
          <a:p>
            <a:pPr lvl="1"/>
            <a:r>
              <a:rPr lang="en-US" dirty="0"/>
              <a:t>Practice and repetition in mathematics is crucial for the students, so online homework enables students to master the </a:t>
            </a: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publishers have online homework systems to supplement their </a:t>
            </a:r>
            <a:r>
              <a:rPr lang="en-US" dirty="0" smtClean="0"/>
              <a:t>textbooks</a:t>
            </a:r>
          </a:p>
          <a:p>
            <a:pPr lvl="2"/>
            <a:r>
              <a:rPr lang="en-US" dirty="0" smtClean="0"/>
              <a:t>Various levels of support for students</a:t>
            </a:r>
          </a:p>
          <a:p>
            <a:pPr lvl="2"/>
            <a:r>
              <a:rPr lang="en-US" dirty="0" smtClean="0"/>
              <a:t>Cengage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Mymathlab</a:t>
            </a:r>
            <a:endParaRPr lang="en-US" dirty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are </a:t>
            </a:r>
            <a:r>
              <a:rPr lang="en-US" b="1" dirty="0"/>
              <a:t>actively involved </a:t>
            </a:r>
            <a:r>
              <a:rPr lang="en-US" dirty="0"/>
              <a:t>in thinking about concepts and working </a:t>
            </a:r>
            <a:r>
              <a:rPr lang="en-US" dirty="0" smtClean="0"/>
              <a:t>problems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0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5626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Examples</a:t>
            </a:r>
            <a:endParaRPr lang="en-US" sz="3200" b="1" dirty="0" smtClean="0"/>
          </a:p>
          <a:p>
            <a:pPr lvl="1"/>
            <a:r>
              <a:rPr lang="en-US" dirty="0" smtClean="0"/>
              <a:t>Learning </a:t>
            </a:r>
            <a:r>
              <a:rPr lang="en-US" dirty="0"/>
              <a:t>Aids </a:t>
            </a:r>
            <a:r>
              <a:rPr lang="en-US" dirty="0" smtClean="0"/>
              <a:t>in </a:t>
            </a:r>
            <a:r>
              <a:rPr lang="en-US" dirty="0" err="1" smtClean="0"/>
              <a:t>Mymathlab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Help Me Solve This</a:t>
            </a:r>
          </a:p>
          <a:p>
            <a:pPr lvl="2"/>
            <a:r>
              <a:rPr lang="en-US" dirty="0" smtClean="0"/>
              <a:t>View an Example</a:t>
            </a:r>
          </a:p>
          <a:p>
            <a:pPr lvl="2"/>
            <a:r>
              <a:rPr lang="en-US" dirty="0" smtClean="0"/>
              <a:t>Video and Animation</a:t>
            </a:r>
          </a:p>
          <a:p>
            <a:pPr lvl="2"/>
            <a:r>
              <a:rPr lang="en-US" dirty="0" smtClean="0"/>
              <a:t>Textbook</a:t>
            </a:r>
          </a:p>
          <a:p>
            <a:pPr lvl="2"/>
            <a:r>
              <a:rPr lang="en-US" dirty="0" smtClean="0"/>
              <a:t>Ask My Instructor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r>
              <a:rPr lang="en-US" dirty="0"/>
              <a:t>Learning Aids </a:t>
            </a:r>
            <a:r>
              <a:rPr lang="en-US" dirty="0" smtClean="0"/>
              <a:t>in </a:t>
            </a:r>
            <a:r>
              <a:rPr lang="en-US" dirty="0" err="1" smtClean="0"/>
              <a:t>CengageNow</a:t>
            </a:r>
            <a:endParaRPr lang="en-US" dirty="0" smtClean="0"/>
          </a:p>
          <a:p>
            <a:pPr lvl="2"/>
            <a:r>
              <a:rPr lang="en-US" dirty="0" err="1" smtClean="0"/>
              <a:t>Ebook</a:t>
            </a:r>
            <a:r>
              <a:rPr lang="en-US" dirty="0" smtClean="0"/>
              <a:t> link</a:t>
            </a:r>
          </a:p>
          <a:p>
            <a:pPr lvl="2"/>
            <a:r>
              <a:rPr lang="en-US" dirty="0" smtClean="0"/>
              <a:t>Some short video tutorials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Benefits</a:t>
            </a:r>
            <a:r>
              <a:rPr lang="en-US" sz="3000" dirty="0"/>
              <a:t>:</a:t>
            </a:r>
          </a:p>
          <a:p>
            <a:pPr lvl="2"/>
            <a:r>
              <a:rPr lang="en-US" dirty="0" smtClean="0"/>
              <a:t>Students get many attempts on the same type of question with randomized numbers on each attempt</a:t>
            </a:r>
          </a:p>
          <a:p>
            <a:pPr lvl="2"/>
            <a:r>
              <a:rPr lang="en-US" dirty="0" smtClean="0"/>
              <a:t>Students receive immediate feedback of right/wrong</a:t>
            </a:r>
          </a:p>
          <a:p>
            <a:pPr lvl="2"/>
            <a:r>
              <a:rPr lang="en-US" dirty="0" smtClean="0"/>
              <a:t>Students have immediate help available in the form of hints, similar examples, video tutorials, or a direct link to the textbook</a:t>
            </a:r>
          </a:p>
          <a:p>
            <a:pPr lvl="2"/>
            <a:r>
              <a:rPr lang="en-US" dirty="0" smtClean="0"/>
              <a:t>Students can email the homework to their instructor as an attachment and ask questions</a:t>
            </a:r>
          </a:p>
          <a:p>
            <a:pPr lvl="2"/>
            <a:r>
              <a:rPr lang="en-US" dirty="0" smtClean="0"/>
              <a:t>Students </a:t>
            </a:r>
            <a:r>
              <a:rPr lang="en-US" dirty="0"/>
              <a:t>are more accountable for finishing assignments on time</a:t>
            </a:r>
          </a:p>
          <a:p>
            <a:pPr lvl="2"/>
            <a:r>
              <a:rPr lang="en-US" dirty="0"/>
              <a:t>Easily graded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3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smtClean="0"/>
              <a:t>Online Quizzes (</a:t>
            </a:r>
            <a:r>
              <a:rPr lang="en-US" b="1" dirty="0" err="1" smtClean="0"/>
              <a:t>Mymathlab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choice questions, </a:t>
            </a:r>
            <a:r>
              <a:rPr lang="en-US" dirty="0" smtClean="0"/>
              <a:t>timed, </a:t>
            </a:r>
            <a:r>
              <a:rPr lang="en-US" dirty="0"/>
              <a:t>and the learning aids are not turned on. </a:t>
            </a:r>
            <a:endParaRPr lang="en-US" dirty="0" smtClean="0"/>
          </a:p>
          <a:p>
            <a:pPr lvl="1"/>
            <a:r>
              <a:rPr lang="en-US" dirty="0" smtClean="0"/>
              <a:t>Students can review their work, seeing their answers as well as the correct answer for any problem that they miss </a:t>
            </a:r>
            <a:r>
              <a:rPr lang="en-US" b="1" i="1" dirty="0" smtClean="0"/>
              <a:t>after the due date </a:t>
            </a:r>
            <a:r>
              <a:rPr lang="en-US" dirty="0" smtClean="0"/>
              <a:t>of the quiz</a:t>
            </a:r>
          </a:p>
          <a:p>
            <a:pPr lvl="1"/>
            <a:r>
              <a:rPr lang="en-US" dirty="0" smtClean="0"/>
              <a:t>Students </a:t>
            </a:r>
            <a:r>
              <a:rPr lang="en-US" b="1" dirty="0" smtClean="0"/>
              <a:t>assess</a:t>
            </a:r>
            <a:r>
              <a:rPr lang="en-US" dirty="0" smtClean="0"/>
              <a:t> their own mistakes while trying to figure out where they went wrong</a:t>
            </a:r>
          </a:p>
          <a:p>
            <a:pPr lvl="1"/>
            <a:r>
              <a:rPr lang="en-US" dirty="0" smtClean="0"/>
              <a:t>The hard-copy of the quiz work is turned in class to mark the notation errors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835</TotalTime>
  <Words>1411</Words>
  <Application>Microsoft Office PowerPoint</Application>
  <PresentationFormat>On-screen Show (4:3)</PresentationFormat>
  <Paragraphs>198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Making the Journey from a Traditional Model to an  Online Model</vt:lpstr>
      <vt:lpstr>Background</vt:lpstr>
      <vt:lpstr>Introduction</vt:lpstr>
      <vt:lpstr>Models Used Along the Journey</vt:lpstr>
      <vt:lpstr>Side-by-Side Comparison</vt:lpstr>
      <vt:lpstr>From Traditional to Supplemental</vt:lpstr>
      <vt:lpstr>Slide 7</vt:lpstr>
      <vt:lpstr>Slide 8</vt:lpstr>
      <vt:lpstr>Slide 9</vt:lpstr>
      <vt:lpstr>From Supplemental to Replacement</vt:lpstr>
      <vt:lpstr>Slide 11</vt:lpstr>
      <vt:lpstr>Slide 12</vt:lpstr>
      <vt:lpstr>Slide 13</vt:lpstr>
      <vt:lpstr>Slide 14</vt:lpstr>
      <vt:lpstr>http://www.livescribe.com/cgi-bin/WebObjects/LDApp.woa/wa/MLSOverviewPage?sid=4mMgLXmhxszq</vt:lpstr>
      <vt:lpstr>From Replacement to Hybrid/Online</vt:lpstr>
      <vt:lpstr>Slide 17</vt:lpstr>
      <vt:lpstr>Slide 18</vt:lpstr>
      <vt:lpstr>Slide 19</vt:lpstr>
      <vt:lpstr>Slide 20</vt:lpstr>
      <vt:lpstr>Slide 21</vt:lpstr>
      <vt:lpstr>Video Lectures</vt:lpstr>
      <vt:lpstr>Slide 23</vt:lpstr>
      <vt:lpstr>Slide 24</vt:lpstr>
      <vt:lpstr>Slide 25</vt:lpstr>
      <vt:lpstr>The Journey is Never Complete…</vt:lpstr>
      <vt:lpstr>Discussion and Follow-up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Technology to Enhance Learning in an Online Course</dc:title>
  <dc:creator>Shrensker, Jennifer</dc:creator>
  <cp:lastModifiedBy>kocn</cp:lastModifiedBy>
  <cp:revision>94</cp:revision>
  <dcterms:created xsi:type="dcterms:W3CDTF">2014-10-07T13:23:30Z</dcterms:created>
  <dcterms:modified xsi:type="dcterms:W3CDTF">2014-11-13T18:49:23Z</dcterms:modified>
</cp:coreProperties>
</file>