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0F4573B6-3ED8-4889-9956-84A979E465CF}" type="datetimeFigureOut">
              <a:rPr lang="en-US" smtClean="0"/>
              <a:pPr/>
              <a:t>5/3/2010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220E2-ADE6-4741-9268-CFA51FE08162}"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F4573B6-3ED8-4889-9956-84A979E465CF}" type="datetimeFigureOut">
              <a:rPr lang="en-US" smtClean="0"/>
              <a:pPr/>
              <a:t>5/3/2010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220E2-ADE6-4741-9268-CFA51FE08162}" type="slidenum">
              <a:rPr lang="en-US" smtClean="0"/>
              <a:pPr/>
              <a:t>‹#›</a:t>
            </a:fld>
            <a:endParaRPr lang="en-U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F4573B6-3ED8-4889-9956-84A979E465CF}" type="datetimeFigureOut">
              <a:rPr lang="en-US" smtClean="0"/>
              <a:pPr/>
              <a:t>5/3/2010</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402220E2-ADE6-4741-9268-CFA51FE08162}" type="slidenum">
              <a:rPr lang="en-US" smtClean="0"/>
              <a:pPr/>
              <a:t>‹#›</a:t>
            </a:fld>
            <a:endParaRPr lang="en-U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F4573B6-3ED8-4889-9956-84A979E465CF}" type="datetimeFigureOut">
              <a:rPr lang="en-US" smtClean="0"/>
              <a:pPr/>
              <a:t>5/3/2010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220E2-ADE6-4741-9268-CFA51FE08162}" type="slidenum">
              <a:rPr lang="en-US" smtClean="0"/>
              <a:pPr/>
              <a:t>‹#›</a:t>
            </a:fld>
            <a:endParaRPr lang="en-U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F4573B6-3ED8-4889-9956-84A979E465CF}" type="datetimeFigureOut">
              <a:rPr lang="en-US" smtClean="0"/>
              <a:pPr/>
              <a:t>5/3/2010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220E2-ADE6-4741-9268-CFA51FE08162}" type="slidenum">
              <a:rPr lang="en-US" smtClean="0"/>
              <a:pPr/>
              <a:t>‹#›</a:t>
            </a:fld>
            <a:endParaRPr lang="en-US"/>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F4573B6-3ED8-4889-9956-84A979E465CF}" type="datetimeFigureOut">
              <a:rPr lang="en-US" smtClean="0"/>
              <a:pPr/>
              <a:t>5/3/2010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220E2-ADE6-4741-9268-CFA51FE08162}" type="slidenum">
              <a:rPr lang="en-US" smtClean="0"/>
              <a:pPr/>
              <a:t>‹#›</a:t>
            </a:fld>
            <a:endParaRPr lang="en-U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F4573B6-3ED8-4889-9956-84A979E465CF}" type="datetimeFigureOut">
              <a:rPr lang="en-US" smtClean="0"/>
              <a:pPr/>
              <a:t>5/3/2010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2220E2-ADE6-4741-9268-CFA51FE08162}" type="slidenum">
              <a:rPr lang="en-US" smtClean="0"/>
              <a:pPr/>
              <a:t>‹#›</a:t>
            </a:fld>
            <a:endParaRPr lang="en-US"/>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F4573B6-3ED8-4889-9956-84A979E465CF}" type="datetimeFigureOut">
              <a:rPr lang="en-US" smtClean="0"/>
              <a:pPr/>
              <a:t>5/3/2010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2220E2-ADE6-4741-9268-CFA51FE08162}" type="slidenum">
              <a:rPr lang="en-US" smtClean="0"/>
              <a:pPr/>
              <a:t>‹#›</a:t>
            </a:fld>
            <a:endParaRPr lang="en-U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4573B6-3ED8-4889-9956-84A979E465CF}" type="datetimeFigureOut">
              <a:rPr lang="en-US" smtClean="0"/>
              <a:pPr/>
              <a:t>5/3/2010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2220E2-ADE6-4741-9268-CFA51FE08162}" type="slidenum">
              <a:rPr lang="en-US" smtClean="0"/>
              <a:pPr/>
              <a:t>‹#›</a:t>
            </a:fld>
            <a:endParaRPr lang="en-U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F4573B6-3ED8-4889-9956-84A979E465CF}" type="datetimeFigureOut">
              <a:rPr lang="en-US" smtClean="0"/>
              <a:pPr/>
              <a:t>5/3/2010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220E2-ADE6-4741-9268-CFA51FE08162}"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0F4573B6-3ED8-4889-9956-84A979E465CF}" type="datetimeFigureOut">
              <a:rPr lang="en-US" smtClean="0"/>
              <a:pPr/>
              <a:t>5/3/2010</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402220E2-ADE6-4741-9268-CFA51FE08162}" type="slidenum">
              <a:rPr lang="en-US" smtClean="0"/>
              <a:pPr/>
              <a:t>‹#›</a:t>
            </a:fld>
            <a:endParaRPr lang="en-US"/>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0F4573B6-3ED8-4889-9956-84A979E465CF}" type="datetimeFigureOut">
              <a:rPr lang="en-US" smtClean="0"/>
              <a:pPr/>
              <a:t>5/3/2010</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02220E2-ADE6-4741-9268-CFA51FE0816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dissolve/>
  </p:transition>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3400"/>
            <a:ext cx="8077200" cy="1673352"/>
          </a:xfrm>
        </p:spPr>
        <p:txBody>
          <a:bodyPr>
            <a:normAutofit/>
          </a:bodyPr>
          <a:lstStyle/>
          <a:p>
            <a:r>
              <a:rPr lang="en-US" sz="4000" dirty="0" smtClean="0"/>
              <a:t>The Role of Developmental Advising in Recruitment and Retention</a:t>
            </a:r>
            <a:endParaRPr lang="en-US" sz="4000"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Master Plan</a:t>
            </a:r>
            <a:endParaRPr lang="en-US" dirty="0"/>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dirty="0" smtClean="0"/>
              <a:t>Advising to start at the time of acceptance</a:t>
            </a:r>
            <a:r>
              <a:rPr lang="en-US" dirty="0" smtClean="0"/>
              <a:t>.</a:t>
            </a:r>
          </a:p>
          <a:p>
            <a:pPr lvl="1">
              <a:buFont typeface="Wingdings" pitchFamily="2" charset="2"/>
              <a:buChar char="Ø"/>
            </a:pPr>
            <a:r>
              <a:rPr lang="en-US" dirty="0" smtClean="0"/>
              <a:t>Closer the advising is to the major the better.</a:t>
            </a:r>
            <a:endParaRPr lang="en-US" dirty="0" smtClean="0"/>
          </a:p>
          <a:p>
            <a:pPr>
              <a:buFont typeface="Wingdings" pitchFamily="2" charset="2"/>
              <a:buChar char="Ø"/>
            </a:pPr>
            <a:r>
              <a:rPr lang="en-US" dirty="0" smtClean="0"/>
              <a:t>Mandatory Orientation (integrates academics into the social network and student life aspects).</a:t>
            </a:r>
          </a:p>
          <a:p>
            <a:pPr>
              <a:buFont typeface="Wingdings" pitchFamily="2" charset="2"/>
              <a:buChar char="Ø"/>
            </a:pPr>
            <a:r>
              <a:rPr lang="en-US" dirty="0" smtClean="0"/>
              <a:t>First  Year Experience Courses (Freshmen </a:t>
            </a:r>
            <a:r>
              <a:rPr lang="en-US" dirty="0" err="1" smtClean="0"/>
              <a:t>vs</a:t>
            </a:r>
            <a:r>
              <a:rPr lang="en-US" dirty="0" smtClean="0"/>
              <a:t> Transfer level courses).</a:t>
            </a:r>
          </a:p>
          <a:p>
            <a:pPr>
              <a:buFont typeface="Wingdings" pitchFamily="2" charset="2"/>
              <a:buChar char="Ø"/>
            </a:pPr>
            <a:r>
              <a:rPr lang="en-US" dirty="0" smtClean="0"/>
              <a:t>Early Alert for all Freshmen, at risk students and all students taking bottleneck courses.</a:t>
            </a:r>
          </a:p>
          <a:p>
            <a:pPr>
              <a:buFont typeface="Wingdings" pitchFamily="2" charset="2"/>
              <a:buChar char="Ø"/>
            </a:pPr>
            <a:r>
              <a:rPr lang="en-US" dirty="0" smtClean="0"/>
              <a:t>Intrusive Advising for Students in trouble.</a:t>
            </a:r>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Plans to Handle Identified Students</a:t>
            </a:r>
            <a:endParaRPr lang="en-US" dirty="0"/>
          </a:p>
        </p:txBody>
      </p:sp>
      <p:sp>
        <p:nvSpPr>
          <p:cNvPr id="3" name="Content Placeholder 2"/>
          <p:cNvSpPr>
            <a:spLocks noGrp="1"/>
          </p:cNvSpPr>
          <p:nvPr>
            <p:ph idx="1"/>
          </p:nvPr>
        </p:nvSpPr>
        <p:spPr/>
        <p:txBody>
          <a:bodyPr>
            <a:normAutofit fontScale="92500"/>
          </a:bodyPr>
          <a:lstStyle/>
          <a:p>
            <a:pPr>
              <a:buFont typeface="Wingdings" pitchFamily="2" charset="2"/>
              <a:buChar char="Ø"/>
            </a:pPr>
            <a:r>
              <a:rPr lang="en-US" dirty="0" smtClean="0"/>
              <a:t>It is one thing to identify a student in trouble, it is more important to offer plans to help students in trouble.</a:t>
            </a:r>
          </a:p>
          <a:p>
            <a:pPr>
              <a:buFont typeface="Wingdings" pitchFamily="2" charset="2"/>
              <a:buChar char="Ø"/>
            </a:pPr>
            <a:r>
              <a:rPr lang="en-US" dirty="0" smtClean="0"/>
              <a:t>Get students who are in the groups that will be most closely watched out of courses in which they are having difficulties without them losing financial aid (mid-semester courses).</a:t>
            </a:r>
          </a:p>
          <a:p>
            <a:pPr>
              <a:buFont typeface="Wingdings" pitchFamily="2" charset="2"/>
              <a:buChar char="Ø"/>
            </a:pPr>
            <a:r>
              <a:rPr lang="en-US" dirty="0" smtClean="0"/>
              <a:t>Provide developmental courses for those students having trouble in bottleneck courses.</a:t>
            </a:r>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Advising and Retention</a:t>
            </a:r>
            <a:endParaRPr lang="en-US" dirty="0"/>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dirty="0" smtClean="0"/>
              <a:t>By itself, the fundamental principles of developmental advising enhance retention and are also a powerful attractant to students applying.</a:t>
            </a:r>
          </a:p>
          <a:p>
            <a:pPr>
              <a:buFont typeface="Wingdings" pitchFamily="2" charset="2"/>
              <a:buChar char="Ø"/>
            </a:pPr>
            <a:r>
              <a:rPr lang="en-US" dirty="0" smtClean="0"/>
              <a:t>Develop a network of peer mentors, advisors and tutors (students often react better to their peers).</a:t>
            </a:r>
          </a:p>
          <a:p>
            <a:pPr>
              <a:buFont typeface="Wingdings" pitchFamily="2" charset="2"/>
              <a:buChar char="Ø"/>
            </a:pPr>
            <a:r>
              <a:rPr lang="en-US" dirty="0" smtClean="0"/>
              <a:t>Review how we structure our semesters and schedules to enhance student learning and success.</a:t>
            </a:r>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Major Obstacles to Starting Development Advising</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smtClean="0"/>
              <a:t>Money $$$$$$ (initial investment should be paid back several times over by increased retention).</a:t>
            </a:r>
          </a:p>
          <a:p>
            <a:pPr>
              <a:buFont typeface="Wingdings" pitchFamily="2" charset="2"/>
              <a:buChar char="Ø"/>
            </a:pPr>
            <a:r>
              <a:rPr lang="en-US" dirty="0" smtClean="0"/>
              <a:t>Lack of communication and interaction on campus (need to review and reinvent infrastructure).</a:t>
            </a:r>
          </a:p>
          <a:p>
            <a:pPr>
              <a:buFont typeface="Wingdings" pitchFamily="2" charset="2"/>
              <a:buChar char="Ø"/>
            </a:pPr>
            <a:r>
              <a:rPr lang="en-US" dirty="0" smtClean="0"/>
              <a:t>Students and faculty often both regard UMSL as a 4 day commuter college.</a:t>
            </a:r>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Some Things to Consider</a:t>
            </a:r>
            <a:endParaRPr lang="en-US"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Ø"/>
            </a:pPr>
            <a:r>
              <a:rPr lang="en-US" dirty="0" smtClean="0"/>
              <a:t>Need for more advisors.</a:t>
            </a:r>
          </a:p>
          <a:p>
            <a:pPr>
              <a:buFont typeface="Wingdings" pitchFamily="2" charset="2"/>
              <a:buChar char="Ø"/>
            </a:pPr>
            <a:r>
              <a:rPr lang="en-US" dirty="0" smtClean="0"/>
              <a:t>Examine our course and class scheduling.</a:t>
            </a:r>
          </a:p>
          <a:p>
            <a:pPr lvl="1">
              <a:buFont typeface="Wingdings" pitchFamily="2" charset="2"/>
              <a:buChar char="Ø"/>
            </a:pPr>
            <a:r>
              <a:rPr lang="en-US" dirty="0" smtClean="0"/>
              <a:t>Make better use of the entire week.</a:t>
            </a:r>
          </a:p>
          <a:p>
            <a:pPr>
              <a:buFont typeface="Wingdings" pitchFamily="2" charset="2"/>
              <a:buChar char="Ø"/>
            </a:pPr>
            <a:r>
              <a:rPr lang="en-US" dirty="0" smtClean="0"/>
              <a:t>Look over some typical schedules and try to reduce exams being given on the same days.</a:t>
            </a:r>
          </a:p>
          <a:p>
            <a:pPr>
              <a:buFont typeface="Wingdings" pitchFamily="2" charset="2"/>
              <a:buChar char="Ø"/>
            </a:pPr>
            <a:r>
              <a:rPr lang="en-US" dirty="0" smtClean="0"/>
              <a:t>Re-introduce a study week to help students prepare for finals.</a:t>
            </a:r>
          </a:p>
          <a:p>
            <a:pPr>
              <a:buFont typeface="Wingdings" pitchFamily="2" charset="2"/>
              <a:buChar char="Ø"/>
            </a:pPr>
            <a:r>
              <a:rPr lang="en-US" dirty="0" smtClean="0"/>
              <a:t>Increase library hours during final weeks of classes.</a:t>
            </a:r>
          </a:p>
          <a:p>
            <a:pPr>
              <a:buFont typeface="Wingdings" pitchFamily="2" charset="2"/>
              <a:buChar char="Ø"/>
            </a:pPr>
            <a:r>
              <a:rPr lang="en-US" dirty="0" smtClean="0"/>
              <a:t>Re-engage the faculty in understanding their importance in student success in ways other than grade inflation.  </a:t>
            </a:r>
          </a:p>
          <a:p>
            <a:pPr>
              <a:buFont typeface="Wingdings" pitchFamily="2" charset="2"/>
              <a:buChar char="Ø"/>
            </a:pPr>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additive="base">
                                        <p:cTn id="4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a:t>
            </a:r>
            <a:r>
              <a:rPr lang="en-US" dirty="0" err="1" smtClean="0"/>
              <a:t>vs</a:t>
            </a:r>
            <a:r>
              <a:rPr lang="en-US" dirty="0" smtClean="0"/>
              <a:t> Prescriptive Advising</a:t>
            </a:r>
            <a:endParaRPr lang="en-US" dirty="0"/>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b="1" dirty="0" smtClean="0"/>
              <a:t>Prescriptive Advising:  What we were used to when we went to college</a:t>
            </a:r>
          </a:p>
          <a:p>
            <a:pPr lvl="1">
              <a:buFont typeface="Wingdings" pitchFamily="2" charset="2"/>
              <a:buChar char="Ø"/>
            </a:pPr>
            <a:r>
              <a:rPr lang="en-US" b="1" dirty="0" smtClean="0"/>
              <a:t>Here is a list of courses that are required for the major (and minor), here is a list of the number of credits and the categories needed for general education distributions and here is a list of other requirements.</a:t>
            </a:r>
          </a:p>
          <a:p>
            <a:pPr>
              <a:buFont typeface="Wingdings" pitchFamily="2" charset="2"/>
              <a:buChar char="Ø"/>
            </a:pPr>
            <a:r>
              <a:rPr lang="en-US" b="1" dirty="0" smtClean="0"/>
              <a:t>When you have completed all of the requirements on the list we will graduate you!</a:t>
            </a:r>
            <a:endParaRPr lang="en-US" b="1"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a:t>
            </a:r>
            <a:r>
              <a:rPr lang="en-US" dirty="0" err="1" smtClean="0"/>
              <a:t>vs</a:t>
            </a:r>
            <a:r>
              <a:rPr lang="en-US" dirty="0" smtClean="0"/>
              <a:t> Prescriptive Advising</a:t>
            </a:r>
            <a:endParaRPr lang="en-US" dirty="0"/>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b="1" dirty="0" smtClean="0"/>
              <a:t>In 1972, Burns B. Crookston wrote an article in the Journal of College Student Personnel titled "A Developmental View of Academic Advising as Teaching" - the term </a:t>
            </a:r>
            <a:r>
              <a:rPr lang="en-US" b="1" i="1" dirty="0" smtClean="0"/>
              <a:t>developmental academic advising </a:t>
            </a:r>
            <a:r>
              <a:rPr lang="en-US" b="1" dirty="0" smtClean="0"/>
              <a:t>was born. </a:t>
            </a:r>
          </a:p>
          <a:p>
            <a:pPr>
              <a:buFont typeface="Wingdings" pitchFamily="2" charset="2"/>
              <a:buChar char="Ø"/>
            </a:pPr>
            <a:r>
              <a:rPr lang="en-US" b="1" dirty="0" smtClean="0"/>
              <a:t>Developmental academic advising is both a process and an orientation. It reflects the idea of movement and progression. It goes beyond simply giving information or signing a form.</a:t>
            </a:r>
            <a:endParaRPr lang="en-US" b="1"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a:t>
            </a:r>
            <a:r>
              <a:rPr lang="en-US" dirty="0" err="1" smtClean="0"/>
              <a:t>vs</a:t>
            </a:r>
            <a:r>
              <a:rPr lang="en-US" dirty="0" smtClean="0"/>
              <a:t> Prescriptive Advising</a:t>
            </a:r>
            <a:endParaRPr lang="en-US" dirty="0"/>
          </a:p>
        </p:txBody>
      </p:sp>
      <p:sp>
        <p:nvSpPr>
          <p:cNvPr id="3" name="Content Placeholder 2"/>
          <p:cNvSpPr>
            <a:spLocks noGrp="1"/>
          </p:cNvSpPr>
          <p:nvPr>
            <p:ph idx="1"/>
          </p:nvPr>
        </p:nvSpPr>
        <p:spPr/>
        <p:txBody>
          <a:bodyPr>
            <a:normAutofit fontScale="85000" lnSpcReduction="20000"/>
          </a:bodyPr>
          <a:lstStyle/>
          <a:p>
            <a:pPr>
              <a:buFont typeface="Wingdings" pitchFamily="2" charset="2"/>
              <a:buChar char="Ø"/>
            </a:pPr>
            <a:r>
              <a:rPr lang="en-US" sz="2800" b="1" dirty="0" smtClean="0"/>
              <a:t>Developmental academic advising recognizes the importance of interactions between the student and the campus environment, it focuses on the whole person, and it works with the student at that person's own life stage of development.</a:t>
            </a:r>
          </a:p>
          <a:p>
            <a:pPr marL="438912" lvl="1" indent="-320040">
              <a:spcBef>
                <a:spcPts val="0"/>
              </a:spcBef>
              <a:buClr>
                <a:schemeClr val="accent1"/>
              </a:buClr>
              <a:buSzPct val="80000"/>
              <a:buFont typeface="Wingdings" pitchFamily="2" charset="2"/>
              <a:buChar char="Ø"/>
            </a:pPr>
            <a:r>
              <a:rPr lang="en-US" b="1" dirty="0" smtClean="0"/>
              <a:t>According to Crookston, developmental academic advising "is concerned not only with a specific personal or vocational decision but also with facilitating the student's rational processes, environmental and interpersonal interactions, behavioral awareness, and problem-solving, decision-making, and evaluation skills. Not only are these advising functions but . . . they are essentially teaching functions as well </a:t>
            </a:r>
            <a:br>
              <a:rPr lang="en-US" b="1" dirty="0" smtClean="0"/>
            </a:br>
            <a:endParaRPr lang="en-US" b="1" dirty="0" smtClean="0"/>
          </a:p>
          <a:p>
            <a:pPr>
              <a:buFont typeface="Wingdings" pitchFamily="2" charset="2"/>
              <a:buChar char="Ø"/>
            </a:pPr>
            <a:endParaRPr lang="en-US" b="1" dirty="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a:t>
            </a:r>
            <a:r>
              <a:rPr lang="en-US" dirty="0" err="1" smtClean="0"/>
              <a:t>vs</a:t>
            </a:r>
            <a:r>
              <a:rPr lang="en-US" dirty="0" smtClean="0"/>
              <a:t> Prescriptive Advising</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Ø"/>
            </a:pPr>
            <a:r>
              <a:rPr lang="en-US" sz="2000" b="1" dirty="0" smtClean="0"/>
              <a:t>In his article, </a:t>
            </a:r>
            <a:r>
              <a:rPr lang="en-US" sz="2000" b="1" dirty="0" err="1" smtClean="0"/>
              <a:t>Crookson</a:t>
            </a:r>
            <a:r>
              <a:rPr lang="en-US" sz="2000" b="1" dirty="0" smtClean="0"/>
              <a:t> focuses on the difference between prescriptive and developmental advising. In prescriptive advising, a student would come to an advisor for a solution or an advisor would typically answer specific questions but would not address more comprehensive academic concerns. Developmental advising is based on "the belief that the relationship itself is one in which the academic advisor and the student differentially engage in a series of developmental tasks, the successful completion of which results in varying degrees of learning </a:t>
            </a:r>
            <a:r>
              <a:rPr lang="en-US" sz="2000" b="1" i="1" dirty="0" smtClean="0"/>
              <a:t>by both parties </a:t>
            </a:r>
            <a:r>
              <a:rPr lang="en-US" sz="2000" b="1" dirty="0" smtClean="0"/>
              <a:t>.</a:t>
            </a:r>
          </a:p>
          <a:p>
            <a:pPr>
              <a:buFont typeface="Wingdings" pitchFamily="2" charset="2"/>
              <a:buChar char="Ø"/>
            </a:pPr>
            <a:endParaRPr lang="en-US" sz="2000" b="1" dirty="0" smtClean="0"/>
          </a:p>
          <a:p>
            <a:pPr>
              <a:buFont typeface="Wingdings" pitchFamily="2" charset="2"/>
              <a:buChar char="Ø"/>
            </a:pPr>
            <a:r>
              <a:rPr lang="en-US" sz="2000" b="1" dirty="0" smtClean="0"/>
              <a:t>Developmental Advising is Intrusive, Aggressive, and aids in student maturation.  There is an element of reality checking.  It is not making the student feel good.  It is aiding the student to reach their potential.</a:t>
            </a:r>
            <a:endParaRPr lang="en-US" sz="2000" b="1"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What Would UMSL Developmental Advising Look Like?</a:t>
            </a:r>
            <a:endParaRPr lang="en-US"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Ø"/>
            </a:pPr>
            <a:r>
              <a:rPr lang="en-US" b="1" dirty="0" smtClean="0"/>
              <a:t>The Advising Process would start with the student’s acceptance to UMSL.</a:t>
            </a:r>
          </a:p>
          <a:p>
            <a:pPr>
              <a:buFont typeface="Wingdings" pitchFamily="2" charset="2"/>
              <a:buChar char="Ø"/>
            </a:pPr>
            <a:r>
              <a:rPr lang="en-US" b="1" dirty="0" smtClean="0"/>
              <a:t>Mandatory Orientation would be woven into the advising process. Placement exams for both Math and English.</a:t>
            </a:r>
          </a:p>
          <a:p>
            <a:pPr>
              <a:buFont typeface="Wingdings" pitchFamily="2" charset="2"/>
              <a:buChar char="Ø"/>
            </a:pPr>
            <a:r>
              <a:rPr lang="en-US" b="1" dirty="0" smtClean="0"/>
              <a:t>Cohort groups would be established using Orientation and Developmental Advising.</a:t>
            </a:r>
          </a:p>
          <a:p>
            <a:pPr>
              <a:buFont typeface="Wingdings" pitchFamily="2" charset="2"/>
              <a:buChar char="Ø"/>
            </a:pPr>
            <a:r>
              <a:rPr lang="en-US" b="1" dirty="0" smtClean="0"/>
              <a:t>Developmental Advising would have multiple tiers </a:t>
            </a:r>
            <a:r>
              <a:rPr lang="en-US" b="1" dirty="0" smtClean="0"/>
              <a:t>(College Advising </a:t>
            </a:r>
            <a:r>
              <a:rPr lang="en-US" b="1" dirty="0" smtClean="0"/>
              <a:t>Center, Academic Advisor and Pre-Professional Advisor).</a:t>
            </a:r>
            <a:endParaRPr lang="en-US" b="1"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Role for Each Advising Tier</a:t>
            </a:r>
            <a:endParaRPr lang="en-US"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Ø"/>
            </a:pPr>
            <a:r>
              <a:rPr lang="en-US" b="1" dirty="0" smtClean="0"/>
              <a:t>College Advising </a:t>
            </a:r>
            <a:r>
              <a:rPr lang="en-US" b="1" dirty="0" smtClean="0"/>
              <a:t>Center:  Try to designate one advisor to be with a student throughout career.</a:t>
            </a:r>
          </a:p>
          <a:p>
            <a:pPr lvl="1">
              <a:buFont typeface="Wingdings" pitchFamily="2" charset="2"/>
              <a:buChar char="Ø"/>
            </a:pPr>
            <a:r>
              <a:rPr lang="en-US" b="1" dirty="0" smtClean="0"/>
              <a:t>Work with student on curriculum needs and in early detection of problems.</a:t>
            </a:r>
          </a:p>
          <a:p>
            <a:pPr lvl="1">
              <a:buFont typeface="Wingdings" pitchFamily="2" charset="2"/>
              <a:buChar char="Ø"/>
            </a:pPr>
            <a:r>
              <a:rPr lang="en-US" b="1" dirty="0" smtClean="0"/>
              <a:t>Is student and chosen curriculum a good fit?</a:t>
            </a:r>
          </a:p>
          <a:p>
            <a:pPr lvl="1">
              <a:buFont typeface="Wingdings" pitchFamily="2" charset="2"/>
              <a:buChar char="Ø"/>
            </a:pPr>
            <a:r>
              <a:rPr lang="en-US" b="1" dirty="0" smtClean="0"/>
              <a:t>Develop a level of mutual respect.</a:t>
            </a:r>
          </a:p>
          <a:p>
            <a:pPr>
              <a:buFont typeface="Wingdings" pitchFamily="2" charset="2"/>
              <a:buChar char="Ø"/>
            </a:pPr>
            <a:r>
              <a:rPr lang="en-US" b="1" dirty="0" smtClean="0"/>
              <a:t>Faculty or Academic Advisor:</a:t>
            </a:r>
          </a:p>
          <a:p>
            <a:pPr lvl="1">
              <a:buFont typeface="Wingdings" pitchFamily="2" charset="2"/>
              <a:buChar char="Ø"/>
            </a:pPr>
            <a:r>
              <a:rPr lang="en-US" b="1" dirty="0" smtClean="0"/>
              <a:t>Career possibilities, involvement in research and scholarly activities, knowledge of the student with respect to potential for success.  </a:t>
            </a:r>
            <a:endParaRPr lang="en-US" b="1"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Role for Each Advising Tier</a:t>
            </a:r>
            <a:endParaRPr lang="en-US" dirty="0"/>
          </a:p>
        </p:txBody>
      </p:sp>
      <p:sp>
        <p:nvSpPr>
          <p:cNvPr id="3" name="Content Placeholder 2"/>
          <p:cNvSpPr>
            <a:spLocks noGrp="1"/>
          </p:cNvSpPr>
          <p:nvPr>
            <p:ph idx="1"/>
          </p:nvPr>
        </p:nvSpPr>
        <p:spPr/>
        <p:txBody>
          <a:bodyPr>
            <a:normAutofit fontScale="92500"/>
          </a:bodyPr>
          <a:lstStyle/>
          <a:p>
            <a:pPr>
              <a:buFont typeface="Wingdings" pitchFamily="2" charset="2"/>
              <a:buChar char="Ø"/>
            </a:pPr>
            <a:r>
              <a:rPr lang="en-US" b="1" dirty="0" smtClean="0"/>
              <a:t>Pre-professional advisor:  Work with each student from the time they decide to attend UMSL.</a:t>
            </a:r>
          </a:p>
          <a:p>
            <a:pPr lvl="1">
              <a:buFont typeface="Wingdings" pitchFamily="2" charset="2"/>
              <a:buChar char="Ø"/>
            </a:pPr>
            <a:r>
              <a:rPr lang="en-US" b="1" dirty="0" smtClean="0"/>
              <a:t>How realistic are their chances of obtaining their goals?</a:t>
            </a:r>
          </a:p>
          <a:p>
            <a:pPr lvl="1">
              <a:buFont typeface="Wingdings" pitchFamily="2" charset="2"/>
              <a:buChar char="Ø"/>
            </a:pPr>
            <a:r>
              <a:rPr lang="en-US" b="1" dirty="0" smtClean="0"/>
              <a:t>Offer Academic Advice with respect to courses.</a:t>
            </a:r>
          </a:p>
          <a:p>
            <a:pPr lvl="1">
              <a:buFont typeface="Wingdings" pitchFamily="2" charset="2"/>
              <a:buChar char="Ø"/>
            </a:pPr>
            <a:r>
              <a:rPr lang="en-US" b="1" dirty="0" smtClean="0"/>
              <a:t>What else students need to do in order to obtain admission to their desired professional school?</a:t>
            </a:r>
          </a:p>
          <a:p>
            <a:pPr lvl="1">
              <a:buFont typeface="Wingdings" pitchFamily="2" charset="2"/>
              <a:buChar char="Ø"/>
            </a:pPr>
            <a:r>
              <a:rPr lang="en-US" b="1" dirty="0" smtClean="0"/>
              <a:t>Become well known and respected among admission officers.</a:t>
            </a:r>
            <a:endParaRPr lang="en-US" b="1"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Role for Each Advising Tier</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smtClean="0"/>
              <a:t>Advisors must work together and must have access to each other’s notes as well as the complete records of the students.</a:t>
            </a:r>
          </a:p>
          <a:p>
            <a:pPr>
              <a:buFont typeface="Wingdings" pitchFamily="2" charset="2"/>
              <a:buChar char="Ø"/>
            </a:pPr>
            <a:r>
              <a:rPr lang="en-US" dirty="0" smtClean="0"/>
              <a:t>Each of the advisors must consider sending students to counseling when there are appropriate indications.</a:t>
            </a:r>
          </a:p>
          <a:p>
            <a:pPr>
              <a:buFont typeface="Wingdings" pitchFamily="2" charset="2"/>
              <a:buChar char="Ø"/>
            </a:pPr>
            <a:r>
              <a:rPr lang="en-US" dirty="0" smtClean="0"/>
              <a:t>The advisors can not counter each other out (running from one parent to the other).</a:t>
            </a:r>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62</TotalTime>
  <Words>993</Words>
  <Application>Microsoft Office PowerPoint</Application>
  <PresentationFormat>On-screen Show (4:3)</PresentationFormat>
  <Paragraphs>64</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Module</vt:lpstr>
      <vt:lpstr>The Role of Developmental Advising in Recruitment and Retention</vt:lpstr>
      <vt:lpstr>Developmental vs Prescriptive Advising</vt:lpstr>
      <vt:lpstr>Developmental vs Prescriptive Advising</vt:lpstr>
      <vt:lpstr>Developmental vs Prescriptive Advising</vt:lpstr>
      <vt:lpstr>Developmental vs Prescriptive Advising</vt:lpstr>
      <vt:lpstr>What Would UMSL Developmental Advising Look Like?</vt:lpstr>
      <vt:lpstr>Role for Each Advising Tier</vt:lpstr>
      <vt:lpstr>Role for Each Advising Tier</vt:lpstr>
      <vt:lpstr>Role for Each Advising Tier</vt:lpstr>
      <vt:lpstr>Master Plan</vt:lpstr>
      <vt:lpstr>Plans to Handle Identified Students</vt:lpstr>
      <vt:lpstr>Developmental Advising and Retention</vt:lpstr>
      <vt:lpstr>Major Obstacles to Starting Development Advising</vt:lpstr>
      <vt:lpstr>Some Things to Consider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Developmental Advising in Recruitment and Retention</dc:title>
  <dc:creator>Ronald E yasbin</dc:creator>
  <cp:lastModifiedBy>yasbinr</cp:lastModifiedBy>
  <cp:revision>8</cp:revision>
  <dcterms:created xsi:type="dcterms:W3CDTF">2010-05-03T03:05:17Z</dcterms:created>
  <dcterms:modified xsi:type="dcterms:W3CDTF">2010-05-03T14:20:44Z</dcterms:modified>
</cp:coreProperties>
</file>