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95" r:id="rId4"/>
    <p:sldId id="280" r:id="rId5"/>
    <p:sldId id="257" r:id="rId6"/>
    <p:sldId id="270" r:id="rId7"/>
    <p:sldId id="273" r:id="rId8"/>
    <p:sldId id="276" r:id="rId9"/>
    <p:sldId id="260" r:id="rId10"/>
    <p:sldId id="258" r:id="rId11"/>
    <p:sldId id="277" r:id="rId12"/>
    <p:sldId id="299" r:id="rId13"/>
    <p:sldId id="281" r:id="rId14"/>
    <p:sldId id="278" r:id="rId15"/>
    <p:sldId id="264" r:id="rId16"/>
    <p:sldId id="267" r:id="rId17"/>
    <p:sldId id="283" r:id="rId18"/>
    <p:sldId id="287" r:id="rId19"/>
    <p:sldId id="263" r:id="rId20"/>
    <p:sldId id="261" r:id="rId21"/>
    <p:sldId id="286" r:id="rId22"/>
    <p:sldId id="291" r:id="rId23"/>
    <p:sldId id="297" r:id="rId24"/>
    <p:sldId id="296" r:id="rId25"/>
    <p:sldId id="288" r:id="rId26"/>
    <p:sldId id="298" r:id="rId27"/>
    <p:sldId id="268" r:id="rId28"/>
    <p:sldId id="289" r:id="rId29"/>
    <p:sldId id="290" r:id="rId30"/>
    <p:sldId id="272" r:id="rId31"/>
    <p:sldId id="292" r:id="rId32"/>
    <p:sldId id="293" r:id="rId33"/>
    <p:sldId id="294" r:id="rId34"/>
    <p:sldId id="28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Adult Prison</c:v>
                </c:pt>
                <c:pt idx="1">
                  <c:v>Adult Probation</c:v>
                </c:pt>
                <c:pt idx="2">
                  <c:v>Recommitted to DYS</c:v>
                </c:pt>
                <c:pt idx="3">
                  <c:v>No contact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8.5000000000000006E-2</c:v>
                </c:pt>
                <c:pt idx="1">
                  <c:v>0.20599999999999999</c:v>
                </c:pt>
                <c:pt idx="2">
                  <c:v>5.5E-2</c:v>
                </c:pt>
                <c:pt idx="3">
                  <c:v>0.65400000000000003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Re - incarceration – Adult or</a:t>
            </a:r>
            <a:r>
              <a:rPr lang="en-US" baseline="0" dirty="0" smtClean="0"/>
              <a:t> Juvenile Facility 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Arizona</c:v>
                </c:pt>
                <c:pt idx="1">
                  <c:v>Texas</c:v>
                </c:pt>
                <c:pt idx="2">
                  <c:v>Missouri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51.8</c:v>
                </c:pt>
                <c:pt idx="1">
                  <c:v>43.3</c:v>
                </c:pt>
                <c:pt idx="2">
                  <c:v>24.3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022784"/>
        <c:axId val="126024320"/>
      </c:barChart>
      <c:catAx>
        <c:axId val="126022784"/>
        <c:scaling>
          <c:orientation val="minMax"/>
        </c:scaling>
        <c:delete val="0"/>
        <c:axPos val="b"/>
        <c:majorTickMark val="out"/>
        <c:minorTickMark val="none"/>
        <c:tickLblPos val="nextTo"/>
        <c:crossAx val="126024320"/>
        <c:crosses val="autoZero"/>
        <c:auto val="1"/>
        <c:lblAlgn val="ctr"/>
        <c:lblOffset val="100"/>
        <c:noMultiLvlLbl val="0"/>
      </c:catAx>
      <c:valAx>
        <c:axId val="126024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022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985682-AC58-4428-AEC8-A44D6A0D7F8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71A152-EAE3-41FD-86A2-C4908FB3746D}">
      <dgm:prSet phldrT="[Text]"/>
      <dgm:spPr/>
      <dgm:t>
        <a:bodyPr/>
        <a:lstStyle/>
        <a:p>
          <a:r>
            <a:rPr lang="en-US" dirty="0" smtClean="0"/>
            <a:t>1957.  Unified Juvenile Court Act. W.E. Sears Youth Center in Popular Bluff was approved.</a:t>
          </a:r>
          <a:endParaRPr lang="en-US" dirty="0"/>
        </a:p>
      </dgm:t>
    </dgm:pt>
    <dgm:pt modelId="{782C433E-F0F4-4697-BC58-728F9BA9BF9E}" type="parTrans" cxnId="{57B3AFBD-10A6-4C46-9232-55B517540DD3}">
      <dgm:prSet/>
      <dgm:spPr/>
      <dgm:t>
        <a:bodyPr/>
        <a:lstStyle/>
        <a:p>
          <a:endParaRPr lang="en-US"/>
        </a:p>
      </dgm:t>
    </dgm:pt>
    <dgm:pt modelId="{BDF6510A-F749-43BA-AA72-87FD68891E85}" type="sibTrans" cxnId="{57B3AFBD-10A6-4C46-9232-55B517540DD3}">
      <dgm:prSet/>
      <dgm:spPr/>
      <dgm:t>
        <a:bodyPr/>
        <a:lstStyle/>
        <a:p>
          <a:endParaRPr lang="en-US"/>
        </a:p>
      </dgm:t>
    </dgm:pt>
    <dgm:pt modelId="{1B523B75-D71F-4522-82B8-C593599760CF}">
      <dgm:prSet phldrT="[Text]"/>
      <dgm:spPr/>
      <dgm:t>
        <a:bodyPr/>
        <a:lstStyle/>
        <a:p>
          <a:r>
            <a:rPr lang="en-US" dirty="0" smtClean="0"/>
            <a:t>1975.  US District Court Western District of Missouri filed consent decree over conditions at Boonville.  </a:t>
          </a:r>
          <a:endParaRPr lang="en-US" dirty="0"/>
        </a:p>
      </dgm:t>
    </dgm:pt>
    <dgm:pt modelId="{061B905E-3452-488D-9036-3D3FE26B5CE3}" type="parTrans" cxnId="{59AF3DDD-D7F9-4EED-BAE8-7C76B05C67F3}">
      <dgm:prSet/>
      <dgm:spPr/>
      <dgm:t>
        <a:bodyPr/>
        <a:lstStyle/>
        <a:p>
          <a:endParaRPr lang="en-US"/>
        </a:p>
      </dgm:t>
    </dgm:pt>
    <dgm:pt modelId="{0177A4A2-88FD-4AAF-BC39-557D1456489B}" type="sibTrans" cxnId="{59AF3DDD-D7F9-4EED-BAE8-7C76B05C67F3}">
      <dgm:prSet/>
      <dgm:spPr/>
      <dgm:t>
        <a:bodyPr/>
        <a:lstStyle/>
        <a:p>
          <a:endParaRPr lang="en-US"/>
        </a:p>
      </dgm:t>
    </dgm:pt>
    <dgm:pt modelId="{DEB6188E-FBF5-4B2D-AC57-ED363295D557}">
      <dgm:prSet phldrT="[Text]"/>
      <dgm:spPr/>
      <dgm:t>
        <a:bodyPr/>
        <a:lstStyle/>
        <a:p>
          <a:r>
            <a:rPr lang="en-US" dirty="0" smtClean="0"/>
            <a:t>1983.  All large, congregate juvenile facilities are closed.  Dorm style cottages are built.</a:t>
          </a:r>
          <a:endParaRPr lang="en-US" dirty="0"/>
        </a:p>
      </dgm:t>
    </dgm:pt>
    <dgm:pt modelId="{EBA30688-E9AD-42C6-B3F1-A6DB32B9D8C9}" type="parTrans" cxnId="{64B9BEDA-BEBF-4711-8DCB-E810D022B717}">
      <dgm:prSet/>
      <dgm:spPr/>
      <dgm:t>
        <a:bodyPr/>
        <a:lstStyle/>
        <a:p>
          <a:endParaRPr lang="en-US"/>
        </a:p>
      </dgm:t>
    </dgm:pt>
    <dgm:pt modelId="{8BE720FA-A2C9-42F5-9878-157A2BA83147}" type="sibTrans" cxnId="{64B9BEDA-BEBF-4711-8DCB-E810D022B717}">
      <dgm:prSet/>
      <dgm:spPr/>
      <dgm:t>
        <a:bodyPr/>
        <a:lstStyle/>
        <a:p>
          <a:endParaRPr lang="en-US"/>
        </a:p>
      </dgm:t>
    </dgm:pt>
    <dgm:pt modelId="{048BB9C1-F65D-4783-BC4D-B8D2A49EF630}">
      <dgm:prSet phldrT="[Text]"/>
      <dgm:spPr/>
      <dgm:t>
        <a:bodyPr/>
        <a:lstStyle/>
        <a:p>
          <a:r>
            <a:rPr lang="en-US" dirty="0" smtClean="0"/>
            <a:t>1987. Youth Services Advisory Board. Budget increased from $15 million to $60 million.  </a:t>
          </a:r>
          <a:endParaRPr lang="en-US" dirty="0"/>
        </a:p>
      </dgm:t>
    </dgm:pt>
    <dgm:pt modelId="{11481F34-094A-4552-B1C5-F2CC21D1F2A1}" type="parTrans" cxnId="{85608DFD-B762-44A0-8F76-F7A6B78A80BB}">
      <dgm:prSet/>
      <dgm:spPr/>
      <dgm:t>
        <a:bodyPr/>
        <a:lstStyle/>
        <a:p>
          <a:endParaRPr lang="en-US"/>
        </a:p>
      </dgm:t>
    </dgm:pt>
    <dgm:pt modelId="{472FE228-2AE9-4DDB-A314-7CC80847058A}" type="sibTrans" cxnId="{85608DFD-B762-44A0-8F76-F7A6B78A80BB}">
      <dgm:prSet/>
      <dgm:spPr/>
      <dgm:t>
        <a:bodyPr/>
        <a:lstStyle/>
        <a:p>
          <a:endParaRPr lang="en-US"/>
        </a:p>
      </dgm:t>
    </dgm:pt>
    <dgm:pt modelId="{880A9EBD-09AB-4124-9184-9478B8E49965}">
      <dgm:prSet phldrT="[Text]"/>
      <dgm:spPr/>
      <dgm:t>
        <a:bodyPr/>
        <a:lstStyle/>
        <a:p>
          <a:r>
            <a:rPr lang="en-US" dirty="0" smtClean="0"/>
            <a:t>2005.  Office of State Court Administration – Juvenile and Family Court Division </a:t>
          </a:r>
          <a:endParaRPr lang="en-US" dirty="0"/>
        </a:p>
      </dgm:t>
    </dgm:pt>
    <dgm:pt modelId="{73490D91-542D-43E3-8408-70C692BE66BC}" type="parTrans" cxnId="{CEB6EA15-E0AF-4501-8BEC-9BC3BCF4C7C4}">
      <dgm:prSet/>
      <dgm:spPr/>
      <dgm:t>
        <a:bodyPr/>
        <a:lstStyle/>
        <a:p>
          <a:endParaRPr lang="en-US"/>
        </a:p>
      </dgm:t>
    </dgm:pt>
    <dgm:pt modelId="{F3D0C52B-4C4A-4E11-91C0-0EC5934A3AAD}" type="sibTrans" cxnId="{CEB6EA15-E0AF-4501-8BEC-9BC3BCF4C7C4}">
      <dgm:prSet/>
      <dgm:spPr/>
      <dgm:t>
        <a:bodyPr/>
        <a:lstStyle/>
        <a:p>
          <a:endParaRPr lang="en-US"/>
        </a:p>
      </dgm:t>
    </dgm:pt>
    <dgm:pt modelId="{AD935273-76F0-49A7-A405-A08DF7888235}" type="pres">
      <dgm:prSet presAssocID="{55985682-AC58-4428-AEC8-A44D6A0D7F8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2FEDFC-A97C-4C8F-B102-5DAE8E08076E}" type="pres">
      <dgm:prSet presAssocID="{55985682-AC58-4428-AEC8-A44D6A0D7F8B}" presName="dummyMaxCanvas" presStyleCnt="0">
        <dgm:presLayoutVars/>
      </dgm:prSet>
      <dgm:spPr/>
    </dgm:pt>
    <dgm:pt modelId="{C5E80067-3E82-43ED-88F0-7C7F77D2F847}" type="pres">
      <dgm:prSet presAssocID="{55985682-AC58-4428-AEC8-A44D6A0D7F8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EEAE65-D499-4294-8D7D-E50C51DEDA38}" type="pres">
      <dgm:prSet presAssocID="{55985682-AC58-4428-AEC8-A44D6A0D7F8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D25460-805C-4196-A792-B792AB6BFDF3}" type="pres">
      <dgm:prSet presAssocID="{55985682-AC58-4428-AEC8-A44D6A0D7F8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C9147-80BA-4105-9660-FD8626C4B5F6}" type="pres">
      <dgm:prSet presAssocID="{55985682-AC58-4428-AEC8-A44D6A0D7F8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21DDB-BD17-4FB8-BA4E-76495CC1CF48}" type="pres">
      <dgm:prSet presAssocID="{55985682-AC58-4428-AEC8-A44D6A0D7F8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F2A9E6-FE57-45BB-8BAD-66397CC50693}" type="pres">
      <dgm:prSet presAssocID="{55985682-AC58-4428-AEC8-A44D6A0D7F8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2C32C-89B6-48F2-946F-A2B891239C02}" type="pres">
      <dgm:prSet presAssocID="{55985682-AC58-4428-AEC8-A44D6A0D7F8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D9875-3D36-4EEC-86D0-198677549878}" type="pres">
      <dgm:prSet presAssocID="{55985682-AC58-4428-AEC8-A44D6A0D7F8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A1338A-B0DD-4903-B413-39E6B4D3A264}" type="pres">
      <dgm:prSet presAssocID="{55985682-AC58-4428-AEC8-A44D6A0D7F8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8245DA-3328-4C8F-9BBE-0F7505B2E9A9}" type="pres">
      <dgm:prSet presAssocID="{55985682-AC58-4428-AEC8-A44D6A0D7F8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278281-3B41-4BDE-93C9-774D7A79B0D0}" type="pres">
      <dgm:prSet presAssocID="{55985682-AC58-4428-AEC8-A44D6A0D7F8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01363C-72CD-4F3D-8D67-55C8EC46804D}" type="pres">
      <dgm:prSet presAssocID="{55985682-AC58-4428-AEC8-A44D6A0D7F8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D05D9-BD5C-41F0-9EC4-E4BC2DB83595}" type="pres">
      <dgm:prSet presAssocID="{55985682-AC58-4428-AEC8-A44D6A0D7F8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70EB1-8CCC-4210-B04D-296EDF1FB242}" type="pres">
      <dgm:prSet presAssocID="{55985682-AC58-4428-AEC8-A44D6A0D7F8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AF3DDD-D7F9-4EED-BAE8-7C76B05C67F3}" srcId="{55985682-AC58-4428-AEC8-A44D6A0D7F8B}" destId="{1B523B75-D71F-4522-82B8-C593599760CF}" srcOrd="1" destOrd="0" parTransId="{061B905E-3452-488D-9036-3D3FE26B5CE3}" sibTransId="{0177A4A2-88FD-4AAF-BC39-557D1456489B}"/>
    <dgm:cxn modelId="{D4739678-310D-4809-B98E-4EF03424E15D}" type="presOf" srcId="{DEB6188E-FBF5-4B2D-AC57-ED363295D557}" destId="{A1D25460-805C-4196-A792-B792AB6BFDF3}" srcOrd="0" destOrd="0" presId="urn:microsoft.com/office/officeart/2005/8/layout/vProcess5"/>
    <dgm:cxn modelId="{329E0D0D-7269-4812-8F5C-5A5DED8E5E33}" type="presOf" srcId="{048BB9C1-F65D-4783-BC4D-B8D2A49EF630}" destId="{5F0C9147-80BA-4105-9660-FD8626C4B5F6}" srcOrd="0" destOrd="0" presId="urn:microsoft.com/office/officeart/2005/8/layout/vProcess5"/>
    <dgm:cxn modelId="{16013F02-1402-4235-B62F-78CC84C0BF88}" type="presOf" srcId="{880A9EBD-09AB-4124-9184-9478B8E49965}" destId="{69A70EB1-8CCC-4210-B04D-296EDF1FB242}" srcOrd="1" destOrd="0" presId="urn:microsoft.com/office/officeart/2005/8/layout/vProcess5"/>
    <dgm:cxn modelId="{D8555AF4-6B5F-4B53-9668-2BFB2B2858EC}" type="presOf" srcId="{048BB9C1-F65D-4783-BC4D-B8D2A49EF630}" destId="{E75D05D9-BD5C-41F0-9EC4-E4BC2DB83595}" srcOrd="1" destOrd="0" presId="urn:microsoft.com/office/officeart/2005/8/layout/vProcess5"/>
    <dgm:cxn modelId="{CEB6EA15-E0AF-4501-8BEC-9BC3BCF4C7C4}" srcId="{55985682-AC58-4428-AEC8-A44D6A0D7F8B}" destId="{880A9EBD-09AB-4124-9184-9478B8E49965}" srcOrd="4" destOrd="0" parTransId="{73490D91-542D-43E3-8408-70C692BE66BC}" sibTransId="{F3D0C52B-4C4A-4E11-91C0-0EC5934A3AAD}"/>
    <dgm:cxn modelId="{5DD12905-3FDA-4E9F-8A48-1C564DF674D2}" type="presOf" srcId="{880A9EBD-09AB-4124-9184-9478B8E49965}" destId="{09221DDB-BD17-4FB8-BA4E-76495CC1CF48}" srcOrd="0" destOrd="0" presId="urn:microsoft.com/office/officeart/2005/8/layout/vProcess5"/>
    <dgm:cxn modelId="{702D5933-74E5-4B6F-B399-1CB0BC087F76}" type="presOf" srcId="{472FE228-2AE9-4DDB-A314-7CC80847058A}" destId="{5BA1338A-B0DD-4903-B413-39E6B4D3A264}" srcOrd="0" destOrd="0" presId="urn:microsoft.com/office/officeart/2005/8/layout/vProcess5"/>
    <dgm:cxn modelId="{B47A2434-B2AA-4444-8BB5-F5C72A3D7F0E}" type="presOf" srcId="{9F71A152-EAE3-41FD-86A2-C4908FB3746D}" destId="{F78245DA-3328-4C8F-9BBE-0F7505B2E9A9}" srcOrd="1" destOrd="0" presId="urn:microsoft.com/office/officeart/2005/8/layout/vProcess5"/>
    <dgm:cxn modelId="{C3B75F05-0A34-4B77-AE55-1761901DB418}" type="presOf" srcId="{9F71A152-EAE3-41FD-86A2-C4908FB3746D}" destId="{C5E80067-3E82-43ED-88F0-7C7F77D2F847}" srcOrd="0" destOrd="0" presId="urn:microsoft.com/office/officeart/2005/8/layout/vProcess5"/>
    <dgm:cxn modelId="{85608DFD-B762-44A0-8F76-F7A6B78A80BB}" srcId="{55985682-AC58-4428-AEC8-A44D6A0D7F8B}" destId="{048BB9C1-F65D-4783-BC4D-B8D2A49EF630}" srcOrd="3" destOrd="0" parTransId="{11481F34-094A-4552-B1C5-F2CC21D1F2A1}" sibTransId="{472FE228-2AE9-4DDB-A314-7CC80847058A}"/>
    <dgm:cxn modelId="{3A083FC3-D243-4356-8DA5-430583AEDCF1}" type="presOf" srcId="{0177A4A2-88FD-4AAF-BC39-557D1456489B}" destId="{13C2C32C-89B6-48F2-946F-A2B891239C02}" srcOrd="0" destOrd="0" presId="urn:microsoft.com/office/officeart/2005/8/layout/vProcess5"/>
    <dgm:cxn modelId="{AB258D43-A80B-4911-A6AB-30A9A4C24DD1}" type="presOf" srcId="{DEB6188E-FBF5-4B2D-AC57-ED363295D557}" destId="{4201363C-72CD-4F3D-8D67-55C8EC46804D}" srcOrd="1" destOrd="0" presId="urn:microsoft.com/office/officeart/2005/8/layout/vProcess5"/>
    <dgm:cxn modelId="{9E85DD80-B4FD-486E-B16B-5DC5BCAF1894}" type="presOf" srcId="{1B523B75-D71F-4522-82B8-C593599760CF}" destId="{20278281-3B41-4BDE-93C9-774D7A79B0D0}" srcOrd="1" destOrd="0" presId="urn:microsoft.com/office/officeart/2005/8/layout/vProcess5"/>
    <dgm:cxn modelId="{D719ED92-6BE1-4E4B-8762-67B971B5CD92}" type="presOf" srcId="{55985682-AC58-4428-AEC8-A44D6A0D7F8B}" destId="{AD935273-76F0-49A7-A405-A08DF7888235}" srcOrd="0" destOrd="0" presId="urn:microsoft.com/office/officeart/2005/8/layout/vProcess5"/>
    <dgm:cxn modelId="{6AA2196D-A6E2-458B-8140-BDF4BAF6B285}" type="presOf" srcId="{8BE720FA-A2C9-42F5-9878-157A2BA83147}" destId="{77CD9875-3D36-4EEC-86D0-198677549878}" srcOrd="0" destOrd="0" presId="urn:microsoft.com/office/officeart/2005/8/layout/vProcess5"/>
    <dgm:cxn modelId="{57B3AFBD-10A6-4C46-9232-55B517540DD3}" srcId="{55985682-AC58-4428-AEC8-A44D6A0D7F8B}" destId="{9F71A152-EAE3-41FD-86A2-C4908FB3746D}" srcOrd="0" destOrd="0" parTransId="{782C433E-F0F4-4697-BC58-728F9BA9BF9E}" sibTransId="{BDF6510A-F749-43BA-AA72-87FD68891E85}"/>
    <dgm:cxn modelId="{683BC7D2-00E7-4C6F-9DCD-472D60C30C28}" type="presOf" srcId="{1B523B75-D71F-4522-82B8-C593599760CF}" destId="{95EEAE65-D499-4294-8D7D-E50C51DEDA38}" srcOrd="0" destOrd="0" presId="urn:microsoft.com/office/officeart/2005/8/layout/vProcess5"/>
    <dgm:cxn modelId="{64B9BEDA-BEBF-4711-8DCB-E810D022B717}" srcId="{55985682-AC58-4428-AEC8-A44D6A0D7F8B}" destId="{DEB6188E-FBF5-4B2D-AC57-ED363295D557}" srcOrd="2" destOrd="0" parTransId="{EBA30688-E9AD-42C6-B3F1-A6DB32B9D8C9}" sibTransId="{8BE720FA-A2C9-42F5-9878-157A2BA83147}"/>
    <dgm:cxn modelId="{A64CEE21-2A31-40C7-A48C-514F45F83400}" type="presOf" srcId="{BDF6510A-F749-43BA-AA72-87FD68891E85}" destId="{63F2A9E6-FE57-45BB-8BAD-66397CC50693}" srcOrd="0" destOrd="0" presId="urn:microsoft.com/office/officeart/2005/8/layout/vProcess5"/>
    <dgm:cxn modelId="{26660C00-90D0-4CCE-BDEC-F7A028B62BA6}" type="presParOf" srcId="{AD935273-76F0-49A7-A405-A08DF7888235}" destId="{632FEDFC-A97C-4C8F-B102-5DAE8E08076E}" srcOrd="0" destOrd="0" presId="urn:microsoft.com/office/officeart/2005/8/layout/vProcess5"/>
    <dgm:cxn modelId="{56AE95E5-236B-4F89-9C88-42FDCF363748}" type="presParOf" srcId="{AD935273-76F0-49A7-A405-A08DF7888235}" destId="{C5E80067-3E82-43ED-88F0-7C7F77D2F847}" srcOrd="1" destOrd="0" presId="urn:microsoft.com/office/officeart/2005/8/layout/vProcess5"/>
    <dgm:cxn modelId="{BFDFF120-72AE-4143-B9CB-DADA3AF3619E}" type="presParOf" srcId="{AD935273-76F0-49A7-A405-A08DF7888235}" destId="{95EEAE65-D499-4294-8D7D-E50C51DEDA38}" srcOrd="2" destOrd="0" presId="urn:microsoft.com/office/officeart/2005/8/layout/vProcess5"/>
    <dgm:cxn modelId="{D70E20DD-2512-420C-A489-80EC54656187}" type="presParOf" srcId="{AD935273-76F0-49A7-A405-A08DF7888235}" destId="{A1D25460-805C-4196-A792-B792AB6BFDF3}" srcOrd="3" destOrd="0" presId="urn:microsoft.com/office/officeart/2005/8/layout/vProcess5"/>
    <dgm:cxn modelId="{04D6B308-68DC-4B42-84E0-6ED8183F6773}" type="presParOf" srcId="{AD935273-76F0-49A7-A405-A08DF7888235}" destId="{5F0C9147-80BA-4105-9660-FD8626C4B5F6}" srcOrd="4" destOrd="0" presId="urn:microsoft.com/office/officeart/2005/8/layout/vProcess5"/>
    <dgm:cxn modelId="{5E7ED811-6272-4C69-BD04-252D111E5330}" type="presParOf" srcId="{AD935273-76F0-49A7-A405-A08DF7888235}" destId="{09221DDB-BD17-4FB8-BA4E-76495CC1CF48}" srcOrd="5" destOrd="0" presId="urn:microsoft.com/office/officeart/2005/8/layout/vProcess5"/>
    <dgm:cxn modelId="{8BACD775-E8AC-4947-859B-BD43B8132D9C}" type="presParOf" srcId="{AD935273-76F0-49A7-A405-A08DF7888235}" destId="{63F2A9E6-FE57-45BB-8BAD-66397CC50693}" srcOrd="6" destOrd="0" presId="urn:microsoft.com/office/officeart/2005/8/layout/vProcess5"/>
    <dgm:cxn modelId="{4425DA50-B3F6-4B1C-A61C-FD6D653F391E}" type="presParOf" srcId="{AD935273-76F0-49A7-A405-A08DF7888235}" destId="{13C2C32C-89B6-48F2-946F-A2B891239C02}" srcOrd="7" destOrd="0" presId="urn:microsoft.com/office/officeart/2005/8/layout/vProcess5"/>
    <dgm:cxn modelId="{431715FA-C430-481C-8F51-020BA8880208}" type="presParOf" srcId="{AD935273-76F0-49A7-A405-A08DF7888235}" destId="{77CD9875-3D36-4EEC-86D0-198677549878}" srcOrd="8" destOrd="0" presId="urn:microsoft.com/office/officeart/2005/8/layout/vProcess5"/>
    <dgm:cxn modelId="{574006D4-0DF4-42A6-A8FC-CC6D5983DB5D}" type="presParOf" srcId="{AD935273-76F0-49A7-A405-A08DF7888235}" destId="{5BA1338A-B0DD-4903-B413-39E6B4D3A264}" srcOrd="9" destOrd="0" presId="urn:microsoft.com/office/officeart/2005/8/layout/vProcess5"/>
    <dgm:cxn modelId="{897F7B61-921B-4C64-8AF5-55F9D5457B8D}" type="presParOf" srcId="{AD935273-76F0-49A7-A405-A08DF7888235}" destId="{F78245DA-3328-4C8F-9BBE-0F7505B2E9A9}" srcOrd="10" destOrd="0" presId="urn:microsoft.com/office/officeart/2005/8/layout/vProcess5"/>
    <dgm:cxn modelId="{F24D09E8-7D33-4D47-822E-F7C900B1BA96}" type="presParOf" srcId="{AD935273-76F0-49A7-A405-A08DF7888235}" destId="{20278281-3B41-4BDE-93C9-774D7A79B0D0}" srcOrd="11" destOrd="0" presId="urn:microsoft.com/office/officeart/2005/8/layout/vProcess5"/>
    <dgm:cxn modelId="{54C85715-A8A8-4F7E-8C50-C653AF38CE80}" type="presParOf" srcId="{AD935273-76F0-49A7-A405-A08DF7888235}" destId="{4201363C-72CD-4F3D-8D67-55C8EC46804D}" srcOrd="12" destOrd="0" presId="urn:microsoft.com/office/officeart/2005/8/layout/vProcess5"/>
    <dgm:cxn modelId="{834B70B0-DBD6-4D93-B893-2B0F2ACF86A0}" type="presParOf" srcId="{AD935273-76F0-49A7-A405-A08DF7888235}" destId="{E75D05D9-BD5C-41F0-9EC4-E4BC2DB83595}" srcOrd="13" destOrd="0" presId="urn:microsoft.com/office/officeart/2005/8/layout/vProcess5"/>
    <dgm:cxn modelId="{1B2CC694-4010-46A7-B5CB-10D699D057AE}" type="presParOf" srcId="{AD935273-76F0-49A7-A405-A08DF7888235}" destId="{69A70EB1-8CCC-4210-B04D-296EDF1FB24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AADA5F-90B9-4F2C-8DFA-3F77A0038A66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3B8EAF-46AE-474E-84E8-2388539C5F39}">
      <dgm:prSet phldrT="[Text]"/>
      <dgm:spPr/>
      <dgm:t>
        <a:bodyPr/>
        <a:lstStyle/>
        <a:p>
          <a:r>
            <a:rPr lang="en-US" dirty="0" smtClean="0"/>
            <a:t>16,500 court contact</a:t>
          </a:r>
          <a:endParaRPr lang="en-US" dirty="0"/>
        </a:p>
      </dgm:t>
    </dgm:pt>
    <dgm:pt modelId="{E94A64F7-3BA1-4AD7-93F4-EB22E2B51D8D}" type="parTrans" cxnId="{6ECBA192-EFBA-483D-8CEE-6E1F53EC3DB3}">
      <dgm:prSet/>
      <dgm:spPr/>
      <dgm:t>
        <a:bodyPr/>
        <a:lstStyle/>
        <a:p>
          <a:endParaRPr lang="en-US"/>
        </a:p>
      </dgm:t>
    </dgm:pt>
    <dgm:pt modelId="{0C8699A8-79A7-4531-9A3F-6F9AAFBDD2D0}" type="sibTrans" cxnId="{6ECBA192-EFBA-483D-8CEE-6E1F53EC3DB3}">
      <dgm:prSet/>
      <dgm:spPr/>
      <dgm:t>
        <a:bodyPr/>
        <a:lstStyle/>
        <a:p>
          <a:endParaRPr lang="en-US"/>
        </a:p>
      </dgm:t>
    </dgm:pt>
    <dgm:pt modelId="{5FF20D4B-3839-48F1-A6EC-D5A70E76F085}">
      <dgm:prSet phldrT="[Text]"/>
      <dgm:spPr/>
      <dgm:t>
        <a:bodyPr/>
        <a:lstStyle/>
        <a:p>
          <a:r>
            <a:rPr lang="en-US" dirty="0" smtClean="0"/>
            <a:t>6,400 children's division</a:t>
          </a:r>
          <a:endParaRPr lang="en-US" dirty="0"/>
        </a:p>
      </dgm:t>
    </dgm:pt>
    <dgm:pt modelId="{9F8C9C36-75CF-4F30-9271-602D8C1B5180}" type="parTrans" cxnId="{6A29D156-AF9C-47AE-A8AE-52A8B5C38135}">
      <dgm:prSet/>
      <dgm:spPr/>
      <dgm:t>
        <a:bodyPr/>
        <a:lstStyle/>
        <a:p>
          <a:endParaRPr lang="en-US"/>
        </a:p>
      </dgm:t>
    </dgm:pt>
    <dgm:pt modelId="{16632FFD-92DA-41BD-8652-DDE240882166}" type="sibTrans" cxnId="{6A29D156-AF9C-47AE-A8AE-52A8B5C38135}">
      <dgm:prSet/>
      <dgm:spPr/>
      <dgm:t>
        <a:bodyPr/>
        <a:lstStyle/>
        <a:p>
          <a:endParaRPr lang="en-US"/>
        </a:p>
      </dgm:t>
    </dgm:pt>
    <dgm:pt modelId="{5CC562D8-EE7F-41C0-8AB7-09CC6F2A44FE}">
      <dgm:prSet phldrT="[Text]"/>
      <dgm:spPr/>
      <dgm:t>
        <a:bodyPr/>
        <a:lstStyle/>
        <a:p>
          <a:r>
            <a:rPr lang="en-US" dirty="0" smtClean="0"/>
            <a:t>10,000 community or informal sanction</a:t>
          </a:r>
          <a:endParaRPr lang="en-US" dirty="0"/>
        </a:p>
      </dgm:t>
    </dgm:pt>
    <dgm:pt modelId="{71BCF89E-B9FB-46D5-9AB7-395FE5E04669}" type="parTrans" cxnId="{FB31CAF3-A401-4414-A2CD-979A18C42A72}">
      <dgm:prSet/>
      <dgm:spPr/>
      <dgm:t>
        <a:bodyPr/>
        <a:lstStyle/>
        <a:p>
          <a:endParaRPr lang="en-US"/>
        </a:p>
      </dgm:t>
    </dgm:pt>
    <dgm:pt modelId="{5CA499EA-89FE-410A-9CEA-8B2664335857}" type="sibTrans" cxnId="{FB31CAF3-A401-4414-A2CD-979A18C42A72}">
      <dgm:prSet/>
      <dgm:spPr/>
      <dgm:t>
        <a:bodyPr/>
        <a:lstStyle/>
        <a:p>
          <a:endParaRPr lang="en-US"/>
        </a:p>
      </dgm:t>
    </dgm:pt>
    <dgm:pt modelId="{9F10557E-3883-486D-80D9-BF6F584B81E3}">
      <dgm:prSet phldrT="[Text]"/>
      <dgm:spPr/>
      <dgm:t>
        <a:bodyPr/>
        <a:lstStyle/>
        <a:p>
          <a:r>
            <a:rPr lang="en-US" dirty="0" smtClean="0"/>
            <a:t>2010 – 2,111 in DYS secure care </a:t>
          </a:r>
          <a:endParaRPr lang="en-US" dirty="0"/>
        </a:p>
      </dgm:t>
    </dgm:pt>
    <dgm:pt modelId="{8929CCE7-F85B-42BF-A369-8B616DFD9BEE}" type="parTrans" cxnId="{C798C2F3-B401-4B55-B117-6F8008818A7C}">
      <dgm:prSet/>
      <dgm:spPr/>
      <dgm:t>
        <a:bodyPr/>
        <a:lstStyle/>
        <a:p>
          <a:endParaRPr lang="en-US"/>
        </a:p>
      </dgm:t>
    </dgm:pt>
    <dgm:pt modelId="{7BF94200-49E0-4E34-9DBA-12BB4895CF0F}" type="sibTrans" cxnId="{C798C2F3-B401-4B55-B117-6F8008818A7C}">
      <dgm:prSet/>
      <dgm:spPr/>
      <dgm:t>
        <a:bodyPr/>
        <a:lstStyle/>
        <a:p>
          <a:endParaRPr lang="en-US"/>
        </a:p>
      </dgm:t>
    </dgm:pt>
    <dgm:pt modelId="{AF6427C7-C9F1-4FB6-AA3E-63835A4EE64A}" type="pres">
      <dgm:prSet presAssocID="{84AADA5F-90B9-4F2C-8DFA-3F77A0038A6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5A617A-293F-4D74-B377-1C2C56C7F9EF}" type="pres">
      <dgm:prSet presAssocID="{84AADA5F-90B9-4F2C-8DFA-3F77A0038A66}" presName="ellipse" presStyleLbl="trBgShp" presStyleIdx="0" presStyleCnt="1"/>
      <dgm:spPr/>
    </dgm:pt>
    <dgm:pt modelId="{C54DF946-2058-4B9D-960F-0C241A5CF567}" type="pres">
      <dgm:prSet presAssocID="{84AADA5F-90B9-4F2C-8DFA-3F77A0038A66}" presName="arrow1" presStyleLbl="fgShp" presStyleIdx="0" presStyleCnt="1"/>
      <dgm:spPr/>
    </dgm:pt>
    <dgm:pt modelId="{E8D65096-0479-4FF8-94A4-61744E064DAC}" type="pres">
      <dgm:prSet presAssocID="{84AADA5F-90B9-4F2C-8DFA-3F77A0038A6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4CDEC2-0EC6-445C-A607-B9AB28D2695B}" type="pres">
      <dgm:prSet presAssocID="{5FF20D4B-3839-48F1-A6EC-D5A70E76F085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4D61B-F01B-4D28-828A-9EBE83F5CDEF}" type="pres">
      <dgm:prSet presAssocID="{5CC562D8-EE7F-41C0-8AB7-09CC6F2A44FE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2A751-97A7-4655-B01E-D002E82827B3}" type="pres">
      <dgm:prSet presAssocID="{9F10557E-3883-486D-80D9-BF6F584B81E3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C3DE54-A59D-47F1-8BE6-F76000B07860}" type="pres">
      <dgm:prSet presAssocID="{84AADA5F-90B9-4F2C-8DFA-3F77A0038A66}" presName="funnel" presStyleLbl="trAlignAcc1" presStyleIdx="0" presStyleCnt="1" custScaleX="152995" custScaleY="125634" custLinFactNeighborX="-899" custLinFactNeighborY="-8612"/>
      <dgm:spPr/>
    </dgm:pt>
  </dgm:ptLst>
  <dgm:cxnLst>
    <dgm:cxn modelId="{893FCD62-6072-47EA-8D4F-0181B3BA64C3}" type="presOf" srcId="{733B8EAF-46AE-474E-84E8-2388539C5F39}" destId="{1012A751-97A7-4655-B01E-D002E82827B3}" srcOrd="0" destOrd="0" presId="urn:microsoft.com/office/officeart/2005/8/layout/funnel1"/>
    <dgm:cxn modelId="{FB31CAF3-A401-4414-A2CD-979A18C42A72}" srcId="{84AADA5F-90B9-4F2C-8DFA-3F77A0038A66}" destId="{5CC562D8-EE7F-41C0-8AB7-09CC6F2A44FE}" srcOrd="2" destOrd="0" parTransId="{71BCF89E-B9FB-46D5-9AB7-395FE5E04669}" sibTransId="{5CA499EA-89FE-410A-9CEA-8B2664335857}"/>
    <dgm:cxn modelId="{6DF857EA-0D59-4663-A115-EF8F0F0769D0}" type="presOf" srcId="{5FF20D4B-3839-48F1-A6EC-D5A70E76F085}" destId="{D1B4D61B-F01B-4D28-828A-9EBE83F5CDEF}" srcOrd="0" destOrd="0" presId="urn:microsoft.com/office/officeart/2005/8/layout/funnel1"/>
    <dgm:cxn modelId="{2CDF3B91-8A0F-42FD-A736-2E1BCA31AC36}" type="presOf" srcId="{5CC562D8-EE7F-41C0-8AB7-09CC6F2A44FE}" destId="{774CDEC2-0EC6-445C-A607-B9AB28D2695B}" srcOrd="0" destOrd="0" presId="urn:microsoft.com/office/officeart/2005/8/layout/funnel1"/>
    <dgm:cxn modelId="{6ECBA192-EFBA-483D-8CEE-6E1F53EC3DB3}" srcId="{84AADA5F-90B9-4F2C-8DFA-3F77A0038A66}" destId="{733B8EAF-46AE-474E-84E8-2388539C5F39}" srcOrd="0" destOrd="0" parTransId="{E94A64F7-3BA1-4AD7-93F4-EB22E2B51D8D}" sibTransId="{0C8699A8-79A7-4531-9A3F-6F9AAFBDD2D0}"/>
    <dgm:cxn modelId="{6A29D156-AF9C-47AE-A8AE-52A8B5C38135}" srcId="{84AADA5F-90B9-4F2C-8DFA-3F77A0038A66}" destId="{5FF20D4B-3839-48F1-A6EC-D5A70E76F085}" srcOrd="1" destOrd="0" parTransId="{9F8C9C36-75CF-4F30-9271-602D8C1B5180}" sibTransId="{16632FFD-92DA-41BD-8652-DDE240882166}"/>
    <dgm:cxn modelId="{BA267154-BF7C-4878-9B6F-28ECCDB3FB6E}" type="presOf" srcId="{9F10557E-3883-486D-80D9-BF6F584B81E3}" destId="{E8D65096-0479-4FF8-94A4-61744E064DAC}" srcOrd="0" destOrd="0" presId="urn:microsoft.com/office/officeart/2005/8/layout/funnel1"/>
    <dgm:cxn modelId="{C798C2F3-B401-4B55-B117-6F8008818A7C}" srcId="{84AADA5F-90B9-4F2C-8DFA-3F77A0038A66}" destId="{9F10557E-3883-486D-80D9-BF6F584B81E3}" srcOrd="3" destOrd="0" parTransId="{8929CCE7-F85B-42BF-A369-8B616DFD9BEE}" sibTransId="{7BF94200-49E0-4E34-9DBA-12BB4895CF0F}"/>
    <dgm:cxn modelId="{8B81A160-DD9D-4A03-A949-D1C8E2C1838C}" type="presOf" srcId="{84AADA5F-90B9-4F2C-8DFA-3F77A0038A66}" destId="{AF6427C7-C9F1-4FB6-AA3E-63835A4EE64A}" srcOrd="0" destOrd="0" presId="urn:microsoft.com/office/officeart/2005/8/layout/funnel1"/>
    <dgm:cxn modelId="{024EB16C-A2D0-489F-8BE5-6296E2529BE3}" type="presParOf" srcId="{AF6427C7-C9F1-4FB6-AA3E-63835A4EE64A}" destId="{475A617A-293F-4D74-B377-1C2C56C7F9EF}" srcOrd="0" destOrd="0" presId="urn:microsoft.com/office/officeart/2005/8/layout/funnel1"/>
    <dgm:cxn modelId="{FE3E026B-0EC2-4069-91D3-0DD58B955CF7}" type="presParOf" srcId="{AF6427C7-C9F1-4FB6-AA3E-63835A4EE64A}" destId="{C54DF946-2058-4B9D-960F-0C241A5CF567}" srcOrd="1" destOrd="0" presId="urn:microsoft.com/office/officeart/2005/8/layout/funnel1"/>
    <dgm:cxn modelId="{198EF8F5-2BE6-479F-9381-87970BB687BE}" type="presParOf" srcId="{AF6427C7-C9F1-4FB6-AA3E-63835A4EE64A}" destId="{E8D65096-0479-4FF8-94A4-61744E064DAC}" srcOrd="2" destOrd="0" presId="urn:microsoft.com/office/officeart/2005/8/layout/funnel1"/>
    <dgm:cxn modelId="{B2F0E17C-91DE-4342-AABB-CB632DB594C2}" type="presParOf" srcId="{AF6427C7-C9F1-4FB6-AA3E-63835A4EE64A}" destId="{774CDEC2-0EC6-445C-A607-B9AB28D2695B}" srcOrd="3" destOrd="0" presId="urn:microsoft.com/office/officeart/2005/8/layout/funnel1"/>
    <dgm:cxn modelId="{557C4841-4948-48A3-ABAA-40C62F1A21FC}" type="presParOf" srcId="{AF6427C7-C9F1-4FB6-AA3E-63835A4EE64A}" destId="{D1B4D61B-F01B-4D28-828A-9EBE83F5CDEF}" srcOrd="4" destOrd="0" presId="urn:microsoft.com/office/officeart/2005/8/layout/funnel1"/>
    <dgm:cxn modelId="{7CFFA6A5-2853-4908-990B-66871DE41775}" type="presParOf" srcId="{AF6427C7-C9F1-4FB6-AA3E-63835A4EE64A}" destId="{1012A751-97A7-4655-B01E-D002E82827B3}" srcOrd="5" destOrd="0" presId="urn:microsoft.com/office/officeart/2005/8/layout/funnel1"/>
    <dgm:cxn modelId="{F5F8D592-1E3E-4478-9EC0-B4F561E1827A}" type="presParOf" srcId="{AF6427C7-C9F1-4FB6-AA3E-63835A4EE64A}" destId="{1EC3DE54-A59D-47F1-8BE6-F76000B0786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80067-3E82-43ED-88F0-7C7F77D2F847}">
      <dsp:nvSpPr>
        <dsp:cNvPr id="0" name=""/>
        <dsp:cNvSpPr/>
      </dsp:nvSpPr>
      <dsp:spPr>
        <a:xfrm>
          <a:off x="0" y="0"/>
          <a:ext cx="5750052" cy="877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1957.  Unified Juvenile Court Act. W.E. Sears Youth Center in Popular Bluff was approved.</a:t>
          </a:r>
          <a:endParaRPr lang="en-US" sz="1600" kern="1200" dirty="0"/>
        </a:p>
      </dsp:txBody>
      <dsp:txXfrm>
        <a:off x="25694" y="25694"/>
        <a:ext cx="4700789" cy="825864"/>
      </dsp:txXfrm>
    </dsp:sp>
    <dsp:sp modelId="{95EEAE65-D499-4294-8D7D-E50C51DEDA38}">
      <dsp:nvSpPr>
        <dsp:cNvPr id="0" name=""/>
        <dsp:cNvSpPr/>
      </dsp:nvSpPr>
      <dsp:spPr>
        <a:xfrm>
          <a:off x="429387" y="999093"/>
          <a:ext cx="5750052" cy="877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1975.  US District Court Western District of Missouri filed consent decree over conditions at Boonville.  </a:t>
          </a:r>
          <a:endParaRPr lang="en-US" sz="1600" kern="1200" dirty="0"/>
        </a:p>
      </dsp:txBody>
      <dsp:txXfrm>
        <a:off x="455081" y="1024787"/>
        <a:ext cx="4699062" cy="825864"/>
      </dsp:txXfrm>
    </dsp:sp>
    <dsp:sp modelId="{A1D25460-805C-4196-A792-B792AB6BFDF3}">
      <dsp:nvSpPr>
        <dsp:cNvPr id="0" name=""/>
        <dsp:cNvSpPr/>
      </dsp:nvSpPr>
      <dsp:spPr>
        <a:xfrm>
          <a:off x="858774" y="1998186"/>
          <a:ext cx="5750052" cy="877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1983.  All large, congregate juvenile facilities are closed.  Dorm style cottages are built.</a:t>
          </a:r>
          <a:endParaRPr lang="en-US" sz="1600" kern="1200" dirty="0"/>
        </a:p>
      </dsp:txBody>
      <dsp:txXfrm>
        <a:off x="884468" y="2023880"/>
        <a:ext cx="4699062" cy="825864"/>
      </dsp:txXfrm>
    </dsp:sp>
    <dsp:sp modelId="{5F0C9147-80BA-4105-9660-FD8626C4B5F6}">
      <dsp:nvSpPr>
        <dsp:cNvPr id="0" name=""/>
        <dsp:cNvSpPr/>
      </dsp:nvSpPr>
      <dsp:spPr>
        <a:xfrm>
          <a:off x="1288161" y="2997279"/>
          <a:ext cx="5750052" cy="877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1987. Youth Services Advisory Board. Budget increased from $15 million to $60 million.  </a:t>
          </a:r>
          <a:endParaRPr lang="en-US" sz="1600" kern="1200" dirty="0"/>
        </a:p>
      </dsp:txBody>
      <dsp:txXfrm>
        <a:off x="1313855" y="3022973"/>
        <a:ext cx="4699062" cy="825864"/>
      </dsp:txXfrm>
    </dsp:sp>
    <dsp:sp modelId="{09221DDB-BD17-4FB8-BA4E-76495CC1CF48}">
      <dsp:nvSpPr>
        <dsp:cNvPr id="0" name=""/>
        <dsp:cNvSpPr/>
      </dsp:nvSpPr>
      <dsp:spPr>
        <a:xfrm>
          <a:off x="1717548" y="3996372"/>
          <a:ext cx="5750052" cy="877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2005.  Office of State Court Administration – Juvenile and Family Court Division </a:t>
          </a:r>
          <a:endParaRPr lang="en-US" sz="1600" kern="1200" dirty="0"/>
        </a:p>
      </dsp:txBody>
      <dsp:txXfrm>
        <a:off x="1743242" y="4022066"/>
        <a:ext cx="4699062" cy="825864"/>
      </dsp:txXfrm>
    </dsp:sp>
    <dsp:sp modelId="{63F2A9E6-FE57-45BB-8BAD-66397CC50693}">
      <dsp:nvSpPr>
        <dsp:cNvPr id="0" name=""/>
        <dsp:cNvSpPr/>
      </dsp:nvSpPr>
      <dsp:spPr>
        <a:xfrm>
          <a:off x="5179837" y="640881"/>
          <a:ext cx="570214" cy="57021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308135" y="640881"/>
        <a:ext cx="313618" cy="429086"/>
      </dsp:txXfrm>
    </dsp:sp>
    <dsp:sp modelId="{13C2C32C-89B6-48F2-946F-A2B891239C02}">
      <dsp:nvSpPr>
        <dsp:cNvPr id="0" name=""/>
        <dsp:cNvSpPr/>
      </dsp:nvSpPr>
      <dsp:spPr>
        <a:xfrm>
          <a:off x="5609224" y="1639974"/>
          <a:ext cx="570214" cy="57021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737522" y="1639974"/>
        <a:ext cx="313618" cy="429086"/>
      </dsp:txXfrm>
    </dsp:sp>
    <dsp:sp modelId="{77CD9875-3D36-4EEC-86D0-198677549878}">
      <dsp:nvSpPr>
        <dsp:cNvPr id="0" name=""/>
        <dsp:cNvSpPr/>
      </dsp:nvSpPr>
      <dsp:spPr>
        <a:xfrm>
          <a:off x="6038611" y="2624447"/>
          <a:ext cx="570214" cy="57021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6166909" y="2624447"/>
        <a:ext cx="313618" cy="429086"/>
      </dsp:txXfrm>
    </dsp:sp>
    <dsp:sp modelId="{5BA1338A-B0DD-4903-B413-39E6B4D3A264}">
      <dsp:nvSpPr>
        <dsp:cNvPr id="0" name=""/>
        <dsp:cNvSpPr/>
      </dsp:nvSpPr>
      <dsp:spPr>
        <a:xfrm>
          <a:off x="6467998" y="3633287"/>
          <a:ext cx="570214" cy="57021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6596296" y="3633287"/>
        <a:ext cx="313618" cy="4290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98DA652-D7AD-42C2-BE23-A3C7B133ABC5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B769272-4C7A-4E50-91E0-A459E79A8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DA652-D7AD-42C2-BE23-A3C7B133ABC5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9272-4C7A-4E50-91E0-A459E79A8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DA652-D7AD-42C2-BE23-A3C7B133ABC5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9272-4C7A-4E50-91E0-A459E79A8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98DA652-D7AD-42C2-BE23-A3C7B133ABC5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B769272-4C7A-4E50-91E0-A459E79A8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98DA652-D7AD-42C2-BE23-A3C7B133ABC5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B769272-4C7A-4E50-91E0-A459E79A8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DA652-D7AD-42C2-BE23-A3C7B133ABC5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9272-4C7A-4E50-91E0-A459E79A8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DA652-D7AD-42C2-BE23-A3C7B133ABC5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9272-4C7A-4E50-91E0-A459E79A8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8DA652-D7AD-42C2-BE23-A3C7B133ABC5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B769272-4C7A-4E50-91E0-A459E79A8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DA652-D7AD-42C2-BE23-A3C7B133ABC5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9272-4C7A-4E50-91E0-A459E79A8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98DA652-D7AD-42C2-BE23-A3C7B133ABC5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B769272-4C7A-4E50-91E0-A459E79A8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8DA652-D7AD-42C2-BE23-A3C7B133ABC5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B769272-4C7A-4E50-91E0-A459E79A8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98DA652-D7AD-42C2-BE23-A3C7B133ABC5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B769272-4C7A-4E50-91E0-A459E79A8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siconsulting.org/" TargetMode="External"/><Relationship Id="rId2" Type="http://schemas.openxmlformats.org/officeDocument/2006/relationships/hyperlink" Target="http://www.missouriapproach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7rNo1KDZnuo" TargetMode="External"/><Relationship Id="rId5" Type="http://schemas.openxmlformats.org/officeDocument/2006/relationships/hyperlink" Target="http://www.aecf.org/~/media/Pubs/Initiatives/Juvenile%20Detention%20Alternatives%20Initiative/MOModel/MO_Fullreport_webfinal.pdf" TargetMode="External"/><Relationship Id="rId4" Type="http://schemas.openxmlformats.org/officeDocument/2006/relationships/hyperlink" Target="http://cjjr.georgetown.edu/pdfs/ebp/ebppaper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Missouri Model: What Works for Juvenile Corrections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Beth M. Huebner </a:t>
            </a:r>
          </a:p>
          <a:p>
            <a:r>
              <a:rPr lang="en-US" dirty="0" smtClean="0"/>
              <a:t>University of Missouri – St. Louis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Juveniles under Secure Care 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1752600"/>
          <a:ext cx="6324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447800" y="1447800"/>
            <a:ext cx="1785937" cy="1328737"/>
            <a:chOff x="3044190" y="510752"/>
            <a:chExt cx="1328737" cy="1328737"/>
          </a:xfrm>
        </p:grpSpPr>
        <p:sp>
          <p:nvSpPr>
            <p:cNvPr id="9" name="Oval 8"/>
            <p:cNvSpPr/>
            <p:nvPr/>
          </p:nvSpPr>
          <p:spPr>
            <a:xfrm>
              <a:off x="3044190" y="510752"/>
              <a:ext cx="1328737" cy="132873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3238779" y="705341"/>
              <a:ext cx="939559" cy="9395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649,000 children aged 10-17</a:t>
              </a:r>
              <a:endParaRPr lang="en-US" sz="13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Under Supervision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Demographic Characteristics</a:t>
            </a:r>
          </a:p>
          <a:p>
            <a:pPr lvl="1"/>
            <a:r>
              <a:rPr lang="en-US" dirty="0" smtClean="0"/>
              <a:t>Predominately Male Population (86% Male; 14% Female)</a:t>
            </a:r>
          </a:p>
          <a:p>
            <a:pPr lvl="1"/>
            <a:r>
              <a:rPr lang="en-US" dirty="0" smtClean="0"/>
              <a:t>Average age 15</a:t>
            </a:r>
          </a:p>
          <a:p>
            <a:pPr lvl="1"/>
            <a:r>
              <a:rPr lang="en-US" dirty="0" smtClean="0"/>
              <a:t>37% are of minority race</a:t>
            </a:r>
          </a:p>
          <a:p>
            <a:pPr lvl="1"/>
            <a:r>
              <a:rPr lang="en-US" dirty="0" smtClean="0"/>
              <a:t>66% from metro areas</a:t>
            </a:r>
          </a:p>
          <a:p>
            <a:pPr lvl="2"/>
            <a:r>
              <a:rPr lang="en-US" dirty="0" smtClean="0"/>
              <a:t>29% from St. Louis </a:t>
            </a:r>
          </a:p>
          <a:p>
            <a:pPr lvl="2"/>
            <a:endParaRPr lang="en-US" dirty="0" smtClean="0"/>
          </a:p>
          <a:p>
            <a:r>
              <a:rPr lang="en-US" b="1" dirty="0" smtClean="0"/>
              <a:t>Incarcerated Offense</a:t>
            </a:r>
          </a:p>
          <a:p>
            <a:pPr lvl="1"/>
            <a:r>
              <a:rPr lang="en-US" dirty="0" smtClean="0"/>
              <a:t>11% serious personal felonies (robbery, assault)</a:t>
            </a:r>
          </a:p>
          <a:p>
            <a:pPr lvl="1"/>
            <a:r>
              <a:rPr lang="en-US" dirty="0" smtClean="0"/>
              <a:t>42% non-personal felonies (drug &amp; property offenses)</a:t>
            </a:r>
          </a:p>
          <a:p>
            <a:pPr lvl="1"/>
            <a:r>
              <a:rPr lang="en-US" dirty="0" smtClean="0"/>
              <a:t>37% misdemeanors</a:t>
            </a:r>
          </a:p>
          <a:p>
            <a:pPr lvl="1"/>
            <a:r>
              <a:rPr lang="en-US" dirty="0" smtClean="0"/>
              <a:t>10% juvenile offenses 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Social and Educational Needs</a:t>
            </a:r>
          </a:p>
          <a:p>
            <a:pPr lvl="1"/>
            <a:r>
              <a:rPr lang="en-US" dirty="0" smtClean="0"/>
              <a:t>Youth have an average of 9 years of schooling </a:t>
            </a:r>
          </a:p>
          <a:p>
            <a:pPr lvl="2"/>
            <a:r>
              <a:rPr lang="en-US" dirty="0" smtClean="0"/>
              <a:t>34% diagnosed educational disability </a:t>
            </a:r>
          </a:p>
          <a:p>
            <a:pPr lvl="1"/>
            <a:r>
              <a:rPr lang="en-US" dirty="0" smtClean="0"/>
              <a:t>38% with an active mental health diagnosis</a:t>
            </a:r>
          </a:p>
          <a:p>
            <a:pPr lvl="1"/>
            <a:r>
              <a:rPr lang="en-US" dirty="0" smtClean="0"/>
              <a:t>58% substance abuse history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end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81001"/>
            <a:ext cx="7239000" cy="6051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Missouri Model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“What Works” in Juvenile Corrections </a:t>
            </a:r>
            <a:br>
              <a:rPr lang="en-US" dirty="0" smtClean="0"/>
            </a:br>
            <a:r>
              <a:rPr lang="en-US" b="1" dirty="0" smtClean="0"/>
              <a:t>Therapeutic Services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Intervention Points – </a:t>
            </a:r>
            <a:r>
              <a:rPr lang="en-US" dirty="0" err="1" smtClean="0"/>
              <a:t>Lipsey</a:t>
            </a:r>
            <a:r>
              <a:rPr lang="en-US" dirty="0" smtClean="0"/>
              <a:t> and Colleagues </a:t>
            </a:r>
          </a:p>
          <a:p>
            <a:pPr lvl="1"/>
            <a:r>
              <a:rPr lang="en-US" dirty="0" smtClean="0"/>
              <a:t>Therapeutic control is more effective </a:t>
            </a:r>
          </a:p>
          <a:p>
            <a:pPr lvl="1"/>
            <a:r>
              <a:rPr lang="en-US" dirty="0" smtClean="0"/>
              <a:t>Incarceration and deterrence based programs have little influence on recidivism.  </a:t>
            </a:r>
          </a:p>
          <a:p>
            <a:r>
              <a:rPr lang="en-US" dirty="0" smtClean="0"/>
              <a:t>Elements of the Missouri Therapeutic Model </a:t>
            </a:r>
          </a:p>
          <a:p>
            <a:pPr lvl="1"/>
            <a:r>
              <a:rPr lang="en-US" dirty="0" smtClean="0"/>
              <a:t>Restorative, small communities.</a:t>
            </a:r>
          </a:p>
          <a:p>
            <a:pPr lvl="2"/>
            <a:r>
              <a:rPr lang="en-US" dirty="0" smtClean="0"/>
              <a:t>1:6 staff ratio </a:t>
            </a:r>
          </a:p>
          <a:p>
            <a:pPr lvl="2"/>
            <a:r>
              <a:rPr lang="en-US" dirty="0" smtClean="0"/>
              <a:t>Small group interactions (10-12 individuals per group)</a:t>
            </a:r>
          </a:p>
          <a:p>
            <a:pPr lvl="2"/>
            <a:r>
              <a:rPr lang="en-US" dirty="0" smtClean="0"/>
              <a:t>Youth are placed within a 75 mile radius of their home</a:t>
            </a:r>
          </a:p>
          <a:p>
            <a:pPr lvl="1"/>
            <a:r>
              <a:rPr lang="en-US" dirty="0" smtClean="0"/>
              <a:t>Active Supervision </a:t>
            </a:r>
          </a:p>
          <a:p>
            <a:pPr lvl="2"/>
            <a:r>
              <a:rPr lang="en-US" dirty="0" smtClean="0"/>
              <a:t>Smaller, less crowded institutions are more likely to emphasize rehabilitation.  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“What Works”: Needs Based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 on high risk offenders.  </a:t>
            </a:r>
          </a:p>
          <a:p>
            <a:pPr lvl="2"/>
            <a:r>
              <a:rPr lang="en-US" dirty="0" smtClean="0"/>
              <a:t>Comprehensive case management </a:t>
            </a:r>
          </a:p>
          <a:p>
            <a:pPr lvl="2"/>
            <a:r>
              <a:rPr lang="en-US" dirty="0" smtClean="0"/>
              <a:t>Sophisticated risk assessment tools </a:t>
            </a:r>
          </a:p>
          <a:p>
            <a:endParaRPr lang="en-US" dirty="0" smtClean="0"/>
          </a:p>
          <a:p>
            <a:r>
              <a:rPr lang="en-US" dirty="0" smtClean="0"/>
              <a:t>RNR Model </a:t>
            </a:r>
          </a:p>
          <a:p>
            <a:pPr lvl="1"/>
            <a:r>
              <a:rPr lang="en-US" b="1" dirty="0" smtClean="0"/>
              <a:t>Risk</a:t>
            </a:r>
            <a:r>
              <a:rPr lang="en-US" dirty="0" smtClean="0"/>
              <a:t>  - Match the level of service to the offender's risk to re-offend. </a:t>
            </a:r>
          </a:p>
          <a:p>
            <a:pPr lvl="1"/>
            <a:r>
              <a:rPr lang="en-US" b="1" dirty="0" smtClean="0"/>
              <a:t>Need</a:t>
            </a:r>
            <a:r>
              <a:rPr lang="en-US" dirty="0" smtClean="0"/>
              <a:t> - Assess </a:t>
            </a:r>
            <a:r>
              <a:rPr lang="en-US" dirty="0" err="1" smtClean="0"/>
              <a:t>criminogenic</a:t>
            </a:r>
            <a:r>
              <a:rPr lang="en-US" dirty="0" smtClean="0"/>
              <a:t> needs and target them in treatment.</a:t>
            </a:r>
          </a:p>
          <a:p>
            <a:pPr lvl="1"/>
            <a:r>
              <a:rPr lang="en-US" b="1" dirty="0" err="1" smtClean="0"/>
              <a:t>Responsivity</a:t>
            </a:r>
            <a:r>
              <a:rPr lang="en-US" b="1" dirty="0" smtClean="0"/>
              <a:t> – </a:t>
            </a:r>
            <a:r>
              <a:rPr lang="en-US" dirty="0" smtClean="0"/>
              <a:t>Tailor treatment and intervention to the learning style, motivation, abilities, and strengths of the offender.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Diversion – Managing the institutional Population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Approximately $4 million of the total DYS budget is allotted to courts for diversion programs.</a:t>
            </a:r>
          </a:p>
          <a:p>
            <a:r>
              <a:rPr lang="en-US" dirty="0" smtClean="0"/>
              <a:t>GOAL: Increase therapeutic programming while maintaining ties to the community.    </a:t>
            </a:r>
          </a:p>
          <a:p>
            <a:pPr lvl="1"/>
            <a:r>
              <a:rPr lang="en-US" dirty="0" smtClean="0"/>
              <a:t>In 2010, 7,291 were referred to diversion </a:t>
            </a:r>
          </a:p>
          <a:p>
            <a:pPr lvl="1"/>
            <a:r>
              <a:rPr lang="en-US" dirty="0" smtClean="0"/>
              <a:t>Only 6% were eventually sent to institutional care </a:t>
            </a:r>
          </a:p>
          <a:p>
            <a:r>
              <a:rPr lang="en-US" dirty="0" smtClean="0"/>
              <a:t>Annie E. Casey Juvenile Detention Initiatives Program.  </a:t>
            </a:r>
          </a:p>
          <a:p>
            <a:pPr lvl="1"/>
            <a:r>
              <a:rPr lang="en-US" dirty="0" smtClean="0"/>
              <a:t>Rate of juvenile detention: 246 per 100,000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Treatment – “What Works”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Positive treatment centered environment.</a:t>
            </a:r>
          </a:p>
          <a:p>
            <a:pPr lvl="1"/>
            <a:r>
              <a:rPr lang="en-US" dirty="0" smtClean="0"/>
              <a:t>Cognitive behavioral programming </a:t>
            </a:r>
          </a:p>
          <a:p>
            <a:pPr lvl="1"/>
            <a:r>
              <a:rPr lang="en-US" dirty="0" smtClean="0"/>
              <a:t>Behavioral Interventions </a:t>
            </a:r>
          </a:p>
          <a:p>
            <a:pPr lvl="1"/>
            <a:r>
              <a:rPr lang="en-US" dirty="0" smtClean="0"/>
              <a:t>Education </a:t>
            </a:r>
          </a:p>
          <a:p>
            <a:pPr lvl="1"/>
            <a:r>
              <a:rPr lang="en-US" dirty="0" smtClean="0"/>
              <a:t>Social Skills</a:t>
            </a:r>
          </a:p>
          <a:p>
            <a:r>
              <a:rPr lang="en-US" dirty="0" smtClean="0"/>
              <a:t>No one central program model </a:t>
            </a:r>
          </a:p>
          <a:p>
            <a:r>
              <a:rPr lang="en-US" dirty="0" smtClean="0"/>
              <a:t>All services are provided by DYS staff.  No outside contractors.  </a:t>
            </a:r>
          </a:p>
          <a:p>
            <a:pPr lvl="1"/>
            <a:r>
              <a:rPr lang="en-US" dirty="0" smtClean="0"/>
              <a:t>Increased the educational requirements of staff.</a:t>
            </a:r>
          </a:p>
          <a:p>
            <a:pPr lvl="1"/>
            <a:r>
              <a:rPr lang="en-US" dirty="0" smtClean="0"/>
              <a:t>Enhanced, annual training.</a:t>
            </a:r>
          </a:p>
          <a:p>
            <a:pPr lvl="1"/>
            <a:r>
              <a:rPr lang="en-US" dirty="0" smtClean="0"/>
              <a:t>Individual treatment plans vs. flavor of the month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/>
          <a:lstStyle/>
          <a:p>
            <a:r>
              <a:rPr lang="en-US" dirty="0" smtClean="0"/>
              <a:t>Counseling, Accountability, and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7200" cy="4873752"/>
          </a:xfrm>
        </p:spPr>
        <p:txBody>
          <a:bodyPr/>
          <a:lstStyle/>
          <a:p>
            <a:r>
              <a:rPr lang="en-US" dirty="0" smtClean="0"/>
              <a:t>Peer Centered Treatment Model </a:t>
            </a:r>
          </a:p>
          <a:p>
            <a:r>
              <a:rPr lang="en-US" dirty="0" smtClean="0"/>
              <a:t>Assumption: Successful programs must address cultural values of youth, school and peer relationships, and extended family and work.</a:t>
            </a:r>
          </a:p>
          <a:p>
            <a:pPr lvl="1"/>
            <a:r>
              <a:rPr lang="en-US" dirty="0" smtClean="0"/>
              <a:t>Change does not occur in isolation </a:t>
            </a:r>
          </a:p>
          <a:p>
            <a:endParaRPr lang="en-US" dirty="0" smtClean="0"/>
          </a:p>
          <a:p>
            <a:r>
              <a:rPr lang="en-US" dirty="0" smtClean="0"/>
              <a:t>Therapeutic setting with goals and accountability.</a:t>
            </a:r>
          </a:p>
          <a:p>
            <a:pPr lvl="1"/>
            <a:r>
              <a:rPr lang="en-US" dirty="0" smtClean="0"/>
              <a:t>Extends the duration and intensity of the treatment model.  </a:t>
            </a:r>
          </a:p>
          <a:p>
            <a:pPr lvl="1"/>
            <a:r>
              <a:rPr lang="en-US" dirty="0" smtClean="0"/>
              <a:t>Very similar programmatic model to the Therapeutic Community program used with adult corrections.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– A central Domain of Delinquency and Resilience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DYS is an accredited school district, and all youth have 6 hours of schooling a day.  </a:t>
            </a:r>
          </a:p>
          <a:p>
            <a:r>
              <a:rPr lang="en-US" dirty="0" smtClean="0"/>
              <a:t>The DYS has 150 teachers and 42 educational programs.</a:t>
            </a:r>
          </a:p>
          <a:p>
            <a:r>
              <a:rPr lang="en-US" dirty="0" smtClean="0"/>
              <a:t>You can continue in the educational system until graduation.</a:t>
            </a:r>
          </a:p>
          <a:p>
            <a:pPr lvl="1"/>
            <a:r>
              <a:rPr lang="en-US" dirty="0" smtClean="0"/>
              <a:t>A central component of the continuum of care.  </a:t>
            </a:r>
          </a:p>
          <a:p>
            <a:pPr lvl="1"/>
            <a:r>
              <a:rPr lang="en-US" dirty="0" smtClean="0"/>
              <a:t>All educators are part of the DYS treatment team.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Destination in Missouri Juvenile Corrections 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9400" y="3352800"/>
            <a:ext cx="4673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46482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Starting with a different place to find a new destination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5943600"/>
            <a:ext cx="25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Missouri DYS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“What Works”: Aftercare 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Individuals are at greatest risk immediately following release.</a:t>
            </a:r>
          </a:p>
          <a:p>
            <a:r>
              <a:rPr lang="en-US" dirty="0" smtClean="0"/>
              <a:t>Comprehensive case management</a:t>
            </a:r>
          </a:p>
          <a:p>
            <a:pPr lvl="1"/>
            <a:r>
              <a:rPr lang="en-US" dirty="0" smtClean="0"/>
              <a:t>Maintain supervision by case specialist and DYS caseworker.</a:t>
            </a:r>
          </a:p>
          <a:p>
            <a:r>
              <a:rPr lang="en-US" dirty="0" smtClean="0"/>
              <a:t>Wrap Around Services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Community Services </a:t>
            </a:r>
          </a:p>
          <a:p>
            <a:pPr lvl="1"/>
            <a:r>
              <a:rPr lang="en-US" dirty="0" smtClean="0"/>
              <a:t>Community mentors </a:t>
            </a:r>
          </a:p>
          <a:p>
            <a:r>
              <a:rPr lang="en-US" dirty="0" smtClean="0"/>
              <a:t>Division of Workforce Development </a:t>
            </a:r>
          </a:p>
          <a:p>
            <a:pPr lvl="1"/>
            <a:r>
              <a:rPr lang="en-US" dirty="0" smtClean="0"/>
              <a:t>Job placement and sharing program.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Evaluations, Outcomes &amp; New Directions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Outcome Assessment – General Conclusions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048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Critical Elements of a Successful Intervention </a:t>
            </a:r>
          </a:p>
          <a:p>
            <a:r>
              <a:rPr lang="en-US" dirty="0" smtClean="0"/>
              <a:t>Intensity </a:t>
            </a:r>
          </a:p>
          <a:p>
            <a:pPr lvl="1"/>
            <a:r>
              <a:rPr lang="en-US" dirty="0" smtClean="0"/>
              <a:t>Clients need frequent contact – particularly at the beginning of release.  </a:t>
            </a:r>
          </a:p>
          <a:p>
            <a:r>
              <a:rPr lang="en-US" dirty="0" smtClean="0"/>
              <a:t>Duration </a:t>
            </a:r>
          </a:p>
          <a:p>
            <a:pPr lvl="1"/>
            <a:r>
              <a:rPr lang="en-US" dirty="0" smtClean="0"/>
              <a:t>Programs longer than 90 days are most successful.</a:t>
            </a:r>
          </a:p>
          <a:p>
            <a:r>
              <a:rPr lang="en-US" dirty="0" smtClean="0"/>
              <a:t>Fidelity </a:t>
            </a:r>
          </a:p>
          <a:p>
            <a:pPr lvl="1"/>
            <a:r>
              <a:rPr lang="en-US" dirty="0" smtClean="0"/>
              <a:t>Do what you say you are going to do – all the time – with each individual.  </a:t>
            </a:r>
          </a:p>
          <a:p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953000"/>
            <a:ext cx="7467600" cy="150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Year Recidivism Outcomes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647700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Annie E. Casey Foundation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Comparisons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48768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38800" y="6324600"/>
            <a:ext cx="25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Annie E. Casey Foundation 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Reported Outcomes by DYS Staff</a:t>
            </a:r>
            <a:br>
              <a:rPr lang="en-US" dirty="0" smtClean="0"/>
            </a:br>
            <a:r>
              <a:rPr lang="en-US" b="1" dirty="0" smtClean="0"/>
              <a:t>Enhanced Institutional Environment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Enhanced Institutional Environment </a:t>
            </a:r>
          </a:p>
          <a:p>
            <a:r>
              <a:rPr lang="en-US" b="1" dirty="0" smtClean="0"/>
              <a:t>Safety Outcomes: Missouri vs. Ohio</a:t>
            </a:r>
          </a:p>
          <a:p>
            <a:pPr>
              <a:buNone/>
            </a:pPr>
            <a:r>
              <a:rPr lang="en-US" sz="800" dirty="0" smtClean="0"/>
              <a:t>(INCIDENTS PER 1,000 CUSTODY DAYS—2005)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sz="1000" dirty="0" smtClean="0"/>
          </a:p>
          <a:p>
            <a:pPr lvl="1"/>
            <a:endParaRPr lang="en-US" sz="1000" dirty="0" smtClean="0"/>
          </a:p>
          <a:p>
            <a:pPr lvl="1"/>
            <a:r>
              <a:rPr lang="en-US" sz="1000" dirty="0" smtClean="0"/>
              <a:t>Source: Research by Dick Mendel (2008) comparing Missouri DYS to youth correctional programs participating in the Performance Based Standards (</a:t>
            </a:r>
            <a:r>
              <a:rPr lang="en-US" sz="1000" dirty="0" err="1" smtClean="0"/>
              <a:t>PbS</a:t>
            </a:r>
            <a:r>
              <a:rPr lang="en-US" sz="1000" dirty="0" smtClean="0"/>
              <a:t>) process. Annie E. Casey Report </a:t>
            </a:r>
            <a:endParaRPr lang="en-US" sz="1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5800" y="2667000"/>
          <a:ext cx="7162800" cy="2969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447800"/>
                <a:gridCol w="1790700"/>
                <a:gridCol w="1790700"/>
              </a:tblGrid>
              <a:tr h="3227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Ohio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Missouri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Ratio</a:t>
                      </a:r>
                      <a:endParaRPr lang="en-US" dirty="0"/>
                    </a:p>
                  </a:txBody>
                  <a:tcPr/>
                </a:tc>
              </a:tr>
              <a:tr h="806824">
                <a:tc>
                  <a:txBody>
                    <a:bodyPr/>
                    <a:lstStyle/>
                    <a:p>
                      <a:endParaRPr kumimoji="0" lang="en-US" sz="1800" u="non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Mechanical Restraints 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2.5:1</a:t>
                      </a:r>
                      <a:endParaRPr lang="en-US" dirty="0"/>
                    </a:p>
                  </a:txBody>
                  <a:tcPr/>
                </a:tc>
              </a:tr>
              <a:tr h="564776">
                <a:tc>
                  <a:txBody>
                    <a:bodyPr/>
                    <a:lstStyle/>
                    <a:p>
                      <a:endParaRPr kumimoji="0" lang="en-US" sz="1800" u="non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fr-FR" sz="180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Isolation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245:1</a:t>
                      </a:r>
                      <a:endParaRPr lang="en-US" dirty="0"/>
                    </a:p>
                  </a:txBody>
                  <a:tcPr/>
                </a:tc>
              </a:tr>
              <a:tr h="1048871">
                <a:tc>
                  <a:txBody>
                    <a:bodyPr/>
                    <a:lstStyle/>
                    <a:p>
                      <a:endParaRPr kumimoji="0" lang="en-US" sz="1800" u="non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 Damage or Theft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9.5:1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Outcomes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36576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One Year of Educational</a:t>
                      </a:r>
                      <a:r>
                        <a:rPr lang="en-US" baseline="0" dirty="0" smtClean="0"/>
                        <a:t> Progress Made</a:t>
                      </a:r>
                      <a:endParaRPr lang="en-US" dirty="0"/>
                    </a:p>
                  </a:txBody>
                  <a:tcPr marL="67180" marR="6718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Missouri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marL="67180" marR="671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75%</a:t>
                      </a:r>
                      <a:endParaRPr lang="en-US" dirty="0"/>
                    </a:p>
                  </a:txBody>
                  <a:tcPr marL="67180" marR="671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National Average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marL="67180" marR="671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 marL="67180" marR="67180"/>
                </a:tc>
              </a:tr>
            </a:tbl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95% of youth in DYS earned high school credits. 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30% go on to complete GED or obtain high school diploma.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The educational completion rate has doubled since gaining accreditation as a school district.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59436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Annie E. Casey Foundation &amp; Division of Youth Services 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to Evaluation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Data were not based on common reporting criteria.</a:t>
            </a:r>
          </a:p>
          <a:p>
            <a:pPr lvl="1"/>
            <a:r>
              <a:rPr lang="en-US" dirty="0" smtClean="0"/>
              <a:t>What is recidivism? </a:t>
            </a:r>
          </a:p>
          <a:p>
            <a:pPr lvl="1"/>
            <a:r>
              <a:rPr lang="en-US" dirty="0" smtClean="0"/>
              <a:t>Recidivism data can be influences by agency-level policy decisions.  </a:t>
            </a:r>
          </a:p>
          <a:p>
            <a:r>
              <a:rPr lang="en-US" dirty="0" smtClean="0"/>
              <a:t>Size and nature of juvenile sample varies by state </a:t>
            </a:r>
          </a:p>
          <a:p>
            <a:pPr lvl="1"/>
            <a:r>
              <a:rPr lang="en-US" dirty="0" smtClean="0"/>
              <a:t>Missouri data end at age 17.</a:t>
            </a:r>
          </a:p>
          <a:p>
            <a:pPr lvl="1"/>
            <a:r>
              <a:rPr lang="en-US" dirty="0" smtClean="0"/>
              <a:t>Outcome measures do not include </a:t>
            </a:r>
            <a:r>
              <a:rPr lang="en-US" dirty="0" err="1" smtClean="0"/>
              <a:t>rearrest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Little is know about other correlates of failure.  </a:t>
            </a:r>
          </a:p>
          <a:p>
            <a:pPr lvl="1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Steps in Evaluation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Process Evaluation </a:t>
            </a:r>
          </a:p>
          <a:p>
            <a:pPr lvl="1"/>
            <a:r>
              <a:rPr lang="en-US" dirty="0" smtClean="0"/>
              <a:t>Why and How does the program work?  </a:t>
            </a:r>
          </a:p>
          <a:p>
            <a:pPr lvl="1"/>
            <a:r>
              <a:rPr lang="en-US" dirty="0" smtClean="0"/>
              <a:t>Correctional Program Checklist (</a:t>
            </a:r>
            <a:r>
              <a:rPr lang="en-US" dirty="0" err="1" smtClean="0"/>
              <a:t>Lowenkamp</a:t>
            </a:r>
            <a:r>
              <a:rPr lang="en-US" dirty="0" smtClean="0"/>
              <a:t> &amp; </a:t>
            </a:r>
            <a:r>
              <a:rPr lang="en-US" dirty="0" err="1" smtClean="0"/>
              <a:t>Latessa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Evaluation Protocol for Assessing Juvenile Justice Programs (SPEP)  - </a:t>
            </a:r>
            <a:r>
              <a:rPr lang="en-US" dirty="0" err="1" smtClean="0"/>
              <a:t>Lipsey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Replication </a:t>
            </a:r>
          </a:p>
          <a:p>
            <a:pPr lvl="1"/>
            <a:r>
              <a:rPr lang="en-US" dirty="0" smtClean="0"/>
              <a:t>Program model currently being implemented in District of Columbia, Louisiana, New Mexico, and Santa Clara County.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67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Evaluation – Next Steps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5181600" cy="4873752"/>
          </a:xfrm>
        </p:spPr>
        <p:txBody>
          <a:bodyPr/>
          <a:lstStyle/>
          <a:p>
            <a:r>
              <a:rPr lang="en-US" dirty="0" smtClean="0"/>
              <a:t>Document the total juvenile justice population.</a:t>
            </a:r>
          </a:p>
          <a:p>
            <a:r>
              <a:rPr lang="en-US" dirty="0" smtClean="0"/>
              <a:t>Compared to What? </a:t>
            </a:r>
          </a:p>
          <a:p>
            <a:pPr lvl="1"/>
            <a:r>
              <a:rPr lang="en-US" dirty="0" smtClean="0"/>
              <a:t>Survey of Youth in Residential Placement </a:t>
            </a:r>
          </a:p>
          <a:p>
            <a:r>
              <a:rPr lang="en-US" dirty="0" smtClean="0"/>
              <a:t>Does the program encourage</a:t>
            </a:r>
          </a:p>
          <a:p>
            <a:pPr lvl="1">
              <a:buNone/>
            </a:pPr>
            <a:r>
              <a:rPr lang="en-US" dirty="0" smtClean="0"/>
              <a:t>net widening?</a:t>
            </a:r>
          </a:p>
          <a:p>
            <a:r>
              <a:rPr lang="en-US" dirty="0" smtClean="0"/>
              <a:t>What is the role of race and ethnicity in decisions? </a:t>
            </a:r>
          </a:p>
          <a:p>
            <a:r>
              <a:rPr lang="en-US" dirty="0" smtClean="0"/>
              <a:t>Desistance – Why do people </a:t>
            </a:r>
          </a:p>
          <a:p>
            <a:pPr lvl="1">
              <a:buNone/>
            </a:pPr>
            <a:r>
              <a:rPr lang="en-US" dirty="0" smtClean="0"/>
              <a:t>stop	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0"/>
            <a:ext cx="4191000" cy="661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4648200" cy="301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086100"/>
            <a:ext cx="58007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5943600"/>
            <a:ext cx="25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Annie E. Casey Foundation 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Works for Whom– Unique Need of Girls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7467599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Girls in the Juvenile Justice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Girls represent 15.7% of commitments </a:t>
            </a:r>
          </a:p>
          <a:p>
            <a:pPr lvl="1"/>
            <a:r>
              <a:rPr lang="en-US" dirty="0" smtClean="0"/>
              <a:t>More likely to be serving time for misdemeanors (44%) and juvenile offenses (22%) </a:t>
            </a:r>
          </a:p>
          <a:p>
            <a:pPr lvl="1"/>
            <a:r>
              <a:rPr lang="en-US" dirty="0" smtClean="0"/>
              <a:t>56% of men serving time for felonies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Unique gendered pathways to delinquency </a:t>
            </a:r>
          </a:p>
          <a:p>
            <a:pPr lvl="1"/>
            <a:r>
              <a:rPr lang="en-US" dirty="0" smtClean="0"/>
              <a:t>Histories of sexual abuse </a:t>
            </a:r>
          </a:p>
          <a:p>
            <a:pPr lvl="1"/>
            <a:r>
              <a:rPr lang="en-US" dirty="0" smtClean="0"/>
              <a:t>Teen pregnancy </a:t>
            </a:r>
          </a:p>
          <a:p>
            <a:pPr lvl="1"/>
            <a:r>
              <a:rPr lang="en-US" dirty="0" smtClean="0"/>
              <a:t>Challenges with substance abuse 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Poverty and Juvenile Delinquency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65532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of Youth in Rural Areas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429000" cy="4873752"/>
          </a:xfrm>
        </p:spPr>
        <p:txBody>
          <a:bodyPr/>
          <a:lstStyle/>
          <a:p>
            <a:r>
              <a:rPr lang="en-US" dirty="0" smtClean="0"/>
              <a:t>Fiscal challenges have cut services.  </a:t>
            </a:r>
          </a:p>
          <a:p>
            <a:pPr lvl="1"/>
            <a:r>
              <a:rPr lang="en-US" dirty="0" smtClean="0"/>
              <a:t>Difficulty maintaining treatment services to youth in more remote areas.  </a:t>
            </a:r>
          </a:p>
          <a:p>
            <a:r>
              <a:rPr lang="en-US" dirty="0" smtClean="0"/>
              <a:t>Specific challenges </a:t>
            </a:r>
          </a:p>
          <a:p>
            <a:pPr lvl="1"/>
            <a:r>
              <a:rPr lang="en-US" dirty="0" smtClean="0"/>
              <a:t>Rural poverty </a:t>
            </a:r>
          </a:p>
          <a:p>
            <a:pPr lvl="1"/>
            <a:r>
              <a:rPr lang="en-US" dirty="0" smtClean="0"/>
              <a:t>Seasonal workforce in rural areas</a:t>
            </a:r>
          </a:p>
          <a:p>
            <a:pPr lvl="1"/>
            <a:r>
              <a:rPr lang="en-US" dirty="0" smtClean="0"/>
              <a:t>Smaller housing stock </a:t>
            </a:r>
            <a:endParaRPr lang="en-US" dirty="0"/>
          </a:p>
        </p:txBody>
      </p:sp>
      <p:pic>
        <p:nvPicPr>
          <p:cNvPr id="4" name="Picture 3" descr="ctredirec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0" y="1752600"/>
            <a:ext cx="5429250" cy="4829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Missouri Model – DYS maintained site </a:t>
            </a:r>
          </a:p>
          <a:p>
            <a:pPr lvl="1"/>
            <a:r>
              <a:rPr lang="en-US" dirty="0" smtClean="0">
                <a:hlinkClick r:id="rId2"/>
              </a:rPr>
              <a:t>http://www.missouriapproach.org/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Missouri Model program consulting agency </a:t>
            </a:r>
          </a:p>
          <a:p>
            <a:pPr lvl="1"/>
            <a:r>
              <a:rPr lang="en-US" dirty="0" smtClean="0">
                <a:hlinkClick r:id="rId3"/>
              </a:rPr>
              <a:t>www.mysiconsulting.org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What works for juvenile offenders – </a:t>
            </a:r>
            <a:r>
              <a:rPr lang="en-US" dirty="0" err="1" smtClean="0"/>
              <a:t>Lipsey</a:t>
            </a:r>
            <a:r>
              <a:rPr lang="en-US" dirty="0" smtClean="0"/>
              <a:t> and colleagues summary document</a:t>
            </a:r>
          </a:p>
          <a:p>
            <a:pPr lvl="1"/>
            <a:r>
              <a:rPr lang="en-US" dirty="0" smtClean="0">
                <a:hlinkClick r:id="rId4"/>
              </a:rPr>
              <a:t>http://cjjr.georgetown.edu/pdfs/ebp/ebppaper.pdf</a:t>
            </a:r>
            <a:endParaRPr lang="en-US" dirty="0" smtClean="0"/>
          </a:p>
          <a:p>
            <a:r>
              <a:rPr lang="en-US" dirty="0" smtClean="0"/>
              <a:t>Annie E. Casey Evaluation </a:t>
            </a:r>
          </a:p>
          <a:p>
            <a:pPr lvl="1"/>
            <a:r>
              <a:rPr lang="en-US" dirty="0" smtClean="0">
                <a:hlinkClick r:id="rId5"/>
              </a:rPr>
              <a:t>http://www.aecf.org/~/media/Pubs/Initiatives/Juvenile%20Detention%20Alternatives%20Initiative/MOModel/MO_Fullreport_webfinal.pdf</a:t>
            </a:r>
            <a:endParaRPr lang="en-US" dirty="0" smtClean="0"/>
          </a:p>
          <a:p>
            <a:r>
              <a:rPr lang="en-US" dirty="0" smtClean="0"/>
              <a:t>Innovations Video </a:t>
            </a:r>
          </a:p>
          <a:p>
            <a:pPr lvl="1"/>
            <a:r>
              <a:rPr lang="en-US" dirty="0" smtClean="0">
                <a:hlinkClick r:id="rId6"/>
              </a:rPr>
              <a:t>http://www.youtube.com/watch?v=7rNo1KDZnuo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Juvenile Corrections in Missouri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Boonville Correctional Center for Boys</a:t>
            </a:r>
            <a:endParaRPr lang="en-US" dirty="0"/>
          </a:p>
        </p:txBody>
      </p:sp>
      <p:pic>
        <p:nvPicPr>
          <p:cNvPr id="4" name="Content Placeholder 3" descr="ht_boonville_090907_ssh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371600"/>
            <a:ext cx="5057775" cy="3914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Missouri State Reform School for Boys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64" y="1600201"/>
            <a:ext cx="547898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smtClean="0"/>
              <a:t>Segregation in Juvenile Placement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779" y="838200"/>
            <a:ext cx="6785621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Progression of Juvenile Corrections in Missouri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Juvenile Corrections System In Missouri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96200" cy="4873752"/>
          </a:xfrm>
        </p:spPr>
        <p:txBody>
          <a:bodyPr/>
          <a:lstStyle/>
          <a:p>
            <a:r>
              <a:rPr lang="en-US" dirty="0" smtClean="0"/>
              <a:t>Department of Youth Services</a:t>
            </a:r>
          </a:p>
          <a:p>
            <a:pPr lvl="1"/>
            <a:r>
              <a:rPr lang="en-US" dirty="0" smtClean="0"/>
              <a:t>Centralized system – 5 regional offices </a:t>
            </a:r>
          </a:p>
          <a:p>
            <a:pPr lvl="1"/>
            <a:r>
              <a:rPr lang="en-US" dirty="0" smtClean="0"/>
              <a:t>45 juvenile courts  </a:t>
            </a:r>
          </a:p>
          <a:p>
            <a:pPr lvl="1"/>
            <a:r>
              <a:rPr lang="en-US" dirty="0" smtClean="0"/>
              <a:t>32 residential facilities (726 total beds) </a:t>
            </a:r>
          </a:p>
          <a:p>
            <a:r>
              <a:rPr lang="en-US" dirty="0" smtClean="0"/>
              <a:t>Indeterminate sentencing </a:t>
            </a:r>
          </a:p>
          <a:p>
            <a:r>
              <a:rPr lang="en-US" dirty="0" smtClean="0"/>
              <a:t>17 age of adulthood in Missouri </a:t>
            </a:r>
          </a:p>
          <a:p>
            <a:r>
              <a:rPr lang="en-US" dirty="0" smtClean="0"/>
              <a:t>Average per diem cost is $167.30 (annual $61,064)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1735</TotalTime>
  <Words>1319</Words>
  <Application>Microsoft Office PowerPoint</Application>
  <PresentationFormat>On-screen Show (4:3)</PresentationFormat>
  <Paragraphs>229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Oriel</vt:lpstr>
      <vt:lpstr>The Missouri Model: What Works for Juvenile Corrections</vt:lpstr>
      <vt:lpstr>Changing the Destination in Missouri Juvenile Corrections </vt:lpstr>
      <vt:lpstr>PowerPoint Presentation</vt:lpstr>
      <vt:lpstr>History of Juvenile Corrections in Missouri </vt:lpstr>
      <vt:lpstr>Boonville Correctional Center for Boys</vt:lpstr>
      <vt:lpstr>Missouri State Reform School for Boys</vt:lpstr>
      <vt:lpstr>Segregation in Juvenile Placement </vt:lpstr>
      <vt:lpstr>Historical Progression of Juvenile Corrections in Missouri </vt:lpstr>
      <vt:lpstr>Juvenile Corrections System In Missouri</vt:lpstr>
      <vt:lpstr>Juveniles under Secure Care </vt:lpstr>
      <vt:lpstr>Population Under Supervision </vt:lpstr>
      <vt:lpstr>PowerPoint Presentation</vt:lpstr>
      <vt:lpstr>The Missouri Model </vt:lpstr>
      <vt:lpstr>“What Works” in Juvenile Corrections  Therapeutic Services </vt:lpstr>
      <vt:lpstr>“What Works”: Needs Based Assessment</vt:lpstr>
      <vt:lpstr>Diversion – Managing the institutional Population </vt:lpstr>
      <vt:lpstr>Effective Treatment – “What Works”</vt:lpstr>
      <vt:lpstr>Counseling, Accountability, and Leadership</vt:lpstr>
      <vt:lpstr>Education – A central Domain of Delinquency and Resilience  </vt:lpstr>
      <vt:lpstr>“What Works”: Aftercare Model </vt:lpstr>
      <vt:lpstr>Evaluations, Outcomes &amp; New Directions</vt:lpstr>
      <vt:lpstr>Outcome Assessment – General Conclusions </vt:lpstr>
      <vt:lpstr>Three Year Recidivism Outcomes</vt:lpstr>
      <vt:lpstr>State Comparisons</vt:lpstr>
      <vt:lpstr>Reported Outcomes by DYS Staff Enhanced Institutional Environment  </vt:lpstr>
      <vt:lpstr>Educational Outcomes </vt:lpstr>
      <vt:lpstr>Challenges to Evaluation </vt:lpstr>
      <vt:lpstr>Future Steps in Evaluation </vt:lpstr>
      <vt:lpstr>Evaluation – Next Steps </vt:lpstr>
      <vt:lpstr>What Works for Whom– Unique Need of Girls</vt:lpstr>
      <vt:lpstr>Girls in the Juvenile Justice System</vt:lpstr>
      <vt:lpstr>Urban Poverty and Juvenile Delinquency</vt:lpstr>
      <vt:lpstr>Challenges of Youth in Rural Areas </vt:lpstr>
      <vt:lpstr>Resources </vt:lpstr>
    </vt:vector>
  </TitlesOfParts>
  <Company>University of Missouri - St. Louis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Beth Huebner</dc:creator>
  <cp:lastModifiedBy>Esbensen, Finn A.</cp:lastModifiedBy>
  <cp:revision>100</cp:revision>
  <dcterms:created xsi:type="dcterms:W3CDTF">2012-03-28T15:40:01Z</dcterms:created>
  <dcterms:modified xsi:type="dcterms:W3CDTF">2012-04-04T21:25:42Z</dcterms:modified>
</cp:coreProperties>
</file>