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0.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charts/chart8.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256" r:id="rId2"/>
    <p:sldId id="278" r:id="rId3"/>
    <p:sldId id="279" r:id="rId4"/>
    <p:sldId id="280" r:id="rId5"/>
    <p:sldId id="257" r:id="rId6"/>
    <p:sldId id="259" r:id="rId7"/>
    <p:sldId id="269" r:id="rId8"/>
    <p:sldId id="264" r:id="rId9"/>
    <p:sldId id="281" r:id="rId10"/>
    <p:sldId id="282" r:id="rId11"/>
    <p:sldId id="261" r:id="rId12"/>
    <p:sldId id="262" r:id="rId13"/>
    <p:sldId id="263" r:id="rId14"/>
    <p:sldId id="275" r:id="rId15"/>
    <p:sldId id="260" r:id="rId16"/>
    <p:sldId id="265" r:id="rId17"/>
    <p:sldId id="267" r:id="rId18"/>
    <p:sldId id="271" r:id="rId19"/>
    <p:sldId id="273" r:id="rId20"/>
    <p:sldId id="283" r:id="rId21"/>
    <p:sldId id="284" r:id="rId22"/>
    <p:sldId id="285" r:id="rId23"/>
    <p:sldId id="274" r:id="rId24"/>
    <p:sldId id="286" r:id="rId25"/>
    <p:sldId id="287" r:id="rId26"/>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4" autoAdjust="0"/>
    <p:restoredTop sz="84795" autoAdjust="0"/>
  </p:normalViewPr>
  <p:slideViewPr>
    <p:cSldViewPr snapToGrid="0" snapToObjects="1">
      <p:cViewPr varScale="1">
        <p:scale>
          <a:sx n="66" d="100"/>
          <a:sy n="66" d="100"/>
        </p:scale>
        <p:origin x="-1284" y="-108"/>
      </p:cViewPr>
      <p:guideLst>
        <p:guide orient="horz" pos="2160"/>
        <p:guide pos="2880"/>
      </p:guideLst>
    </p:cSldViewPr>
  </p:slideViewPr>
  <p:outlineViewPr>
    <p:cViewPr>
      <p:scale>
        <a:sx n="33" d="100"/>
        <a:sy n="33" d="100"/>
      </p:scale>
      <p:origin x="0" y="4224"/>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dpyrooz:Desktop:Dropbox:PUBLICATIONS:Google%20data:Gangs%20and%20internet:ACJS%20char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dpyrooz:Desktop:Dropbox:PUBLICATIONS:Google%20data:Gangs%20and%20internet:ACJS%20chart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dpyrooz:Dropbox:PUBLICATIONS:Google%20data:Gangs%20and%20internet:ACJS%20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0.13898508736069404"/>
          <c:y val="5.0925866409555889E-2"/>
          <c:w val="0.6963726204653311"/>
          <c:h val="0.80106481481481495"/>
        </c:manualLayout>
      </c:layout>
      <c:barChart>
        <c:barDir val="col"/>
        <c:grouping val="clustered"/>
        <c:ser>
          <c:idx val="0"/>
          <c:order val="0"/>
          <c:tx>
            <c:strRef>
              <c:f>Int_Prev!$C$1</c:f>
              <c:strCache>
                <c:ptCount val="1"/>
                <c:pt idx="0">
                  <c:v>Sample Avg.</c:v>
                </c:pt>
              </c:strCache>
            </c:strRef>
          </c:tx>
          <c:spPr>
            <a:solidFill>
              <a:srgbClr val="0000FF"/>
            </a:solidFill>
          </c:spPr>
          <c:dLbls>
            <c:dLbl>
              <c:idx val="0"/>
              <c:layout>
                <c:manualLayout>
                  <c:x val="-2.2576918291534109E-3"/>
                  <c:y val="-3.1178778142089833E-17"/>
                </c:manualLayout>
              </c:layout>
              <c:showVal val="1"/>
            </c:dLbl>
            <c:txPr>
              <a:bodyPr anchor="ctr" anchorCtr="0"/>
              <a:lstStyle/>
              <a:p>
                <a:pPr>
                  <a:defRPr sz="1200">
                    <a:latin typeface="Times New Roman"/>
                    <a:cs typeface="Times New Roman"/>
                  </a:defRPr>
                </a:pPr>
                <a:endParaRPr lang="en-US"/>
              </a:p>
            </c:txPr>
            <c:showVal val="1"/>
          </c:dLbls>
          <c:cat>
            <c:strRef>
              <c:f>Int_Prev!$A$2:$A$5</c:f>
              <c:strCache>
                <c:ptCount val="4"/>
                <c:pt idx="0">
                  <c:v>Non-gang</c:v>
                </c:pt>
                <c:pt idx="1">
                  <c:v>Current</c:v>
                </c:pt>
                <c:pt idx="2">
                  <c:v>Former</c:v>
                </c:pt>
                <c:pt idx="3">
                  <c:v>Total</c:v>
                </c:pt>
              </c:strCache>
            </c:strRef>
          </c:cat>
          <c:val>
            <c:numRef>
              <c:f>Int_Prev!$C$2:$C$5</c:f>
              <c:numCache>
                <c:formatCode>0%</c:formatCode>
                <c:ptCount val="4"/>
                <c:pt idx="0">
                  <c:v>0.82317073921068495</c:v>
                </c:pt>
                <c:pt idx="1">
                  <c:v>0.7819149072462479</c:v>
                </c:pt>
                <c:pt idx="2">
                  <c:v>0.79735683873253693</c:v>
                </c:pt>
                <c:pt idx="3">
                  <c:v>0.80170946890027395</c:v>
                </c:pt>
              </c:numCache>
            </c:numRef>
          </c:val>
        </c:ser>
        <c:ser>
          <c:idx val="1"/>
          <c:order val="1"/>
          <c:tx>
            <c:strRef>
              <c:f>Int_Prev!$D$1</c:f>
              <c:strCache>
                <c:ptCount val="1"/>
                <c:pt idx="0">
                  <c:v>Age-adjusted</c:v>
                </c:pt>
              </c:strCache>
            </c:strRef>
          </c:tx>
          <c:spPr>
            <a:solidFill>
              <a:schemeClr val="tx1">
                <a:lumMod val="85000"/>
                <a:lumOff val="15000"/>
              </a:schemeClr>
            </a:solidFill>
          </c:spPr>
          <c:cat>
            <c:strRef>
              <c:f>Int_Prev!$A$2:$A$5</c:f>
              <c:strCache>
                <c:ptCount val="4"/>
                <c:pt idx="0">
                  <c:v>Non-gang</c:v>
                </c:pt>
                <c:pt idx="1">
                  <c:v>Current</c:v>
                </c:pt>
                <c:pt idx="2">
                  <c:v>Former</c:v>
                </c:pt>
                <c:pt idx="3">
                  <c:v>Total</c:v>
                </c:pt>
              </c:strCache>
            </c:strRef>
          </c:cat>
          <c:val>
            <c:numRef>
              <c:f>Int_Prev!$D$2:$D$5</c:f>
              <c:numCache>
                <c:formatCode>0%</c:formatCode>
                <c:ptCount val="4"/>
                <c:pt idx="0">
                  <c:v>0.81818488310409809</c:v>
                </c:pt>
                <c:pt idx="1">
                  <c:v>0.78418153012755598</c:v>
                </c:pt>
                <c:pt idx="2">
                  <c:v>0.81272813930350618</c:v>
                </c:pt>
                <c:pt idx="3">
                  <c:v>0.80380300665740612</c:v>
                </c:pt>
              </c:numCache>
            </c:numRef>
          </c:val>
        </c:ser>
        <c:dLbls/>
        <c:gapWidth val="100"/>
        <c:overlap val="-10"/>
        <c:axId val="54460416"/>
        <c:axId val="54461952"/>
      </c:barChart>
      <c:catAx>
        <c:axId val="54460416"/>
        <c:scaling>
          <c:orientation val="minMax"/>
        </c:scaling>
        <c:axPos val="b"/>
        <c:tickLblPos val="nextTo"/>
        <c:txPr>
          <a:bodyPr/>
          <a:lstStyle/>
          <a:p>
            <a:pPr>
              <a:defRPr sz="1800">
                <a:latin typeface="Times New Roman"/>
                <a:cs typeface="Times New Roman"/>
              </a:defRPr>
            </a:pPr>
            <a:endParaRPr lang="en-US"/>
          </a:p>
        </c:txPr>
        <c:crossAx val="54461952"/>
        <c:crossesAt val="0"/>
        <c:auto val="1"/>
        <c:lblAlgn val="ctr"/>
        <c:lblOffset val="100"/>
      </c:catAx>
      <c:valAx>
        <c:axId val="54461952"/>
        <c:scaling>
          <c:orientation val="minMax"/>
          <c:max val="0.9"/>
          <c:min val="0.65000000000000013"/>
        </c:scaling>
        <c:axPos val="l"/>
        <c:majorGridlines/>
        <c:title>
          <c:tx>
            <c:rich>
              <a:bodyPr/>
              <a:lstStyle/>
              <a:p>
                <a:pPr>
                  <a:defRPr sz="2000">
                    <a:latin typeface="Times"/>
                    <a:cs typeface="Times"/>
                  </a:defRPr>
                </a:pPr>
                <a:r>
                  <a:rPr lang="en-US" sz="2400" dirty="0" smtClean="0">
                    <a:latin typeface="Times"/>
                    <a:cs typeface="Times"/>
                  </a:rPr>
                  <a:t>Prevalence</a:t>
                </a:r>
                <a:endParaRPr lang="en-US" sz="2400" dirty="0">
                  <a:latin typeface="Times"/>
                  <a:cs typeface="Times"/>
                </a:endParaRPr>
              </a:p>
            </c:rich>
          </c:tx>
          <c:layout>
            <c:manualLayout>
              <c:xMode val="edge"/>
              <c:yMode val="edge"/>
              <c:x val="2.448784773813591E-2"/>
              <c:y val="0.32336368968580609"/>
            </c:manualLayout>
          </c:layout>
        </c:title>
        <c:numFmt formatCode="0%" sourceLinked="0"/>
        <c:tickLblPos val="nextTo"/>
        <c:txPr>
          <a:bodyPr/>
          <a:lstStyle/>
          <a:p>
            <a:pPr>
              <a:defRPr sz="1400">
                <a:latin typeface="Times New Roman"/>
                <a:cs typeface="Times New Roman"/>
              </a:defRPr>
            </a:pPr>
            <a:endParaRPr lang="en-US"/>
          </a:p>
        </c:txPr>
        <c:crossAx val="54460416"/>
        <c:crosses val="autoZero"/>
        <c:crossBetween val="between"/>
        <c:minorUnit val="4.0000000000000008E-2"/>
      </c:valAx>
    </c:plotArea>
    <c:legend>
      <c:legendPos val="r"/>
      <c:layout>
        <c:manualLayout>
          <c:xMode val="edge"/>
          <c:yMode val="edge"/>
          <c:x val="0.8075601487314078"/>
          <c:y val="0.42148476232137611"/>
          <c:w val="0.18726080233198802"/>
          <c:h val="0.130286571321442"/>
        </c:manualLayout>
      </c:layout>
      <c:txPr>
        <a:bodyPr/>
        <a:lstStyle/>
        <a:p>
          <a:pPr>
            <a:defRPr sz="1400">
              <a:latin typeface="Times New Roman"/>
              <a:cs typeface="Times New Roman"/>
            </a:defRPr>
          </a:pPr>
          <a:endParaRPr lang="en-US"/>
        </a:p>
      </c:txPr>
    </c:legend>
    <c:plotVisOnly val="1"/>
    <c:dispBlanksAs val="gap"/>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4.5329196487519895E-2"/>
          <c:y val="2.8001708765692402E-2"/>
          <c:w val="0.63677349957175111"/>
          <c:h val="0.72902559014428014"/>
        </c:manualLayout>
      </c:layout>
      <c:barChart>
        <c:barDir val="bar"/>
        <c:grouping val="percentStacked"/>
        <c:ser>
          <c:idx val="0"/>
          <c:order val="0"/>
          <c:tx>
            <c:strRef>
              <c:f>'G Online'!$H$2</c:f>
              <c:strCache>
                <c:ptCount val="1"/>
                <c:pt idx="0">
                  <c:v>Not important</c:v>
                </c:pt>
              </c:strCache>
            </c:strRef>
          </c:tx>
          <c:spPr>
            <a:solidFill>
              <a:srgbClr val="0000FF"/>
            </a:solidFill>
          </c:spPr>
          <c:dLbls>
            <c:txPr>
              <a:bodyPr/>
              <a:lstStyle/>
              <a:p>
                <a:pPr>
                  <a:defRPr sz="1400">
                    <a:solidFill>
                      <a:srgbClr val="FFFFFF"/>
                    </a:solidFill>
                    <a:latin typeface="Times New Roman"/>
                    <a:cs typeface="Times New Roman"/>
                  </a:defRPr>
                </a:pPr>
                <a:endParaRPr lang="en-US"/>
              </a:p>
            </c:txPr>
            <c:showVal val="1"/>
          </c:dLbls>
          <c:cat>
            <c:strRef>
              <c:f>'G Online'!$G$3:$G$4</c:f>
              <c:strCache>
                <c:ptCount val="2"/>
                <c:pt idx="0">
                  <c:v>Other gangs</c:v>
                </c:pt>
                <c:pt idx="1">
                  <c:v>Your gang</c:v>
                </c:pt>
              </c:strCache>
            </c:strRef>
          </c:cat>
          <c:val>
            <c:numRef>
              <c:f>'G Online'!$H$3:$H$4</c:f>
              <c:numCache>
                <c:formatCode>0%</c:formatCode>
                <c:ptCount val="2"/>
                <c:pt idx="0">
                  <c:v>0.59549999999999992</c:v>
                </c:pt>
                <c:pt idx="1">
                  <c:v>0.78959999999999997</c:v>
                </c:pt>
              </c:numCache>
            </c:numRef>
          </c:val>
        </c:ser>
        <c:ser>
          <c:idx val="1"/>
          <c:order val="1"/>
          <c:tx>
            <c:strRef>
              <c:f>'G Online'!$I$2</c:f>
              <c:strCache>
                <c:ptCount val="1"/>
                <c:pt idx="0">
                  <c:v>Somewhat important</c:v>
                </c:pt>
              </c:strCache>
            </c:strRef>
          </c:tx>
          <c:spPr>
            <a:solidFill>
              <a:srgbClr val="FFFF00"/>
            </a:solidFill>
          </c:spPr>
          <c:dLbls>
            <c:txPr>
              <a:bodyPr/>
              <a:lstStyle/>
              <a:p>
                <a:pPr>
                  <a:defRPr sz="1400">
                    <a:latin typeface="Times New Roman"/>
                    <a:cs typeface="Times New Roman"/>
                  </a:defRPr>
                </a:pPr>
                <a:endParaRPr lang="en-US"/>
              </a:p>
            </c:txPr>
            <c:showVal val="1"/>
          </c:dLbls>
          <c:cat>
            <c:strRef>
              <c:f>'G Online'!$G$3:$G$4</c:f>
              <c:strCache>
                <c:ptCount val="2"/>
                <c:pt idx="0">
                  <c:v>Other gangs</c:v>
                </c:pt>
                <c:pt idx="1">
                  <c:v>Your gang</c:v>
                </c:pt>
              </c:strCache>
            </c:strRef>
          </c:cat>
          <c:val>
            <c:numRef>
              <c:f>'G Online'!$I$3:$I$4</c:f>
              <c:numCache>
                <c:formatCode>0%</c:formatCode>
                <c:ptCount val="2"/>
                <c:pt idx="0">
                  <c:v>0.27180000000000004</c:v>
                </c:pt>
                <c:pt idx="1">
                  <c:v>0.14560000000000001</c:v>
                </c:pt>
              </c:numCache>
            </c:numRef>
          </c:val>
        </c:ser>
        <c:ser>
          <c:idx val="2"/>
          <c:order val="2"/>
          <c:tx>
            <c:strRef>
              <c:f>'G Online'!$J$2</c:f>
              <c:strCache>
                <c:ptCount val="1"/>
                <c:pt idx="0">
                  <c:v>Very important</c:v>
                </c:pt>
              </c:strCache>
            </c:strRef>
          </c:tx>
          <c:spPr>
            <a:solidFill>
              <a:schemeClr val="tx1"/>
            </a:solidFill>
          </c:spPr>
          <c:dLbls>
            <c:dLbl>
              <c:idx val="0"/>
              <c:layout>
                <c:manualLayout>
                  <c:x val="8.3333333333333315E-2"/>
                  <c:y val="-8.4875562720134183E-17"/>
                </c:manualLayout>
              </c:layout>
              <c:showVal val="1"/>
            </c:dLbl>
            <c:dLbl>
              <c:idx val="1"/>
              <c:layout>
                <c:manualLayout>
                  <c:x val="5.833333333333332E-2"/>
                  <c:y val="4.6296296296296311E-3"/>
                </c:manualLayout>
              </c:layout>
              <c:showVal val="1"/>
            </c:dLbl>
            <c:txPr>
              <a:bodyPr/>
              <a:lstStyle/>
              <a:p>
                <a:pPr>
                  <a:defRPr sz="1400">
                    <a:latin typeface="Times New Roman"/>
                    <a:cs typeface="Times New Roman"/>
                  </a:defRPr>
                </a:pPr>
                <a:endParaRPr lang="en-US"/>
              </a:p>
            </c:txPr>
            <c:showVal val="1"/>
          </c:dLbls>
          <c:cat>
            <c:strRef>
              <c:f>'G Online'!$G$3:$G$4</c:f>
              <c:strCache>
                <c:ptCount val="2"/>
                <c:pt idx="0">
                  <c:v>Other gangs</c:v>
                </c:pt>
                <c:pt idx="1">
                  <c:v>Your gang</c:v>
                </c:pt>
              </c:strCache>
            </c:strRef>
          </c:cat>
          <c:val>
            <c:numRef>
              <c:f>'G Online'!$J$3:$J$4</c:f>
              <c:numCache>
                <c:formatCode>0%</c:formatCode>
                <c:ptCount val="2"/>
                <c:pt idx="0">
                  <c:v>0.13270000000000001</c:v>
                </c:pt>
                <c:pt idx="1">
                  <c:v>6.4699999999999994E-2</c:v>
                </c:pt>
              </c:numCache>
            </c:numRef>
          </c:val>
        </c:ser>
        <c:dLbls/>
        <c:overlap val="100"/>
        <c:axId val="55408512"/>
        <c:axId val="55410048"/>
      </c:barChart>
      <c:catAx>
        <c:axId val="55408512"/>
        <c:scaling>
          <c:orientation val="minMax"/>
        </c:scaling>
        <c:delete val="1"/>
        <c:axPos val="l"/>
        <c:tickLblPos val="none"/>
        <c:crossAx val="55410048"/>
        <c:crosses val="autoZero"/>
        <c:auto val="1"/>
        <c:lblAlgn val="ctr"/>
        <c:lblOffset val="100"/>
      </c:catAx>
      <c:valAx>
        <c:axId val="55410048"/>
        <c:scaling>
          <c:orientation val="minMax"/>
        </c:scaling>
        <c:axPos val="b"/>
        <c:majorGridlines/>
        <c:numFmt formatCode="0%" sourceLinked="1"/>
        <c:tickLblPos val="nextTo"/>
        <c:txPr>
          <a:bodyPr/>
          <a:lstStyle/>
          <a:p>
            <a:pPr>
              <a:defRPr sz="1200">
                <a:latin typeface="Times New Roman"/>
                <a:cs typeface="Times New Roman"/>
              </a:defRPr>
            </a:pPr>
            <a:endParaRPr lang="en-US"/>
          </a:p>
        </c:txPr>
        <c:crossAx val="55408512"/>
        <c:crosses val="autoZero"/>
        <c:crossBetween val="between"/>
      </c:valAx>
    </c:plotArea>
    <c:legend>
      <c:legendPos val="r"/>
      <c:layout>
        <c:manualLayout>
          <c:xMode val="edge"/>
          <c:yMode val="edge"/>
          <c:x val="0.73909421863081426"/>
          <c:y val="0.12149324072925703"/>
          <c:w val="0.25984916160467614"/>
          <c:h val="0.73359571154932712"/>
        </c:manualLayout>
      </c:layout>
      <c:txPr>
        <a:bodyPr/>
        <a:lstStyle/>
        <a:p>
          <a:pPr>
            <a:defRPr sz="1400">
              <a:latin typeface="Times New Roman"/>
              <a:cs typeface="Times New Roman"/>
            </a:defRPr>
          </a:pPr>
          <a:endParaRPr lang="en-US"/>
        </a:p>
      </c:txPr>
    </c:legend>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0.12239303347087101"/>
          <c:y val="5.0925925925925902E-2"/>
          <c:w val="0.706982464661982"/>
          <c:h val="0.80106481481481495"/>
        </c:manualLayout>
      </c:layout>
      <c:barChart>
        <c:barDir val="col"/>
        <c:grouping val="clustered"/>
        <c:ser>
          <c:idx val="0"/>
          <c:order val="0"/>
          <c:tx>
            <c:strRef>
              <c:f>Int_Freq!$C$1</c:f>
              <c:strCache>
                <c:ptCount val="1"/>
                <c:pt idx="0">
                  <c:v>Sample Avg.</c:v>
                </c:pt>
              </c:strCache>
            </c:strRef>
          </c:tx>
          <c:spPr>
            <a:solidFill>
              <a:srgbClr val="0000FF"/>
            </a:solidFill>
          </c:spPr>
          <c:dLbls>
            <c:numFmt formatCode="0.0" sourceLinked="0"/>
            <c:showVal val="1"/>
          </c:dLbls>
          <c:cat>
            <c:strRef>
              <c:f>Int_Freq!$A$2:$A$5</c:f>
              <c:strCache>
                <c:ptCount val="4"/>
                <c:pt idx="0">
                  <c:v>Non-gang</c:v>
                </c:pt>
                <c:pt idx="1">
                  <c:v>Current</c:v>
                </c:pt>
                <c:pt idx="2">
                  <c:v>Former*</c:v>
                </c:pt>
                <c:pt idx="3">
                  <c:v>Total</c:v>
                </c:pt>
              </c:strCache>
            </c:strRef>
          </c:cat>
          <c:val>
            <c:numRef>
              <c:f>Int_Freq!$C$2:$C$5</c:f>
              <c:numCache>
                <c:formatCode>General</c:formatCode>
                <c:ptCount val="4"/>
                <c:pt idx="0">
                  <c:v>5.8037039999999998</c:v>
                </c:pt>
                <c:pt idx="1">
                  <c:v>7.3673469999999988</c:v>
                </c:pt>
                <c:pt idx="2">
                  <c:v>9.0469609999999978</c:v>
                </c:pt>
                <c:pt idx="3">
                  <c:v>7.5680349999999947</c:v>
                </c:pt>
              </c:numCache>
            </c:numRef>
          </c:val>
        </c:ser>
        <c:ser>
          <c:idx val="1"/>
          <c:order val="1"/>
          <c:tx>
            <c:strRef>
              <c:f>Int_Freq!$D$1</c:f>
              <c:strCache>
                <c:ptCount val="1"/>
                <c:pt idx="0">
                  <c:v>Age-adjusted</c:v>
                </c:pt>
              </c:strCache>
            </c:strRef>
          </c:tx>
          <c:spPr>
            <a:solidFill>
              <a:schemeClr val="tx1">
                <a:lumMod val="85000"/>
                <a:lumOff val="15000"/>
              </a:schemeClr>
            </a:solidFill>
          </c:spPr>
          <c:cat>
            <c:strRef>
              <c:f>Int_Freq!$A$2:$A$5</c:f>
              <c:strCache>
                <c:ptCount val="4"/>
                <c:pt idx="0">
                  <c:v>Non-gang</c:v>
                </c:pt>
                <c:pt idx="1">
                  <c:v>Current</c:v>
                </c:pt>
                <c:pt idx="2">
                  <c:v>Former*</c:v>
                </c:pt>
                <c:pt idx="3">
                  <c:v>Total</c:v>
                </c:pt>
              </c:strCache>
            </c:strRef>
          </c:cat>
          <c:val>
            <c:numRef>
              <c:f>Int_Freq!$D$2:$D$5</c:f>
              <c:numCache>
                <c:formatCode>General</c:formatCode>
                <c:ptCount val="4"/>
                <c:pt idx="0">
                  <c:v>5.8307219999999997</c:v>
                </c:pt>
                <c:pt idx="1">
                  <c:v>7.4706910000000013</c:v>
                </c:pt>
                <c:pt idx="2">
                  <c:v>9.3588709999999988</c:v>
                </c:pt>
                <c:pt idx="3">
                  <c:v>7.807078999999999</c:v>
                </c:pt>
              </c:numCache>
            </c:numRef>
          </c:val>
        </c:ser>
        <c:dLbls/>
        <c:axId val="54530816"/>
        <c:axId val="54532352"/>
      </c:barChart>
      <c:catAx>
        <c:axId val="54530816"/>
        <c:scaling>
          <c:orientation val="minMax"/>
        </c:scaling>
        <c:axPos val="b"/>
        <c:tickLblPos val="nextTo"/>
        <c:txPr>
          <a:bodyPr/>
          <a:lstStyle/>
          <a:p>
            <a:pPr>
              <a:defRPr sz="1600"/>
            </a:pPr>
            <a:endParaRPr lang="en-US"/>
          </a:p>
        </c:txPr>
        <c:crossAx val="54532352"/>
        <c:crossesAt val="0"/>
        <c:auto val="1"/>
        <c:lblAlgn val="ctr"/>
        <c:lblOffset val="100"/>
      </c:catAx>
      <c:valAx>
        <c:axId val="54532352"/>
        <c:scaling>
          <c:orientation val="minMax"/>
        </c:scaling>
        <c:axPos val="l"/>
        <c:majorGridlines/>
        <c:title>
          <c:tx>
            <c:rich>
              <a:bodyPr/>
              <a:lstStyle/>
              <a:p>
                <a:pPr>
                  <a:defRPr sz="2000"/>
                </a:pPr>
                <a:r>
                  <a:rPr lang="en-US" sz="2000"/>
                  <a:t>Hours per Week</a:t>
                </a:r>
              </a:p>
            </c:rich>
          </c:tx>
          <c:layout/>
        </c:title>
        <c:numFmt formatCode="0" sourceLinked="0"/>
        <c:tickLblPos val="nextTo"/>
        <c:crossAx val="54530816"/>
        <c:crosses val="autoZero"/>
        <c:crossBetween val="between"/>
        <c:minorUnit val="4.0000000000000008E-2"/>
      </c:valAx>
    </c:plotArea>
    <c:legend>
      <c:legendPos val="r"/>
      <c:layout>
        <c:manualLayout>
          <c:xMode val="edge"/>
          <c:yMode val="edge"/>
          <c:x val="0.8075601487314078"/>
          <c:y val="0.42148476232137611"/>
          <c:w val="0.18726080233198802"/>
          <c:h val="0.130286571321442"/>
        </c:manualLayout>
      </c:layout>
      <c:txPr>
        <a:bodyPr/>
        <a:lstStyle/>
        <a:p>
          <a:pPr>
            <a:defRPr sz="1400"/>
          </a:pPr>
          <a:endParaRPr lang="en-US"/>
        </a:p>
      </c:txPr>
    </c:legend>
    <c:plotVisOnly val="1"/>
    <c:dispBlanksAs val="gap"/>
  </c:chart>
  <c:txPr>
    <a:bodyPr/>
    <a:lstStyle/>
    <a:p>
      <a:pPr>
        <a:defRPr sz="1800">
          <a:latin typeface="Times New Roman"/>
          <a:cs typeface="Times New Roman"/>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9.2432852143482028E-2"/>
          <c:y val="5.0925925925925902E-2"/>
          <c:w val="0.72346062992125981"/>
          <c:h val="0.80106481481481495"/>
        </c:manualLayout>
      </c:layout>
      <c:barChart>
        <c:barDir val="col"/>
        <c:grouping val="percentStacked"/>
        <c:ser>
          <c:idx val="0"/>
          <c:order val="0"/>
          <c:tx>
            <c:strRef>
              <c:f>'Comp Skill'!$B$1</c:f>
              <c:strCache>
                <c:ptCount val="1"/>
              </c:strCache>
            </c:strRef>
          </c:tx>
          <c:spPr>
            <a:solidFill>
              <a:srgbClr val="0000FF"/>
            </a:solidFill>
          </c:spPr>
          <c:dLbls>
            <c:txPr>
              <a:bodyPr/>
              <a:lstStyle/>
              <a:p>
                <a:pPr>
                  <a:defRPr sz="1400">
                    <a:solidFill>
                      <a:srgbClr val="FFFFFF"/>
                    </a:solidFill>
                    <a:latin typeface="Times New Roman"/>
                    <a:cs typeface="Times New Roman"/>
                  </a:defRPr>
                </a:pPr>
                <a:endParaRPr lang="en-US"/>
              </a:p>
            </c:txPr>
            <c:showVal val="1"/>
          </c:dLbls>
          <c:cat>
            <c:strRef>
              <c:f>'Comp Skill'!$A$2:$A$5</c:f>
              <c:strCache>
                <c:ptCount val="4"/>
                <c:pt idx="0">
                  <c:v>Non-gang</c:v>
                </c:pt>
                <c:pt idx="1">
                  <c:v>Current</c:v>
                </c:pt>
                <c:pt idx="2">
                  <c:v>Former</c:v>
                </c:pt>
                <c:pt idx="3">
                  <c:v>Total</c:v>
                </c:pt>
              </c:strCache>
            </c:strRef>
          </c:cat>
          <c:val>
            <c:numRef>
              <c:f>'Comp Skill'!$B$2:$B$5</c:f>
              <c:numCache>
                <c:formatCode>0%</c:formatCode>
                <c:ptCount val="4"/>
                <c:pt idx="0">
                  <c:v>0.24550898203592805</c:v>
                </c:pt>
                <c:pt idx="1">
                  <c:v>0.26595744680851097</c:v>
                </c:pt>
                <c:pt idx="2">
                  <c:v>0.23144104803493404</c:v>
                </c:pt>
                <c:pt idx="3">
                  <c:v>0.24657534246575299</c:v>
                </c:pt>
              </c:numCache>
            </c:numRef>
          </c:val>
        </c:ser>
        <c:ser>
          <c:idx val="1"/>
          <c:order val="1"/>
          <c:tx>
            <c:strRef>
              <c:f>'Comp Skill'!$C$1</c:f>
              <c:strCache>
                <c:ptCount val="1"/>
              </c:strCache>
            </c:strRef>
          </c:tx>
          <c:spPr>
            <a:solidFill>
              <a:schemeClr val="tx1">
                <a:lumMod val="85000"/>
                <a:lumOff val="15000"/>
              </a:schemeClr>
            </a:solidFill>
          </c:spPr>
          <c:dLbls>
            <c:txPr>
              <a:bodyPr/>
              <a:lstStyle/>
              <a:p>
                <a:pPr>
                  <a:defRPr sz="1400">
                    <a:solidFill>
                      <a:schemeClr val="bg1"/>
                    </a:solidFill>
                    <a:latin typeface="Times New Roman"/>
                    <a:cs typeface="Times New Roman"/>
                  </a:defRPr>
                </a:pPr>
                <a:endParaRPr lang="en-US"/>
              </a:p>
            </c:txPr>
            <c:showVal val="1"/>
          </c:dLbls>
          <c:cat>
            <c:strRef>
              <c:f>'Comp Skill'!$A$2:$A$5</c:f>
              <c:strCache>
                <c:ptCount val="4"/>
                <c:pt idx="0">
                  <c:v>Non-gang</c:v>
                </c:pt>
                <c:pt idx="1">
                  <c:v>Current</c:v>
                </c:pt>
                <c:pt idx="2">
                  <c:v>Former</c:v>
                </c:pt>
                <c:pt idx="3">
                  <c:v>Total</c:v>
                </c:pt>
              </c:strCache>
            </c:strRef>
          </c:cat>
          <c:val>
            <c:numRef>
              <c:f>'Comp Skill'!$C$2:$C$5</c:f>
              <c:numCache>
                <c:formatCode>0%</c:formatCode>
                <c:ptCount val="4"/>
                <c:pt idx="0">
                  <c:v>0.44910179640718595</c:v>
                </c:pt>
                <c:pt idx="1">
                  <c:v>0.46808510638297907</c:v>
                </c:pt>
                <c:pt idx="2">
                  <c:v>0.42794759825327505</c:v>
                </c:pt>
                <c:pt idx="3">
                  <c:v>0.44691780821917798</c:v>
                </c:pt>
              </c:numCache>
            </c:numRef>
          </c:val>
        </c:ser>
        <c:ser>
          <c:idx val="2"/>
          <c:order val="2"/>
          <c:tx>
            <c:strRef>
              <c:f>'Comp Skill'!$D$1</c:f>
              <c:strCache>
                <c:ptCount val="1"/>
              </c:strCache>
            </c:strRef>
          </c:tx>
          <c:spPr>
            <a:solidFill>
              <a:srgbClr val="FFFF00"/>
            </a:solidFill>
          </c:spPr>
          <c:dLbls>
            <c:txPr>
              <a:bodyPr/>
              <a:lstStyle/>
              <a:p>
                <a:pPr>
                  <a:defRPr sz="1400">
                    <a:latin typeface="Times New Roman"/>
                    <a:cs typeface="Times New Roman"/>
                  </a:defRPr>
                </a:pPr>
                <a:endParaRPr lang="en-US"/>
              </a:p>
            </c:txPr>
            <c:showVal val="1"/>
          </c:dLbls>
          <c:cat>
            <c:strRef>
              <c:f>'Comp Skill'!$A$2:$A$5</c:f>
              <c:strCache>
                <c:ptCount val="4"/>
                <c:pt idx="0">
                  <c:v>Non-gang</c:v>
                </c:pt>
                <c:pt idx="1">
                  <c:v>Current</c:v>
                </c:pt>
                <c:pt idx="2">
                  <c:v>Former</c:v>
                </c:pt>
                <c:pt idx="3">
                  <c:v>Total</c:v>
                </c:pt>
              </c:strCache>
            </c:strRef>
          </c:cat>
          <c:val>
            <c:numRef>
              <c:f>'Comp Skill'!$D$2:$D$5</c:f>
              <c:numCache>
                <c:formatCode>0%</c:formatCode>
                <c:ptCount val="4"/>
                <c:pt idx="0">
                  <c:v>0.25748502994012001</c:v>
                </c:pt>
                <c:pt idx="1">
                  <c:v>0.21276595744680804</c:v>
                </c:pt>
                <c:pt idx="2">
                  <c:v>0.26637554585152801</c:v>
                </c:pt>
                <c:pt idx="3">
                  <c:v>0.24657534246575299</c:v>
                </c:pt>
              </c:numCache>
            </c:numRef>
          </c:val>
        </c:ser>
        <c:ser>
          <c:idx val="3"/>
          <c:order val="3"/>
          <c:tx>
            <c:strRef>
              <c:f>'Comp Skill'!$E$1</c:f>
              <c:strCache>
                <c:ptCount val="1"/>
              </c:strCache>
            </c:strRef>
          </c:tx>
          <c:cat>
            <c:strRef>
              <c:f>'Comp Skill'!$A$2:$A$5</c:f>
              <c:strCache>
                <c:ptCount val="4"/>
                <c:pt idx="0">
                  <c:v>Non-gang</c:v>
                </c:pt>
                <c:pt idx="1">
                  <c:v>Current</c:v>
                </c:pt>
                <c:pt idx="2">
                  <c:v>Former</c:v>
                </c:pt>
                <c:pt idx="3">
                  <c:v>Total</c:v>
                </c:pt>
              </c:strCache>
            </c:strRef>
          </c:cat>
          <c:val>
            <c:numRef>
              <c:f>'Comp Skill'!$E$2:$E$5</c:f>
              <c:numCache>
                <c:formatCode>0%</c:formatCode>
                <c:ptCount val="4"/>
                <c:pt idx="0">
                  <c:v>4.7904191616766505E-2</c:v>
                </c:pt>
                <c:pt idx="1">
                  <c:v>5.31914893617021E-2</c:v>
                </c:pt>
                <c:pt idx="2">
                  <c:v>7.4235807860262001E-2</c:v>
                </c:pt>
                <c:pt idx="3">
                  <c:v>5.9931506849315114E-2</c:v>
                </c:pt>
              </c:numCache>
            </c:numRef>
          </c:val>
        </c:ser>
        <c:dLbls/>
        <c:gapWidth val="30"/>
        <c:overlap val="100"/>
        <c:axId val="54592640"/>
        <c:axId val="54594176"/>
      </c:barChart>
      <c:catAx>
        <c:axId val="54592640"/>
        <c:scaling>
          <c:orientation val="minMax"/>
        </c:scaling>
        <c:axPos val="b"/>
        <c:tickLblPos val="nextTo"/>
        <c:txPr>
          <a:bodyPr anchor="ctr"/>
          <a:lstStyle/>
          <a:p>
            <a:pPr>
              <a:defRPr sz="1600" baseline="0">
                <a:latin typeface="Times New Roman"/>
                <a:cs typeface="Times New Roman"/>
              </a:defRPr>
            </a:pPr>
            <a:endParaRPr lang="en-US"/>
          </a:p>
        </c:txPr>
        <c:crossAx val="54594176"/>
        <c:crossesAt val="0"/>
        <c:auto val="1"/>
        <c:lblAlgn val="ctr"/>
        <c:lblOffset val="100"/>
      </c:catAx>
      <c:valAx>
        <c:axId val="54594176"/>
        <c:scaling>
          <c:orientation val="minMax"/>
        </c:scaling>
        <c:axPos val="l"/>
        <c:majorGridlines/>
        <c:numFmt formatCode="0%" sourceLinked="0"/>
        <c:tickLblPos val="nextTo"/>
        <c:txPr>
          <a:bodyPr/>
          <a:lstStyle/>
          <a:p>
            <a:pPr>
              <a:defRPr sz="1400">
                <a:latin typeface="Times New Roman"/>
                <a:cs typeface="Times New Roman"/>
              </a:defRPr>
            </a:pPr>
            <a:endParaRPr lang="en-US"/>
          </a:p>
        </c:txPr>
        <c:crossAx val="54592640"/>
        <c:crosses val="autoZero"/>
        <c:crossBetween val="between"/>
        <c:minorUnit val="4.0000000000000008E-2"/>
      </c:valAx>
    </c:plotArea>
    <c:legend>
      <c:legendPos val="r"/>
      <c:layout>
        <c:manualLayout>
          <c:xMode val="edge"/>
          <c:yMode val="edge"/>
          <c:x val="0.81950486928508604"/>
          <c:y val="6.1260664525897304E-2"/>
          <c:w val="4.0533940029505305E-2"/>
          <c:h val="0.66697613319683213"/>
        </c:manualLayout>
      </c:layout>
      <c:txPr>
        <a:bodyPr/>
        <a:lstStyle/>
        <a:p>
          <a:pPr>
            <a:defRPr sz="2800">
              <a:latin typeface="Times New Roman"/>
              <a:cs typeface="Times New Roman"/>
            </a:defRPr>
          </a:pPr>
          <a:endParaRPr lang="en-US"/>
        </a:p>
      </c:txPr>
    </c:legend>
    <c:plotVisOnly val="1"/>
    <c:dispBlanksAs val="gap"/>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9.2432852143482028E-2"/>
          <c:y val="5.0925925925925902E-2"/>
          <c:w val="0.72346062992125981"/>
          <c:h val="0.82976259880418102"/>
        </c:manualLayout>
      </c:layout>
      <c:barChart>
        <c:barDir val="col"/>
        <c:grouping val="clustered"/>
        <c:ser>
          <c:idx val="0"/>
          <c:order val="0"/>
          <c:tx>
            <c:strRef>
              <c:f>Activities!$C$13</c:f>
              <c:strCache>
                <c:ptCount val="1"/>
                <c:pt idx="0">
                  <c:v>Shopping</c:v>
                </c:pt>
              </c:strCache>
            </c:strRef>
          </c:tx>
          <c:spPr>
            <a:solidFill>
              <a:srgbClr val="0000FF"/>
            </a:solidFill>
          </c:spPr>
          <c:cat>
            <c:strRef>
              <c:f>Activities!$A$14:$A$16</c:f>
              <c:strCache>
                <c:ptCount val="3"/>
                <c:pt idx="0">
                  <c:v>Non-gang</c:v>
                </c:pt>
                <c:pt idx="1">
                  <c:v>Current</c:v>
                </c:pt>
                <c:pt idx="2">
                  <c:v>Former</c:v>
                </c:pt>
              </c:strCache>
            </c:strRef>
          </c:cat>
          <c:val>
            <c:numRef>
              <c:f>Activities!$C$14:$C$16</c:f>
              <c:numCache>
                <c:formatCode>0.00</c:formatCode>
                <c:ptCount val="3"/>
                <c:pt idx="0">
                  <c:v>0.35555555555555601</c:v>
                </c:pt>
                <c:pt idx="1">
                  <c:v>0.27891156462585004</c:v>
                </c:pt>
                <c:pt idx="2">
                  <c:v>0.3480662983425411</c:v>
                </c:pt>
              </c:numCache>
            </c:numRef>
          </c:val>
        </c:ser>
        <c:ser>
          <c:idx val="1"/>
          <c:order val="1"/>
          <c:tx>
            <c:strRef>
              <c:f>Activities!$D$13</c:f>
              <c:strCache>
                <c:ptCount val="1"/>
                <c:pt idx="0">
                  <c:v>Youtube</c:v>
                </c:pt>
              </c:strCache>
            </c:strRef>
          </c:tx>
          <c:spPr>
            <a:solidFill>
              <a:schemeClr val="tx1">
                <a:lumMod val="85000"/>
                <a:lumOff val="15000"/>
              </a:schemeClr>
            </a:solidFill>
          </c:spPr>
          <c:cat>
            <c:strRef>
              <c:f>Activities!$A$14:$A$16</c:f>
              <c:strCache>
                <c:ptCount val="3"/>
                <c:pt idx="0">
                  <c:v>Non-gang</c:v>
                </c:pt>
                <c:pt idx="1">
                  <c:v>Current</c:v>
                </c:pt>
                <c:pt idx="2">
                  <c:v>Former</c:v>
                </c:pt>
              </c:strCache>
            </c:strRef>
          </c:cat>
          <c:val>
            <c:numRef>
              <c:f>Activities!$D$14:$D$16</c:f>
              <c:numCache>
                <c:formatCode>0.00</c:formatCode>
                <c:ptCount val="3"/>
                <c:pt idx="0">
                  <c:v>0.9</c:v>
                </c:pt>
                <c:pt idx="1">
                  <c:v>0.84905660377358516</c:v>
                </c:pt>
                <c:pt idx="2">
                  <c:v>0.88148148148148098</c:v>
                </c:pt>
              </c:numCache>
            </c:numRef>
          </c:val>
        </c:ser>
        <c:ser>
          <c:idx val="2"/>
          <c:order val="2"/>
          <c:tx>
            <c:strRef>
              <c:f>Activities!$E$13</c:f>
              <c:strCache>
                <c:ptCount val="1"/>
                <c:pt idx="0">
                  <c:v>Social networks</c:v>
                </c:pt>
              </c:strCache>
            </c:strRef>
          </c:tx>
          <c:cat>
            <c:strRef>
              <c:f>Activities!$A$14:$A$16</c:f>
              <c:strCache>
                <c:ptCount val="3"/>
                <c:pt idx="0">
                  <c:v>Non-gang</c:v>
                </c:pt>
                <c:pt idx="1">
                  <c:v>Current</c:v>
                </c:pt>
                <c:pt idx="2">
                  <c:v>Former</c:v>
                </c:pt>
              </c:strCache>
            </c:strRef>
          </c:cat>
          <c:val>
            <c:numRef>
              <c:f>Activities!$E$14:$E$16</c:f>
              <c:numCache>
                <c:formatCode>0.00</c:formatCode>
                <c:ptCount val="3"/>
                <c:pt idx="0">
                  <c:v>0.84444444444444411</c:v>
                </c:pt>
                <c:pt idx="1">
                  <c:v>0.79591836734693888</c:v>
                </c:pt>
                <c:pt idx="2">
                  <c:v>0.79558011049723687</c:v>
                </c:pt>
              </c:numCache>
            </c:numRef>
          </c:val>
        </c:ser>
        <c:dLbls/>
        <c:axId val="54712960"/>
        <c:axId val="54727040"/>
      </c:barChart>
      <c:catAx>
        <c:axId val="54712960"/>
        <c:scaling>
          <c:orientation val="minMax"/>
        </c:scaling>
        <c:axPos val="b"/>
        <c:tickLblPos val="nextTo"/>
        <c:txPr>
          <a:bodyPr/>
          <a:lstStyle/>
          <a:p>
            <a:pPr>
              <a:defRPr sz="1600">
                <a:latin typeface="Times New Roman"/>
                <a:cs typeface="Times New Roman"/>
              </a:defRPr>
            </a:pPr>
            <a:endParaRPr lang="en-US"/>
          </a:p>
        </c:txPr>
        <c:crossAx val="54727040"/>
        <c:crossesAt val="0"/>
        <c:auto val="1"/>
        <c:lblAlgn val="ctr"/>
        <c:lblOffset val="100"/>
      </c:catAx>
      <c:valAx>
        <c:axId val="54727040"/>
        <c:scaling>
          <c:orientation val="minMax"/>
        </c:scaling>
        <c:axPos val="l"/>
        <c:majorGridlines/>
        <c:numFmt formatCode="0%" sourceLinked="0"/>
        <c:tickLblPos val="nextTo"/>
        <c:txPr>
          <a:bodyPr/>
          <a:lstStyle/>
          <a:p>
            <a:pPr>
              <a:defRPr sz="1400">
                <a:latin typeface="Times New Roman"/>
                <a:cs typeface="Times New Roman"/>
              </a:defRPr>
            </a:pPr>
            <a:endParaRPr lang="en-US"/>
          </a:p>
        </c:txPr>
        <c:crossAx val="54712960"/>
        <c:crosses val="autoZero"/>
        <c:crossBetween val="between"/>
        <c:minorUnit val="4.0000000000000008E-2"/>
      </c:valAx>
    </c:plotArea>
    <c:legend>
      <c:legendPos val="r"/>
      <c:layout>
        <c:manualLayout>
          <c:xMode val="edge"/>
          <c:yMode val="edge"/>
          <c:x val="0.8075601487314078"/>
          <c:y val="0.42148476232137611"/>
          <c:w val="0.192439878423775"/>
          <c:h val="0.19542985698216303"/>
        </c:manualLayout>
      </c:layout>
      <c:txPr>
        <a:bodyPr/>
        <a:lstStyle/>
        <a:p>
          <a:pPr>
            <a:defRPr sz="1600">
              <a:latin typeface="Times New Roman"/>
              <a:cs typeface="Times New Roman"/>
            </a:defRPr>
          </a:pPr>
          <a:endParaRPr lang="en-US"/>
        </a:p>
      </c:txPr>
    </c:legend>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0.16260576752664796"/>
          <c:y val="5.0925866409555882E-2"/>
          <c:w val="0.83739423247335221"/>
          <c:h val="0.80106481481481495"/>
        </c:manualLayout>
      </c:layout>
      <c:barChart>
        <c:barDir val="col"/>
        <c:grouping val="percentStacked"/>
        <c:ser>
          <c:idx val="0"/>
          <c:order val="0"/>
          <c:spPr>
            <a:solidFill>
              <a:srgbClr val="0000FF"/>
            </a:solidFill>
          </c:spPr>
          <c:dLbls>
            <c:txPr>
              <a:bodyPr/>
              <a:lstStyle/>
              <a:p>
                <a:pPr>
                  <a:defRPr sz="1400">
                    <a:solidFill>
                      <a:srgbClr val="FFFFFF"/>
                    </a:solidFill>
                    <a:latin typeface="Times New Roman"/>
                    <a:cs typeface="Times New Roman"/>
                  </a:defRPr>
                </a:pPr>
                <a:endParaRPr lang="en-US"/>
              </a:p>
            </c:txPr>
            <c:showVal val="1"/>
          </c:dLbls>
          <c:cat>
            <c:strRef>
              <c:f>'SN sites'!$C$1:$F$1</c:f>
              <c:strCache>
                <c:ptCount val="4"/>
                <c:pt idx="0">
                  <c:v>Facebook</c:v>
                </c:pt>
                <c:pt idx="1">
                  <c:v>Myspace</c:v>
                </c:pt>
                <c:pt idx="2">
                  <c:v>Twitter</c:v>
                </c:pt>
                <c:pt idx="3">
                  <c:v>Other</c:v>
                </c:pt>
              </c:strCache>
            </c:strRef>
          </c:cat>
          <c:val>
            <c:numRef>
              <c:f>'SN sites'!$C$2:$F$2</c:f>
              <c:numCache>
                <c:formatCode>0%</c:formatCode>
                <c:ptCount val="4"/>
                <c:pt idx="0">
                  <c:v>0.43712574850299402</c:v>
                </c:pt>
                <c:pt idx="1">
                  <c:v>0.11377245508982001</c:v>
                </c:pt>
                <c:pt idx="2">
                  <c:v>9.5808383233532898E-2</c:v>
                </c:pt>
                <c:pt idx="3">
                  <c:v>7.7844311377245512E-2</c:v>
                </c:pt>
              </c:numCache>
            </c:numRef>
          </c:val>
        </c:ser>
        <c:ser>
          <c:idx val="1"/>
          <c:order val="1"/>
          <c:spPr>
            <a:solidFill>
              <a:srgbClr val="FFFF00"/>
            </a:solidFill>
          </c:spPr>
          <c:cat>
            <c:strRef>
              <c:f>'SN sites'!$C$1:$F$1</c:f>
              <c:strCache>
                <c:ptCount val="4"/>
                <c:pt idx="0">
                  <c:v>Facebook</c:v>
                </c:pt>
                <c:pt idx="1">
                  <c:v>Myspace</c:v>
                </c:pt>
                <c:pt idx="2">
                  <c:v>Twitter</c:v>
                </c:pt>
                <c:pt idx="3">
                  <c:v>Other</c:v>
                </c:pt>
              </c:strCache>
            </c:strRef>
          </c:cat>
          <c:val>
            <c:numRef>
              <c:f>'SN sites'!$C$3:$F$3</c:f>
              <c:numCache>
                <c:formatCode>0%</c:formatCode>
                <c:ptCount val="4"/>
                <c:pt idx="0">
                  <c:v>0.239520958083832</c:v>
                </c:pt>
                <c:pt idx="1">
                  <c:v>0.32335329341317398</c:v>
                </c:pt>
                <c:pt idx="2">
                  <c:v>0.11377245508982001</c:v>
                </c:pt>
                <c:pt idx="3">
                  <c:v>5.9880239520958112E-2</c:v>
                </c:pt>
              </c:numCache>
            </c:numRef>
          </c:val>
        </c:ser>
        <c:ser>
          <c:idx val="2"/>
          <c:order val="2"/>
          <c:spPr>
            <a:solidFill>
              <a:schemeClr val="tx1"/>
            </a:solidFill>
          </c:spPr>
          <c:dLbls>
            <c:numFmt formatCode="0%" sourceLinked="0"/>
            <c:txPr>
              <a:bodyPr/>
              <a:lstStyle/>
              <a:p>
                <a:pPr>
                  <a:defRPr sz="1400">
                    <a:solidFill>
                      <a:schemeClr val="bg1"/>
                    </a:solidFill>
                    <a:latin typeface="Times New Roman"/>
                    <a:cs typeface="Times New Roman"/>
                  </a:defRPr>
                </a:pPr>
                <a:endParaRPr lang="en-US"/>
              </a:p>
            </c:txPr>
            <c:showVal val="1"/>
          </c:dLbls>
          <c:cat>
            <c:strRef>
              <c:f>'SN sites'!$C$1:$F$1</c:f>
              <c:strCache>
                <c:ptCount val="4"/>
                <c:pt idx="0">
                  <c:v>Facebook</c:v>
                </c:pt>
                <c:pt idx="1">
                  <c:v>Myspace</c:v>
                </c:pt>
                <c:pt idx="2">
                  <c:v>Twitter</c:v>
                </c:pt>
                <c:pt idx="3">
                  <c:v>Other</c:v>
                </c:pt>
              </c:strCache>
            </c:strRef>
          </c:cat>
          <c:val>
            <c:numRef>
              <c:f>'SN sites'!$C$4:$F$4</c:f>
              <c:numCache>
                <c:formatCode>0%</c:formatCode>
                <c:ptCount val="4"/>
                <c:pt idx="0">
                  <c:v>0.32335329341317398</c:v>
                </c:pt>
                <c:pt idx="1">
                  <c:v>0.5628742514970061</c:v>
                </c:pt>
                <c:pt idx="2">
                  <c:v>0.79041916167664683</c:v>
                </c:pt>
                <c:pt idx="3">
                  <c:v>0.8622754491017961</c:v>
                </c:pt>
              </c:numCache>
            </c:numRef>
          </c:val>
        </c:ser>
        <c:dLbls/>
        <c:gapWidth val="7"/>
        <c:overlap val="100"/>
        <c:axId val="54766208"/>
        <c:axId val="54780288"/>
      </c:barChart>
      <c:catAx>
        <c:axId val="54766208"/>
        <c:scaling>
          <c:orientation val="minMax"/>
        </c:scaling>
        <c:axPos val="b"/>
        <c:tickLblPos val="nextTo"/>
        <c:txPr>
          <a:bodyPr/>
          <a:lstStyle/>
          <a:p>
            <a:pPr>
              <a:defRPr sz="1400">
                <a:latin typeface="Times New Roman"/>
                <a:cs typeface="Times New Roman"/>
              </a:defRPr>
            </a:pPr>
            <a:endParaRPr lang="en-US"/>
          </a:p>
        </c:txPr>
        <c:crossAx val="54780288"/>
        <c:crossesAt val="0"/>
        <c:auto val="1"/>
        <c:lblAlgn val="ctr"/>
        <c:lblOffset val="100"/>
      </c:catAx>
      <c:valAx>
        <c:axId val="54780288"/>
        <c:scaling>
          <c:orientation val="minMax"/>
        </c:scaling>
        <c:axPos val="l"/>
        <c:majorGridlines/>
        <c:numFmt formatCode="0%" sourceLinked="0"/>
        <c:tickLblPos val="nextTo"/>
        <c:txPr>
          <a:bodyPr/>
          <a:lstStyle/>
          <a:p>
            <a:pPr>
              <a:defRPr sz="1200">
                <a:latin typeface="Times New Roman"/>
                <a:cs typeface="Times New Roman"/>
              </a:defRPr>
            </a:pPr>
            <a:endParaRPr lang="en-US"/>
          </a:p>
        </c:txPr>
        <c:crossAx val="54766208"/>
        <c:crosses val="autoZero"/>
        <c:crossBetween val="between"/>
        <c:minorUnit val="4.0000000000000008E-2"/>
      </c:valAx>
    </c:plotArea>
    <c:plotVisOnly val="1"/>
    <c:dispBlanksAs val="gap"/>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0.13558861890729901"/>
          <c:y val="4.9390243902439013E-2"/>
          <c:w val="0.86441138109270088"/>
          <c:h val="0.80242125984252"/>
        </c:manualLayout>
      </c:layout>
      <c:barChart>
        <c:barDir val="col"/>
        <c:grouping val="percentStacked"/>
        <c:ser>
          <c:idx val="0"/>
          <c:order val="0"/>
          <c:spPr>
            <a:solidFill>
              <a:srgbClr val="0000FF"/>
            </a:solidFill>
          </c:spPr>
          <c:dLbls>
            <c:txPr>
              <a:bodyPr/>
              <a:lstStyle/>
              <a:p>
                <a:pPr>
                  <a:defRPr sz="1400">
                    <a:solidFill>
                      <a:srgbClr val="FFFFFF"/>
                    </a:solidFill>
                    <a:latin typeface="Times New Roman"/>
                    <a:cs typeface="Times New Roman"/>
                  </a:defRPr>
                </a:pPr>
                <a:endParaRPr lang="en-US"/>
              </a:p>
            </c:txPr>
            <c:showVal val="1"/>
          </c:dLbls>
          <c:cat>
            <c:strRef>
              <c:f>'SN sites'!$C$1:$F$1</c:f>
              <c:strCache>
                <c:ptCount val="4"/>
                <c:pt idx="0">
                  <c:v>Facebook</c:v>
                </c:pt>
                <c:pt idx="1">
                  <c:v>Myspace</c:v>
                </c:pt>
                <c:pt idx="2">
                  <c:v>Twitter</c:v>
                </c:pt>
                <c:pt idx="3">
                  <c:v>Other</c:v>
                </c:pt>
              </c:strCache>
            </c:strRef>
          </c:cat>
          <c:val>
            <c:numRef>
              <c:f>'SN sites'!$C$6:$F$6</c:f>
              <c:numCache>
                <c:formatCode>0%</c:formatCode>
                <c:ptCount val="4"/>
                <c:pt idx="0">
                  <c:v>0.31382978723404215</c:v>
                </c:pt>
                <c:pt idx="1">
                  <c:v>0.12765957446808496</c:v>
                </c:pt>
                <c:pt idx="2">
                  <c:v>7.9787234042553223E-2</c:v>
                </c:pt>
                <c:pt idx="3">
                  <c:v>9.5744680851063815E-2</c:v>
                </c:pt>
              </c:numCache>
            </c:numRef>
          </c:val>
        </c:ser>
        <c:ser>
          <c:idx val="1"/>
          <c:order val="1"/>
          <c:spPr>
            <a:solidFill>
              <a:srgbClr val="FFFF00"/>
            </a:solidFill>
          </c:spPr>
          <c:cat>
            <c:strRef>
              <c:f>'SN sites'!$C$1:$F$1</c:f>
              <c:strCache>
                <c:ptCount val="4"/>
                <c:pt idx="0">
                  <c:v>Facebook</c:v>
                </c:pt>
                <c:pt idx="1">
                  <c:v>Myspace</c:v>
                </c:pt>
                <c:pt idx="2">
                  <c:v>Twitter</c:v>
                </c:pt>
                <c:pt idx="3">
                  <c:v>Other</c:v>
                </c:pt>
              </c:strCache>
            </c:strRef>
          </c:cat>
          <c:val>
            <c:numRef>
              <c:f>'SN sites'!$C$7:$F$7</c:f>
              <c:numCache>
                <c:formatCode>0%</c:formatCode>
                <c:ptCount val="4"/>
                <c:pt idx="0">
                  <c:v>0.26595744680851097</c:v>
                </c:pt>
                <c:pt idx="1">
                  <c:v>0.26595744680851097</c:v>
                </c:pt>
                <c:pt idx="2">
                  <c:v>6.914893617021281E-2</c:v>
                </c:pt>
                <c:pt idx="3">
                  <c:v>0.15425531914893603</c:v>
                </c:pt>
              </c:numCache>
            </c:numRef>
          </c:val>
        </c:ser>
        <c:ser>
          <c:idx val="2"/>
          <c:order val="2"/>
          <c:spPr>
            <a:solidFill>
              <a:schemeClr val="tx1"/>
            </a:solidFill>
          </c:spPr>
          <c:dLbls>
            <c:numFmt formatCode="0%" sourceLinked="0"/>
            <c:txPr>
              <a:bodyPr/>
              <a:lstStyle/>
              <a:p>
                <a:pPr>
                  <a:defRPr sz="1400">
                    <a:solidFill>
                      <a:schemeClr val="bg1"/>
                    </a:solidFill>
                    <a:latin typeface="Times New Roman"/>
                    <a:cs typeface="Times New Roman"/>
                  </a:defRPr>
                </a:pPr>
                <a:endParaRPr lang="en-US"/>
              </a:p>
            </c:txPr>
            <c:showVal val="1"/>
          </c:dLbls>
          <c:cat>
            <c:strRef>
              <c:f>'SN sites'!$C$1:$F$1</c:f>
              <c:strCache>
                <c:ptCount val="4"/>
                <c:pt idx="0">
                  <c:v>Facebook</c:v>
                </c:pt>
                <c:pt idx="1">
                  <c:v>Myspace</c:v>
                </c:pt>
                <c:pt idx="2">
                  <c:v>Twitter</c:v>
                </c:pt>
                <c:pt idx="3">
                  <c:v>Other</c:v>
                </c:pt>
              </c:strCache>
            </c:strRef>
          </c:cat>
          <c:val>
            <c:numRef>
              <c:f>'SN sites'!$C$8:$F$8</c:f>
              <c:numCache>
                <c:formatCode>0%</c:formatCode>
                <c:ptCount val="4"/>
                <c:pt idx="0">
                  <c:v>0.42021276595744717</c:v>
                </c:pt>
                <c:pt idx="1">
                  <c:v>0.60638297872340396</c:v>
                </c:pt>
                <c:pt idx="2">
                  <c:v>0.85106382978723383</c:v>
                </c:pt>
                <c:pt idx="3">
                  <c:v>0.75000000000000011</c:v>
                </c:pt>
              </c:numCache>
            </c:numRef>
          </c:val>
        </c:ser>
        <c:dLbls/>
        <c:gapWidth val="7"/>
        <c:overlap val="100"/>
        <c:axId val="54802304"/>
        <c:axId val="54803840"/>
      </c:barChart>
      <c:catAx>
        <c:axId val="54802304"/>
        <c:scaling>
          <c:orientation val="minMax"/>
        </c:scaling>
        <c:axPos val="b"/>
        <c:tickLblPos val="nextTo"/>
        <c:txPr>
          <a:bodyPr/>
          <a:lstStyle/>
          <a:p>
            <a:pPr>
              <a:defRPr sz="1400">
                <a:latin typeface="Times New Roman"/>
                <a:cs typeface="Times New Roman"/>
              </a:defRPr>
            </a:pPr>
            <a:endParaRPr lang="en-US"/>
          </a:p>
        </c:txPr>
        <c:crossAx val="54803840"/>
        <c:crosses val="autoZero"/>
        <c:auto val="1"/>
        <c:lblAlgn val="ctr"/>
        <c:lblOffset val="100"/>
      </c:catAx>
      <c:valAx>
        <c:axId val="54803840"/>
        <c:scaling>
          <c:orientation val="minMax"/>
        </c:scaling>
        <c:axPos val="l"/>
        <c:majorGridlines/>
        <c:numFmt formatCode="0%" sourceLinked="1"/>
        <c:tickLblPos val="nextTo"/>
        <c:txPr>
          <a:bodyPr/>
          <a:lstStyle/>
          <a:p>
            <a:pPr>
              <a:defRPr sz="1200">
                <a:latin typeface="Times New Roman"/>
                <a:cs typeface="Times New Roman"/>
              </a:defRPr>
            </a:pPr>
            <a:endParaRPr lang="en-US"/>
          </a:p>
        </c:txPr>
        <c:crossAx val="54802304"/>
        <c:crosses val="autoZero"/>
        <c:crossBetween val="between"/>
      </c:valAx>
    </c:plotArea>
    <c:plotVisOnly val="1"/>
    <c:dispBlanksAs val="gap"/>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0.12278302712161003"/>
          <c:y val="3.6969696969697E-2"/>
          <c:w val="0.86332808398950112"/>
          <c:h val="0.82452040085898304"/>
        </c:manualLayout>
      </c:layout>
      <c:barChart>
        <c:barDir val="col"/>
        <c:grouping val="percentStacked"/>
        <c:ser>
          <c:idx val="0"/>
          <c:order val="0"/>
          <c:spPr>
            <a:solidFill>
              <a:srgbClr val="0000FF"/>
            </a:solidFill>
          </c:spPr>
          <c:dLbls>
            <c:txPr>
              <a:bodyPr/>
              <a:lstStyle/>
              <a:p>
                <a:pPr>
                  <a:defRPr sz="1400">
                    <a:solidFill>
                      <a:srgbClr val="FFFFFF"/>
                    </a:solidFill>
                    <a:latin typeface="Times New Roman"/>
                    <a:cs typeface="Times New Roman"/>
                  </a:defRPr>
                </a:pPr>
                <a:endParaRPr lang="en-US"/>
              </a:p>
            </c:txPr>
            <c:showVal val="1"/>
          </c:dLbls>
          <c:cat>
            <c:strRef>
              <c:f>'SN sites'!$C$1:$F$1</c:f>
              <c:strCache>
                <c:ptCount val="4"/>
                <c:pt idx="0">
                  <c:v>Facebook</c:v>
                </c:pt>
                <c:pt idx="1">
                  <c:v>Myspace</c:v>
                </c:pt>
                <c:pt idx="2">
                  <c:v>Twitter</c:v>
                </c:pt>
                <c:pt idx="3">
                  <c:v>Other</c:v>
                </c:pt>
              </c:strCache>
            </c:strRef>
          </c:cat>
          <c:val>
            <c:numRef>
              <c:f>'SN sites'!$C$10:$F$10</c:f>
              <c:numCache>
                <c:formatCode>0%</c:formatCode>
                <c:ptCount val="4"/>
                <c:pt idx="0">
                  <c:v>0.36956521739130405</c:v>
                </c:pt>
                <c:pt idx="1">
                  <c:v>4.3478260869565202E-2</c:v>
                </c:pt>
                <c:pt idx="2">
                  <c:v>4.3478260869565202E-2</c:v>
                </c:pt>
                <c:pt idx="3">
                  <c:v>7.8260869565217397E-2</c:v>
                </c:pt>
              </c:numCache>
            </c:numRef>
          </c:val>
        </c:ser>
        <c:ser>
          <c:idx val="1"/>
          <c:order val="1"/>
          <c:spPr>
            <a:solidFill>
              <a:srgbClr val="FFFF00"/>
            </a:solidFill>
          </c:spPr>
          <c:cat>
            <c:strRef>
              <c:f>'SN sites'!$C$1:$F$1</c:f>
              <c:strCache>
                <c:ptCount val="4"/>
                <c:pt idx="0">
                  <c:v>Facebook</c:v>
                </c:pt>
                <c:pt idx="1">
                  <c:v>Myspace</c:v>
                </c:pt>
                <c:pt idx="2">
                  <c:v>Twitter</c:v>
                </c:pt>
                <c:pt idx="3">
                  <c:v>Other</c:v>
                </c:pt>
              </c:strCache>
            </c:strRef>
          </c:cat>
          <c:val>
            <c:numRef>
              <c:f>'SN sites'!$C$11:$F$11</c:f>
              <c:numCache>
                <c:formatCode>0%</c:formatCode>
                <c:ptCount val="4"/>
                <c:pt idx="0">
                  <c:v>0.23043478260869599</c:v>
                </c:pt>
                <c:pt idx="1">
                  <c:v>0.26086956521739108</c:v>
                </c:pt>
                <c:pt idx="2">
                  <c:v>4.7826086956521727E-2</c:v>
                </c:pt>
                <c:pt idx="3">
                  <c:v>0.16086956521739099</c:v>
                </c:pt>
              </c:numCache>
            </c:numRef>
          </c:val>
        </c:ser>
        <c:ser>
          <c:idx val="2"/>
          <c:order val="2"/>
          <c:spPr>
            <a:solidFill>
              <a:schemeClr val="tx1"/>
            </a:solidFill>
          </c:spPr>
          <c:dLbls>
            <c:numFmt formatCode="0%" sourceLinked="0"/>
            <c:txPr>
              <a:bodyPr/>
              <a:lstStyle/>
              <a:p>
                <a:pPr>
                  <a:defRPr sz="1400">
                    <a:solidFill>
                      <a:schemeClr val="bg1"/>
                    </a:solidFill>
                    <a:latin typeface="Times New Roman"/>
                    <a:cs typeface="Times New Roman"/>
                  </a:defRPr>
                </a:pPr>
                <a:endParaRPr lang="en-US"/>
              </a:p>
            </c:txPr>
            <c:showVal val="1"/>
          </c:dLbls>
          <c:cat>
            <c:strRef>
              <c:f>'SN sites'!$C$1:$F$1</c:f>
              <c:strCache>
                <c:ptCount val="4"/>
                <c:pt idx="0">
                  <c:v>Facebook</c:v>
                </c:pt>
                <c:pt idx="1">
                  <c:v>Myspace</c:v>
                </c:pt>
                <c:pt idx="2">
                  <c:v>Twitter</c:v>
                </c:pt>
                <c:pt idx="3">
                  <c:v>Other</c:v>
                </c:pt>
              </c:strCache>
            </c:strRef>
          </c:cat>
          <c:val>
            <c:numRef>
              <c:f>'SN sites'!$C$12:$F$12</c:f>
              <c:numCache>
                <c:formatCode>0%</c:formatCode>
                <c:ptCount val="4"/>
                <c:pt idx="0">
                  <c:v>0.4</c:v>
                </c:pt>
                <c:pt idx="1">
                  <c:v>0.69565217391304301</c:v>
                </c:pt>
                <c:pt idx="2">
                  <c:v>0.90869565217391324</c:v>
                </c:pt>
                <c:pt idx="3">
                  <c:v>0.76086956521739102</c:v>
                </c:pt>
              </c:numCache>
            </c:numRef>
          </c:val>
        </c:ser>
        <c:dLbls/>
        <c:gapWidth val="7"/>
        <c:overlap val="100"/>
        <c:axId val="54850688"/>
        <c:axId val="54852224"/>
      </c:barChart>
      <c:catAx>
        <c:axId val="54850688"/>
        <c:scaling>
          <c:orientation val="minMax"/>
        </c:scaling>
        <c:axPos val="b"/>
        <c:tickLblPos val="nextTo"/>
        <c:txPr>
          <a:bodyPr/>
          <a:lstStyle/>
          <a:p>
            <a:pPr>
              <a:defRPr sz="1400">
                <a:latin typeface="Times New Roman"/>
                <a:cs typeface="Times New Roman"/>
              </a:defRPr>
            </a:pPr>
            <a:endParaRPr lang="en-US"/>
          </a:p>
        </c:txPr>
        <c:crossAx val="54852224"/>
        <c:crosses val="autoZero"/>
        <c:auto val="1"/>
        <c:lblAlgn val="ctr"/>
        <c:lblOffset val="100"/>
      </c:catAx>
      <c:valAx>
        <c:axId val="54852224"/>
        <c:scaling>
          <c:orientation val="minMax"/>
        </c:scaling>
        <c:axPos val="l"/>
        <c:majorGridlines/>
        <c:numFmt formatCode="0%" sourceLinked="1"/>
        <c:tickLblPos val="nextTo"/>
        <c:txPr>
          <a:bodyPr/>
          <a:lstStyle/>
          <a:p>
            <a:pPr>
              <a:defRPr sz="1200">
                <a:latin typeface="Times New Roman"/>
                <a:cs typeface="Times New Roman"/>
              </a:defRPr>
            </a:pPr>
            <a:endParaRPr lang="en-US"/>
          </a:p>
        </c:txPr>
        <c:crossAx val="54850688"/>
        <c:crosses val="autoZero"/>
        <c:crossBetween val="between"/>
      </c:valAx>
    </c:plotArea>
    <c:plotVisOnly val="1"/>
    <c:dispBlanksAs val="gap"/>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style val="18"/>
  <c:chart>
    <c:plotArea>
      <c:layout>
        <c:manualLayout>
          <c:layoutTarget val="inner"/>
          <c:xMode val="edge"/>
          <c:yMode val="edge"/>
          <c:x val="6.7889409262230804E-2"/>
          <c:y val="5.3606507949392909E-2"/>
          <c:w val="0.87118050243719614"/>
          <c:h val="0.85344431295798995"/>
        </c:manualLayout>
      </c:layout>
      <c:barChart>
        <c:barDir val="bar"/>
        <c:grouping val="stacked"/>
        <c:ser>
          <c:idx val="0"/>
          <c:order val="0"/>
          <c:spPr>
            <a:solidFill>
              <a:srgbClr val="FFFF00"/>
            </a:solidFill>
          </c:spPr>
          <c:dPt>
            <c:idx val="0"/>
            <c:spPr>
              <a:solidFill>
                <a:srgbClr val="0000FF"/>
              </a:solidFill>
            </c:spPr>
          </c:dPt>
          <c:dPt>
            <c:idx val="1"/>
            <c:spPr>
              <a:solidFill>
                <a:srgbClr val="FF0000"/>
              </a:solidFill>
            </c:spPr>
          </c:dPt>
          <c:dPt>
            <c:idx val="3"/>
            <c:spPr>
              <a:solidFill>
                <a:srgbClr val="0000FF"/>
              </a:solidFill>
            </c:spPr>
          </c:dPt>
          <c:dPt>
            <c:idx val="4"/>
            <c:spPr>
              <a:solidFill>
                <a:srgbClr val="FF0000"/>
              </a:solidFill>
            </c:spPr>
          </c:dPt>
          <c:dPt>
            <c:idx val="6"/>
            <c:spPr>
              <a:solidFill>
                <a:srgbClr val="0000FF"/>
              </a:solidFill>
            </c:spPr>
          </c:dPt>
          <c:dPt>
            <c:idx val="7"/>
            <c:spPr>
              <a:solidFill>
                <a:srgbClr val="FF0000"/>
              </a:solidFill>
            </c:spPr>
          </c:dPt>
          <c:dLbls>
            <c:dLbl>
              <c:idx val="0"/>
              <c:spPr/>
              <c:txPr>
                <a:bodyPr/>
                <a:lstStyle/>
                <a:p>
                  <a:pPr>
                    <a:defRPr sz="1600">
                      <a:solidFill>
                        <a:srgbClr val="FFFFFF"/>
                      </a:solidFill>
                      <a:latin typeface="Times New Roman"/>
                      <a:cs typeface="Times New Roman"/>
                    </a:defRPr>
                  </a:pPr>
                  <a:endParaRPr lang="en-US"/>
                </a:p>
              </c:txPr>
            </c:dLbl>
            <c:dLbl>
              <c:idx val="3"/>
              <c:layout>
                <c:manualLayout>
                  <c:x val="0"/>
                  <c:y val="2.9455081001472701E-3"/>
                </c:manualLayout>
              </c:layout>
              <c:spPr/>
              <c:txPr>
                <a:bodyPr/>
                <a:lstStyle/>
                <a:p>
                  <a:pPr>
                    <a:defRPr sz="1600">
                      <a:solidFill>
                        <a:srgbClr val="FFFFFF"/>
                      </a:solidFill>
                      <a:latin typeface="Times New Roman"/>
                      <a:cs typeface="Times New Roman"/>
                    </a:defRPr>
                  </a:pPr>
                  <a:endParaRPr lang="en-US"/>
                </a:p>
              </c:txPr>
              <c:showVal val="1"/>
            </c:dLbl>
            <c:dLbl>
              <c:idx val="6"/>
              <c:spPr/>
              <c:txPr>
                <a:bodyPr/>
                <a:lstStyle/>
                <a:p>
                  <a:pPr>
                    <a:defRPr sz="1600">
                      <a:solidFill>
                        <a:srgbClr val="FFFFFF"/>
                      </a:solidFill>
                      <a:latin typeface="Times New Roman"/>
                      <a:cs typeface="Times New Roman"/>
                    </a:defRPr>
                  </a:pPr>
                  <a:endParaRPr lang="en-US"/>
                </a:p>
              </c:txPr>
            </c:dLbl>
            <c:dLbl>
              <c:idx val="7"/>
              <c:spPr/>
              <c:txPr>
                <a:bodyPr/>
                <a:lstStyle/>
                <a:p>
                  <a:pPr>
                    <a:defRPr sz="1600">
                      <a:solidFill>
                        <a:srgbClr val="FFFFFF"/>
                      </a:solidFill>
                      <a:latin typeface="Times New Roman"/>
                      <a:cs typeface="Times New Roman"/>
                    </a:defRPr>
                  </a:pPr>
                  <a:endParaRPr lang="en-US"/>
                </a:p>
              </c:txPr>
            </c:dLbl>
            <c:dLbl>
              <c:idx val="9"/>
              <c:spPr/>
              <c:txPr>
                <a:bodyPr/>
                <a:lstStyle/>
                <a:p>
                  <a:pPr>
                    <a:defRPr sz="1600">
                      <a:solidFill>
                        <a:schemeClr val="bg1"/>
                      </a:solidFill>
                      <a:latin typeface="Times New Roman"/>
                      <a:cs typeface="Times New Roman"/>
                    </a:defRPr>
                  </a:pPr>
                  <a:endParaRPr lang="en-US"/>
                </a:p>
              </c:txPr>
            </c:dLbl>
            <c:txPr>
              <a:bodyPr/>
              <a:lstStyle/>
              <a:p>
                <a:pPr>
                  <a:defRPr sz="1600">
                    <a:latin typeface="Times New Roman"/>
                    <a:cs typeface="Times New Roman"/>
                  </a:defRPr>
                </a:pPr>
                <a:endParaRPr lang="en-US"/>
              </a:p>
            </c:txPr>
            <c:showVal val="1"/>
          </c:dLbls>
          <c:val>
            <c:numRef>
              <c:f>'Crime (2)'!$C$5:$C$13</c:f>
              <c:numCache>
                <c:formatCode>0%</c:formatCode>
                <c:ptCount val="9"/>
                <c:pt idx="0">
                  <c:v>8.839780000000004E-2</c:v>
                </c:pt>
                <c:pt idx="1">
                  <c:v>0.122449</c:v>
                </c:pt>
                <c:pt idx="2">
                  <c:v>2.9629599999999996E-2</c:v>
                </c:pt>
                <c:pt idx="3">
                  <c:v>3.8674000000000007E-2</c:v>
                </c:pt>
                <c:pt idx="4">
                  <c:v>0.1292517</c:v>
                </c:pt>
                <c:pt idx="5">
                  <c:v>5.1851899999999992E-2</c:v>
                </c:pt>
                <c:pt idx="6">
                  <c:v>0.21546960000000004</c:v>
                </c:pt>
                <c:pt idx="7">
                  <c:v>0.32653060000000006</c:v>
                </c:pt>
                <c:pt idx="8">
                  <c:v>0.23703700000000003</c:v>
                </c:pt>
              </c:numCache>
            </c:numRef>
          </c:val>
        </c:ser>
        <c:ser>
          <c:idx val="1"/>
          <c:order val="1"/>
          <c:spPr>
            <a:solidFill>
              <a:schemeClr val="tx1"/>
            </a:solidFill>
          </c:spPr>
          <c:val>
            <c:numRef>
              <c:f>'Crime (2)'!$D$5:$D$13</c:f>
              <c:numCache>
                <c:formatCode>0%</c:formatCode>
                <c:ptCount val="9"/>
                <c:pt idx="0">
                  <c:v>9.3922600000000037E-2</c:v>
                </c:pt>
                <c:pt idx="1">
                  <c:v>0.13605439999999999</c:v>
                </c:pt>
                <c:pt idx="2">
                  <c:v>8.8888900000000007E-2</c:v>
                </c:pt>
                <c:pt idx="3">
                  <c:v>9.3922700000000026E-2</c:v>
                </c:pt>
                <c:pt idx="4">
                  <c:v>7.4829900000000019E-2</c:v>
                </c:pt>
                <c:pt idx="5">
                  <c:v>8.8888800000000018E-2</c:v>
                </c:pt>
                <c:pt idx="6">
                  <c:v>0.22099450000000001</c:v>
                </c:pt>
                <c:pt idx="7">
                  <c:v>0.14965990000000001</c:v>
                </c:pt>
                <c:pt idx="8">
                  <c:v>0.23703710000000003</c:v>
                </c:pt>
              </c:numCache>
            </c:numRef>
          </c:val>
        </c:ser>
        <c:dLbls/>
        <c:gapWidth val="30"/>
        <c:overlap val="100"/>
        <c:axId val="55075200"/>
        <c:axId val="55076736"/>
      </c:barChart>
      <c:catAx>
        <c:axId val="55075200"/>
        <c:scaling>
          <c:orientation val="minMax"/>
        </c:scaling>
        <c:delete val="1"/>
        <c:axPos val="l"/>
        <c:tickLblPos val="none"/>
        <c:crossAx val="55076736"/>
        <c:crosses val="autoZero"/>
        <c:auto val="1"/>
        <c:lblAlgn val="ctr"/>
        <c:lblOffset val="100"/>
      </c:catAx>
      <c:valAx>
        <c:axId val="55076736"/>
        <c:scaling>
          <c:orientation val="minMax"/>
        </c:scaling>
        <c:axPos val="b"/>
        <c:majorGridlines/>
        <c:numFmt formatCode="0%" sourceLinked="1"/>
        <c:tickLblPos val="nextTo"/>
        <c:txPr>
          <a:bodyPr/>
          <a:lstStyle/>
          <a:p>
            <a:pPr>
              <a:defRPr sz="1400">
                <a:latin typeface="Times New Roman"/>
                <a:cs typeface="Times New Roman"/>
              </a:defRPr>
            </a:pPr>
            <a:endParaRPr lang="en-US"/>
          </a:p>
        </c:txPr>
        <c:crossAx val="55075200"/>
        <c:crosses val="autoZero"/>
        <c:crossBetween val="between"/>
        <c:majorUnit val="0.1"/>
      </c:valAx>
    </c:plotArea>
    <c:plotVisOnly val="1"/>
    <c:dispBlanksAs val="gap"/>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style val="18"/>
  <c:chart>
    <c:title>
      <c:layout/>
    </c:title>
    <c:plotArea>
      <c:layout>
        <c:manualLayout>
          <c:layoutTarget val="inner"/>
          <c:xMode val="edge"/>
          <c:yMode val="edge"/>
          <c:x val="4.6020790324643311E-2"/>
          <c:y val="4.5086705202312102E-2"/>
          <c:w val="0.89994793284250107"/>
          <c:h val="0.84014956540190899"/>
        </c:manualLayout>
      </c:layout>
      <c:barChart>
        <c:barDir val="bar"/>
        <c:grouping val="stacked"/>
        <c:ser>
          <c:idx val="0"/>
          <c:order val="0"/>
          <c:tx>
            <c:strRef>
              <c:f>'G Online'!$B$1</c:f>
              <c:strCache>
                <c:ptCount val="1"/>
              </c:strCache>
            </c:strRef>
          </c:tx>
          <c:spPr>
            <a:solidFill>
              <a:srgbClr val="FFC000"/>
            </a:solidFill>
          </c:spPr>
          <c:dLbls>
            <c:txPr>
              <a:bodyPr/>
              <a:lstStyle/>
              <a:p>
                <a:pPr>
                  <a:defRPr sz="1400">
                    <a:latin typeface="Times New Roman"/>
                    <a:cs typeface="Times New Roman"/>
                  </a:defRPr>
                </a:pPr>
                <a:endParaRPr lang="en-US"/>
              </a:p>
            </c:txPr>
            <c:showVal val="1"/>
          </c:dLbls>
          <c:val>
            <c:numRef>
              <c:f>'G Online'!$B$2:$B$7</c:f>
              <c:numCache>
                <c:formatCode>0%</c:formatCode>
                <c:ptCount val="6"/>
                <c:pt idx="0">
                  <c:v>8.1534800000000032E-2</c:v>
                </c:pt>
                <c:pt idx="1">
                  <c:v>0.4604317</c:v>
                </c:pt>
                <c:pt idx="2">
                  <c:v>0.11031179999999999</c:v>
                </c:pt>
                <c:pt idx="3">
                  <c:v>0.19424459999999999</c:v>
                </c:pt>
                <c:pt idx="4">
                  <c:v>0.55395680000000003</c:v>
                </c:pt>
                <c:pt idx="5">
                  <c:v>0.24220620000000004</c:v>
                </c:pt>
              </c:numCache>
            </c:numRef>
          </c:val>
        </c:ser>
        <c:dLbls/>
        <c:gapWidth val="50"/>
        <c:overlap val="100"/>
        <c:axId val="55302400"/>
        <c:axId val="55382016"/>
      </c:barChart>
      <c:catAx>
        <c:axId val="55302400"/>
        <c:scaling>
          <c:orientation val="minMax"/>
        </c:scaling>
        <c:delete val="1"/>
        <c:axPos val="l"/>
        <c:tickLblPos val="none"/>
        <c:crossAx val="55382016"/>
        <c:crosses val="autoZero"/>
        <c:auto val="1"/>
        <c:lblAlgn val="ctr"/>
        <c:lblOffset val="100"/>
      </c:catAx>
      <c:valAx>
        <c:axId val="55382016"/>
        <c:scaling>
          <c:orientation val="minMax"/>
        </c:scaling>
        <c:axPos val="b"/>
        <c:majorGridlines/>
        <c:numFmt formatCode="0%" sourceLinked="1"/>
        <c:tickLblPos val="nextTo"/>
        <c:txPr>
          <a:bodyPr/>
          <a:lstStyle/>
          <a:p>
            <a:pPr>
              <a:defRPr sz="1200">
                <a:latin typeface="Times New Roman"/>
                <a:cs typeface="Times New Roman"/>
              </a:defRPr>
            </a:pPr>
            <a:endParaRPr lang="en-US"/>
          </a:p>
        </c:txPr>
        <c:crossAx val="55302400"/>
        <c:crosses val="autoZero"/>
        <c:crossBetween val="between"/>
        <c:majorUnit val="0.1"/>
      </c:valAx>
      <c:spPr>
        <a:noFill/>
        <a:ln w="25400">
          <a:noFill/>
        </a:ln>
      </c:spPr>
    </c:plotArea>
    <c:plotVisOnly val="1"/>
    <c:dispBlanksAs val="gap"/>
  </c:chart>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1440" tIns="45720" rIns="91440" bIns="45720" rtlCol="0"/>
          <a:lstStyle>
            <a:lvl1pPr algn="r">
              <a:defRPr sz="1200"/>
            </a:lvl1pPr>
          </a:lstStyle>
          <a:p>
            <a:fld id="{50389498-A207-4F6F-9683-EDBCB62DB1BB}" type="datetimeFigureOut">
              <a:rPr lang="en-US" smtClean="0"/>
              <a:pPr/>
              <a:t>4/5/2012</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1440" tIns="45720" rIns="91440" bIns="45720" rtlCol="0" anchor="b"/>
          <a:lstStyle>
            <a:lvl1pPr algn="r">
              <a:defRPr sz="1200"/>
            </a:lvl1pPr>
          </a:lstStyle>
          <a:p>
            <a:fld id="{8F653859-28A8-4F8B-B718-0FF6E7FDCB5E}" type="slidenum">
              <a:rPr lang="en-US" smtClean="0"/>
              <a:pPr/>
              <a:t>‹#›</a:t>
            </a:fld>
            <a:endParaRPr lang="en-US"/>
          </a:p>
        </p:txBody>
      </p:sp>
    </p:spTree>
    <p:extLst>
      <p:ext uri="{BB962C8B-B14F-4D97-AF65-F5344CB8AC3E}">
        <p14:creationId xmlns:p14="http://schemas.microsoft.com/office/powerpoint/2010/main" xmlns="" val="3034504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a:lvl1pPr>
          </a:lstStyle>
          <a:p>
            <a:fld id="{07B8A28E-D16D-2843-9028-C93BCCCD16A3}" type="datetimeFigureOut">
              <a:rPr lang="en-US" smtClean="0"/>
              <a:pPr/>
              <a:t>4/5/2012</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1440" tIns="45720" rIns="91440" bIns="45720" rtlCol="0" anchor="b"/>
          <a:lstStyle>
            <a:lvl1pPr algn="r">
              <a:defRPr sz="1200"/>
            </a:lvl1pPr>
          </a:lstStyle>
          <a:p>
            <a:fld id="{97491420-A6B0-5646-A816-33483A6C7E66}" type="slidenum">
              <a:rPr lang="en-US" smtClean="0"/>
              <a:pPr/>
              <a:t>‹#›</a:t>
            </a:fld>
            <a:endParaRPr lang="en-US"/>
          </a:p>
        </p:txBody>
      </p:sp>
    </p:spTree>
    <p:extLst>
      <p:ext uri="{BB962C8B-B14F-4D97-AF65-F5344CB8AC3E}">
        <p14:creationId xmlns:p14="http://schemas.microsoft.com/office/powerpoint/2010/main" xmlns="" val="23593996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Technology is agnostic—the internet, </a:t>
            </a:r>
            <a:r>
              <a:rPr lang="en-US" sz="1200" kern="1200" dirty="0" err="1" smtClean="0">
                <a:solidFill>
                  <a:schemeClr val="tx1"/>
                </a:solidFill>
                <a:effectLst/>
                <a:latin typeface="+mn-lt"/>
                <a:ea typeface="+mn-ea"/>
                <a:cs typeface="+mn-cs"/>
              </a:rPr>
              <a:t>facebook</a:t>
            </a:r>
            <a:r>
              <a:rPr lang="en-US" sz="1200" kern="1200" dirty="0" smtClean="0">
                <a:solidFill>
                  <a:schemeClr val="tx1"/>
                </a:solidFill>
                <a:effectLst/>
                <a:latin typeface="+mn-lt"/>
                <a:ea typeface="+mn-ea"/>
                <a:cs typeface="+mn-cs"/>
              </a:rPr>
              <a:t>, and twitter and related social mediums do not take positions on issues with the exception that people should be able to freely communicate.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Technological advances over the last decade have corresponded with growing concerns that social networking and related sites are being exploited by criminal and deviant subcultures.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 am presenting data from an exploratory study into how gangs and gang members use the internet for criminal and non-criminal purposes.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a:t>
            </a:fld>
            <a:endParaRPr lang="en-US"/>
          </a:p>
        </p:txBody>
      </p:sp>
    </p:spTree>
    <p:extLst>
      <p:ext uri="{BB962C8B-B14F-4D97-AF65-F5344CB8AC3E}">
        <p14:creationId xmlns:p14="http://schemas.microsoft.com/office/powerpoint/2010/main" xmlns="" val="3446270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effectLst/>
                <a:latin typeface="+mn-lt"/>
                <a:ea typeface="+mn-ea"/>
                <a:cs typeface="+mn-cs"/>
              </a:rPr>
              <a:t>	We concentrated more on social network usage because there is the greatest concern about recruitment, intimidation, and internet 	contamination.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We partitioned the sample by self-reported non-users, infrequent users, and frequent users:</a:t>
            </a:r>
          </a:p>
          <a:p>
            <a:pPr lvl="1"/>
            <a:r>
              <a:rPr lang="en-US" sz="1200" kern="1200" dirty="0" smtClean="0">
                <a:solidFill>
                  <a:schemeClr val="tx1"/>
                </a:solidFill>
                <a:effectLst/>
                <a:latin typeface="+mn-lt"/>
                <a:ea typeface="+mn-ea"/>
                <a:cs typeface="+mn-cs"/>
              </a:rPr>
              <a:t>	Non-gang respondents</a:t>
            </a:r>
            <a:r>
              <a:rPr lang="en-US" sz="1200" kern="1200" baseline="0" dirty="0" smtClean="0">
                <a:solidFill>
                  <a:schemeClr val="tx1"/>
                </a:solidFill>
                <a:effectLst/>
                <a:latin typeface="+mn-lt"/>
                <a:ea typeface="+mn-ea"/>
                <a:cs typeface="+mn-cs"/>
              </a:rPr>
              <a:t> were more likely to report frequent use.</a:t>
            </a:r>
            <a:endParaRPr lang="en-US" sz="1200" kern="1200" dirty="0" smtClean="0">
              <a:solidFill>
                <a:schemeClr val="tx1"/>
              </a:solidFill>
              <a:effectLst/>
              <a:latin typeface="+mn-lt"/>
              <a:ea typeface="+mn-ea"/>
              <a:cs typeface="+mn-cs"/>
            </a:endParaRP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Main point: Facebook is the social network of choice, with the remainder used very infrequently. </a:t>
            </a:r>
          </a:p>
          <a:p>
            <a:pPr lvl="1"/>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It’s worth noting that when we started this project in early 2011, there was no such thing as Google+; they now have 100 million users. Goes to show how quickly social media advances.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15</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The results of the routine activities of gang members didn’t produce anything “special” that might be of concern. A lot of these findings could be due to selection induced by our purposive sampling strategy.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We now concentrate on criminal and deviant activities where, at least in the street setting, gang membership affects</a:t>
            </a:r>
            <a:r>
              <a:rPr lang="en-US" sz="1200" kern="1200" baseline="0" dirty="0" smtClean="0">
                <a:solidFill>
                  <a:schemeClr val="tx1"/>
                </a:solidFill>
                <a:effectLst/>
                <a:latin typeface="+mn-lt"/>
                <a:ea typeface="+mn-ea"/>
                <a:cs typeface="+mn-cs"/>
              </a:rPr>
              <a:t> crime </a:t>
            </a:r>
            <a:r>
              <a:rPr lang="en-US" sz="1200" kern="1200" dirty="0" smtClean="0">
                <a:solidFill>
                  <a:schemeClr val="tx1"/>
                </a:solidFill>
                <a:effectLst/>
                <a:latin typeface="+mn-lt"/>
                <a:ea typeface="+mn-ea"/>
                <a:cs typeface="+mn-cs"/>
              </a:rPr>
              <a:t>over and above selection. Further, this is of the greatest concern to the criminal justice community.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7491420-A6B0-5646-A816-33483A6C7E66}" type="slidenum">
              <a:rPr lang="en-US" smtClean="0"/>
              <a:pPr/>
              <a:t>16</a:t>
            </a:fld>
            <a:endParaRPr lang="en-US"/>
          </a:p>
        </p:txBody>
      </p:sp>
    </p:spTree>
    <p:extLst>
      <p:ext uri="{BB962C8B-B14F-4D97-AF65-F5344CB8AC3E}">
        <p14:creationId xmlns:p14="http://schemas.microsoft.com/office/powerpoint/2010/main" xmlns="" val="747696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asked our sample a series of questions about activities they have engaged in online. </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Some included:</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actual crimes----downloads, conspiracy, </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deviance----posted fights on </a:t>
            </a:r>
            <a:r>
              <a:rPr lang="en-US" sz="1200" kern="1200" dirty="0" err="1" smtClean="0">
                <a:solidFill>
                  <a:schemeClr val="tx1"/>
                </a:solidFill>
                <a:effectLst/>
                <a:latin typeface="+mn-lt"/>
                <a:ea typeface="+mn-ea"/>
                <a:cs typeface="+mn-cs"/>
              </a:rPr>
              <a:t>youtube</a:t>
            </a:r>
            <a:r>
              <a:rPr lang="en-US" sz="1200" kern="1200" dirty="0" smtClean="0">
                <a:solidFill>
                  <a:schemeClr val="tx1"/>
                </a:solidFill>
                <a:effectLst/>
                <a:latin typeface="+mn-lt"/>
                <a:ea typeface="+mn-ea"/>
                <a:cs typeface="+mn-cs"/>
              </a:rPr>
              <a:t>), </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virtual events that prompt physical altercations.</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17</a:t>
            </a:fld>
            <a:endParaRPr lang="en-US"/>
          </a:p>
        </p:txBody>
      </p:sp>
    </p:spTree>
    <p:extLst>
      <p:ext uri="{BB962C8B-B14F-4D97-AF65-F5344CB8AC3E}">
        <p14:creationId xmlns:p14="http://schemas.microsoft.com/office/powerpoint/2010/main" xmlns="" val="1603659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We break up the first four forms of self-reported online deviance by gang status, with non-gang (yellow), current (red), and former (blue).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Statistical differences:</a:t>
            </a:r>
          </a:p>
          <a:p>
            <a:pPr lvl="2"/>
            <a:r>
              <a:rPr lang="en-US" sz="1200" kern="1200" dirty="0" smtClean="0">
                <a:solidFill>
                  <a:schemeClr val="tx1"/>
                </a:solidFill>
                <a:effectLst/>
                <a:latin typeface="+mn-lt"/>
                <a:ea typeface="+mn-ea"/>
                <a:cs typeface="+mn-cs"/>
              </a:rPr>
              <a:t>Downloads EVER: none</a:t>
            </a:r>
          </a:p>
          <a:p>
            <a:pPr lvl="2"/>
            <a:r>
              <a:rPr lang="en-US" sz="1200" kern="1200" baseline="0" dirty="0" smtClean="0">
                <a:solidFill>
                  <a:schemeClr val="tx1"/>
                </a:solidFill>
                <a:effectLst/>
                <a:latin typeface="+mn-lt"/>
                <a:ea typeface="+mn-ea"/>
                <a:cs typeface="+mn-cs"/>
              </a:rPr>
              <a:t>Downloads 6MOS: Current&gt;non, Current&gt;former </a:t>
            </a:r>
          </a:p>
          <a:p>
            <a:pPr lvl="2"/>
            <a:endParaRPr lang="en-US" sz="1200" kern="1200" baseline="0" dirty="0" smtClean="0">
              <a:solidFill>
                <a:schemeClr val="tx1"/>
              </a:solidFill>
              <a:effectLst/>
              <a:latin typeface="+mn-lt"/>
              <a:ea typeface="+mn-ea"/>
              <a:cs typeface="+mn-cs"/>
            </a:endParaRPr>
          </a:p>
          <a:p>
            <a:pPr lvl="2"/>
            <a:r>
              <a:rPr lang="en-US" sz="1200" kern="1200" baseline="0" dirty="0" smtClean="0">
                <a:solidFill>
                  <a:schemeClr val="tx1"/>
                </a:solidFill>
                <a:effectLst/>
                <a:latin typeface="+mn-lt"/>
                <a:ea typeface="+mn-ea"/>
                <a:cs typeface="+mn-cs"/>
              </a:rPr>
              <a:t>Stolen prod EVER: none</a:t>
            </a:r>
          </a:p>
          <a:p>
            <a:pPr lvl="2"/>
            <a:r>
              <a:rPr lang="en-US" sz="1200" kern="1200" baseline="0" dirty="0" smtClean="0">
                <a:solidFill>
                  <a:schemeClr val="tx1"/>
                </a:solidFill>
                <a:effectLst/>
                <a:latin typeface="+mn-lt"/>
                <a:ea typeface="+mn-ea"/>
                <a:cs typeface="+mn-cs"/>
              </a:rPr>
              <a:t>Stolen prod 6MOS: none</a:t>
            </a:r>
            <a:endParaRPr lang="en-US" sz="1200" kern="1200" dirty="0" smtClean="0">
              <a:solidFill>
                <a:schemeClr val="tx1"/>
              </a:solidFill>
              <a:effectLst/>
              <a:latin typeface="+mn-lt"/>
              <a:ea typeface="+mn-ea"/>
              <a:cs typeface="+mn-cs"/>
            </a:endParaRPr>
          </a:p>
          <a:p>
            <a:pPr lvl="2"/>
            <a:endParaRPr lang="en-US" sz="1200" kern="1200" dirty="0" smtClean="0">
              <a:solidFill>
                <a:schemeClr val="tx1"/>
              </a:solidFill>
              <a:effectLst/>
              <a:latin typeface="+mn-lt"/>
              <a:ea typeface="+mn-ea"/>
              <a:cs typeface="+mn-cs"/>
            </a:endParaRPr>
          </a:p>
          <a:p>
            <a:pPr lvl="2"/>
            <a:r>
              <a:rPr lang="en-US" sz="1200" kern="1200" baseline="0" dirty="0" smtClean="0">
                <a:solidFill>
                  <a:schemeClr val="tx1"/>
                </a:solidFill>
                <a:effectLst/>
                <a:latin typeface="+mn-lt"/>
                <a:ea typeface="+mn-ea"/>
                <a:cs typeface="+mn-cs"/>
              </a:rPr>
              <a:t>Drug deal EVER: none</a:t>
            </a:r>
          </a:p>
          <a:p>
            <a:pPr lvl="2"/>
            <a:r>
              <a:rPr lang="en-US" sz="1200" kern="1200" baseline="0" dirty="0" smtClean="0">
                <a:solidFill>
                  <a:schemeClr val="tx1"/>
                </a:solidFill>
                <a:effectLst/>
                <a:latin typeface="+mn-lt"/>
                <a:ea typeface="+mn-ea"/>
                <a:cs typeface="+mn-cs"/>
              </a:rPr>
              <a:t>Drug deal 6MOS: none</a:t>
            </a:r>
          </a:p>
          <a:p>
            <a:pPr lvl="2"/>
            <a:endParaRPr lang="en-US" sz="1200" kern="1200" baseline="0" dirty="0" smtClean="0">
              <a:solidFill>
                <a:schemeClr val="tx1"/>
              </a:solidFill>
              <a:effectLst/>
              <a:latin typeface="+mn-lt"/>
              <a:ea typeface="+mn-ea"/>
              <a:cs typeface="+mn-cs"/>
            </a:endParaRPr>
          </a:p>
          <a:p>
            <a:pPr lvl="2"/>
            <a:r>
              <a:rPr lang="en-US" sz="1200" kern="1200" baseline="0" dirty="0" smtClean="0">
                <a:solidFill>
                  <a:schemeClr val="tx1"/>
                </a:solidFill>
                <a:effectLst/>
                <a:latin typeface="+mn-lt"/>
                <a:ea typeface="+mn-ea"/>
                <a:cs typeface="+mn-cs"/>
              </a:rPr>
              <a:t>Threats EVER: none</a:t>
            </a:r>
          </a:p>
          <a:p>
            <a:pPr lvl="2"/>
            <a:r>
              <a:rPr lang="en-US" sz="1200" kern="1200" baseline="0" dirty="0" smtClean="0">
                <a:solidFill>
                  <a:schemeClr val="tx1"/>
                </a:solidFill>
                <a:effectLst/>
                <a:latin typeface="+mn-lt"/>
                <a:ea typeface="+mn-ea"/>
                <a:cs typeface="+mn-cs"/>
              </a:rPr>
              <a:t>Threats 6MOS: none</a:t>
            </a:r>
            <a:endParaRPr lang="en-US" sz="1200" kern="1200" dirty="0" smtClean="0">
              <a:solidFill>
                <a:schemeClr val="tx1"/>
              </a:solidFill>
              <a:effectLst/>
              <a:latin typeface="+mn-lt"/>
              <a:ea typeface="+mn-ea"/>
              <a:cs typeface="+mn-cs"/>
            </a:endParaRP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Main</a:t>
            </a:r>
            <a:r>
              <a:rPr lang="en-US" sz="1200" kern="1200" baseline="0" dirty="0" smtClean="0">
                <a:solidFill>
                  <a:schemeClr val="tx1"/>
                </a:solidFill>
                <a:effectLst/>
                <a:latin typeface="+mn-lt"/>
                <a:ea typeface="+mn-ea"/>
                <a:cs typeface="+mn-cs"/>
              </a:rPr>
              <a:t> point: </a:t>
            </a:r>
            <a:r>
              <a:rPr lang="en-US" sz="1200" kern="1200" dirty="0" smtClean="0">
                <a:solidFill>
                  <a:schemeClr val="tx1"/>
                </a:solidFill>
                <a:effectLst/>
                <a:latin typeface="+mn-lt"/>
                <a:ea typeface="+mn-ea"/>
                <a:cs typeface="+mn-cs"/>
              </a:rPr>
              <a:t>There’s not considerable variability across groups</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18</a:t>
            </a:fld>
            <a:endParaRPr lang="en-US"/>
          </a:p>
        </p:txBody>
      </p:sp>
    </p:spTree>
    <p:extLst>
      <p:ext uri="{BB962C8B-B14F-4D97-AF65-F5344CB8AC3E}">
        <p14:creationId xmlns:p14="http://schemas.microsoft.com/office/powerpoint/2010/main" xmlns="" val="3449603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We asked specific questions about gang-related activities.</a:t>
            </a:r>
            <a:r>
              <a:rPr lang="en-US" sz="1200" kern="1200" baseline="0" dirty="0" smtClean="0">
                <a:solidFill>
                  <a:schemeClr val="tx1"/>
                </a:solidFill>
                <a:effectLst/>
                <a:latin typeface="+mn-lt"/>
                <a:ea typeface="+mn-ea"/>
                <a:cs typeface="+mn-cs"/>
              </a:rPr>
              <a:t> This speaks to larger questions about whether gangs are even capable to organize activities online.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Reiterate key findings.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How important is the internet?</a:t>
            </a:r>
          </a:p>
          <a:p>
            <a:pPr lvl="2"/>
            <a:r>
              <a:rPr lang="en-US" sz="1200" kern="1200" dirty="0" smtClean="0">
                <a:solidFill>
                  <a:schemeClr val="tx1"/>
                </a:solidFill>
                <a:effectLst/>
                <a:latin typeface="+mn-lt"/>
                <a:ea typeface="+mn-ea"/>
                <a:cs typeface="+mn-cs"/>
              </a:rPr>
              <a:t>Consistent with myths about gangs that Marcus </a:t>
            </a:r>
            <a:r>
              <a:rPr lang="en-US" sz="1200" kern="1200" dirty="0" err="1" smtClean="0">
                <a:solidFill>
                  <a:schemeClr val="tx1"/>
                </a:solidFill>
                <a:effectLst/>
                <a:latin typeface="+mn-lt"/>
                <a:ea typeface="+mn-ea"/>
                <a:cs typeface="+mn-cs"/>
              </a:rPr>
              <a:t>Felson</a:t>
            </a:r>
            <a:r>
              <a:rPr lang="en-US" sz="1200" kern="1200" dirty="0" smtClean="0">
                <a:solidFill>
                  <a:schemeClr val="tx1"/>
                </a:solidFill>
                <a:effectLst/>
                <a:latin typeface="+mn-lt"/>
                <a:ea typeface="+mn-ea"/>
                <a:cs typeface="+mn-cs"/>
              </a:rPr>
              <a:t> and Buddy Howell discussed. </a:t>
            </a:r>
          </a:p>
          <a:p>
            <a:pPr lvl="2"/>
            <a:r>
              <a:rPr lang="en-US" sz="1200" kern="1200" dirty="0" smtClean="0">
                <a:solidFill>
                  <a:schemeClr val="tx1"/>
                </a:solidFill>
                <a:effectLst/>
                <a:latin typeface="+mn-lt"/>
                <a:ea typeface="+mn-ea"/>
                <a:cs typeface="+mn-cs"/>
              </a:rPr>
              <a:t>Gangs are about promotion. If</a:t>
            </a:r>
            <a:r>
              <a:rPr lang="en-US" sz="1200" kern="1200" baseline="0" dirty="0" smtClean="0">
                <a:solidFill>
                  <a:schemeClr val="tx1"/>
                </a:solidFill>
                <a:effectLst/>
                <a:latin typeface="+mn-lt"/>
                <a:ea typeface="+mn-ea"/>
                <a:cs typeface="+mn-cs"/>
              </a:rPr>
              <a:t> we are going to call them organized, we could say that they are great marketers capable of branding their name.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19</a:t>
            </a:fld>
            <a:endParaRPr lang="en-US"/>
          </a:p>
        </p:txBody>
      </p:sp>
    </p:spTree>
    <p:extLst>
      <p:ext uri="{BB962C8B-B14F-4D97-AF65-F5344CB8AC3E}">
        <p14:creationId xmlns:p14="http://schemas.microsoft.com/office/powerpoint/2010/main" xmlns="" val="8931471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1"/>
            <a:r>
              <a:rPr lang="en-US" sz="1200" kern="1200" dirty="0" smtClean="0">
                <a:solidFill>
                  <a:schemeClr val="tx1"/>
                </a:solidFill>
                <a:effectLst/>
                <a:latin typeface="+mn-lt"/>
                <a:ea typeface="+mn-ea"/>
                <a:cs typeface="+mn-cs"/>
              </a:rPr>
              <a:t>Internet appeals to the symbolic needs of gangs</a:t>
            </a:r>
          </a:p>
          <a:p>
            <a:pPr lvl="2"/>
            <a:r>
              <a:rPr lang="en-US" sz="1200" kern="1200" dirty="0" smtClean="0">
                <a:solidFill>
                  <a:schemeClr val="tx1"/>
                </a:solidFill>
                <a:effectLst/>
                <a:latin typeface="+mn-lt"/>
                <a:ea typeface="+mn-ea"/>
                <a:cs typeface="+mn-cs"/>
              </a:rPr>
              <a:t>So much of what gangs do on the street is symbolic—self-promotion, posing, bragging, posturing. </a:t>
            </a:r>
          </a:p>
          <a:p>
            <a:pPr lvl="2"/>
            <a:r>
              <a:rPr lang="en-US" sz="1200" kern="1200" dirty="0" smtClean="0">
                <a:solidFill>
                  <a:schemeClr val="tx1"/>
                </a:solidFill>
                <a:effectLst/>
                <a:latin typeface="+mn-lt"/>
                <a:ea typeface="+mn-ea"/>
                <a:cs typeface="+mn-cs"/>
              </a:rPr>
              <a:t>There is no reason to believe that this wouldn’t extend to the virtual world. </a:t>
            </a:r>
          </a:p>
          <a:p>
            <a:pPr lvl="2"/>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The internet is an extension of the street. </a:t>
            </a:r>
          </a:p>
          <a:p>
            <a:pPr lvl="2"/>
            <a:r>
              <a:rPr lang="en-US" sz="1200" kern="1200" dirty="0" smtClean="0">
                <a:solidFill>
                  <a:schemeClr val="tx1"/>
                </a:solidFill>
                <a:effectLst/>
                <a:latin typeface="+mn-lt"/>
                <a:ea typeface="+mn-ea"/>
                <a:cs typeface="+mn-cs"/>
              </a:rPr>
              <a:t>The online rumor mill is very active and accessible; thus, word travels fast and is visible. As a result, there are real consequences to virtual activities.</a:t>
            </a:r>
          </a:p>
          <a:p>
            <a:pPr lvl="2"/>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Gangs do not capitalize on online possibilities at the group-level</a:t>
            </a:r>
          </a:p>
          <a:p>
            <a:pPr lvl="2"/>
            <a:r>
              <a:rPr lang="en-US" sz="1200" kern="1200" dirty="0" smtClean="0">
                <a:solidFill>
                  <a:schemeClr val="tx1"/>
                </a:solidFill>
                <a:effectLst/>
                <a:latin typeface="+mn-lt"/>
                <a:ea typeface="+mn-ea"/>
                <a:cs typeface="+mn-cs"/>
              </a:rPr>
              <a:t>Gangs are not very organized on the street, so why would we expect them to be organized online. They do not recruit online, they do not structure drug deals, they do not organize activities; this is unlike the private and public sectors that structure everything online.  </a:t>
            </a:r>
          </a:p>
          <a:p>
            <a:pPr lvl="2"/>
            <a:r>
              <a:rPr lang="en-US" sz="1200" kern="1200" dirty="0" smtClean="0">
                <a:solidFill>
                  <a:schemeClr val="tx1"/>
                </a:solidFill>
                <a:effectLst/>
                <a:latin typeface="+mn-lt"/>
                <a:ea typeface="+mn-ea"/>
                <a:cs typeface="+mn-cs"/>
              </a:rPr>
              <a:t>What the Internet does is provoke group process, but is does not elicit group structure. </a:t>
            </a:r>
          </a:p>
          <a:p>
            <a:pPr lvl="2"/>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Gang members lack the technological capacity to carry out cyber crimes.</a:t>
            </a:r>
          </a:p>
          <a:p>
            <a:pPr lvl="2"/>
            <a:r>
              <a:rPr lang="en-US" sz="1200" kern="1200" dirty="0" smtClean="0">
                <a:solidFill>
                  <a:schemeClr val="tx1"/>
                </a:solidFill>
                <a:effectLst/>
                <a:latin typeface="+mn-lt"/>
                <a:ea typeface="+mn-ea"/>
                <a:cs typeface="+mn-cs"/>
              </a:rPr>
              <a:t>However, as technology becomes more simplified and constructed for the masses, accessibility and opportunity may restructure the convergent elements of criminal and gang behavior to warrant a renewed focus on the criminal activities of gang members online.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23</a:t>
            </a:fld>
            <a:endParaRPr lang="en-US"/>
          </a:p>
        </p:txBody>
      </p:sp>
    </p:spTree>
    <p:extLst>
      <p:ext uri="{BB962C8B-B14F-4D97-AF65-F5344CB8AC3E}">
        <p14:creationId xmlns:p14="http://schemas.microsoft.com/office/powerpoint/2010/main" xmlns="" val="3894721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The criminal justice community is very concerned about gangs on the internet. That concern surrounds:</a:t>
            </a:r>
          </a:p>
          <a:p>
            <a:pPr lvl="1"/>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The recruitment of youth, </a:t>
            </a:r>
          </a:p>
          <a:p>
            <a:pPr lvl="2"/>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the supposed organizational structure of gangs </a:t>
            </a:r>
          </a:p>
          <a:p>
            <a:pPr lvl="2"/>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Illegal behaviors being transferred to online settings. </a:t>
            </a:r>
          </a:p>
          <a:p>
            <a:pPr lvl="2"/>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From 1996 forward, the police have been saying that gangs are increasingly using the internet for criminal purposes.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7491420-A6B0-5646-A816-33483A6C7E66}" type="slidenum">
              <a:rPr lang="en-US" smtClean="0"/>
              <a:pPr/>
              <a:t>5</a:t>
            </a:fld>
            <a:endParaRPr lang="en-US"/>
          </a:p>
        </p:txBody>
      </p:sp>
    </p:spTree>
    <p:extLst>
      <p:ext uri="{BB962C8B-B14F-4D97-AF65-F5344CB8AC3E}">
        <p14:creationId xmlns:p14="http://schemas.microsoft.com/office/powerpoint/2010/main" xmlns="" val="1668764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The recent FBI NGTA, though, seem to have some pretty good information on gangs online, providing this definitive statement. </a:t>
            </a:r>
          </a:p>
          <a:p>
            <a:pPr lvl="1"/>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Footnote says . . . </a:t>
            </a:r>
          </a:p>
          <a:p>
            <a:pPr marL="0" marR="0" lvl="1"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are skeptical, however, about several of the National Gang Intelligence Center’s (NGIC) conclusion.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6</a:t>
            </a:fld>
            <a:endParaRPr lang="en-US"/>
          </a:p>
        </p:txBody>
      </p:sp>
    </p:spTree>
    <p:extLst>
      <p:ext uri="{BB962C8B-B14F-4D97-AF65-F5344CB8AC3E}">
        <p14:creationId xmlns:p14="http://schemas.microsoft.com/office/powerpoint/2010/main" xmlns="" val="2068218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lvl="1"/>
            <a:r>
              <a:rPr lang="en-US" sz="1200" kern="1200" dirty="0" smtClean="0">
                <a:solidFill>
                  <a:schemeClr val="tx1"/>
                </a:solidFill>
                <a:effectLst/>
                <a:latin typeface="+mn-lt"/>
                <a:ea typeface="+mn-ea"/>
                <a:cs typeface="+mn-cs"/>
              </a:rPr>
              <a:t>Two types of studies have provided evidence on the extent and nature of gangs online.</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Content analyses examine the individual and group pages of gangs and gang members in search of gang-related information. The two articles using this method have reached divergent opinions on this issue.</a:t>
            </a:r>
          </a:p>
          <a:p>
            <a:pPr lvl="1"/>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The </a:t>
            </a:r>
            <a:r>
              <a:rPr lang="en-US" sz="1200" kern="1200" dirty="0" err="1" smtClean="0">
                <a:solidFill>
                  <a:schemeClr val="tx1"/>
                </a:solidFill>
                <a:effectLst/>
                <a:latin typeface="+mn-lt"/>
                <a:ea typeface="+mn-ea"/>
                <a:cs typeface="+mn-cs"/>
              </a:rPr>
              <a:t>Morselli</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Decary</a:t>
            </a:r>
            <a:r>
              <a:rPr lang="en-US" sz="1200" kern="1200" dirty="0" smtClean="0">
                <a:solidFill>
                  <a:schemeClr val="tx1"/>
                </a:solidFill>
                <a:effectLst/>
                <a:latin typeface="+mn-lt"/>
                <a:ea typeface="+mn-ea"/>
                <a:cs typeface="+mn-cs"/>
              </a:rPr>
              <a:t> article found very little evidence of collective gang behaviors. They rested on a social network framework to argue that, even more online than on the street, gang members perform as individual actors rather than group members.</a:t>
            </a:r>
          </a:p>
          <a:p>
            <a:pPr lvl="2"/>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The Knox article argued that gangs are a menace for the internet, falsely claiming they are community organizations or religious groups; that they intimidate citizens, and that they corrupt the internet; however, the police benefit.</a:t>
            </a:r>
          </a:p>
          <a:p>
            <a:pPr lvl="2"/>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Survey research, alternatively, asks gang members about their behaviors.</a:t>
            </a:r>
          </a:p>
          <a:p>
            <a:pPr lvl="1"/>
            <a:endParaRPr lang="en-US" sz="1200" kern="1200" dirty="0" smtClean="0">
              <a:solidFill>
                <a:schemeClr val="tx1"/>
              </a:solidFill>
              <a:effectLst/>
              <a:latin typeface="+mn-lt"/>
              <a:ea typeface="+mn-ea"/>
              <a:cs typeface="+mn-cs"/>
            </a:endParaRPr>
          </a:p>
          <a:p>
            <a:pPr lvl="2"/>
            <a:r>
              <a:rPr lang="en-US" sz="1200" kern="1200" dirty="0" smtClean="0">
                <a:solidFill>
                  <a:schemeClr val="tx1"/>
                </a:solidFill>
                <a:effectLst/>
                <a:latin typeface="+mn-lt"/>
                <a:ea typeface="+mn-ea"/>
                <a:cs typeface="+mn-cs"/>
              </a:rPr>
              <a:t>King et al. reported what is, to our knowledge, the only study of gang members in online settings in a commentary that can be found in the Journal of Adolescent Health. </a:t>
            </a:r>
          </a:p>
          <a:p>
            <a:pPr lvl="2"/>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Content analyses are limited because gangs and gang members only disclose so much information online. Survey research is limited due to the absence of studies and issues associated with the sample design in the King et al. study.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7</a:t>
            </a:fld>
            <a:endParaRPr lang="en-US"/>
          </a:p>
        </p:txBody>
      </p:sp>
    </p:spTree>
    <p:extLst>
      <p:ext uri="{BB962C8B-B14F-4D97-AF65-F5344CB8AC3E}">
        <p14:creationId xmlns:p14="http://schemas.microsoft.com/office/powerpoint/2010/main" xmlns="" val="20059381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kern="1200" dirty="0" smtClean="0">
                <a:solidFill>
                  <a:schemeClr val="tx1"/>
                </a:solidFill>
                <a:effectLst/>
                <a:latin typeface="+mn-lt"/>
                <a:ea typeface="+mn-ea"/>
                <a:cs typeface="+mn-cs"/>
              </a:rPr>
              <a:t>This study was motivated by </a:t>
            </a:r>
          </a:p>
          <a:p>
            <a:pPr lvl="1"/>
            <a:r>
              <a:rPr lang="en-US" sz="1200" kern="1200" dirty="0" smtClean="0">
                <a:solidFill>
                  <a:schemeClr val="tx1"/>
                </a:solidFill>
                <a:effectLst/>
                <a:latin typeface="+mn-lt"/>
                <a:ea typeface="+mn-ea"/>
                <a:cs typeface="+mn-cs"/>
              </a:rPr>
              <a:t>	(1) the fact that social lives are lived increasingly online and the narrowing of the digital divide,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	(2) the concern that groups are hijacking the internet for deviant purposes.</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We decided to go out and ask gang members if they use the internet, and if so, what they do online.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 am presenting several</a:t>
            </a:r>
            <a:r>
              <a:rPr lang="en-US" sz="1200" kern="1200" baseline="0" dirty="0" smtClean="0">
                <a:solidFill>
                  <a:schemeClr val="tx1"/>
                </a:solidFill>
                <a:effectLst/>
                <a:latin typeface="+mn-lt"/>
                <a:ea typeface="+mn-ea"/>
                <a:cs typeface="+mn-cs"/>
              </a:rPr>
              <a:t> slides </a:t>
            </a:r>
            <a:r>
              <a:rPr lang="en-US" sz="1200" kern="1200" baseline="0" dirty="0" err="1" smtClean="0">
                <a:solidFill>
                  <a:schemeClr val="tx1"/>
                </a:solidFill>
                <a:effectLst/>
                <a:latin typeface="+mn-lt"/>
                <a:ea typeface="+mn-ea"/>
                <a:cs typeface="+mn-cs"/>
              </a:rPr>
              <a:t>onthe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basic descriptive statistics from this exploratory study.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8</a:t>
            </a:fld>
            <a:endParaRPr lang="en-US"/>
          </a:p>
        </p:txBody>
      </p:sp>
    </p:spTree>
    <p:extLst>
      <p:ext uri="{BB962C8B-B14F-4D97-AF65-F5344CB8AC3E}">
        <p14:creationId xmlns:p14="http://schemas.microsoft.com/office/powerpoint/2010/main" xmlns="" val="2624823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effectLst/>
                <a:latin typeface="+mn-lt"/>
                <a:ea typeface="+mn-ea"/>
                <a:cs typeface="+mn-cs"/>
              </a:rPr>
              <a:t>Yes. They are.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In light of Rick’s presentation, their prevalence of Internet use is comparable to the US population as a whole</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Main point: 80% of gang members use the Internet.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effectLst/>
                <a:latin typeface="+mn-lt"/>
                <a:ea typeface="+mn-ea"/>
                <a:cs typeface="+mn-cs"/>
              </a:rPr>
              <a:t>On average, the sample spends about 6 </a:t>
            </a:r>
            <a:r>
              <a:rPr lang="en-US" sz="1200" kern="1200" dirty="0" err="1" smtClean="0">
                <a:solidFill>
                  <a:schemeClr val="tx1"/>
                </a:solidFill>
                <a:effectLst/>
                <a:latin typeface="+mn-lt"/>
                <a:ea typeface="+mn-ea"/>
                <a:cs typeface="+mn-cs"/>
              </a:rPr>
              <a:t>hrs</a:t>
            </a:r>
            <a:r>
              <a:rPr lang="en-US" sz="1200" kern="1200" dirty="0" smtClean="0">
                <a:solidFill>
                  <a:schemeClr val="tx1"/>
                </a:solidFill>
                <a:effectLst/>
                <a:latin typeface="+mn-lt"/>
                <a:ea typeface="+mn-ea"/>
                <a:cs typeface="+mn-cs"/>
              </a:rPr>
              <a:t> per week online for personal reasons. Adjusting for age makes very little difference.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Former gang members tend to spend more time online, which we believe is attributable to be more immersed in conventional society of free from the constraints of the group (i.e., searching for jobs).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12</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effectLst/>
                <a:latin typeface="+mn-lt"/>
                <a:ea typeface="+mn-ea"/>
                <a:cs typeface="+mn-cs"/>
              </a:rPr>
              <a:t>If gang members are using the internet for identity theft, computer hacking and phishing schemes, we would suspect that they would exhibit some degree of computer skills.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We drew from Holt and </a:t>
            </a:r>
            <a:r>
              <a:rPr lang="en-US" sz="1200" kern="1200" dirty="0" err="1" smtClean="0">
                <a:solidFill>
                  <a:schemeClr val="tx1"/>
                </a:solidFill>
                <a:effectLst/>
                <a:latin typeface="+mn-lt"/>
                <a:ea typeface="+mn-ea"/>
                <a:cs typeface="+mn-cs"/>
              </a:rPr>
              <a:t>Bossler’s</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Deviant Behaviors </a:t>
            </a:r>
            <a:r>
              <a:rPr lang="en-US" sz="1200" kern="1200" dirty="0" smtClean="0">
                <a:solidFill>
                  <a:schemeClr val="tx1"/>
                </a:solidFill>
                <a:effectLst/>
                <a:latin typeface="+mn-lt"/>
                <a:ea typeface="+mn-ea"/>
                <a:cs typeface="+mn-cs"/>
              </a:rPr>
              <a:t>piece to learn whether, and asked if they were 0) afraid, 1) surf the web, 2) fix problems, 3) use </a:t>
            </a:r>
            <a:r>
              <a:rPr lang="en-US" sz="1200" kern="1200" dirty="0" err="1" smtClean="0">
                <a:solidFill>
                  <a:schemeClr val="tx1"/>
                </a:solidFill>
                <a:effectLst/>
                <a:latin typeface="+mn-lt"/>
                <a:ea typeface="+mn-ea"/>
                <a:cs typeface="+mn-cs"/>
              </a:rPr>
              <a:t>linux</a:t>
            </a:r>
            <a:r>
              <a:rPr lang="en-US" sz="1200" kern="1200" dirty="0" smtClean="0">
                <a:solidFill>
                  <a:schemeClr val="tx1"/>
                </a:solidFill>
                <a:effectLst/>
                <a:latin typeface="+mn-lt"/>
                <a:ea typeface="+mn-ea"/>
                <a:cs typeface="+mn-cs"/>
              </a:rPr>
              <a:t>.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We</a:t>
            </a:r>
            <a:r>
              <a:rPr lang="en-US" sz="1200" kern="1200" baseline="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ound</a:t>
            </a:r>
            <a:r>
              <a:rPr lang="en-US" sz="1200" kern="1200" dirty="0" smtClean="0">
                <a:solidFill>
                  <a:schemeClr val="tx1"/>
                </a:solidFill>
                <a:effectLst/>
                <a:latin typeface="+mn-lt"/>
                <a:ea typeface="+mn-ea"/>
                <a:cs typeface="+mn-cs"/>
              </a:rPr>
              <a:t> that, as a whole, most do not report being technologically savvy, with the modal category being 1.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Main point: Most gang members don’t have the technological capacity to carry out serious cybercrimes.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13</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sz="1200" kern="1200" dirty="0" smtClean="0">
                <a:solidFill>
                  <a:schemeClr val="tx1"/>
                </a:solidFill>
                <a:effectLst/>
                <a:latin typeface="+mn-lt"/>
                <a:ea typeface="+mn-ea"/>
                <a:cs typeface="+mn-cs"/>
              </a:rPr>
              <a:t>For the most part, they do what regular people do: </a:t>
            </a:r>
          </a:p>
          <a:p>
            <a:pPr lvl="1"/>
            <a:r>
              <a:rPr lang="en-US" sz="1200" kern="1200" dirty="0" smtClean="0">
                <a:solidFill>
                  <a:schemeClr val="tx1"/>
                </a:solidFill>
                <a:effectLst/>
                <a:latin typeface="+mn-lt"/>
                <a:ea typeface="+mn-ea"/>
                <a:cs typeface="+mn-cs"/>
              </a:rPr>
              <a:t>	</a:t>
            </a:r>
          </a:p>
          <a:p>
            <a:pPr lvl="1"/>
            <a:r>
              <a:rPr lang="en-US" sz="1200" kern="1200" dirty="0" smtClean="0">
                <a:solidFill>
                  <a:schemeClr val="tx1"/>
                </a:solidFill>
                <a:effectLst/>
                <a:latin typeface="+mn-lt"/>
                <a:ea typeface="+mn-ea"/>
                <a:cs typeface="+mn-cs"/>
              </a:rPr>
              <a:t>	they shop at a rate that is not inconsistent with the general public (around 30%),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	they watch </a:t>
            </a:r>
            <a:r>
              <a:rPr lang="en-US" sz="1200" kern="1200" dirty="0" err="1" smtClean="0">
                <a:solidFill>
                  <a:schemeClr val="tx1"/>
                </a:solidFill>
                <a:effectLst/>
                <a:latin typeface="+mn-lt"/>
                <a:ea typeface="+mn-ea"/>
                <a:cs typeface="+mn-cs"/>
              </a:rPr>
              <a:t>youtube</a:t>
            </a:r>
            <a:r>
              <a:rPr lang="en-US" sz="1200" kern="1200" dirty="0" smtClean="0">
                <a:solidFill>
                  <a:schemeClr val="tx1"/>
                </a:solidFill>
                <a:effectLst/>
                <a:latin typeface="+mn-lt"/>
                <a:ea typeface="+mn-ea"/>
                <a:cs typeface="+mn-cs"/>
              </a:rPr>
              <a:t> videos at a high rate (around 85%),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	and they use social networks at a rate of 80%. </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Main point: nothing is overwhelmingly alarming with these figures. They do what normal people do. </a:t>
            </a:r>
          </a:p>
          <a:p>
            <a:endParaRPr lang="en-US" dirty="0"/>
          </a:p>
        </p:txBody>
      </p:sp>
      <p:sp>
        <p:nvSpPr>
          <p:cNvPr id="4" name="Slide Number Placeholder 3"/>
          <p:cNvSpPr>
            <a:spLocks noGrp="1"/>
          </p:cNvSpPr>
          <p:nvPr>
            <p:ph type="sldNum" sz="quarter" idx="10"/>
          </p:nvPr>
        </p:nvSpPr>
        <p:spPr/>
        <p:txBody>
          <a:bodyPr/>
          <a:lstStyle/>
          <a:p>
            <a:fld id="{97491420-A6B0-5646-A816-33483A6C7E66}"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FA282A-435D-A647-AD1C-7CF990626B1A}" type="datetimeFigureOut">
              <a:rPr lang="en-US" smtClean="0"/>
              <a:pPr/>
              <a:t>4/5/2012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A282A-435D-A647-AD1C-7CF990626B1A}" type="datetimeFigureOut">
              <a:rPr lang="en-US" smtClean="0"/>
              <a:pPr/>
              <a:t>4/5/2012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A282A-435D-A647-AD1C-7CF990626B1A}" type="datetimeFigureOut">
              <a:rPr lang="en-US" smtClean="0"/>
              <a:pPr/>
              <a:t>4/5/2012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A282A-435D-A647-AD1C-7CF990626B1A}" type="datetimeFigureOut">
              <a:rPr lang="en-US" smtClean="0"/>
              <a:pPr/>
              <a:t>4/5/2012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FA282A-435D-A647-AD1C-7CF990626B1A}" type="datetimeFigureOut">
              <a:rPr lang="en-US" smtClean="0"/>
              <a:pPr/>
              <a:t>4/5/2012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FA282A-435D-A647-AD1C-7CF990626B1A}" type="datetimeFigureOut">
              <a:rPr lang="en-US" smtClean="0"/>
              <a:pPr/>
              <a:t>4/5/2012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FA282A-435D-A647-AD1C-7CF990626B1A}" type="datetimeFigureOut">
              <a:rPr lang="en-US" smtClean="0"/>
              <a:pPr/>
              <a:t>4/5/2012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FA282A-435D-A647-AD1C-7CF990626B1A}" type="datetimeFigureOut">
              <a:rPr lang="en-US" smtClean="0"/>
              <a:pPr/>
              <a:t>4/5/2012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A282A-435D-A647-AD1C-7CF990626B1A}" type="datetimeFigureOut">
              <a:rPr lang="en-US" smtClean="0"/>
              <a:pPr/>
              <a:t>4/5/2012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A282A-435D-A647-AD1C-7CF990626B1A}" type="datetimeFigureOut">
              <a:rPr lang="en-US" smtClean="0"/>
              <a:pPr/>
              <a:t>4/5/2012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A282A-435D-A647-AD1C-7CF990626B1A}" type="datetimeFigureOut">
              <a:rPr lang="en-US" smtClean="0"/>
              <a:pPr/>
              <a:t>4/5/2012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B0E098-E7A7-4A49-911B-45AAA51F02B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A282A-435D-A647-AD1C-7CF990626B1A}" type="datetimeFigureOut">
              <a:rPr lang="en-US" smtClean="0"/>
              <a:pPr/>
              <a:t>4/5/2012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B0E098-E7A7-4A49-911B-45AAA51F02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7.xml"/><Relationship Id="rId4" Type="http://schemas.openxmlformats.org/officeDocument/2006/relationships/chart" Target="../charts/char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hyperlink" Target="http://www.fbi.gov/stats-services/publications/2011-national-gang-threat-assessmen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Screen Shot 2012-03-10 at 5.20.25 PM.png"/>
          <p:cNvPicPr>
            <a:picLocks noChangeAspect="1"/>
          </p:cNvPicPr>
          <p:nvPr/>
        </p:nvPicPr>
        <p:blipFill>
          <a:blip r:embed="rId3">
            <a:alphaModFix amt="50000"/>
          </a:blip>
          <a:srcRect r="36989" b="68895"/>
          <a:stretch>
            <a:fillRect/>
          </a:stretch>
        </p:blipFill>
        <p:spPr>
          <a:xfrm>
            <a:off x="0" y="0"/>
            <a:ext cx="5288000" cy="2133258"/>
          </a:xfrm>
          <a:prstGeom prst="rect">
            <a:avLst/>
          </a:prstGeom>
        </p:spPr>
      </p:pic>
      <p:sp>
        <p:nvSpPr>
          <p:cNvPr id="2" name="Title 1"/>
          <p:cNvSpPr>
            <a:spLocks noGrp="1"/>
          </p:cNvSpPr>
          <p:nvPr>
            <p:ph type="ctrTitle"/>
          </p:nvPr>
        </p:nvSpPr>
        <p:spPr>
          <a:xfrm>
            <a:off x="685800" y="2657217"/>
            <a:ext cx="7772400" cy="1470025"/>
          </a:xfrm>
        </p:spPr>
        <p:txBody>
          <a:bodyPr>
            <a:noAutofit/>
          </a:bodyPr>
          <a:lstStyle/>
          <a:p>
            <a:r>
              <a:rPr lang="en-US" sz="4800" dirty="0" smtClean="0">
                <a:ea typeface="MS UI Gothic" pitchFamily="34" charset="-128"/>
                <a:cs typeface="Andale Mono"/>
              </a:rPr>
              <a:t>The Criminal and Routine Activities of Gang Members Online</a:t>
            </a:r>
            <a:endParaRPr lang="en-US" sz="4800" dirty="0">
              <a:ea typeface="MS UI Gothic" pitchFamily="34" charset="-128"/>
              <a:cs typeface="Andale Mono"/>
            </a:endParaRPr>
          </a:p>
        </p:txBody>
      </p:sp>
      <p:sp>
        <p:nvSpPr>
          <p:cNvPr id="3" name="Subtitle 2"/>
          <p:cNvSpPr>
            <a:spLocks noGrp="1"/>
          </p:cNvSpPr>
          <p:nvPr>
            <p:ph type="subTitle" idx="1"/>
          </p:nvPr>
        </p:nvSpPr>
        <p:spPr>
          <a:xfrm>
            <a:off x="1371600" y="4419600"/>
            <a:ext cx="6400800" cy="1752600"/>
          </a:xfrm>
        </p:spPr>
        <p:txBody>
          <a:bodyPr>
            <a:normAutofit/>
          </a:bodyPr>
          <a:lstStyle/>
          <a:p>
            <a:endParaRPr lang="en-US" sz="2400" dirty="0" smtClean="0">
              <a:solidFill>
                <a:schemeClr val="tx1">
                  <a:lumMod val="75000"/>
                  <a:lumOff val="25000"/>
                </a:schemeClr>
              </a:solidFill>
              <a:latin typeface="MS UI Gothic" pitchFamily="34" charset="-128"/>
              <a:ea typeface="MS UI Gothic" pitchFamily="34" charset="-128"/>
              <a:cs typeface="Andale Mono"/>
            </a:endParaRPr>
          </a:p>
          <a:p>
            <a:r>
              <a:rPr lang="en-US" sz="2400" dirty="0" smtClean="0">
                <a:solidFill>
                  <a:schemeClr val="tx1">
                    <a:lumMod val="75000"/>
                    <a:lumOff val="25000"/>
                  </a:schemeClr>
                </a:solidFill>
                <a:latin typeface="+mj-lt"/>
                <a:ea typeface="MS UI Gothic" pitchFamily="34" charset="-128"/>
                <a:cs typeface="Andale Mono"/>
              </a:rPr>
              <a:t>Scott Decker</a:t>
            </a:r>
          </a:p>
          <a:p>
            <a:r>
              <a:rPr lang="en-US" sz="2400" dirty="0" smtClean="0">
                <a:solidFill>
                  <a:schemeClr val="tx1">
                    <a:lumMod val="75000"/>
                    <a:lumOff val="25000"/>
                  </a:schemeClr>
                </a:solidFill>
                <a:latin typeface="+mj-lt"/>
                <a:ea typeface="MS UI Gothic" pitchFamily="34" charset="-128"/>
                <a:cs typeface="Andale Mono"/>
              </a:rPr>
              <a:t>Scott.Decker@asu.edu</a:t>
            </a:r>
          </a:p>
        </p:txBody>
      </p:sp>
      <p:pic>
        <p:nvPicPr>
          <p:cNvPr id="6" name="Picture 8"/>
          <p:cNvPicPr>
            <a:picLocks noChangeAspect="1" noChangeArrowheads="1"/>
          </p:cNvPicPr>
          <p:nvPr/>
        </p:nvPicPr>
        <p:blipFill>
          <a:blip r:embed="rId4"/>
          <a:srcRect/>
          <a:stretch>
            <a:fillRect/>
          </a:stretch>
        </p:blipFill>
        <p:spPr bwMode="auto">
          <a:xfrm>
            <a:off x="7086600" y="6172200"/>
            <a:ext cx="1752600" cy="496888"/>
          </a:xfrm>
          <a:prstGeom prst="rect">
            <a:avLst/>
          </a:prstGeom>
          <a:noFill/>
          <a:ln w="9525">
            <a:noFill/>
            <a:miter lim="800000"/>
            <a:headEnd/>
            <a:tailEnd/>
          </a:ln>
        </p:spPr>
      </p:pic>
      <p:sp>
        <p:nvSpPr>
          <p:cNvPr id="7" name="Rectangle 9"/>
          <p:cNvSpPr>
            <a:spLocks noChangeArrowheads="1"/>
          </p:cNvSpPr>
          <p:nvPr/>
        </p:nvSpPr>
        <p:spPr bwMode="auto">
          <a:xfrm>
            <a:off x="5264150" y="6261100"/>
            <a:ext cx="1816100" cy="292100"/>
          </a:xfrm>
          <a:prstGeom prst="rect">
            <a:avLst/>
          </a:prstGeom>
          <a:noFill/>
          <a:ln w="9525">
            <a:noFill/>
            <a:miter lim="800000"/>
            <a:headEnd/>
            <a:tailEnd/>
          </a:ln>
        </p:spPr>
        <p:txBody>
          <a:bodyPr wrap="none" anchor="ctr">
            <a:prstTxWarp prst="textNoShape">
              <a:avLst/>
            </a:prstTxWarp>
          </a:bodyPr>
          <a:lstStyle/>
          <a:p>
            <a:r>
              <a:rPr lang="en-US" sz="1000" b="1" dirty="0">
                <a:latin typeface="Garamond" pitchFamily="-65" charset="0"/>
              </a:rPr>
              <a:t>SCHOOL OF  CRIMINOLOGY </a:t>
            </a:r>
          </a:p>
          <a:p>
            <a:r>
              <a:rPr lang="en-US" sz="1000" b="1" dirty="0">
                <a:latin typeface="Garamond" pitchFamily="-65" charset="0"/>
              </a:rPr>
              <a:t>AND CRIMINAL JUSTICE</a:t>
            </a:r>
          </a:p>
        </p:txBody>
      </p:sp>
      <p:pic>
        <p:nvPicPr>
          <p:cNvPr id="8" name="Picture 7" descr="Screen Shot 2012-03-10 at 5.28.36 PM.png"/>
          <p:cNvPicPr>
            <a:picLocks noChangeAspect="1"/>
          </p:cNvPicPr>
          <p:nvPr/>
        </p:nvPicPr>
        <p:blipFill>
          <a:blip r:embed="rId5">
            <a:alphaModFix amt="50000"/>
          </a:blip>
          <a:srcRect l="4564"/>
          <a:stretch>
            <a:fillRect/>
          </a:stretch>
        </p:blipFill>
        <p:spPr>
          <a:xfrm>
            <a:off x="5316928" y="0"/>
            <a:ext cx="3827072" cy="2138701"/>
          </a:xfrm>
          <a:prstGeom prst="rect">
            <a:avLst/>
          </a:prstGeom>
        </p:spPr>
      </p:pic>
      <p:pic>
        <p:nvPicPr>
          <p:cNvPr id="9" name="Picture 8" descr="Screen Shot 2012-03-10 at 5.33.24 PM.png"/>
          <p:cNvPicPr>
            <a:picLocks noChangeAspect="1"/>
          </p:cNvPicPr>
          <p:nvPr/>
        </p:nvPicPr>
        <p:blipFill>
          <a:blip r:embed="rId6">
            <a:alphaModFix amt="50000"/>
          </a:blip>
          <a:srcRect b="9730"/>
          <a:stretch>
            <a:fillRect/>
          </a:stretch>
        </p:blipFill>
        <p:spPr>
          <a:xfrm>
            <a:off x="1" y="772249"/>
            <a:ext cx="1716176" cy="131897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32"/>
            <a:ext cx="8229600" cy="1143000"/>
          </a:xfrm>
        </p:spPr>
        <p:txBody>
          <a:bodyPr/>
          <a:lstStyle/>
          <a:p>
            <a:pPr eaLnBrk="1" hangingPunct="1">
              <a:defRPr/>
            </a:pPr>
            <a:r>
              <a:rPr lang="en-US" dirty="0" smtClean="0"/>
              <a:t>Descriptive Statistics</a:t>
            </a:r>
          </a:p>
        </p:txBody>
      </p:sp>
      <p:pic>
        <p:nvPicPr>
          <p:cNvPr id="8195" name="Picture 307"/>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a:xfrm>
            <a:off x="1066800" y="952500"/>
            <a:ext cx="7015163" cy="5448300"/>
          </a:xfr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04997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hart 14"/>
          <p:cNvGraphicFramePr/>
          <p:nvPr>
            <p:extLst>
              <p:ext uri="{D42A27DB-BD31-4B8C-83A1-F6EECF244321}">
                <p14:modId xmlns:p14="http://schemas.microsoft.com/office/powerpoint/2010/main" xmlns="" val="1226435683"/>
              </p:ext>
            </p:extLst>
          </p:nvPr>
        </p:nvGraphicFramePr>
        <p:xfrm>
          <a:off x="455448" y="1304242"/>
          <a:ext cx="8160415" cy="5201657"/>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88779" y="274638"/>
            <a:ext cx="8743917" cy="1143000"/>
          </a:xfrm>
        </p:spPr>
        <p:txBody>
          <a:bodyPr>
            <a:normAutofit/>
          </a:bodyPr>
          <a:lstStyle/>
          <a:p>
            <a:r>
              <a:rPr lang="en-US" dirty="0" smtClean="0">
                <a:latin typeface="MS UI Gothic" pitchFamily="34" charset="-128"/>
                <a:ea typeface="MS UI Gothic" pitchFamily="34" charset="-128"/>
                <a:cs typeface="Andale Mono"/>
              </a:rPr>
              <a:t>Are Gang Members Online?</a:t>
            </a:r>
            <a:endParaRPr lang="en-US" dirty="0">
              <a:latin typeface="MS UI Gothic" pitchFamily="34" charset="-128"/>
              <a:ea typeface="MS UI Gothic" pitchFamily="34" charset="-128"/>
            </a:endParaRPr>
          </a:p>
        </p:txBody>
      </p:sp>
      <p:sp>
        <p:nvSpPr>
          <p:cNvPr id="13" name="TextBox 12"/>
          <p:cNvSpPr txBox="1"/>
          <p:nvPr/>
        </p:nvSpPr>
        <p:spPr>
          <a:xfrm>
            <a:off x="1891862" y="6168440"/>
            <a:ext cx="5148130" cy="338554"/>
          </a:xfrm>
          <a:prstGeom prst="rect">
            <a:avLst/>
          </a:prstGeom>
          <a:noFill/>
        </p:spPr>
        <p:txBody>
          <a:bodyPr wrap="square" rtlCol="0">
            <a:spAutoFit/>
          </a:bodyPr>
          <a:lstStyle/>
          <a:p>
            <a:r>
              <a:rPr lang="en-US" sz="1600" dirty="0" smtClean="0">
                <a:latin typeface="MS UI Gothic" pitchFamily="34" charset="-128"/>
                <a:ea typeface="MS UI Gothic" pitchFamily="34" charset="-128"/>
                <a:cs typeface="Andale Mono"/>
              </a:rPr>
              <a:t>N=167 	         N=188 	          N=230 	           N=585</a:t>
            </a:r>
            <a:endParaRPr lang="en-US" sz="1600" dirty="0">
              <a:latin typeface="MS UI Gothic" pitchFamily="34" charset="-128"/>
              <a:ea typeface="MS UI Gothic" pitchFamily="34" charset="-128"/>
              <a:cs typeface="Andale Mono"/>
            </a:endParaRPr>
          </a:p>
        </p:txBody>
      </p:sp>
      <p:sp>
        <p:nvSpPr>
          <p:cNvPr id="3" name="Rectangle 2"/>
          <p:cNvSpPr/>
          <p:nvPr/>
        </p:nvSpPr>
        <p:spPr>
          <a:xfrm>
            <a:off x="6651010" y="6499035"/>
            <a:ext cx="2492990" cy="276999"/>
          </a:xfrm>
          <a:prstGeom prst="rect">
            <a:avLst/>
          </a:prstGeom>
        </p:spPr>
        <p:txBody>
          <a:bodyPr wrap="none">
            <a:spAutoFit/>
          </a:bodyPr>
          <a:lstStyle/>
          <a:p>
            <a:pPr algn="r"/>
            <a:r>
              <a:rPr lang="en-US" sz="1200" b="1" dirty="0">
                <a:latin typeface="MS UI Gothic" pitchFamily="34" charset="-128"/>
                <a:ea typeface="MS UI Gothic" pitchFamily="34" charset="-128"/>
                <a:cs typeface="Andale Mono"/>
              </a:rPr>
              <a:t>*no </a:t>
            </a:r>
            <a:r>
              <a:rPr lang="en-US" sz="1200" b="1" dirty="0" smtClean="0">
                <a:latin typeface="MS UI Gothic" pitchFamily="34" charset="-128"/>
                <a:ea typeface="MS UI Gothic" pitchFamily="34" charset="-128"/>
                <a:cs typeface="Andale Mono"/>
              </a:rPr>
              <a:t>statistical </a:t>
            </a:r>
            <a:r>
              <a:rPr lang="en-US" sz="1200" b="1" dirty="0">
                <a:latin typeface="MS UI Gothic" pitchFamily="34" charset="-128"/>
                <a:ea typeface="MS UI Gothic" pitchFamily="34" charset="-128"/>
                <a:cs typeface="Andale Mono"/>
              </a:rPr>
              <a:t>differences observed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79" y="274638"/>
            <a:ext cx="8743917" cy="1143000"/>
          </a:xfrm>
        </p:spPr>
        <p:txBody>
          <a:bodyPr>
            <a:normAutofit/>
          </a:bodyPr>
          <a:lstStyle/>
          <a:p>
            <a:r>
              <a:rPr lang="en-US" dirty="0" smtClean="0">
                <a:latin typeface="MS UI Gothic" pitchFamily="34" charset="-128"/>
                <a:ea typeface="MS UI Gothic" pitchFamily="34" charset="-128"/>
                <a:cs typeface="Andale Mono"/>
              </a:rPr>
              <a:t>How Much </a:t>
            </a:r>
            <a:r>
              <a:rPr lang="en-US" dirty="0">
                <a:latin typeface="MS UI Gothic" pitchFamily="34" charset="-128"/>
                <a:ea typeface="MS UI Gothic" pitchFamily="34" charset="-128"/>
                <a:cs typeface="Andale Mono"/>
              </a:rPr>
              <a:t>T</a:t>
            </a:r>
            <a:r>
              <a:rPr lang="en-US" dirty="0" smtClean="0">
                <a:latin typeface="MS UI Gothic" pitchFamily="34" charset="-128"/>
                <a:ea typeface="MS UI Gothic" pitchFamily="34" charset="-128"/>
                <a:cs typeface="Andale Mono"/>
              </a:rPr>
              <a:t>ime is Spent </a:t>
            </a:r>
            <a:r>
              <a:rPr lang="en-US" dirty="0">
                <a:latin typeface="MS UI Gothic" pitchFamily="34" charset="-128"/>
                <a:ea typeface="MS UI Gothic" pitchFamily="34" charset="-128"/>
                <a:cs typeface="Andale Mono"/>
              </a:rPr>
              <a:t>O</a:t>
            </a:r>
            <a:r>
              <a:rPr lang="en-US" dirty="0" smtClean="0">
                <a:latin typeface="MS UI Gothic" pitchFamily="34" charset="-128"/>
                <a:ea typeface="MS UI Gothic" pitchFamily="34" charset="-128"/>
                <a:cs typeface="Andale Mono"/>
              </a:rPr>
              <a:t>nline?</a:t>
            </a:r>
            <a:endParaRPr lang="en-US" dirty="0">
              <a:latin typeface="MS UI Gothic" pitchFamily="34" charset="-128"/>
              <a:ea typeface="MS UI Gothic" pitchFamily="34" charset="-128"/>
            </a:endParaRPr>
          </a:p>
        </p:txBody>
      </p:sp>
      <p:sp>
        <p:nvSpPr>
          <p:cNvPr id="5" name="TextBox 4"/>
          <p:cNvSpPr txBox="1"/>
          <p:nvPr/>
        </p:nvSpPr>
        <p:spPr>
          <a:xfrm>
            <a:off x="1974078" y="6204294"/>
            <a:ext cx="4989305" cy="338554"/>
          </a:xfrm>
          <a:prstGeom prst="rect">
            <a:avLst/>
          </a:prstGeom>
          <a:noFill/>
        </p:spPr>
        <p:txBody>
          <a:bodyPr wrap="square" rtlCol="0">
            <a:spAutoFit/>
          </a:bodyPr>
          <a:lstStyle/>
          <a:p>
            <a:r>
              <a:rPr lang="en-US" sz="1600" dirty="0" smtClean="0">
                <a:latin typeface="MS UI Gothic" pitchFamily="34" charset="-128"/>
                <a:ea typeface="MS UI Gothic" pitchFamily="34" charset="-128"/>
                <a:cs typeface="Andale Mono"/>
              </a:rPr>
              <a:t>N=135 	        N=147 	        N=181               N=463</a:t>
            </a:r>
            <a:endParaRPr lang="en-US" sz="1600" dirty="0">
              <a:latin typeface="MS UI Gothic" pitchFamily="34" charset="-128"/>
              <a:ea typeface="MS UI Gothic" pitchFamily="34" charset="-128"/>
              <a:cs typeface="Andale Mono"/>
            </a:endParaRPr>
          </a:p>
        </p:txBody>
      </p:sp>
      <p:sp>
        <p:nvSpPr>
          <p:cNvPr id="12" name="Freeform 11"/>
          <p:cNvSpPr/>
          <p:nvPr/>
        </p:nvSpPr>
        <p:spPr>
          <a:xfrm>
            <a:off x="2520778" y="6499654"/>
            <a:ext cx="2483708" cy="173077"/>
          </a:xfrm>
          <a:custGeom>
            <a:avLst/>
            <a:gdLst>
              <a:gd name="connsiteX0" fmla="*/ 2483708 w 2483708"/>
              <a:gd name="connsiteY0" fmla="*/ 0 h 173077"/>
              <a:gd name="connsiteX1" fmla="*/ 1186249 w 2483708"/>
              <a:gd name="connsiteY1" fmla="*/ 172995 h 173077"/>
              <a:gd name="connsiteX2" fmla="*/ 0 w 2483708"/>
              <a:gd name="connsiteY2" fmla="*/ 24714 h 173077"/>
              <a:gd name="connsiteX3" fmla="*/ 0 w 2483708"/>
              <a:gd name="connsiteY3" fmla="*/ 24714 h 173077"/>
              <a:gd name="connsiteX4" fmla="*/ 0 w 2483708"/>
              <a:gd name="connsiteY4" fmla="*/ 24714 h 173077"/>
              <a:gd name="connsiteX5" fmla="*/ 0 w 2483708"/>
              <a:gd name="connsiteY5" fmla="*/ 24714 h 173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3708" h="173077">
                <a:moveTo>
                  <a:pt x="2483708" y="0"/>
                </a:moveTo>
                <a:cubicBezTo>
                  <a:pt x="2041954" y="84438"/>
                  <a:pt x="1600200" y="168876"/>
                  <a:pt x="1186249" y="172995"/>
                </a:cubicBezTo>
                <a:cubicBezTo>
                  <a:pt x="772298" y="177114"/>
                  <a:pt x="0" y="24714"/>
                  <a:pt x="0" y="24714"/>
                </a:cubicBezTo>
                <a:lnTo>
                  <a:pt x="0" y="24714"/>
                </a:lnTo>
                <a:lnTo>
                  <a:pt x="0" y="24714"/>
                </a:lnTo>
                <a:lnTo>
                  <a:pt x="0" y="24714"/>
                </a:lnTo>
              </a:path>
            </a:pathLst>
          </a:custGeom>
          <a:noFill/>
          <a:ln w="63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6" name="Straight Connector 15"/>
          <p:cNvCxnSpPr/>
          <p:nvPr/>
        </p:nvCxnSpPr>
        <p:spPr>
          <a:xfrm flipH="1">
            <a:off x="4127157" y="6358183"/>
            <a:ext cx="556054" cy="0"/>
          </a:xfrm>
          <a:prstGeom prst="line">
            <a:avLst/>
          </a:prstGeom>
          <a:ln w="6350">
            <a:solidFill>
              <a:srgbClr val="FF0000"/>
            </a:solidFill>
          </a:ln>
        </p:spPr>
        <p:style>
          <a:lnRef idx="2">
            <a:schemeClr val="accent1"/>
          </a:lnRef>
          <a:fillRef idx="0">
            <a:schemeClr val="accent1"/>
          </a:fillRef>
          <a:effectRef idx="1">
            <a:schemeClr val="accent1"/>
          </a:effectRef>
          <a:fontRef idx="minor">
            <a:schemeClr val="tx1"/>
          </a:fontRef>
        </p:style>
      </p:cxnSp>
      <p:graphicFrame>
        <p:nvGraphicFramePr>
          <p:cNvPr id="7" name="Chart 6"/>
          <p:cNvGraphicFramePr/>
          <p:nvPr/>
        </p:nvGraphicFramePr>
        <p:xfrm>
          <a:off x="454787" y="1417638"/>
          <a:ext cx="8477909" cy="494054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630765" y="1269924"/>
          <a:ext cx="7984437" cy="5033393"/>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188779" y="274638"/>
            <a:ext cx="8743917" cy="1143000"/>
          </a:xfrm>
        </p:spPr>
        <p:txBody>
          <a:bodyPr>
            <a:noAutofit/>
          </a:bodyPr>
          <a:lstStyle/>
          <a:p>
            <a:r>
              <a:rPr lang="en-US" dirty="0" smtClean="0">
                <a:latin typeface="MS UI Gothic" pitchFamily="34" charset="-128"/>
                <a:ea typeface="MS UI Gothic" pitchFamily="34" charset="-128"/>
                <a:cs typeface="Andale Mono"/>
              </a:rPr>
              <a:t>Do gang members have computer skills?</a:t>
            </a:r>
            <a:endParaRPr lang="en-US" dirty="0">
              <a:latin typeface="MS UI Gothic" pitchFamily="34" charset="-128"/>
              <a:ea typeface="MS UI Gothic" pitchFamily="34" charset="-128"/>
            </a:endParaRPr>
          </a:p>
        </p:txBody>
      </p:sp>
      <p:sp>
        <p:nvSpPr>
          <p:cNvPr id="13" name="TextBox 12"/>
          <p:cNvSpPr txBox="1"/>
          <p:nvPr/>
        </p:nvSpPr>
        <p:spPr>
          <a:xfrm>
            <a:off x="1707272" y="6204294"/>
            <a:ext cx="5256112" cy="338554"/>
          </a:xfrm>
          <a:prstGeom prst="rect">
            <a:avLst/>
          </a:prstGeom>
          <a:noFill/>
        </p:spPr>
        <p:txBody>
          <a:bodyPr wrap="square" rtlCol="0">
            <a:spAutoFit/>
          </a:bodyPr>
          <a:lstStyle/>
          <a:p>
            <a:r>
              <a:rPr lang="en-US" sz="1600" dirty="0" smtClean="0">
                <a:latin typeface="MS UI Gothic" pitchFamily="34" charset="-128"/>
                <a:ea typeface="MS UI Gothic" pitchFamily="34" charset="-128"/>
                <a:cs typeface="Andale Mono"/>
              </a:rPr>
              <a:t> N=167 	          N=188 	          N=230               N=585</a:t>
            </a:r>
            <a:endParaRPr lang="en-US" sz="1600" dirty="0">
              <a:latin typeface="MS UI Gothic" pitchFamily="34" charset="-128"/>
              <a:ea typeface="MS UI Gothic" pitchFamily="34" charset="-128"/>
              <a:cs typeface="Andale Mono"/>
            </a:endParaRPr>
          </a:p>
        </p:txBody>
      </p:sp>
      <p:sp>
        <p:nvSpPr>
          <p:cNvPr id="8" name="TextBox 7"/>
          <p:cNvSpPr txBox="1"/>
          <p:nvPr/>
        </p:nvSpPr>
        <p:spPr>
          <a:xfrm>
            <a:off x="7485087" y="1757868"/>
            <a:ext cx="1606350" cy="372601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latin typeface="Times New Roman"/>
                <a:cs typeface="Times New Roman"/>
              </a:rPr>
              <a:t>3. Fix problems, use Linux</a:t>
            </a:r>
          </a:p>
          <a:p>
            <a:endParaRPr lang="en-US" sz="1400" dirty="0" smtClean="0">
              <a:latin typeface="Times New Roman"/>
              <a:cs typeface="Times New Roman"/>
            </a:endParaRPr>
          </a:p>
          <a:p>
            <a:endParaRPr lang="en-US" sz="1400" dirty="0" smtClean="0">
              <a:latin typeface="Times New Roman"/>
              <a:cs typeface="Times New Roman"/>
            </a:endParaRPr>
          </a:p>
          <a:p>
            <a:r>
              <a:rPr lang="en-US" sz="1400" dirty="0" smtClean="0">
                <a:latin typeface="Times New Roman"/>
                <a:cs typeface="Times New Roman"/>
              </a:rPr>
              <a:t>2. Fix most computer problems</a:t>
            </a:r>
          </a:p>
          <a:p>
            <a:endParaRPr lang="en-US" sz="1400" dirty="0" smtClean="0">
              <a:latin typeface="Times New Roman"/>
              <a:cs typeface="Times New Roman"/>
            </a:endParaRPr>
          </a:p>
          <a:p>
            <a:endParaRPr lang="en-US" sz="1400" dirty="0" smtClean="0">
              <a:latin typeface="Times New Roman"/>
              <a:cs typeface="Times New Roman"/>
            </a:endParaRPr>
          </a:p>
          <a:p>
            <a:r>
              <a:rPr lang="en-US" sz="1400" dirty="0" smtClean="0">
                <a:latin typeface="Times New Roman"/>
                <a:cs typeface="Times New Roman"/>
              </a:rPr>
              <a:t>1. Surf the web, use basic software</a:t>
            </a:r>
          </a:p>
          <a:p>
            <a:endParaRPr lang="en-US" sz="1400" dirty="0" smtClean="0">
              <a:latin typeface="Times New Roman"/>
              <a:cs typeface="Times New Roman"/>
            </a:endParaRPr>
          </a:p>
          <a:p>
            <a:endParaRPr lang="en-US" sz="1400" dirty="0" smtClean="0">
              <a:latin typeface="Times New Roman"/>
              <a:cs typeface="Times New Roman"/>
            </a:endParaRPr>
          </a:p>
          <a:p>
            <a:r>
              <a:rPr lang="en-US" sz="1400" dirty="0" smtClean="0">
                <a:latin typeface="Times New Roman"/>
                <a:cs typeface="Times New Roman"/>
              </a:rPr>
              <a:t>0. I am afraid of computers </a:t>
            </a:r>
          </a:p>
          <a:p>
            <a:endParaRPr lang="en-US" sz="1400" dirty="0" smtClean="0">
              <a:latin typeface="Times New Roman"/>
              <a:cs typeface="Times New Roman"/>
            </a:endParaRPr>
          </a:p>
          <a:p>
            <a:r>
              <a:rPr lang="en-US" sz="1200" dirty="0" smtClean="0">
                <a:latin typeface="Times New Roman"/>
                <a:cs typeface="Times New Roman"/>
              </a:rPr>
              <a:t>Holt &amp; </a:t>
            </a:r>
            <a:r>
              <a:rPr lang="en-US" sz="1200" dirty="0" err="1" smtClean="0">
                <a:latin typeface="Times New Roman"/>
                <a:cs typeface="Times New Roman"/>
              </a:rPr>
              <a:t>Bossler</a:t>
            </a:r>
            <a:r>
              <a:rPr lang="en-US" sz="1200" dirty="0" smtClean="0">
                <a:latin typeface="Times New Roman"/>
                <a:cs typeface="Times New Roman"/>
              </a:rPr>
              <a:t> (2009)</a:t>
            </a:r>
          </a:p>
          <a:p>
            <a:endParaRPr lang="en-US" sz="1400" dirty="0" smtClean="0">
              <a:latin typeface="Times New Roman"/>
              <a:cs typeface="Times New Roman"/>
            </a:endParaRPr>
          </a:p>
          <a:p>
            <a:endParaRPr lang="en-US" sz="1400" dirty="0" smtClean="0">
              <a:latin typeface="Times New Roman"/>
              <a:cs typeface="Times New Roman"/>
            </a:endParaRPr>
          </a:p>
          <a:p>
            <a:endParaRPr lang="en-US" sz="1400" dirty="0" smtClean="0">
              <a:latin typeface="Times New Roman"/>
              <a:cs typeface="Times New Roman"/>
            </a:endParaRPr>
          </a:p>
          <a:p>
            <a:endParaRPr lang="en-US" sz="1400" dirty="0" smtClean="0">
              <a:latin typeface="Times New Roman"/>
              <a:cs typeface="Times New Roman"/>
            </a:endParaRPr>
          </a:p>
          <a:p>
            <a:endParaRPr lang="en-US" sz="1400" dirty="0" smtClean="0">
              <a:latin typeface="Times New Roman"/>
              <a:cs typeface="Times New Roman"/>
            </a:endParaRPr>
          </a:p>
          <a:p>
            <a:endParaRPr lang="en-US" sz="1400" dirty="0" smtClean="0">
              <a:latin typeface="Times New Roman"/>
              <a:cs typeface="Times New Roman"/>
            </a:endParaRPr>
          </a:p>
        </p:txBody>
      </p:sp>
      <p:sp>
        <p:nvSpPr>
          <p:cNvPr id="9" name="TextBox 8"/>
          <p:cNvSpPr txBox="1"/>
          <p:nvPr/>
        </p:nvSpPr>
        <p:spPr>
          <a:xfrm>
            <a:off x="1707272" y="5938063"/>
            <a:ext cx="5256112" cy="307777"/>
          </a:xfrm>
          <a:prstGeom prst="rect">
            <a:avLst/>
          </a:prstGeom>
          <a:noFill/>
        </p:spPr>
        <p:txBody>
          <a:bodyPr wrap="square" rtlCol="0">
            <a:spAutoFit/>
          </a:bodyPr>
          <a:lstStyle/>
          <a:p>
            <a:r>
              <a:rPr lang="en-US" sz="1400" dirty="0" smtClean="0">
                <a:latin typeface="Times New Roman"/>
                <a:cs typeface="Times New Roman"/>
              </a:rPr>
              <a:t>(</a:t>
            </a:r>
            <a:r>
              <a:rPr lang="en-US" sz="1400" i="1" dirty="0" smtClean="0">
                <a:latin typeface="Times New Roman"/>
                <a:cs typeface="Times New Roman"/>
              </a:rPr>
              <a:t>M=1.13</a:t>
            </a:r>
            <a:r>
              <a:rPr lang="en-US" sz="1400" dirty="0" smtClean="0">
                <a:latin typeface="Times New Roman"/>
                <a:cs typeface="Times New Roman"/>
              </a:rPr>
              <a:t>)	            (</a:t>
            </a:r>
            <a:r>
              <a:rPr lang="en-US" sz="1400" i="1" dirty="0" smtClean="0">
                <a:latin typeface="Times New Roman"/>
                <a:cs typeface="Times New Roman"/>
              </a:rPr>
              <a:t>M=1.05</a:t>
            </a:r>
            <a:r>
              <a:rPr lang="en-US" sz="1400" dirty="0" smtClean="0">
                <a:latin typeface="Times New Roman"/>
                <a:cs typeface="Times New Roman"/>
              </a:rPr>
              <a:t>) 	             (</a:t>
            </a:r>
            <a:r>
              <a:rPr lang="en-US" sz="1400" i="1" dirty="0" smtClean="0">
                <a:latin typeface="Times New Roman"/>
                <a:cs typeface="Times New Roman"/>
              </a:rPr>
              <a:t>M=1.20</a:t>
            </a:r>
            <a:r>
              <a:rPr lang="en-US" sz="1400" dirty="0" smtClean="0">
                <a:latin typeface="Times New Roman"/>
                <a:cs typeface="Times New Roman"/>
              </a:rPr>
              <a:t>) *               (</a:t>
            </a:r>
            <a:r>
              <a:rPr lang="en-US" sz="1400" i="1" dirty="0" smtClean="0">
                <a:latin typeface="Times New Roman"/>
                <a:cs typeface="Times New Roman"/>
              </a:rPr>
              <a:t>M=1.13</a:t>
            </a:r>
            <a:r>
              <a:rPr lang="en-US" sz="1400" dirty="0" smtClean="0">
                <a:latin typeface="Times New Roman"/>
                <a:cs typeface="Times New Roman"/>
              </a:rPr>
              <a:t>)</a:t>
            </a:r>
            <a:endParaRPr lang="en-US" sz="1400" dirty="0">
              <a:latin typeface="Times New Roman"/>
              <a:cs typeface="Times New Roman"/>
            </a:endParaRPr>
          </a:p>
        </p:txBody>
      </p:sp>
      <p:sp>
        <p:nvSpPr>
          <p:cNvPr id="7" name="Freeform 6"/>
          <p:cNvSpPr/>
          <p:nvPr/>
        </p:nvSpPr>
        <p:spPr>
          <a:xfrm>
            <a:off x="2384854" y="6499654"/>
            <a:ext cx="2483708" cy="173077"/>
          </a:xfrm>
          <a:custGeom>
            <a:avLst/>
            <a:gdLst>
              <a:gd name="connsiteX0" fmla="*/ 2483708 w 2483708"/>
              <a:gd name="connsiteY0" fmla="*/ 0 h 173077"/>
              <a:gd name="connsiteX1" fmla="*/ 1186249 w 2483708"/>
              <a:gd name="connsiteY1" fmla="*/ 172995 h 173077"/>
              <a:gd name="connsiteX2" fmla="*/ 0 w 2483708"/>
              <a:gd name="connsiteY2" fmla="*/ 24714 h 173077"/>
              <a:gd name="connsiteX3" fmla="*/ 0 w 2483708"/>
              <a:gd name="connsiteY3" fmla="*/ 24714 h 173077"/>
              <a:gd name="connsiteX4" fmla="*/ 0 w 2483708"/>
              <a:gd name="connsiteY4" fmla="*/ 24714 h 173077"/>
              <a:gd name="connsiteX5" fmla="*/ 0 w 2483708"/>
              <a:gd name="connsiteY5" fmla="*/ 24714 h 173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3708" h="173077">
                <a:moveTo>
                  <a:pt x="2483708" y="0"/>
                </a:moveTo>
                <a:cubicBezTo>
                  <a:pt x="2041954" y="84438"/>
                  <a:pt x="1600200" y="168876"/>
                  <a:pt x="1186249" y="172995"/>
                </a:cubicBezTo>
                <a:cubicBezTo>
                  <a:pt x="772298" y="177114"/>
                  <a:pt x="0" y="24714"/>
                  <a:pt x="0" y="24714"/>
                </a:cubicBezTo>
                <a:lnTo>
                  <a:pt x="0" y="24714"/>
                </a:lnTo>
                <a:lnTo>
                  <a:pt x="0" y="24714"/>
                </a:lnTo>
                <a:lnTo>
                  <a:pt x="0" y="24714"/>
                </a:lnTo>
              </a:path>
            </a:pathLst>
          </a:custGeom>
          <a:noFill/>
          <a:ln w="63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p:cNvCxnSpPr/>
          <p:nvPr/>
        </p:nvCxnSpPr>
        <p:spPr>
          <a:xfrm flipH="1">
            <a:off x="3941806" y="6358183"/>
            <a:ext cx="691978" cy="0"/>
          </a:xfrm>
          <a:prstGeom prst="line">
            <a:avLst/>
          </a:prstGeom>
          <a:ln w="6350">
            <a:solidFill>
              <a:srgbClr val="FF0000"/>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79" y="274638"/>
            <a:ext cx="8743917" cy="1143000"/>
          </a:xfrm>
        </p:spPr>
        <p:txBody>
          <a:bodyPr>
            <a:normAutofit fontScale="90000"/>
          </a:bodyPr>
          <a:lstStyle/>
          <a:p>
            <a:r>
              <a:rPr lang="en-US" dirty="0" smtClean="0">
                <a:latin typeface="MS UI Gothic" pitchFamily="34" charset="-128"/>
                <a:ea typeface="MS UI Gothic" pitchFamily="34" charset="-128"/>
                <a:cs typeface="Andale Mono"/>
              </a:rPr>
              <a:t>What do gang members do online?</a:t>
            </a:r>
            <a:endParaRPr lang="en-US" dirty="0">
              <a:latin typeface="MS UI Gothic" pitchFamily="34" charset="-128"/>
              <a:ea typeface="MS UI Gothic" pitchFamily="34" charset="-128"/>
            </a:endParaRPr>
          </a:p>
        </p:txBody>
      </p:sp>
      <p:sp>
        <p:nvSpPr>
          <p:cNvPr id="13" name="TextBox 12"/>
          <p:cNvSpPr txBox="1"/>
          <p:nvPr/>
        </p:nvSpPr>
        <p:spPr>
          <a:xfrm>
            <a:off x="2142634" y="5987520"/>
            <a:ext cx="6790061" cy="738664"/>
          </a:xfrm>
          <a:prstGeom prst="rect">
            <a:avLst/>
          </a:prstGeom>
          <a:noFill/>
        </p:spPr>
        <p:txBody>
          <a:bodyPr wrap="square" rtlCol="0">
            <a:spAutoFit/>
          </a:bodyPr>
          <a:lstStyle/>
          <a:p>
            <a:r>
              <a:rPr lang="en-US" sz="1600" dirty="0" smtClean="0">
                <a:latin typeface="MS UI Gothic" pitchFamily="34" charset="-128"/>
                <a:ea typeface="MS UI Gothic" pitchFamily="34" charset="-128"/>
                <a:cs typeface="Andale Mono"/>
              </a:rPr>
              <a:t>N=135 	                 N=147 	                   N=181			</a:t>
            </a:r>
            <a:endParaRPr lang="en-US" sz="1400" b="1" dirty="0">
              <a:latin typeface="MS UI Gothic" pitchFamily="34" charset="-128"/>
              <a:ea typeface="MS UI Gothic" pitchFamily="34" charset="-128"/>
              <a:cs typeface="Andale Mono"/>
            </a:endParaRPr>
          </a:p>
          <a:p>
            <a:pPr algn="r"/>
            <a:r>
              <a:rPr lang="en-US" sz="1400" b="1" dirty="0" smtClean="0">
                <a:latin typeface="MS UI Gothic" pitchFamily="34" charset="-128"/>
                <a:ea typeface="MS UI Gothic" pitchFamily="34" charset="-128"/>
                <a:cs typeface="Andale Mono"/>
              </a:rPr>
              <a:t>									</a:t>
            </a:r>
            <a:r>
              <a:rPr lang="en-US" sz="1200" b="1" dirty="0" smtClean="0">
                <a:latin typeface="MS UI Gothic" pitchFamily="34" charset="-128"/>
                <a:ea typeface="MS UI Gothic" pitchFamily="34" charset="-128"/>
                <a:cs typeface="Andale Mono"/>
              </a:rPr>
              <a:t>          Among internet users</a:t>
            </a:r>
          </a:p>
          <a:p>
            <a:pPr algn="r"/>
            <a:r>
              <a:rPr lang="en-US" sz="1200" b="1" dirty="0" smtClean="0">
                <a:latin typeface="MS UI Gothic" pitchFamily="34" charset="-128"/>
                <a:ea typeface="MS UI Gothic" pitchFamily="34" charset="-128"/>
                <a:cs typeface="Andale Mono"/>
              </a:rPr>
              <a:t>*no statistical differences observed</a:t>
            </a:r>
            <a:endParaRPr lang="en-US" sz="1200" b="1" dirty="0">
              <a:latin typeface="MS UI Gothic" pitchFamily="34" charset="-128"/>
              <a:ea typeface="MS UI Gothic" pitchFamily="34" charset="-128"/>
              <a:cs typeface="Andale Mono"/>
            </a:endParaRPr>
          </a:p>
        </p:txBody>
      </p:sp>
      <p:graphicFrame>
        <p:nvGraphicFramePr>
          <p:cNvPr id="7" name="Chart 6"/>
          <p:cNvGraphicFramePr/>
          <p:nvPr>
            <p:extLst>
              <p:ext uri="{D42A27DB-BD31-4B8C-83A1-F6EECF244321}">
                <p14:modId xmlns:p14="http://schemas.microsoft.com/office/powerpoint/2010/main" xmlns="" val="2652582135"/>
              </p:ext>
            </p:extLst>
          </p:nvPr>
        </p:nvGraphicFramePr>
        <p:xfrm>
          <a:off x="794848" y="1562100"/>
          <a:ext cx="7991685" cy="442542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837" y="274638"/>
            <a:ext cx="8743917" cy="1143000"/>
          </a:xfrm>
        </p:spPr>
        <p:txBody>
          <a:bodyPr>
            <a:normAutofit/>
          </a:bodyPr>
          <a:lstStyle/>
          <a:p>
            <a:r>
              <a:rPr lang="en-US" dirty="0" smtClean="0">
                <a:latin typeface="MS UI Gothic" pitchFamily="34" charset="-128"/>
                <a:ea typeface="MS UI Gothic" pitchFamily="34" charset="-128"/>
                <a:cs typeface="Andale Mono"/>
              </a:rPr>
              <a:t>Social Network Usage</a:t>
            </a:r>
            <a:endParaRPr lang="en-US" dirty="0">
              <a:latin typeface="MS UI Gothic" pitchFamily="34" charset="-128"/>
              <a:ea typeface="MS UI Gothic" pitchFamily="34" charset="-128"/>
            </a:endParaRPr>
          </a:p>
        </p:txBody>
      </p:sp>
      <p:graphicFrame>
        <p:nvGraphicFramePr>
          <p:cNvPr id="6" name="Chart 5"/>
          <p:cNvGraphicFramePr/>
          <p:nvPr/>
        </p:nvGraphicFramePr>
        <p:xfrm>
          <a:off x="188779" y="1781400"/>
          <a:ext cx="2805948" cy="4216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2994727" y="1806800"/>
          <a:ext cx="2805948" cy="4191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p:nvPr/>
        </p:nvGraphicFramePr>
        <p:xfrm>
          <a:off x="5963712" y="1806800"/>
          <a:ext cx="2805948" cy="4191000"/>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p:cNvSpPr txBox="1"/>
          <p:nvPr/>
        </p:nvSpPr>
        <p:spPr>
          <a:xfrm>
            <a:off x="7366686" y="1048306"/>
            <a:ext cx="218812" cy="213034"/>
          </a:xfrm>
          <a:prstGeom prst="rect">
            <a:avLst/>
          </a:prstGeom>
          <a:solidFill>
            <a:schemeClr val="tx1"/>
          </a:solidFill>
        </p:spPr>
        <p:txBody>
          <a:bodyPr wrap="square" rtlCol="0">
            <a:spAutoFit/>
          </a:bodyPr>
          <a:lstStyle/>
          <a:p>
            <a:endParaRPr lang="en-US" dirty="0"/>
          </a:p>
        </p:txBody>
      </p:sp>
      <p:sp>
        <p:nvSpPr>
          <p:cNvPr id="10" name="TextBox 9"/>
          <p:cNvSpPr txBox="1"/>
          <p:nvPr/>
        </p:nvSpPr>
        <p:spPr>
          <a:xfrm>
            <a:off x="7366686" y="1307223"/>
            <a:ext cx="218812" cy="213034"/>
          </a:xfrm>
          <a:prstGeom prst="rect">
            <a:avLst/>
          </a:prstGeom>
          <a:solidFill>
            <a:srgbClr val="FFFF00"/>
          </a:solidFill>
        </p:spPr>
        <p:txBody>
          <a:bodyPr wrap="square" rtlCol="0">
            <a:spAutoFit/>
          </a:bodyPr>
          <a:lstStyle/>
          <a:p>
            <a:endParaRPr lang="en-US" dirty="0"/>
          </a:p>
        </p:txBody>
      </p:sp>
      <p:sp>
        <p:nvSpPr>
          <p:cNvPr id="11" name="TextBox 10"/>
          <p:cNvSpPr txBox="1"/>
          <p:nvPr/>
        </p:nvSpPr>
        <p:spPr>
          <a:xfrm>
            <a:off x="7366686" y="1593766"/>
            <a:ext cx="218812" cy="213034"/>
          </a:xfrm>
          <a:prstGeom prst="rect">
            <a:avLst/>
          </a:prstGeom>
          <a:solidFill>
            <a:srgbClr val="0000FF"/>
          </a:solidFill>
        </p:spPr>
        <p:txBody>
          <a:bodyPr wrap="square" rtlCol="0">
            <a:spAutoFit/>
          </a:bodyPr>
          <a:lstStyle/>
          <a:p>
            <a:endParaRPr lang="en-US" dirty="0"/>
          </a:p>
        </p:txBody>
      </p:sp>
      <p:sp>
        <p:nvSpPr>
          <p:cNvPr id="12" name="TextBox 11"/>
          <p:cNvSpPr txBox="1"/>
          <p:nvPr/>
        </p:nvSpPr>
        <p:spPr>
          <a:xfrm>
            <a:off x="7586062" y="854375"/>
            <a:ext cx="1557938" cy="1200329"/>
          </a:xfrm>
          <a:prstGeom prst="rect">
            <a:avLst/>
          </a:prstGeom>
          <a:noFill/>
        </p:spPr>
        <p:txBody>
          <a:bodyPr wrap="square" rtlCol="0">
            <a:spAutoFit/>
          </a:bodyPr>
          <a:lstStyle/>
          <a:p>
            <a:r>
              <a:rPr lang="en-US" dirty="0" smtClean="0">
                <a:latin typeface="MS UI Gothic" pitchFamily="34" charset="-128"/>
                <a:ea typeface="MS UI Gothic" pitchFamily="34" charset="-128"/>
              </a:rPr>
              <a:t>Never use</a:t>
            </a:r>
          </a:p>
          <a:p>
            <a:r>
              <a:rPr lang="en-US" dirty="0" smtClean="0">
                <a:latin typeface="MS UI Gothic" pitchFamily="34" charset="-128"/>
                <a:ea typeface="MS UI Gothic" pitchFamily="34" charset="-128"/>
              </a:rPr>
              <a:t>Infrequent use</a:t>
            </a:r>
          </a:p>
          <a:p>
            <a:r>
              <a:rPr lang="en-US" dirty="0" smtClean="0">
                <a:latin typeface="MS UI Gothic" pitchFamily="34" charset="-128"/>
                <a:ea typeface="MS UI Gothic" pitchFamily="34" charset="-128"/>
              </a:rPr>
              <a:t>Frequent use</a:t>
            </a:r>
            <a:endParaRPr lang="en-US" dirty="0">
              <a:latin typeface="MS UI Gothic" pitchFamily="34" charset="-128"/>
              <a:ea typeface="MS UI Gothic" pitchFamily="34" charset="-128"/>
            </a:endParaRPr>
          </a:p>
        </p:txBody>
      </p:sp>
      <p:sp>
        <p:nvSpPr>
          <p:cNvPr id="13" name="TextBox 12"/>
          <p:cNvSpPr txBox="1"/>
          <p:nvPr/>
        </p:nvSpPr>
        <p:spPr>
          <a:xfrm>
            <a:off x="977624" y="5982410"/>
            <a:ext cx="1441588" cy="369332"/>
          </a:xfrm>
          <a:prstGeom prst="rect">
            <a:avLst/>
          </a:prstGeom>
          <a:noFill/>
        </p:spPr>
        <p:txBody>
          <a:bodyPr wrap="square" rtlCol="0">
            <a:spAutoFit/>
          </a:bodyPr>
          <a:lstStyle/>
          <a:p>
            <a:r>
              <a:rPr lang="en-US" dirty="0" smtClean="0">
                <a:latin typeface="MS UI Gothic" pitchFamily="34" charset="-128"/>
                <a:ea typeface="MS UI Gothic" pitchFamily="34" charset="-128"/>
                <a:cs typeface="Andale Mono"/>
              </a:rPr>
              <a:t>Non-gang</a:t>
            </a:r>
          </a:p>
        </p:txBody>
      </p:sp>
      <p:sp>
        <p:nvSpPr>
          <p:cNvPr id="16" name="TextBox 15"/>
          <p:cNvSpPr txBox="1"/>
          <p:nvPr/>
        </p:nvSpPr>
        <p:spPr>
          <a:xfrm>
            <a:off x="3583590" y="5997800"/>
            <a:ext cx="1951078" cy="369332"/>
          </a:xfrm>
          <a:prstGeom prst="rect">
            <a:avLst/>
          </a:prstGeom>
          <a:noFill/>
        </p:spPr>
        <p:txBody>
          <a:bodyPr wrap="square" rtlCol="0">
            <a:spAutoFit/>
          </a:bodyPr>
          <a:lstStyle/>
          <a:p>
            <a:r>
              <a:rPr lang="en-US" dirty="0" smtClean="0">
                <a:latin typeface="MS UI Gothic" pitchFamily="34" charset="-128"/>
                <a:ea typeface="MS UI Gothic" pitchFamily="34" charset="-128"/>
                <a:cs typeface="Andale Mono"/>
              </a:rPr>
              <a:t>Current Gang	</a:t>
            </a:r>
            <a:endParaRPr lang="en-US" sz="1600" dirty="0">
              <a:latin typeface="MS UI Gothic" pitchFamily="34" charset="-128"/>
              <a:ea typeface="MS UI Gothic" pitchFamily="34" charset="-128"/>
              <a:cs typeface="Andale Mono"/>
            </a:endParaRPr>
          </a:p>
        </p:txBody>
      </p:sp>
      <p:sp>
        <p:nvSpPr>
          <p:cNvPr id="17" name="TextBox 16"/>
          <p:cNvSpPr txBox="1"/>
          <p:nvPr/>
        </p:nvSpPr>
        <p:spPr>
          <a:xfrm>
            <a:off x="6622857" y="5997800"/>
            <a:ext cx="1926409" cy="369332"/>
          </a:xfrm>
          <a:prstGeom prst="rect">
            <a:avLst/>
          </a:prstGeom>
          <a:noFill/>
        </p:spPr>
        <p:txBody>
          <a:bodyPr wrap="square" rtlCol="0">
            <a:spAutoFit/>
          </a:bodyPr>
          <a:lstStyle/>
          <a:p>
            <a:r>
              <a:rPr lang="en-US" dirty="0" smtClean="0">
                <a:latin typeface="MS UI Gothic" pitchFamily="34" charset="-128"/>
                <a:ea typeface="MS UI Gothic" pitchFamily="34" charset="-128"/>
                <a:cs typeface="Andale Mono"/>
              </a:rPr>
              <a:t>Former Gang	</a:t>
            </a:r>
            <a:endParaRPr lang="en-US" sz="1400" dirty="0">
              <a:latin typeface="MS UI Gothic" pitchFamily="34" charset="-128"/>
              <a:ea typeface="MS UI Gothic" pitchFamily="34" charset="-128"/>
              <a:cs typeface="Andale Mono"/>
            </a:endParaRPr>
          </a:p>
        </p:txBody>
      </p:sp>
      <p:sp>
        <p:nvSpPr>
          <p:cNvPr id="18" name="TextBox 17"/>
          <p:cNvSpPr txBox="1"/>
          <p:nvPr/>
        </p:nvSpPr>
        <p:spPr>
          <a:xfrm>
            <a:off x="1246561" y="6352096"/>
            <a:ext cx="6769393" cy="338554"/>
          </a:xfrm>
          <a:prstGeom prst="rect">
            <a:avLst/>
          </a:prstGeom>
          <a:noFill/>
        </p:spPr>
        <p:txBody>
          <a:bodyPr wrap="square" rtlCol="0">
            <a:spAutoFit/>
          </a:bodyPr>
          <a:lstStyle/>
          <a:p>
            <a:r>
              <a:rPr lang="en-US" sz="1600" dirty="0" smtClean="0">
                <a:latin typeface="Andale Mono"/>
                <a:cs typeface="Andale Mono"/>
              </a:rPr>
              <a:t>N=167 	              N=188					 N=230                                 </a:t>
            </a:r>
            <a:endParaRPr lang="en-US" sz="1600" dirty="0">
              <a:latin typeface="Andale Mono"/>
              <a:cs typeface="Andale Mono"/>
            </a:endParaRPr>
          </a:p>
        </p:txBody>
      </p:sp>
      <p:sp>
        <p:nvSpPr>
          <p:cNvPr id="19" name="Freeform 18"/>
          <p:cNvSpPr/>
          <p:nvPr/>
        </p:nvSpPr>
        <p:spPr>
          <a:xfrm>
            <a:off x="1952367" y="6690650"/>
            <a:ext cx="5313405" cy="83675"/>
          </a:xfrm>
          <a:custGeom>
            <a:avLst/>
            <a:gdLst>
              <a:gd name="connsiteX0" fmla="*/ 2483708 w 2483708"/>
              <a:gd name="connsiteY0" fmla="*/ 0 h 173077"/>
              <a:gd name="connsiteX1" fmla="*/ 1186249 w 2483708"/>
              <a:gd name="connsiteY1" fmla="*/ 172995 h 173077"/>
              <a:gd name="connsiteX2" fmla="*/ 0 w 2483708"/>
              <a:gd name="connsiteY2" fmla="*/ 24714 h 173077"/>
              <a:gd name="connsiteX3" fmla="*/ 0 w 2483708"/>
              <a:gd name="connsiteY3" fmla="*/ 24714 h 173077"/>
              <a:gd name="connsiteX4" fmla="*/ 0 w 2483708"/>
              <a:gd name="connsiteY4" fmla="*/ 24714 h 173077"/>
              <a:gd name="connsiteX5" fmla="*/ 0 w 2483708"/>
              <a:gd name="connsiteY5" fmla="*/ 24714 h 173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3708" h="173077">
                <a:moveTo>
                  <a:pt x="2483708" y="0"/>
                </a:moveTo>
                <a:cubicBezTo>
                  <a:pt x="2041954" y="84438"/>
                  <a:pt x="1600200" y="168876"/>
                  <a:pt x="1186249" y="172995"/>
                </a:cubicBezTo>
                <a:cubicBezTo>
                  <a:pt x="772298" y="177114"/>
                  <a:pt x="0" y="24714"/>
                  <a:pt x="0" y="24714"/>
                </a:cubicBezTo>
                <a:lnTo>
                  <a:pt x="0" y="24714"/>
                </a:lnTo>
                <a:lnTo>
                  <a:pt x="0" y="24714"/>
                </a:lnTo>
                <a:lnTo>
                  <a:pt x="0" y="24714"/>
                </a:lnTo>
              </a:path>
            </a:pathLst>
          </a:custGeom>
          <a:noFill/>
          <a:ln w="63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0" name="Straight Connector 19"/>
          <p:cNvCxnSpPr/>
          <p:nvPr/>
        </p:nvCxnSpPr>
        <p:spPr>
          <a:xfrm>
            <a:off x="2199668" y="6521373"/>
            <a:ext cx="1618570" cy="0"/>
          </a:xfrm>
          <a:prstGeom prst="line">
            <a:avLst/>
          </a:prstGeom>
          <a:ln w="6350">
            <a:solidFill>
              <a:srgbClr val="FF0000"/>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80305" y="265722"/>
            <a:ext cx="8082212" cy="5632311"/>
          </a:xfrm>
          <a:prstGeom prst="rect">
            <a:avLst/>
          </a:prstGeom>
        </p:spPr>
        <p:txBody>
          <a:bodyPr wrap="square">
            <a:spAutoFit/>
          </a:bodyPr>
          <a:lstStyle/>
          <a:p>
            <a:pPr algn="ctr">
              <a:lnSpc>
                <a:spcPct val="150000"/>
              </a:lnSpc>
            </a:pPr>
            <a:r>
              <a:rPr lang="en-US" sz="4800" dirty="0" smtClean="0">
                <a:latin typeface="MS UI Gothic" pitchFamily="34" charset="-128"/>
                <a:ea typeface="MS UI Gothic" pitchFamily="34" charset="-128"/>
                <a:cs typeface="Andale Mono"/>
              </a:rPr>
              <a:t>Criminal and Deviant Activities </a:t>
            </a:r>
          </a:p>
          <a:p>
            <a:pPr algn="ctr">
              <a:lnSpc>
                <a:spcPct val="150000"/>
              </a:lnSpc>
            </a:pPr>
            <a:r>
              <a:rPr lang="en-US" sz="4800" dirty="0" smtClean="0">
                <a:latin typeface="MS UI Gothic" pitchFamily="34" charset="-128"/>
                <a:ea typeface="MS UI Gothic" pitchFamily="34" charset="-128"/>
                <a:cs typeface="Andale Mono"/>
              </a:rPr>
              <a:t>of </a:t>
            </a:r>
            <a:r>
              <a:rPr lang="en-US" sz="4800" u="sng" dirty="0" smtClean="0">
                <a:latin typeface="MS UI Gothic" pitchFamily="34" charset="-128"/>
                <a:ea typeface="MS UI Gothic" pitchFamily="34" charset="-128"/>
                <a:cs typeface="Andale Mono"/>
              </a:rPr>
              <a:t>Non-Gang</a:t>
            </a:r>
            <a:r>
              <a:rPr lang="en-US" sz="4800" dirty="0" smtClean="0">
                <a:latin typeface="MS UI Gothic" pitchFamily="34" charset="-128"/>
                <a:ea typeface="MS UI Gothic" pitchFamily="34" charset="-128"/>
                <a:cs typeface="Andale Mono"/>
              </a:rPr>
              <a:t>, </a:t>
            </a:r>
            <a:r>
              <a:rPr lang="en-US" sz="4800" u="sng" dirty="0" smtClean="0">
                <a:latin typeface="MS UI Gothic" pitchFamily="34" charset="-128"/>
                <a:ea typeface="MS UI Gothic" pitchFamily="34" charset="-128"/>
                <a:cs typeface="Andale Mono"/>
              </a:rPr>
              <a:t>Gang</a:t>
            </a:r>
            <a:r>
              <a:rPr lang="en-US" sz="4800" dirty="0" smtClean="0">
                <a:latin typeface="MS UI Gothic" pitchFamily="34" charset="-128"/>
                <a:ea typeface="MS UI Gothic" pitchFamily="34" charset="-128"/>
                <a:cs typeface="Andale Mono"/>
              </a:rPr>
              <a:t>, and </a:t>
            </a:r>
          </a:p>
          <a:p>
            <a:pPr algn="ctr">
              <a:lnSpc>
                <a:spcPct val="150000"/>
              </a:lnSpc>
            </a:pPr>
            <a:r>
              <a:rPr lang="en-US" sz="4800" u="sng" dirty="0" smtClean="0">
                <a:latin typeface="MS UI Gothic" pitchFamily="34" charset="-128"/>
                <a:ea typeface="MS UI Gothic" pitchFamily="34" charset="-128"/>
                <a:cs typeface="Andale Mono"/>
              </a:rPr>
              <a:t>Ex-Gang </a:t>
            </a:r>
          </a:p>
          <a:p>
            <a:pPr algn="ctr">
              <a:lnSpc>
                <a:spcPct val="150000"/>
              </a:lnSpc>
            </a:pPr>
            <a:r>
              <a:rPr lang="en-US" sz="4800" dirty="0" smtClean="0">
                <a:latin typeface="MS UI Gothic" pitchFamily="34" charset="-128"/>
                <a:ea typeface="MS UI Gothic" pitchFamily="34" charset="-128"/>
                <a:cs typeface="Andale Mono"/>
              </a:rPr>
              <a:t>Respondents in Online Settings</a:t>
            </a:r>
            <a:endParaRPr lang="en-US" sz="4800" dirty="0">
              <a:latin typeface="MS UI Gothic" pitchFamily="34" charset="-128"/>
              <a:ea typeface="MS UI Gothic" pitchFamily="34"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28" y="274638"/>
            <a:ext cx="8229600" cy="1143000"/>
          </a:xfrm>
        </p:spPr>
        <p:txBody>
          <a:bodyPr>
            <a:normAutofit/>
          </a:bodyPr>
          <a:lstStyle/>
          <a:p>
            <a:r>
              <a:rPr lang="en-US" dirty="0" smtClean="0">
                <a:latin typeface="MS UI Gothic" pitchFamily="34" charset="-128"/>
                <a:ea typeface="MS UI Gothic" pitchFamily="34" charset="-128"/>
                <a:cs typeface="Andale Mono"/>
              </a:rPr>
              <a:t>Have you done this?</a:t>
            </a:r>
            <a:endParaRPr lang="en-US" dirty="0">
              <a:latin typeface="MS UI Gothic" pitchFamily="34" charset="-128"/>
              <a:ea typeface="MS UI Gothic" pitchFamily="34" charset="-128"/>
              <a:cs typeface="Andale Mono"/>
            </a:endParaRPr>
          </a:p>
        </p:txBody>
      </p:sp>
      <p:sp>
        <p:nvSpPr>
          <p:cNvPr id="3" name="Content Placeholder 2"/>
          <p:cNvSpPr>
            <a:spLocks noGrp="1"/>
          </p:cNvSpPr>
          <p:nvPr>
            <p:ph idx="1"/>
          </p:nvPr>
        </p:nvSpPr>
        <p:spPr>
          <a:xfrm>
            <a:off x="294356" y="1600200"/>
            <a:ext cx="6367145" cy="4741584"/>
          </a:xfrm>
        </p:spPr>
        <p:txBody>
          <a:bodyPr>
            <a:noAutofit/>
          </a:bodyPr>
          <a:lstStyle/>
          <a:p>
            <a:pPr>
              <a:buFont typeface="+mj-lt"/>
              <a:buAutoNum type="arabicPeriod"/>
            </a:pPr>
            <a:r>
              <a:rPr lang="en-US" sz="1800" dirty="0" smtClean="0">
                <a:latin typeface="MS UI Gothic" pitchFamily="34" charset="-128"/>
                <a:ea typeface="MS UI Gothic" pitchFamily="34" charset="-128"/>
                <a:cs typeface="Andale Mono"/>
              </a:rPr>
              <a:t>Illegally downloaded media or computer software?</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a:latin typeface="MS UI Gothic" pitchFamily="34" charset="-128"/>
                <a:ea typeface="MS UI Gothic" pitchFamily="34" charset="-128"/>
                <a:cs typeface="Andale Mono"/>
              </a:rPr>
              <a:t>Sell stolen products on sites like </a:t>
            </a:r>
            <a:r>
              <a:rPr lang="en-US" sz="1800" dirty="0" err="1">
                <a:latin typeface="MS UI Gothic" pitchFamily="34" charset="-128"/>
                <a:ea typeface="MS UI Gothic" pitchFamily="34" charset="-128"/>
                <a:cs typeface="Andale Mono"/>
              </a:rPr>
              <a:t>ebay</a:t>
            </a:r>
            <a:r>
              <a:rPr lang="en-US" sz="1800" dirty="0">
                <a:latin typeface="MS UI Gothic" pitchFamily="34" charset="-128"/>
                <a:ea typeface="MS UI Gothic" pitchFamily="34" charset="-128"/>
                <a:cs typeface="Andale Mono"/>
              </a:rPr>
              <a:t>? craigslist</a:t>
            </a:r>
            <a:r>
              <a:rPr lang="en-US" sz="1800" dirty="0" smtClean="0">
                <a:latin typeface="MS UI Gothic" pitchFamily="34" charset="-128"/>
                <a:ea typeface="MS UI Gothic" pitchFamily="34" charset="-128"/>
                <a:cs typeface="Andale Mono"/>
              </a:rPr>
              <a:t>?</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smtClean="0">
                <a:latin typeface="MS UI Gothic" pitchFamily="34" charset="-128"/>
                <a:ea typeface="MS UI Gothic" pitchFamily="34" charset="-128"/>
                <a:cs typeface="Andale Mono"/>
              </a:rPr>
              <a:t>Set up a drug deal online (as a buyer or seller)?</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smtClean="0">
                <a:latin typeface="MS UI Gothic" pitchFamily="34" charset="-128"/>
                <a:ea typeface="MS UI Gothic" pitchFamily="34" charset="-128"/>
                <a:cs typeface="Andale Mono"/>
              </a:rPr>
              <a:t>Harassed or threatened someone on comment forums, social networking, blogs, or </a:t>
            </a:r>
            <a:r>
              <a:rPr lang="en-US" sz="1800" dirty="0" err="1" smtClean="0">
                <a:latin typeface="MS UI Gothic" pitchFamily="34" charset="-128"/>
                <a:ea typeface="MS UI Gothic" pitchFamily="34" charset="-128"/>
                <a:cs typeface="Andale Mono"/>
              </a:rPr>
              <a:t>chatroom</a:t>
            </a:r>
            <a:r>
              <a:rPr lang="en-US" sz="1800" dirty="0" smtClean="0">
                <a:latin typeface="MS UI Gothic" pitchFamily="34" charset="-128"/>
                <a:ea typeface="MS UI Gothic" pitchFamily="34" charset="-128"/>
                <a:cs typeface="Andale Mono"/>
              </a:rPr>
              <a:t> sites? </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smtClean="0">
                <a:latin typeface="MS UI Gothic" pitchFamily="34" charset="-128"/>
                <a:ea typeface="MS UI Gothic" pitchFamily="34" charset="-128"/>
                <a:cs typeface="Andale Mono"/>
              </a:rPr>
              <a:t>Planned to attack someone online? (via email, </a:t>
            </a:r>
            <a:r>
              <a:rPr lang="en-US" sz="1800" dirty="0" err="1" smtClean="0">
                <a:latin typeface="MS UI Gothic" pitchFamily="34" charset="-128"/>
                <a:ea typeface="MS UI Gothic" pitchFamily="34" charset="-128"/>
                <a:cs typeface="Andale Mono"/>
              </a:rPr>
              <a:t>sns</a:t>
            </a:r>
            <a:r>
              <a:rPr lang="en-US" sz="1800" dirty="0" smtClean="0">
                <a:latin typeface="MS UI Gothic" pitchFamily="34" charset="-128"/>
                <a:ea typeface="MS UI Gothic" pitchFamily="34" charset="-128"/>
                <a:cs typeface="Andale Mono"/>
              </a:rPr>
              <a:t> sites)?</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smtClean="0">
                <a:latin typeface="MS UI Gothic" pitchFamily="34" charset="-128"/>
                <a:ea typeface="MS UI Gothic" pitchFamily="34" charset="-128"/>
                <a:cs typeface="Andale Mono"/>
              </a:rPr>
              <a:t>Search social networking sites to steal from or rob people? </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smtClean="0">
                <a:latin typeface="MS UI Gothic" pitchFamily="34" charset="-128"/>
                <a:ea typeface="MS UI Gothic" pitchFamily="34" charset="-128"/>
                <a:cs typeface="Andale Mono"/>
              </a:rPr>
              <a:t>Posted videos of fights or threats on sites like </a:t>
            </a:r>
            <a:r>
              <a:rPr lang="en-US" sz="1800" dirty="0" err="1" smtClean="0">
                <a:latin typeface="MS UI Gothic" pitchFamily="34" charset="-128"/>
                <a:ea typeface="MS UI Gothic" pitchFamily="34" charset="-128"/>
                <a:cs typeface="Andale Mono"/>
              </a:rPr>
              <a:t>Youtube</a:t>
            </a:r>
            <a:r>
              <a:rPr lang="en-US" sz="1800" dirty="0" smtClean="0">
                <a:latin typeface="MS UI Gothic" pitchFamily="34" charset="-128"/>
                <a:ea typeface="MS UI Gothic" pitchFamily="34" charset="-128"/>
                <a:cs typeface="Andale Mono"/>
              </a:rPr>
              <a:t>?</a:t>
            </a:r>
          </a:p>
          <a:p>
            <a:pPr>
              <a:buFont typeface="+mj-lt"/>
              <a:buAutoNum type="arabicPeriod"/>
            </a:pPr>
            <a:endParaRPr lang="en-US" sz="800" dirty="0" smtClean="0">
              <a:latin typeface="MS UI Gothic" pitchFamily="34" charset="-128"/>
              <a:ea typeface="MS UI Gothic" pitchFamily="34" charset="-128"/>
              <a:cs typeface="Andale Mono"/>
            </a:endParaRPr>
          </a:p>
          <a:p>
            <a:pPr>
              <a:buFont typeface="+mj-lt"/>
              <a:buAutoNum type="arabicPeriod"/>
            </a:pPr>
            <a:r>
              <a:rPr lang="en-US" sz="1800" dirty="0" smtClean="0">
                <a:latin typeface="MS UI Gothic" pitchFamily="34" charset="-128"/>
                <a:ea typeface="MS UI Gothic" pitchFamily="34" charset="-128"/>
                <a:cs typeface="Andale Mono"/>
              </a:rPr>
              <a:t>Have you targeted or attacked someone in the street because of things that have  happened online? </a:t>
            </a:r>
            <a:endParaRPr lang="en-US" sz="1800" dirty="0">
              <a:latin typeface="MS UI Gothic" pitchFamily="34" charset="-128"/>
              <a:ea typeface="MS UI Gothic" pitchFamily="34" charset="-128"/>
              <a:cs typeface="Andale Mono"/>
            </a:endParaRPr>
          </a:p>
        </p:txBody>
      </p:sp>
      <p:graphicFrame>
        <p:nvGraphicFramePr>
          <p:cNvPr id="4" name="Table 3"/>
          <p:cNvGraphicFramePr>
            <a:graphicFrameLocks noGrp="1"/>
          </p:cNvGraphicFramePr>
          <p:nvPr/>
        </p:nvGraphicFramePr>
        <p:xfrm>
          <a:off x="6661499" y="1045977"/>
          <a:ext cx="2025300" cy="4918584"/>
        </p:xfrm>
        <a:graphic>
          <a:graphicData uri="http://schemas.openxmlformats.org/drawingml/2006/table">
            <a:tbl>
              <a:tblPr/>
              <a:tblGrid>
                <a:gridCol w="1012650"/>
                <a:gridCol w="1012650"/>
              </a:tblGrid>
              <a:tr h="460728">
                <a:tc>
                  <a:txBody>
                    <a:bodyPr/>
                    <a:lstStyle/>
                    <a:p>
                      <a:pPr algn="ctr" fontAlgn="b"/>
                      <a:r>
                        <a:rPr lang="en-US" sz="1600" b="0" i="0" u="none" strike="noStrike" dirty="0" smtClean="0">
                          <a:latin typeface="Times New Roman"/>
                          <a:cs typeface="Times New Roman"/>
                        </a:rPr>
                        <a:t>Last 6-Mos</a:t>
                      </a:r>
                      <a:endParaRPr lang="en-US" sz="1600" b="0" i="0" u="none" strike="noStrike" dirty="0">
                        <a:latin typeface="Times New Roman"/>
                        <a:cs typeface="Times New Roman"/>
                      </a:endParaRP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solidFill>
                      <a:schemeClr val="bg1"/>
                    </a:solidFill>
                  </a:tcPr>
                </a:tc>
                <a:tc>
                  <a:txBody>
                    <a:bodyPr/>
                    <a:lstStyle/>
                    <a:p>
                      <a:pPr algn="ctr" fontAlgn="b"/>
                      <a:r>
                        <a:rPr lang="en-US" sz="1600" b="0" i="0" u="none" strike="noStrike" dirty="0" smtClean="0">
                          <a:latin typeface="Times New Roman"/>
                          <a:cs typeface="Times New Roman"/>
                        </a:rPr>
                        <a:t>Lifetime</a:t>
                      </a:r>
                      <a:endParaRPr lang="en-US" sz="1600" b="0" i="0" u="none" strike="noStrike" dirty="0">
                        <a:latin typeface="Times New Roman"/>
                        <a:cs typeface="Times New Roman"/>
                      </a:endParaRP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solidFill>
                      <a:schemeClr val="bg1"/>
                    </a:solidFill>
                  </a:tcPr>
                </a:tc>
              </a:tr>
              <a:tr h="550215">
                <a:tc>
                  <a:txBody>
                    <a:bodyPr/>
                    <a:lstStyle/>
                    <a:p>
                      <a:pPr algn="ctr" fontAlgn="b"/>
                      <a:r>
                        <a:rPr lang="en-US" sz="1600" b="0" i="0" u="none" strike="noStrike" dirty="0" smtClean="0">
                          <a:latin typeface="Times New Roman"/>
                          <a:cs typeface="Times New Roman"/>
                        </a:rPr>
                        <a:t>26%</a:t>
                      </a:r>
                      <a:endParaRPr lang="en-US" sz="1600" b="0" i="0" u="none" strike="noStrike" dirty="0">
                        <a:latin typeface="Times New Roman"/>
                        <a:cs typeface="Times New Roman"/>
                      </a:endParaRPr>
                    </a:p>
                  </a:txBody>
                  <a:tcPr marL="12700" marR="12700" marT="12700" marB="0" anchor="ctr">
                    <a:lnL>
                      <a:noFill/>
                    </a:lnL>
                    <a:lnR>
                      <a:noFill/>
                    </a:lnR>
                    <a:lnT w="12700" cap="flat" cmpd="sng" algn="ctr">
                      <a:solidFill>
                        <a:scrgbClr r="0" g="0" b="0"/>
                      </a:solidFill>
                      <a:prstDash val="solid"/>
                      <a:round/>
                      <a:headEnd type="none" w="med" len="med"/>
                      <a:tailEnd type="none" w="med" len="med"/>
                    </a:lnT>
                    <a:lnB>
                      <a:noFill/>
                    </a:lnB>
                    <a:solidFill>
                      <a:schemeClr val="bg1"/>
                    </a:solidFill>
                  </a:tcPr>
                </a:tc>
                <a:tc>
                  <a:txBody>
                    <a:bodyPr/>
                    <a:lstStyle/>
                    <a:p>
                      <a:pPr algn="ctr" fontAlgn="b"/>
                      <a:r>
                        <a:rPr lang="en-US" sz="1600" b="1" i="0" u="none" strike="noStrike" dirty="0" smtClean="0">
                          <a:latin typeface="Times New Roman"/>
                          <a:cs typeface="Times New Roman"/>
                        </a:rPr>
                        <a:t>46%</a:t>
                      </a:r>
                      <a:endParaRPr lang="en-US" sz="1600" b="1" i="0" u="none" strike="noStrike" dirty="0">
                        <a:latin typeface="Times New Roman"/>
                        <a:cs typeface="Times New Roman"/>
                      </a:endParaRPr>
                    </a:p>
                  </a:txBody>
                  <a:tcPr marL="12700" marR="12700" marT="12700" marB="0" anchor="ctr">
                    <a:lnL>
                      <a:noFill/>
                    </a:lnL>
                    <a:lnR>
                      <a:noFill/>
                    </a:lnR>
                    <a:lnT w="12700" cap="flat" cmpd="sng" algn="ctr">
                      <a:solidFill>
                        <a:scrgbClr r="0" g="0" b="0"/>
                      </a:solidFill>
                      <a:prstDash val="solid"/>
                      <a:round/>
                      <a:headEnd type="none" w="med" len="med"/>
                      <a:tailEnd type="none" w="med" len="med"/>
                    </a:lnT>
                    <a:lnB>
                      <a:noFill/>
                    </a:lnB>
                    <a:solidFill>
                      <a:schemeClr val="bg1"/>
                    </a:solidFill>
                  </a:tcPr>
                </a:tc>
              </a:tr>
              <a:tr h="483311">
                <a:tc>
                  <a:txBody>
                    <a:bodyPr/>
                    <a:lstStyle/>
                    <a:p>
                      <a:pPr algn="ctr" fontAlgn="b"/>
                      <a:r>
                        <a:rPr lang="en-US" sz="1600" b="0" i="0" u="none" strike="noStrike" dirty="0">
                          <a:latin typeface="Times New Roman"/>
                          <a:cs typeface="Times New Roman"/>
                        </a:rPr>
                        <a:t>4</a:t>
                      </a:r>
                      <a:r>
                        <a:rPr lang="en-US" sz="1600" b="0" i="0" u="none" strike="noStrike" dirty="0" smtClean="0">
                          <a:latin typeface="Times New Roman"/>
                          <a:cs typeface="Times New Roman"/>
                        </a:rPr>
                        <a:t>%</a:t>
                      </a:r>
                      <a:endParaRPr lang="en-US" sz="1600" b="0"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c>
                  <a:txBody>
                    <a:bodyPr/>
                    <a:lstStyle/>
                    <a:p>
                      <a:pPr algn="ctr" fontAlgn="b"/>
                      <a:r>
                        <a:rPr lang="en-US" sz="1600" b="1" i="0" u="none" strike="noStrike" dirty="0">
                          <a:latin typeface="Times New Roman"/>
                          <a:cs typeface="Times New Roman"/>
                        </a:rPr>
                        <a:t>7%</a:t>
                      </a:r>
                    </a:p>
                  </a:txBody>
                  <a:tcPr marL="12700" marR="12700" marT="12700" marB="0" anchor="ctr">
                    <a:lnL>
                      <a:noFill/>
                    </a:lnL>
                    <a:lnR>
                      <a:noFill/>
                    </a:lnR>
                    <a:lnT>
                      <a:noFill/>
                    </a:lnT>
                    <a:lnB>
                      <a:noFill/>
                    </a:lnB>
                    <a:solidFill>
                      <a:schemeClr val="bg1"/>
                    </a:solidFill>
                  </a:tcPr>
                </a:tc>
              </a:tr>
              <a:tr h="443632">
                <a:tc>
                  <a:txBody>
                    <a:bodyPr/>
                    <a:lstStyle/>
                    <a:p>
                      <a:pPr algn="ctr" fontAlgn="b"/>
                      <a:r>
                        <a:rPr lang="en-US" sz="1600" b="0" i="0" u="none" strike="noStrike" dirty="0">
                          <a:latin typeface="Times New Roman"/>
                          <a:cs typeface="Times New Roman"/>
                        </a:rPr>
                        <a:t>4</a:t>
                      </a:r>
                      <a:r>
                        <a:rPr lang="en-US" sz="1600" b="0" i="0" u="none" strike="noStrike" dirty="0" smtClean="0">
                          <a:latin typeface="Times New Roman"/>
                          <a:cs typeface="Times New Roman"/>
                        </a:rPr>
                        <a:t>%</a:t>
                      </a:r>
                      <a:endParaRPr lang="en-US" sz="1600" b="0"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c>
                  <a:txBody>
                    <a:bodyPr/>
                    <a:lstStyle/>
                    <a:p>
                      <a:pPr algn="ctr" fontAlgn="b"/>
                      <a:r>
                        <a:rPr lang="en-US" sz="1600" b="1" i="0" u="none" strike="noStrike" dirty="0">
                          <a:latin typeface="Times New Roman"/>
                          <a:cs typeface="Times New Roman"/>
                        </a:rPr>
                        <a:t>7</a:t>
                      </a:r>
                      <a:r>
                        <a:rPr lang="en-US" sz="1600" b="1" i="0" u="none" strike="noStrike" dirty="0" smtClean="0">
                          <a:latin typeface="Times New Roman"/>
                          <a:cs typeface="Times New Roman"/>
                        </a:rPr>
                        <a:t>%</a:t>
                      </a:r>
                      <a:endParaRPr lang="en-US" sz="1600" b="1"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r>
              <a:tr h="701962">
                <a:tc>
                  <a:txBody>
                    <a:bodyPr/>
                    <a:lstStyle/>
                    <a:p>
                      <a:pPr algn="ctr" fontAlgn="b"/>
                      <a:r>
                        <a:rPr lang="en-US" sz="1600" b="0" i="0" u="none" strike="noStrike" dirty="0" smtClean="0">
                          <a:latin typeface="Times New Roman"/>
                          <a:cs typeface="Times New Roman"/>
                        </a:rPr>
                        <a:t>10%</a:t>
                      </a:r>
                      <a:endParaRPr lang="en-US" sz="1600" b="0"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c>
                  <a:txBody>
                    <a:bodyPr/>
                    <a:lstStyle/>
                    <a:p>
                      <a:pPr algn="ctr" fontAlgn="b"/>
                      <a:r>
                        <a:rPr lang="en-US" sz="1600" b="1" i="0" u="none" strike="noStrike" dirty="0" smtClean="0">
                          <a:latin typeface="Times New Roman"/>
                          <a:cs typeface="Times New Roman"/>
                        </a:rPr>
                        <a:t>19%</a:t>
                      </a:r>
                      <a:endParaRPr lang="en-US" sz="1600" b="1"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r>
              <a:tr h="647510">
                <a:tc>
                  <a:txBody>
                    <a:bodyPr/>
                    <a:lstStyle/>
                    <a:p>
                      <a:pPr algn="ctr" fontAlgn="b"/>
                      <a:r>
                        <a:rPr lang="en-US" sz="1600" b="0" i="0" u="none" strike="noStrike" dirty="0">
                          <a:latin typeface="Times New Roman"/>
                          <a:cs typeface="Times New Roman"/>
                        </a:rPr>
                        <a:t>5</a:t>
                      </a:r>
                      <a:r>
                        <a:rPr lang="en-US" sz="1600" b="0" i="0" u="none" strike="noStrike" dirty="0" smtClean="0">
                          <a:latin typeface="Times New Roman"/>
                          <a:cs typeface="Times New Roman"/>
                        </a:rPr>
                        <a:t>%</a:t>
                      </a:r>
                      <a:endParaRPr lang="en-US" sz="1600" b="0"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c>
                  <a:txBody>
                    <a:bodyPr/>
                    <a:lstStyle/>
                    <a:p>
                      <a:pPr algn="ctr" fontAlgn="b"/>
                      <a:r>
                        <a:rPr lang="en-US" sz="1600" b="1" i="0" u="none" strike="noStrike" dirty="0">
                          <a:latin typeface="Times New Roman"/>
                          <a:cs typeface="Times New Roman"/>
                        </a:rPr>
                        <a:t>9%</a:t>
                      </a:r>
                    </a:p>
                  </a:txBody>
                  <a:tcPr marL="12700" marR="12700" marT="12700" marB="0" anchor="ctr">
                    <a:lnL>
                      <a:noFill/>
                    </a:lnL>
                    <a:lnR>
                      <a:noFill/>
                    </a:lnR>
                    <a:lnT>
                      <a:noFill/>
                    </a:lnT>
                    <a:lnB>
                      <a:noFill/>
                    </a:lnB>
                    <a:solidFill>
                      <a:schemeClr val="bg1"/>
                    </a:solidFill>
                  </a:tcPr>
                </a:tc>
              </a:tr>
              <a:tr h="308981">
                <a:tc>
                  <a:txBody>
                    <a:bodyPr/>
                    <a:lstStyle/>
                    <a:p>
                      <a:pPr algn="ctr" fontAlgn="b"/>
                      <a:r>
                        <a:rPr lang="en-US" sz="1600" b="0" i="0" u="none" strike="noStrike" dirty="0">
                          <a:latin typeface="Times New Roman"/>
                          <a:cs typeface="Times New Roman"/>
                        </a:rPr>
                        <a:t>2</a:t>
                      </a:r>
                      <a:r>
                        <a:rPr lang="en-US" sz="1600" b="0" i="0" u="none" strike="noStrike" dirty="0" smtClean="0">
                          <a:latin typeface="Times New Roman"/>
                          <a:cs typeface="Times New Roman"/>
                        </a:rPr>
                        <a:t>%</a:t>
                      </a:r>
                      <a:endParaRPr lang="en-US" sz="1600" b="0"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c>
                  <a:txBody>
                    <a:bodyPr/>
                    <a:lstStyle/>
                    <a:p>
                      <a:pPr algn="ctr" fontAlgn="b"/>
                      <a:r>
                        <a:rPr lang="en-US" sz="1600" b="1" i="0" u="none" strike="noStrike" dirty="0">
                          <a:latin typeface="Times New Roman"/>
                          <a:cs typeface="Times New Roman"/>
                        </a:rPr>
                        <a:t>5%</a:t>
                      </a:r>
                    </a:p>
                  </a:txBody>
                  <a:tcPr marL="12700" marR="12700" marT="12700" marB="0" anchor="ctr">
                    <a:lnL>
                      <a:noFill/>
                    </a:lnL>
                    <a:lnR>
                      <a:noFill/>
                    </a:lnR>
                    <a:lnT>
                      <a:noFill/>
                    </a:lnT>
                    <a:lnB>
                      <a:noFill/>
                    </a:lnB>
                    <a:solidFill>
                      <a:schemeClr val="bg1"/>
                    </a:solidFill>
                  </a:tcPr>
                </a:tc>
              </a:tr>
              <a:tr h="662283">
                <a:tc>
                  <a:txBody>
                    <a:bodyPr/>
                    <a:lstStyle/>
                    <a:p>
                      <a:pPr algn="ctr" fontAlgn="b"/>
                      <a:r>
                        <a:rPr lang="en-US" sz="1600" b="0" i="0" u="none" strike="noStrike" dirty="0" smtClean="0">
                          <a:latin typeface="Times New Roman"/>
                          <a:cs typeface="Times New Roman"/>
                        </a:rPr>
                        <a:t>7%</a:t>
                      </a:r>
                      <a:endParaRPr lang="en-US" sz="1600" b="0"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c>
                  <a:txBody>
                    <a:bodyPr/>
                    <a:lstStyle/>
                    <a:p>
                      <a:pPr algn="ctr" fontAlgn="b"/>
                      <a:r>
                        <a:rPr lang="en-US" sz="1600" b="1" i="0" u="none" strike="noStrike" dirty="0" smtClean="0">
                          <a:latin typeface="Times New Roman"/>
                          <a:cs typeface="Times New Roman"/>
                        </a:rPr>
                        <a:t>16%</a:t>
                      </a:r>
                      <a:endParaRPr lang="en-US" sz="1600" b="1" i="0" u="none" strike="noStrike" dirty="0">
                        <a:latin typeface="Times New Roman"/>
                        <a:cs typeface="Times New Roman"/>
                      </a:endParaRPr>
                    </a:p>
                  </a:txBody>
                  <a:tcPr marL="12700" marR="12700" marT="12700" marB="0" anchor="ctr">
                    <a:lnL>
                      <a:noFill/>
                    </a:lnL>
                    <a:lnR>
                      <a:noFill/>
                    </a:lnR>
                    <a:lnT>
                      <a:noFill/>
                    </a:lnT>
                    <a:lnB>
                      <a:noFill/>
                    </a:lnB>
                    <a:solidFill>
                      <a:schemeClr val="bg1"/>
                    </a:solidFill>
                  </a:tcPr>
                </a:tc>
              </a:tr>
              <a:tr h="659962">
                <a:tc>
                  <a:txBody>
                    <a:bodyPr/>
                    <a:lstStyle/>
                    <a:p>
                      <a:pPr algn="ctr" fontAlgn="b"/>
                      <a:r>
                        <a:rPr lang="en-US" sz="1600" b="0" i="0" u="none" strike="noStrike" dirty="0" smtClean="0">
                          <a:latin typeface="Times New Roman"/>
                          <a:cs typeface="Times New Roman"/>
                        </a:rPr>
                        <a:t>8%</a:t>
                      </a:r>
                      <a:endParaRPr lang="en-US" sz="1600" b="0" i="0" u="none" strike="noStrike" dirty="0">
                        <a:latin typeface="Times New Roman"/>
                        <a:cs typeface="Times New Roman"/>
                      </a:endParaRP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solidFill>
                      <a:schemeClr val="bg1"/>
                    </a:solidFill>
                  </a:tcPr>
                </a:tc>
                <a:tc>
                  <a:txBody>
                    <a:bodyPr/>
                    <a:lstStyle/>
                    <a:p>
                      <a:pPr algn="ctr" fontAlgn="b"/>
                      <a:r>
                        <a:rPr lang="en-US" sz="1600" b="1" i="0" u="none" strike="noStrike" dirty="0" smtClean="0">
                          <a:latin typeface="Times New Roman"/>
                          <a:cs typeface="Times New Roman"/>
                        </a:rPr>
                        <a:t>19%</a:t>
                      </a:r>
                      <a:endParaRPr lang="en-US" sz="1600" b="1" i="0" u="none" strike="noStrike" dirty="0">
                        <a:latin typeface="Times New Roman"/>
                        <a:cs typeface="Times New Roman"/>
                      </a:endParaRPr>
                    </a:p>
                  </a:txBody>
                  <a:tcPr marL="12700" marR="12700" marT="12700" marB="0" anchor="ctr">
                    <a:lnL>
                      <a:noFill/>
                    </a:lnL>
                    <a:lnR>
                      <a:noFill/>
                    </a:lnR>
                    <a:lnT>
                      <a:noFill/>
                    </a:lnT>
                    <a:lnB w="12700" cap="flat" cmpd="sng" algn="ctr">
                      <a:solidFill>
                        <a:scrgbClr r="0" g="0" b="0"/>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763" y="145592"/>
            <a:ext cx="7769548" cy="1143000"/>
          </a:xfrm>
        </p:spPr>
        <p:txBody>
          <a:bodyPr>
            <a:normAutofit/>
          </a:bodyPr>
          <a:lstStyle/>
          <a:p>
            <a:pPr algn="l"/>
            <a:r>
              <a:rPr lang="en-US" sz="3600" dirty="0" smtClean="0">
                <a:latin typeface="MS UI Gothic" pitchFamily="34" charset="-128"/>
                <a:ea typeface="MS UI Gothic" pitchFamily="34" charset="-128"/>
                <a:cs typeface="Andale Mono"/>
              </a:rPr>
              <a:t>By Gang Status: 6 months? Ever? </a:t>
            </a:r>
            <a:endParaRPr lang="en-US" sz="3600" dirty="0">
              <a:latin typeface="MS UI Gothic" pitchFamily="34" charset="-128"/>
              <a:ea typeface="MS UI Gothic" pitchFamily="34" charset="-128"/>
              <a:cs typeface="Andale Mono"/>
            </a:endParaRPr>
          </a:p>
        </p:txBody>
      </p:sp>
      <p:sp>
        <p:nvSpPr>
          <p:cNvPr id="3" name="Content Placeholder 2"/>
          <p:cNvSpPr>
            <a:spLocks noGrp="1"/>
          </p:cNvSpPr>
          <p:nvPr>
            <p:ph idx="1"/>
          </p:nvPr>
        </p:nvSpPr>
        <p:spPr>
          <a:xfrm>
            <a:off x="177030" y="2079501"/>
            <a:ext cx="3481411" cy="4455731"/>
          </a:xfrm>
        </p:spPr>
        <p:txBody>
          <a:bodyPr>
            <a:noAutofit/>
          </a:bodyPr>
          <a:lstStyle/>
          <a:p>
            <a:pPr>
              <a:buNone/>
            </a:pPr>
            <a:r>
              <a:rPr lang="en-US" sz="1800" dirty="0" smtClean="0">
                <a:latin typeface="MS UI Gothic" pitchFamily="34" charset="-128"/>
                <a:ea typeface="MS UI Gothic" pitchFamily="34" charset="-128"/>
                <a:cs typeface="Andale Mono"/>
              </a:rPr>
              <a:t>1.Illegal downloads</a:t>
            </a:r>
            <a:r>
              <a:rPr lang="en-US" sz="1800" b="1" dirty="0" smtClean="0">
                <a:latin typeface="MS UI Gothic" pitchFamily="34" charset="-128"/>
                <a:ea typeface="MS UI Gothic" pitchFamily="34" charset="-128"/>
                <a:cs typeface="Andale Mono"/>
              </a:rPr>
              <a:t>*</a:t>
            </a:r>
            <a:r>
              <a:rPr lang="en-US" sz="1800" dirty="0" smtClean="0">
                <a:latin typeface="MS UI Gothic" pitchFamily="34" charset="-128"/>
                <a:ea typeface="MS UI Gothic" pitchFamily="34" charset="-128"/>
                <a:cs typeface="Andale Mono"/>
              </a:rPr>
              <a:t> </a:t>
            </a:r>
          </a:p>
          <a:p>
            <a:pPr>
              <a:buNone/>
            </a:pPr>
            <a:endParaRPr lang="en-US" sz="1800" dirty="0" smtClean="0">
              <a:latin typeface="MS UI Gothic" pitchFamily="34" charset="-128"/>
              <a:ea typeface="MS UI Gothic" pitchFamily="34" charset="-128"/>
              <a:cs typeface="Andale Mono"/>
            </a:endParaRPr>
          </a:p>
          <a:p>
            <a:pPr>
              <a:buNone/>
            </a:pPr>
            <a:endParaRPr lang="en-US" sz="1800" dirty="0" smtClean="0">
              <a:latin typeface="MS UI Gothic" pitchFamily="34" charset="-128"/>
              <a:ea typeface="MS UI Gothic" pitchFamily="34" charset="-128"/>
              <a:cs typeface="Andale Mono"/>
            </a:endParaRPr>
          </a:p>
          <a:p>
            <a:pPr>
              <a:buNone/>
            </a:pPr>
            <a:endParaRPr lang="en-US" sz="1800" dirty="0" smtClean="0">
              <a:latin typeface="MS UI Gothic" pitchFamily="34" charset="-128"/>
              <a:ea typeface="MS UI Gothic" pitchFamily="34" charset="-128"/>
              <a:cs typeface="Andale Mono"/>
            </a:endParaRPr>
          </a:p>
          <a:p>
            <a:pPr>
              <a:buFont typeface="+mj-lt"/>
              <a:buAutoNum type="arabicPeriod"/>
            </a:pPr>
            <a:endParaRPr lang="en-US" sz="800" dirty="0" smtClean="0">
              <a:latin typeface="MS UI Gothic" pitchFamily="34" charset="-128"/>
              <a:ea typeface="MS UI Gothic" pitchFamily="34" charset="-128"/>
              <a:cs typeface="Andale Mono"/>
            </a:endParaRPr>
          </a:p>
          <a:p>
            <a:pPr>
              <a:buNone/>
            </a:pPr>
            <a:r>
              <a:rPr lang="en-US" sz="1800" dirty="0" smtClean="0">
                <a:latin typeface="MS UI Gothic" pitchFamily="34" charset="-128"/>
                <a:ea typeface="MS UI Gothic" pitchFamily="34" charset="-128"/>
                <a:cs typeface="Andale Mono"/>
              </a:rPr>
              <a:t>7.Post videos</a:t>
            </a:r>
            <a:r>
              <a:rPr lang="en-US" sz="1800" b="1" dirty="0" smtClean="0">
                <a:latin typeface="MS UI Gothic" pitchFamily="34" charset="-128"/>
                <a:ea typeface="MS UI Gothic" pitchFamily="34" charset="-128"/>
                <a:cs typeface="Andale Mono"/>
              </a:rPr>
              <a:t>*</a:t>
            </a:r>
            <a:r>
              <a:rPr lang="en-US" sz="1800" dirty="0" smtClean="0">
                <a:latin typeface="MS UI Gothic" pitchFamily="34" charset="-128"/>
                <a:ea typeface="MS UI Gothic" pitchFamily="34" charset="-128"/>
                <a:cs typeface="Andale Mono"/>
              </a:rPr>
              <a:t> </a:t>
            </a:r>
          </a:p>
          <a:p>
            <a:pPr>
              <a:buFont typeface="+mj-lt"/>
              <a:buAutoNum type="arabicPeriod"/>
            </a:pPr>
            <a:endParaRPr lang="en-US" sz="800" dirty="0" smtClean="0">
              <a:latin typeface="MS UI Gothic" pitchFamily="34" charset="-128"/>
              <a:ea typeface="MS UI Gothic" pitchFamily="34" charset="-128"/>
              <a:cs typeface="Andale Mono"/>
            </a:endParaRPr>
          </a:p>
          <a:p>
            <a:pPr>
              <a:buNone/>
            </a:pPr>
            <a:endParaRPr lang="en-US" sz="1800" dirty="0" smtClean="0">
              <a:latin typeface="MS UI Gothic" pitchFamily="34" charset="-128"/>
              <a:ea typeface="MS UI Gothic" pitchFamily="34" charset="-128"/>
              <a:cs typeface="Andale Mono"/>
            </a:endParaRPr>
          </a:p>
          <a:p>
            <a:pPr>
              <a:buNone/>
            </a:pPr>
            <a:endParaRPr lang="en-US" sz="1800" dirty="0" smtClean="0">
              <a:latin typeface="MS UI Gothic" pitchFamily="34" charset="-128"/>
              <a:ea typeface="MS UI Gothic" pitchFamily="34" charset="-128"/>
              <a:cs typeface="Andale Mono"/>
            </a:endParaRPr>
          </a:p>
          <a:p>
            <a:pPr>
              <a:buNone/>
            </a:pPr>
            <a:endParaRPr lang="en-US" sz="1800" dirty="0" smtClean="0">
              <a:latin typeface="MS UI Gothic" pitchFamily="34" charset="-128"/>
              <a:ea typeface="MS UI Gothic" pitchFamily="34" charset="-128"/>
              <a:cs typeface="Andale Mono"/>
            </a:endParaRPr>
          </a:p>
          <a:p>
            <a:pPr>
              <a:buNone/>
            </a:pPr>
            <a:r>
              <a:rPr lang="en-US" sz="1800" dirty="0" smtClean="0">
                <a:latin typeface="MS UI Gothic" pitchFamily="34" charset="-128"/>
                <a:ea typeface="MS UI Gothic" pitchFamily="34" charset="-128"/>
                <a:cs typeface="Andale Mono"/>
              </a:rPr>
              <a:t>8.Online </a:t>
            </a:r>
            <a:r>
              <a:rPr lang="en-US" sz="1800" dirty="0" err="1" smtClean="0">
                <a:latin typeface="MS UI Gothic" pitchFamily="34" charset="-128"/>
                <a:ea typeface="MS UI Gothic" pitchFamily="34" charset="-128"/>
                <a:cs typeface="Andale Mono"/>
                <a:sym typeface="Wingdings"/>
              </a:rPr>
              <a:t></a:t>
            </a:r>
            <a:r>
              <a:rPr lang="en-US" sz="1800" dirty="0" smtClean="0">
                <a:latin typeface="MS UI Gothic" pitchFamily="34" charset="-128"/>
                <a:ea typeface="MS UI Gothic" pitchFamily="34" charset="-128"/>
                <a:cs typeface="Andale Mono"/>
                <a:sym typeface="Wingdings"/>
              </a:rPr>
              <a:t> street</a:t>
            </a:r>
            <a:r>
              <a:rPr lang="en-US" sz="1800" b="1" dirty="0" smtClean="0">
                <a:latin typeface="MS UI Gothic" pitchFamily="34" charset="-128"/>
                <a:ea typeface="MS UI Gothic" pitchFamily="34" charset="-128"/>
                <a:cs typeface="Andale Mono"/>
                <a:sym typeface="Wingdings"/>
              </a:rPr>
              <a:t>*</a:t>
            </a:r>
            <a:endParaRPr lang="en-US" sz="1800" dirty="0" smtClean="0">
              <a:latin typeface="MS UI Gothic" pitchFamily="34" charset="-128"/>
              <a:ea typeface="MS UI Gothic" pitchFamily="34" charset="-128"/>
              <a:cs typeface="Andale Mono"/>
            </a:endParaRPr>
          </a:p>
          <a:p>
            <a:pPr>
              <a:buNone/>
            </a:pPr>
            <a:endParaRPr lang="en-US" sz="800" dirty="0" smtClean="0">
              <a:latin typeface="MS UI Gothic" pitchFamily="34" charset="-128"/>
              <a:ea typeface="MS UI Gothic" pitchFamily="34" charset="-128"/>
              <a:cs typeface="Andale Mono"/>
            </a:endParaRPr>
          </a:p>
          <a:p>
            <a:pPr>
              <a:buNone/>
            </a:pPr>
            <a:endParaRPr lang="en-US" sz="1800" dirty="0" smtClean="0">
              <a:latin typeface="MS UI Gothic" pitchFamily="34" charset="-128"/>
              <a:ea typeface="MS UI Gothic" pitchFamily="34" charset="-128"/>
              <a:cs typeface="Andale Mono"/>
            </a:endParaRPr>
          </a:p>
        </p:txBody>
      </p:sp>
      <p:graphicFrame>
        <p:nvGraphicFramePr>
          <p:cNvPr id="9" name="Table 8"/>
          <p:cNvGraphicFramePr>
            <a:graphicFrameLocks noGrp="1"/>
          </p:cNvGraphicFramePr>
          <p:nvPr>
            <p:extLst>
              <p:ext uri="{D42A27DB-BD31-4B8C-83A1-F6EECF244321}">
                <p14:modId xmlns:p14="http://schemas.microsoft.com/office/powerpoint/2010/main" xmlns="" val="3691577395"/>
              </p:ext>
            </p:extLst>
          </p:nvPr>
        </p:nvGraphicFramePr>
        <p:xfrm>
          <a:off x="7858606" y="1417640"/>
          <a:ext cx="1187708" cy="4584276"/>
        </p:xfrm>
        <a:graphic>
          <a:graphicData uri="http://schemas.openxmlformats.org/drawingml/2006/table">
            <a:tbl>
              <a:tblPr/>
              <a:tblGrid>
                <a:gridCol w="1187708"/>
              </a:tblGrid>
              <a:tr h="509364">
                <a:tc>
                  <a:txBody>
                    <a:bodyPr/>
                    <a:lstStyle/>
                    <a:p>
                      <a:pPr algn="l" fontAlgn="b"/>
                      <a:r>
                        <a:rPr lang="en-US" sz="1600" b="0" i="0" u="none" strike="noStrike" dirty="0" smtClean="0">
                          <a:effectLst/>
                          <a:latin typeface="Times New Roman" pitchFamily="18" charset="0"/>
                          <a:cs typeface="Times New Roman" pitchFamily="18" charset="0"/>
                        </a:rPr>
                        <a:t>47% Non</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a:effectLst/>
                          <a:latin typeface="Times New Roman" pitchFamily="18" charset="0"/>
                          <a:cs typeface="Times New Roman" pitchFamily="18" charset="0"/>
                        </a:rPr>
                        <a:t>48</a:t>
                      </a:r>
                      <a:r>
                        <a:rPr lang="en-US" sz="1600" b="0" i="0" u="none" strike="noStrike" dirty="0" smtClean="0">
                          <a:effectLst/>
                          <a:latin typeface="Times New Roman" pitchFamily="18" charset="0"/>
                          <a:cs typeface="Times New Roman" pitchFamily="18" charset="0"/>
                        </a:rPr>
                        <a:t>% Current</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44% Former</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14%</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20%</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13%</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12%</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26%</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r h="509364">
                <a:tc>
                  <a:txBody>
                    <a:bodyPr/>
                    <a:lstStyle/>
                    <a:p>
                      <a:pPr algn="l" fontAlgn="b"/>
                      <a:r>
                        <a:rPr lang="en-US" sz="1600" b="0" i="0" u="none" strike="noStrike" dirty="0" smtClean="0">
                          <a:effectLst/>
                          <a:latin typeface="Times New Roman" pitchFamily="18" charset="0"/>
                          <a:cs typeface="Times New Roman" pitchFamily="18" charset="0"/>
                        </a:rPr>
                        <a:t>18%</a:t>
                      </a:r>
                      <a:endParaRPr lang="en-US" sz="1600" b="0" i="0" u="none" strike="noStrike" dirty="0">
                        <a:effectLst/>
                        <a:latin typeface="Times New Roman" pitchFamily="18" charset="0"/>
                        <a:cs typeface="Times New Roman" pitchFamily="18" charset="0"/>
                      </a:endParaRPr>
                    </a:p>
                  </a:txBody>
                  <a:tcPr marL="9525" marR="9525" marT="9525" marB="0" anchor="b">
                    <a:lnL>
                      <a:noFill/>
                    </a:lnL>
                    <a:lnR>
                      <a:noFill/>
                    </a:lnR>
                    <a:lnT>
                      <a:noFill/>
                    </a:lnT>
                    <a:lnB>
                      <a:noFill/>
                    </a:lnB>
                  </a:tcPr>
                </a:tc>
              </a:tr>
            </a:tbl>
          </a:graphicData>
        </a:graphic>
      </p:graphicFrame>
      <p:cxnSp>
        <p:nvCxnSpPr>
          <p:cNvPr id="11" name="Straight Connector 10"/>
          <p:cNvCxnSpPr/>
          <p:nvPr/>
        </p:nvCxnSpPr>
        <p:spPr>
          <a:xfrm>
            <a:off x="523394" y="3050767"/>
            <a:ext cx="7820287" cy="1588"/>
          </a:xfrm>
          <a:prstGeom prst="line">
            <a:avLst/>
          </a:prstGeom>
          <a:ln w="158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523394" y="4545020"/>
            <a:ext cx="7820287" cy="1588"/>
          </a:xfrm>
          <a:prstGeom prst="line">
            <a:avLst/>
          </a:prstGeom>
          <a:ln w="158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7585498" y="492879"/>
            <a:ext cx="218812" cy="213034"/>
          </a:xfrm>
          <a:prstGeom prst="rect">
            <a:avLst/>
          </a:prstGeom>
          <a:solidFill>
            <a:srgbClr val="FFFF00"/>
          </a:solidFill>
        </p:spPr>
        <p:txBody>
          <a:bodyPr wrap="square" rtlCol="0">
            <a:spAutoFit/>
          </a:bodyPr>
          <a:lstStyle/>
          <a:p>
            <a:endParaRPr lang="en-US" dirty="0"/>
          </a:p>
        </p:txBody>
      </p:sp>
      <p:sp>
        <p:nvSpPr>
          <p:cNvPr id="15" name="TextBox 14"/>
          <p:cNvSpPr txBox="1"/>
          <p:nvPr/>
        </p:nvSpPr>
        <p:spPr>
          <a:xfrm>
            <a:off x="7585498" y="751796"/>
            <a:ext cx="218812" cy="213034"/>
          </a:xfrm>
          <a:prstGeom prst="rect">
            <a:avLst/>
          </a:prstGeom>
          <a:solidFill>
            <a:srgbClr val="FF0000"/>
          </a:solidFill>
        </p:spPr>
        <p:txBody>
          <a:bodyPr wrap="square" rtlCol="0">
            <a:spAutoFit/>
          </a:bodyPr>
          <a:lstStyle/>
          <a:p>
            <a:endParaRPr lang="en-US" dirty="0"/>
          </a:p>
        </p:txBody>
      </p:sp>
      <p:sp>
        <p:nvSpPr>
          <p:cNvPr id="16" name="TextBox 15"/>
          <p:cNvSpPr txBox="1"/>
          <p:nvPr/>
        </p:nvSpPr>
        <p:spPr>
          <a:xfrm>
            <a:off x="7585498" y="1038339"/>
            <a:ext cx="218812" cy="213034"/>
          </a:xfrm>
          <a:prstGeom prst="rect">
            <a:avLst/>
          </a:prstGeom>
          <a:solidFill>
            <a:srgbClr val="0000FF"/>
          </a:solidFill>
        </p:spPr>
        <p:txBody>
          <a:bodyPr wrap="square" rtlCol="0">
            <a:spAutoFit/>
          </a:bodyPr>
          <a:lstStyle/>
          <a:p>
            <a:endParaRPr lang="en-US" dirty="0"/>
          </a:p>
        </p:txBody>
      </p:sp>
      <p:sp>
        <p:nvSpPr>
          <p:cNvPr id="17" name="TextBox 16"/>
          <p:cNvSpPr txBox="1"/>
          <p:nvPr/>
        </p:nvSpPr>
        <p:spPr>
          <a:xfrm>
            <a:off x="7804874" y="400546"/>
            <a:ext cx="1192332" cy="923330"/>
          </a:xfrm>
          <a:prstGeom prst="rect">
            <a:avLst/>
          </a:prstGeom>
          <a:noFill/>
        </p:spPr>
        <p:txBody>
          <a:bodyPr wrap="square" rtlCol="0">
            <a:spAutoFit/>
          </a:bodyPr>
          <a:lstStyle/>
          <a:p>
            <a:r>
              <a:rPr lang="en-US" dirty="0" smtClean="0"/>
              <a:t>Non-Gang</a:t>
            </a:r>
          </a:p>
          <a:p>
            <a:r>
              <a:rPr lang="en-US" dirty="0" smtClean="0"/>
              <a:t>Current</a:t>
            </a:r>
          </a:p>
          <a:p>
            <a:r>
              <a:rPr lang="en-US" dirty="0" smtClean="0"/>
              <a:t>Former</a:t>
            </a:r>
            <a:endParaRPr lang="en-US" dirty="0"/>
          </a:p>
        </p:txBody>
      </p:sp>
      <p:sp>
        <p:nvSpPr>
          <p:cNvPr id="18" name="TextBox 17"/>
          <p:cNvSpPr txBox="1"/>
          <p:nvPr/>
        </p:nvSpPr>
        <p:spPr>
          <a:xfrm>
            <a:off x="177030" y="6203164"/>
            <a:ext cx="1803699" cy="523220"/>
          </a:xfrm>
          <a:prstGeom prst="rect">
            <a:avLst/>
          </a:prstGeom>
          <a:noFill/>
        </p:spPr>
        <p:txBody>
          <a:bodyPr wrap="none" rtlCol="0">
            <a:spAutoFit/>
          </a:bodyPr>
          <a:lstStyle/>
          <a:p>
            <a:r>
              <a:rPr lang="en-US" sz="1400" dirty="0" smtClean="0">
                <a:latin typeface="MS UI Gothic" pitchFamily="34" charset="-128"/>
                <a:ea typeface="MS UI Gothic" pitchFamily="34" charset="-128"/>
                <a:cs typeface="Andale Mono"/>
              </a:rPr>
              <a:t>N=463</a:t>
            </a:r>
          </a:p>
          <a:p>
            <a:r>
              <a:rPr lang="en-US" sz="1400" dirty="0" smtClean="0">
                <a:latin typeface="MS UI Gothic" pitchFamily="34" charset="-128"/>
                <a:ea typeface="MS UI Gothic" pitchFamily="34" charset="-128"/>
                <a:cs typeface="Andale Mono"/>
              </a:rPr>
              <a:t>Among Internet users</a:t>
            </a:r>
            <a:endParaRPr lang="en-US" sz="1400" dirty="0">
              <a:latin typeface="MS UI Gothic" pitchFamily="34" charset="-128"/>
              <a:ea typeface="MS UI Gothic" pitchFamily="34" charset="-128"/>
              <a:cs typeface="Andale Mono"/>
            </a:endParaRPr>
          </a:p>
        </p:txBody>
      </p:sp>
      <p:graphicFrame>
        <p:nvGraphicFramePr>
          <p:cNvPr id="21" name="Chart 20"/>
          <p:cNvGraphicFramePr/>
          <p:nvPr/>
        </p:nvGraphicFramePr>
        <p:xfrm>
          <a:off x="2126735" y="1323876"/>
          <a:ext cx="5892800" cy="513496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357" y="274638"/>
            <a:ext cx="8628873" cy="1143000"/>
          </a:xfrm>
        </p:spPr>
        <p:txBody>
          <a:bodyPr>
            <a:normAutofit/>
          </a:bodyPr>
          <a:lstStyle/>
          <a:p>
            <a:r>
              <a:rPr lang="en-US" sz="3600" dirty="0" smtClean="0">
                <a:latin typeface="MS UI Gothic" pitchFamily="34" charset="-128"/>
                <a:ea typeface="MS UI Gothic" pitchFamily="34" charset="-128"/>
                <a:cs typeface="Andale Mono"/>
              </a:rPr>
              <a:t>Gang Activity Online</a:t>
            </a:r>
            <a:endParaRPr lang="en-US" sz="3600" dirty="0">
              <a:latin typeface="MS UI Gothic" pitchFamily="34" charset="-128"/>
              <a:ea typeface="MS UI Gothic" pitchFamily="34" charset="-128"/>
              <a:cs typeface="Andale Mono"/>
            </a:endParaRPr>
          </a:p>
        </p:txBody>
      </p:sp>
      <p:sp>
        <p:nvSpPr>
          <p:cNvPr id="3" name="Content Placeholder 2"/>
          <p:cNvSpPr>
            <a:spLocks noGrp="1"/>
          </p:cNvSpPr>
          <p:nvPr>
            <p:ph idx="1"/>
          </p:nvPr>
        </p:nvSpPr>
        <p:spPr>
          <a:xfrm>
            <a:off x="184727" y="1417638"/>
            <a:ext cx="3504502" cy="4741584"/>
          </a:xfrm>
        </p:spPr>
        <p:txBody>
          <a:bodyPr>
            <a:noAutofit/>
          </a:bodyPr>
          <a:lstStyle/>
          <a:p>
            <a:pPr>
              <a:buNone/>
            </a:pPr>
            <a:r>
              <a:rPr lang="en-US" sz="1200" dirty="0" smtClean="0">
                <a:latin typeface="MS UI Gothic" pitchFamily="34" charset="-128"/>
                <a:ea typeface="MS UI Gothic" pitchFamily="34" charset="-128"/>
                <a:cs typeface="Andale Mono"/>
              </a:rPr>
              <a:t>1.</a:t>
            </a:r>
            <a:r>
              <a:rPr lang="en-US" sz="1800" dirty="0" smtClean="0">
                <a:latin typeface="MS UI Gothic" pitchFamily="34" charset="-128"/>
                <a:ea typeface="MS UI Gothic" pitchFamily="34" charset="-128"/>
                <a:cs typeface="Andale Mono"/>
              </a:rPr>
              <a:t>Search for gang info?</a:t>
            </a:r>
          </a:p>
          <a:p>
            <a:pPr>
              <a:buFont typeface="+mj-lt"/>
              <a:buAutoNum type="arabicPeriod"/>
            </a:pPr>
            <a:endParaRPr lang="en-US" sz="800" dirty="0" smtClean="0">
              <a:latin typeface="MS UI Gothic" pitchFamily="34" charset="-128"/>
              <a:ea typeface="MS UI Gothic" pitchFamily="34" charset="-128"/>
              <a:cs typeface="Andale Mono"/>
            </a:endParaRPr>
          </a:p>
          <a:p>
            <a:pPr>
              <a:buNone/>
            </a:pPr>
            <a:r>
              <a:rPr lang="en-US" sz="1200" dirty="0" smtClean="0">
                <a:latin typeface="MS UI Gothic" pitchFamily="34" charset="-128"/>
                <a:ea typeface="MS UI Gothic" pitchFamily="34" charset="-128"/>
                <a:cs typeface="Andale Mono"/>
              </a:rPr>
              <a:t>2.</a:t>
            </a:r>
            <a:r>
              <a:rPr lang="en-US" sz="1800" dirty="0" smtClean="0">
                <a:latin typeface="MS UI Gothic" pitchFamily="34" charset="-128"/>
                <a:ea typeface="MS UI Gothic" pitchFamily="34" charset="-128"/>
                <a:cs typeface="Andale Mono"/>
              </a:rPr>
              <a:t>Watch gang videos?</a:t>
            </a:r>
          </a:p>
          <a:p>
            <a:pPr>
              <a:buFont typeface="+mj-lt"/>
              <a:buAutoNum type="arabicPeriod"/>
            </a:pPr>
            <a:endParaRPr lang="en-US" sz="800" dirty="0" smtClean="0">
              <a:latin typeface="MS UI Gothic" pitchFamily="34" charset="-128"/>
              <a:ea typeface="MS UI Gothic" pitchFamily="34" charset="-128"/>
              <a:cs typeface="Andale Mono"/>
            </a:endParaRPr>
          </a:p>
          <a:p>
            <a:pPr>
              <a:buNone/>
            </a:pPr>
            <a:r>
              <a:rPr lang="en-US" sz="1200" dirty="0" smtClean="0">
                <a:latin typeface="MS UI Gothic" pitchFamily="34" charset="-128"/>
                <a:ea typeface="MS UI Gothic" pitchFamily="34" charset="-128"/>
                <a:cs typeface="Andale Mono"/>
              </a:rPr>
              <a:t>3.</a:t>
            </a:r>
            <a:r>
              <a:rPr lang="en-US" sz="1800" dirty="0" smtClean="0">
                <a:latin typeface="MS UI Gothic" pitchFamily="34" charset="-128"/>
                <a:ea typeface="MS UI Gothic" pitchFamily="34" charset="-128"/>
                <a:cs typeface="Andale Mono"/>
              </a:rPr>
              <a:t>Gang has a site?</a:t>
            </a:r>
          </a:p>
          <a:p>
            <a:pPr>
              <a:buNone/>
            </a:pPr>
            <a:endParaRPr lang="en-US" sz="800" dirty="0" smtClean="0">
              <a:latin typeface="MS UI Gothic" pitchFamily="34" charset="-128"/>
              <a:ea typeface="MS UI Gothic" pitchFamily="34" charset="-128"/>
              <a:cs typeface="Andale Mono"/>
            </a:endParaRPr>
          </a:p>
          <a:p>
            <a:pPr>
              <a:buNone/>
            </a:pPr>
            <a:r>
              <a:rPr lang="en-US" sz="1200" dirty="0" smtClean="0">
                <a:latin typeface="MS UI Gothic" pitchFamily="34" charset="-128"/>
                <a:ea typeface="MS UI Gothic" pitchFamily="34" charset="-128"/>
                <a:cs typeface="Andale Mono"/>
              </a:rPr>
              <a:t>4.</a:t>
            </a:r>
            <a:r>
              <a:rPr lang="en-US" sz="1800" dirty="0" smtClean="0">
                <a:latin typeface="MS UI Gothic" pitchFamily="34" charset="-128"/>
                <a:ea typeface="MS UI Gothic" pitchFamily="34" charset="-128"/>
                <a:cs typeface="Andale Mono"/>
              </a:rPr>
              <a:t>Gang organizes online? </a:t>
            </a:r>
          </a:p>
          <a:p>
            <a:pPr>
              <a:buNone/>
            </a:pPr>
            <a:endParaRPr lang="en-US" sz="800" dirty="0" smtClean="0">
              <a:latin typeface="MS UI Gothic" pitchFamily="34" charset="-128"/>
              <a:ea typeface="MS UI Gothic" pitchFamily="34" charset="-128"/>
              <a:cs typeface="Andale Mono"/>
            </a:endParaRPr>
          </a:p>
          <a:p>
            <a:pPr>
              <a:buNone/>
            </a:pPr>
            <a:r>
              <a:rPr lang="en-US" sz="1200" dirty="0" smtClean="0">
                <a:latin typeface="MS UI Gothic" pitchFamily="34" charset="-128"/>
                <a:ea typeface="MS UI Gothic" pitchFamily="34" charset="-128"/>
                <a:cs typeface="Andale Mono"/>
              </a:rPr>
              <a:t>5.</a:t>
            </a:r>
            <a:r>
              <a:rPr lang="en-US" sz="1800" dirty="0" smtClean="0">
                <a:latin typeface="MS UI Gothic" pitchFamily="34" charset="-128"/>
                <a:ea typeface="MS UI Gothic" pitchFamily="34" charset="-128"/>
                <a:cs typeface="Andale Mono"/>
              </a:rPr>
              <a:t>Gang post videos?</a:t>
            </a:r>
          </a:p>
          <a:p>
            <a:pPr>
              <a:buFont typeface="+mj-lt"/>
              <a:buAutoNum type="arabicPeriod"/>
            </a:pPr>
            <a:endParaRPr lang="en-US" sz="800" dirty="0" smtClean="0">
              <a:latin typeface="MS UI Gothic" pitchFamily="34" charset="-128"/>
              <a:ea typeface="MS UI Gothic" pitchFamily="34" charset="-128"/>
              <a:cs typeface="Andale Mono"/>
            </a:endParaRPr>
          </a:p>
          <a:p>
            <a:pPr>
              <a:buNone/>
            </a:pPr>
            <a:r>
              <a:rPr lang="en-US" sz="1200" dirty="0" smtClean="0">
                <a:latin typeface="MS UI Gothic" pitchFamily="34" charset="-128"/>
                <a:ea typeface="MS UI Gothic" pitchFamily="34" charset="-128"/>
                <a:cs typeface="Andale Mono"/>
              </a:rPr>
              <a:t>6.</a:t>
            </a:r>
            <a:r>
              <a:rPr lang="en-US" sz="1800" dirty="0" smtClean="0">
                <a:latin typeface="MS UI Gothic" pitchFamily="34" charset="-128"/>
                <a:ea typeface="MS UI Gothic" pitchFamily="34" charset="-128"/>
                <a:cs typeface="Andale Mono"/>
              </a:rPr>
              <a:t>Gang recruits online?</a:t>
            </a:r>
          </a:p>
          <a:p>
            <a:pPr>
              <a:buNone/>
            </a:pPr>
            <a:endParaRPr lang="en-US" sz="800" dirty="0" smtClean="0">
              <a:latin typeface="MS UI Gothic" pitchFamily="34" charset="-128"/>
              <a:ea typeface="MS UI Gothic" pitchFamily="34" charset="-128"/>
              <a:cs typeface="Andale Mono"/>
            </a:endParaRPr>
          </a:p>
        </p:txBody>
      </p:sp>
      <p:sp>
        <p:nvSpPr>
          <p:cNvPr id="6" name="TextBox 5"/>
          <p:cNvSpPr txBox="1"/>
          <p:nvPr/>
        </p:nvSpPr>
        <p:spPr>
          <a:xfrm>
            <a:off x="2583268" y="4297187"/>
            <a:ext cx="726481" cy="338554"/>
          </a:xfrm>
          <a:prstGeom prst="rect">
            <a:avLst/>
          </a:prstGeom>
          <a:noFill/>
        </p:spPr>
        <p:txBody>
          <a:bodyPr wrap="none" rtlCol="0">
            <a:spAutoFit/>
          </a:bodyPr>
          <a:lstStyle/>
          <a:p>
            <a:r>
              <a:rPr lang="en-US" sz="1600" dirty="0" smtClean="0">
                <a:latin typeface="MS UI Gothic" pitchFamily="34" charset="-128"/>
                <a:ea typeface="MS UI Gothic" pitchFamily="34" charset="-128"/>
                <a:cs typeface="Andale Mono"/>
              </a:rPr>
              <a:t>N=417</a:t>
            </a:r>
            <a:endParaRPr lang="en-US" sz="1600" dirty="0">
              <a:latin typeface="MS UI Gothic" pitchFamily="34" charset="-128"/>
              <a:ea typeface="MS UI Gothic" pitchFamily="34" charset="-128"/>
              <a:cs typeface="Andale Mono"/>
            </a:endParaRPr>
          </a:p>
        </p:txBody>
      </p:sp>
      <p:sp>
        <p:nvSpPr>
          <p:cNvPr id="11" name="Content Placeholder 2"/>
          <p:cNvSpPr txBox="1">
            <a:spLocks/>
          </p:cNvSpPr>
          <p:nvPr/>
        </p:nvSpPr>
        <p:spPr>
          <a:xfrm>
            <a:off x="153940" y="4926061"/>
            <a:ext cx="3504502" cy="1731818"/>
          </a:xfrm>
          <a:prstGeom prst="rect">
            <a:avLst/>
          </a:prstGeom>
        </p:spPr>
        <p:txBody>
          <a:bodyPr vert="horz" lIns="91440" tIns="45720" rIns="91440" bIns="45720" rtlCol="0">
            <a:noAutofit/>
          </a:bodyPr>
          <a:lstStyle/>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en-US" sz="1200" b="0" i="0" u="none" strike="noStrike" kern="1200" cap="none" spc="0" normalizeH="0" baseline="0" noProof="0" dirty="0" smtClean="0">
                <a:ln>
                  <a:noFill/>
                </a:ln>
                <a:solidFill>
                  <a:schemeClr val="tx1"/>
                </a:solidFill>
                <a:effectLst/>
                <a:uLnTx/>
                <a:uFillTx/>
                <a:latin typeface="MS UI Gothic" pitchFamily="34" charset="-128"/>
                <a:ea typeface="MS UI Gothic" pitchFamily="34" charset="-128"/>
                <a:cs typeface="Andale Mono"/>
              </a:rPr>
              <a:t>7.</a:t>
            </a:r>
            <a:r>
              <a:rPr kumimoji="0" lang="en-US" sz="1800" b="0" i="0" u="none" strike="noStrike" kern="1200" cap="none" spc="0" normalizeH="0" baseline="0" noProof="0" dirty="0" smtClean="0">
                <a:ln>
                  <a:noFill/>
                </a:ln>
                <a:solidFill>
                  <a:schemeClr val="tx1"/>
                </a:solidFill>
                <a:effectLst/>
                <a:uLnTx/>
                <a:uFillTx/>
                <a:latin typeface="MS UI Gothic" pitchFamily="34" charset="-128"/>
                <a:ea typeface="MS UI Gothic" pitchFamily="34" charset="-128"/>
                <a:cs typeface="Andale Mono"/>
              </a:rPr>
              <a:t>Internet important</a:t>
            </a:r>
            <a:r>
              <a:rPr kumimoji="0" lang="en-US" sz="1800" b="0" i="0" u="none" strike="noStrike" kern="1200" cap="none" spc="0" normalizeH="0" noProof="0" dirty="0" smtClean="0">
                <a:ln>
                  <a:noFill/>
                </a:ln>
                <a:solidFill>
                  <a:schemeClr val="tx1"/>
                </a:solidFill>
                <a:effectLst/>
                <a:uLnTx/>
                <a:uFillTx/>
                <a:latin typeface="MS UI Gothic" pitchFamily="34" charset="-128"/>
                <a:ea typeface="MS UI Gothic" pitchFamily="34" charset="-128"/>
                <a:cs typeface="Andale Mono"/>
              </a:rPr>
              <a:t> to your gang?</a:t>
            </a:r>
            <a:endParaRPr kumimoji="0" lang="en-US" sz="1800" b="0" i="0" u="none" strike="noStrike" kern="1200" cap="none" spc="0" normalizeH="0" baseline="0" noProof="0" dirty="0" smtClean="0">
              <a:ln>
                <a:noFill/>
              </a:ln>
              <a:solidFill>
                <a:schemeClr val="tx1"/>
              </a:solidFill>
              <a:effectLst/>
              <a:uLnTx/>
              <a:uFillTx/>
              <a:latin typeface="MS UI Gothic" pitchFamily="34" charset="-128"/>
              <a:ea typeface="MS UI Gothic" pitchFamily="34" charset="-128"/>
              <a:cs typeface="Andale Mono"/>
            </a:endParaRPr>
          </a:p>
          <a:p>
            <a:pPr marL="342900" marR="0" lvl="0" indent="-342900" algn="l" defTabSz="457200" rtl="0" eaLnBrk="1" fontAlgn="auto" latinLnBrk="0" hangingPunct="1">
              <a:lnSpc>
                <a:spcPct val="100000"/>
              </a:lnSpc>
              <a:spcBef>
                <a:spcPct val="20000"/>
              </a:spcBef>
              <a:spcAft>
                <a:spcPts val="0"/>
              </a:spcAft>
              <a:buClrTx/>
              <a:buSzTx/>
              <a:buFont typeface="+mj-lt"/>
              <a:buAutoNum type="arabicPeriod"/>
              <a:tabLst/>
              <a:defRPr/>
            </a:pPr>
            <a:endParaRPr kumimoji="0" lang="en-US" sz="800" b="0" i="0" u="none" strike="noStrike" kern="1200" cap="none" spc="0" normalizeH="0" baseline="0" noProof="0" dirty="0" smtClean="0">
              <a:ln>
                <a:noFill/>
              </a:ln>
              <a:solidFill>
                <a:schemeClr val="tx1"/>
              </a:solidFill>
              <a:effectLst/>
              <a:uLnTx/>
              <a:uFillTx/>
              <a:latin typeface="MS UI Gothic" pitchFamily="34" charset="-128"/>
              <a:ea typeface="MS UI Gothic" pitchFamily="34" charset="-128"/>
              <a:cs typeface="Andale Mono"/>
            </a:endParaRPr>
          </a:p>
          <a:p>
            <a:pPr marL="342900" marR="0" lvl="0" indent="-342900" algn="l" defTabSz="457200" rtl="0" eaLnBrk="1" fontAlgn="auto" latinLnBrk="0" hangingPunct="1">
              <a:lnSpc>
                <a:spcPct val="100000"/>
              </a:lnSpc>
              <a:spcBef>
                <a:spcPct val="20000"/>
              </a:spcBef>
              <a:spcAft>
                <a:spcPts val="0"/>
              </a:spcAft>
              <a:buClrTx/>
              <a:buSzTx/>
              <a:buFont typeface="Arial"/>
              <a:buNone/>
              <a:tabLst/>
              <a:defRPr/>
            </a:pPr>
            <a:r>
              <a:rPr kumimoji="0" lang="en-US" sz="1200" b="0" i="0" u="none" strike="noStrike" kern="1200" cap="none" spc="0" normalizeH="0" baseline="0" noProof="0" dirty="0" smtClean="0">
                <a:ln>
                  <a:noFill/>
                </a:ln>
                <a:solidFill>
                  <a:schemeClr val="tx1"/>
                </a:solidFill>
                <a:effectLst/>
                <a:uLnTx/>
                <a:uFillTx/>
                <a:latin typeface="MS UI Gothic" pitchFamily="34" charset="-128"/>
                <a:ea typeface="MS UI Gothic" pitchFamily="34" charset="-128"/>
                <a:cs typeface="Andale Mono"/>
              </a:rPr>
              <a:t>8.</a:t>
            </a:r>
            <a:r>
              <a:rPr kumimoji="0" lang="en-US" sz="1800" b="0" i="0" u="none" strike="noStrike" kern="1200" cap="none" spc="0" normalizeH="0" baseline="0" noProof="0" dirty="0" smtClean="0">
                <a:ln>
                  <a:noFill/>
                </a:ln>
                <a:solidFill>
                  <a:schemeClr val="tx1"/>
                </a:solidFill>
                <a:effectLst/>
                <a:uLnTx/>
                <a:uFillTx/>
                <a:latin typeface="MS UI Gothic" pitchFamily="34" charset="-128"/>
                <a:ea typeface="MS UI Gothic" pitchFamily="34" charset="-128"/>
                <a:cs typeface="Andale Mono"/>
              </a:rPr>
              <a:t>Internet important to other gangs?</a:t>
            </a:r>
          </a:p>
        </p:txBody>
      </p:sp>
      <p:graphicFrame>
        <p:nvGraphicFramePr>
          <p:cNvPr id="12" name="Chart 11"/>
          <p:cNvGraphicFramePr/>
          <p:nvPr>
            <p:extLst>
              <p:ext uri="{D42A27DB-BD31-4B8C-83A1-F6EECF244321}">
                <p14:modId xmlns:p14="http://schemas.microsoft.com/office/powerpoint/2010/main" xmlns="" val="3190967662"/>
              </p:ext>
            </p:extLst>
          </p:nvPr>
        </p:nvGraphicFramePr>
        <p:xfrm>
          <a:off x="3448242" y="1192320"/>
          <a:ext cx="5238558" cy="34434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Chart 12"/>
          <p:cNvGraphicFramePr/>
          <p:nvPr/>
        </p:nvGraphicFramePr>
        <p:xfrm>
          <a:off x="3432848" y="4918363"/>
          <a:ext cx="5703455" cy="1814175"/>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p:cNvSpPr txBox="1"/>
          <p:nvPr/>
        </p:nvSpPr>
        <p:spPr>
          <a:xfrm>
            <a:off x="2597122" y="6324907"/>
            <a:ext cx="726481" cy="338554"/>
          </a:xfrm>
          <a:prstGeom prst="rect">
            <a:avLst/>
          </a:prstGeom>
          <a:noFill/>
        </p:spPr>
        <p:txBody>
          <a:bodyPr wrap="none" rtlCol="0">
            <a:spAutoFit/>
          </a:bodyPr>
          <a:lstStyle/>
          <a:p>
            <a:r>
              <a:rPr lang="en-US" sz="1600" dirty="0" smtClean="0">
                <a:latin typeface="MS UI Gothic" pitchFamily="34" charset="-128"/>
                <a:ea typeface="MS UI Gothic" pitchFamily="34" charset="-128"/>
                <a:cs typeface="Andale Mono"/>
              </a:rPr>
              <a:t>N=309</a:t>
            </a:r>
            <a:endParaRPr lang="en-US" sz="1600" dirty="0">
              <a:latin typeface="MS UI Gothic" pitchFamily="34" charset="-128"/>
              <a:ea typeface="MS UI Gothic" pitchFamily="34" charset="-128"/>
              <a:cs typeface="Andale Mono"/>
            </a:endParaRPr>
          </a:p>
        </p:txBody>
      </p:sp>
      <p:cxnSp>
        <p:nvCxnSpPr>
          <p:cNvPr id="15" name="Straight Connector 14"/>
          <p:cNvCxnSpPr/>
          <p:nvPr/>
        </p:nvCxnSpPr>
        <p:spPr>
          <a:xfrm>
            <a:off x="184727" y="4757177"/>
            <a:ext cx="8738503" cy="9286"/>
          </a:xfrm>
          <a:prstGeom prst="line">
            <a:avLst/>
          </a:prstGeom>
          <a:ln w="15875" cap="flat" cmpd="sng" algn="ctr">
            <a:solidFill>
              <a:schemeClr val="tx1"/>
            </a:solidFill>
            <a:prstDash val="dot"/>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382000" cy="4724400"/>
          </a:xfrm>
        </p:spPr>
        <p:txBody>
          <a:bodyPr/>
          <a:lstStyle/>
          <a:p>
            <a:pPr eaLnBrk="1" hangingPunct="1">
              <a:defRPr/>
            </a:pPr>
            <a:r>
              <a:rPr lang="en-US" dirty="0" smtClean="0"/>
              <a:t>Internet is increasingly integrated into everyday life </a:t>
            </a:r>
            <a:r>
              <a:rPr lang="en-US" sz="2000" dirty="0" smtClean="0"/>
              <a:t>(Tyler, 2002)</a:t>
            </a:r>
            <a:endParaRPr lang="en-US" dirty="0" smtClean="0"/>
          </a:p>
          <a:p>
            <a:pPr lvl="1" eaLnBrk="1" hangingPunct="1">
              <a:defRPr/>
            </a:pPr>
            <a:r>
              <a:rPr lang="en-US" dirty="0" smtClean="0"/>
              <a:t>Paying bills, voting, shopping, information seeking, applying for jobs, etc.</a:t>
            </a:r>
          </a:p>
          <a:p>
            <a:pPr eaLnBrk="1" hangingPunct="1">
              <a:defRPr/>
            </a:pPr>
            <a:endParaRPr lang="en-US" dirty="0" smtClean="0"/>
          </a:p>
          <a:p>
            <a:pPr eaLnBrk="1" hangingPunct="1">
              <a:defRPr/>
            </a:pPr>
            <a:r>
              <a:rPr lang="en-US" dirty="0" smtClean="0"/>
              <a:t>Internet use helps to facilitate social connectedness, capital, and integration </a:t>
            </a:r>
            <a:r>
              <a:rPr lang="en-US" sz="2000" dirty="0" smtClean="0"/>
              <a:t>(</a:t>
            </a:r>
            <a:r>
              <a:rPr lang="en-US" sz="2000" dirty="0" err="1" smtClean="0"/>
              <a:t>Pasek</a:t>
            </a:r>
            <a:r>
              <a:rPr lang="en-US" sz="2000" dirty="0" smtClean="0"/>
              <a:t>, More, and </a:t>
            </a:r>
            <a:r>
              <a:rPr lang="en-US" sz="2000" dirty="0" err="1" smtClean="0"/>
              <a:t>Romer</a:t>
            </a:r>
            <a:r>
              <a:rPr lang="en-US" sz="2000" dirty="0" smtClean="0"/>
              <a:t> 2008; Wellman, </a:t>
            </a:r>
            <a:r>
              <a:rPr lang="en-US" sz="2000" dirty="0" err="1" smtClean="0"/>
              <a:t>Haase</a:t>
            </a:r>
            <a:r>
              <a:rPr lang="en-US" sz="2000" dirty="0" smtClean="0"/>
              <a:t>, Witte, and Hampton 2001)</a:t>
            </a:r>
          </a:p>
        </p:txBody>
      </p:sp>
      <p:sp>
        <p:nvSpPr>
          <p:cNvPr id="4" name="Title 3"/>
          <p:cNvSpPr>
            <a:spLocks noGrp="1"/>
          </p:cNvSpPr>
          <p:nvPr>
            <p:ph type="title"/>
          </p:nvPr>
        </p:nvSpPr>
        <p:spPr/>
        <p:txBody>
          <a:bodyPr/>
          <a:lstStyle/>
          <a:p>
            <a:pPr eaLnBrk="1" hangingPunct="1">
              <a:defRPr/>
            </a:pPr>
            <a:r>
              <a:rPr lang="en-US" dirty="0" smtClean="0"/>
              <a:t>The Internet and American Life</a:t>
            </a:r>
          </a:p>
        </p:txBody>
      </p:sp>
    </p:spTree>
    <p:extLst>
      <p:ext uri="{BB962C8B-B14F-4D97-AF65-F5344CB8AC3E}">
        <p14:creationId xmlns:p14="http://schemas.microsoft.com/office/powerpoint/2010/main" xmlns="" val="5032362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Findings</a:t>
            </a:r>
          </a:p>
        </p:txBody>
      </p:sp>
      <p:sp>
        <p:nvSpPr>
          <p:cNvPr id="3" name="Content Placeholder 2"/>
          <p:cNvSpPr>
            <a:spLocks noGrp="1"/>
          </p:cNvSpPr>
          <p:nvPr>
            <p:ph idx="1"/>
          </p:nvPr>
        </p:nvSpPr>
        <p:spPr>
          <a:xfrm>
            <a:off x="457200" y="990600"/>
            <a:ext cx="8382000" cy="5105400"/>
          </a:xfrm>
        </p:spPr>
        <p:txBody>
          <a:bodyPr/>
          <a:lstStyle/>
          <a:p>
            <a:pPr marL="514350" indent="-514350" eaLnBrk="1" hangingPunct="1">
              <a:buFontTx/>
              <a:buAutoNum type="arabicPeriod"/>
              <a:defRPr/>
            </a:pPr>
            <a:r>
              <a:rPr lang="en-US" dirty="0" smtClean="0"/>
              <a:t>Do marginalized youth and young adults use the Internet?</a:t>
            </a:r>
          </a:p>
          <a:p>
            <a:pPr eaLnBrk="1" hangingPunct="1">
              <a:buFontTx/>
              <a:buNone/>
              <a:defRPr/>
            </a:pPr>
            <a:endParaRPr lang="en-US" sz="2000" dirty="0" smtClean="0"/>
          </a:p>
          <a:p>
            <a:pPr eaLnBrk="1" hangingPunct="1">
              <a:buFontTx/>
              <a:buNone/>
              <a:defRPr/>
            </a:pPr>
            <a:r>
              <a:rPr lang="en-US" dirty="0" smtClean="0"/>
              <a:t> 80 percent of the sample use the internet.</a:t>
            </a:r>
          </a:p>
          <a:p>
            <a:pPr lvl="1" eaLnBrk="1" hangingPunct="1">
              <a:defRPr/>
            </a:pPr>
            <a:r>
              <a:rPr lang="en-US" sz="2400" dirty="0" smtClean="0"/>
              <a:t>Similar to the 71 percent of the general population (71%, NTOI 2011), teenagers (93%,Jones and Fox 2009), college students (86 percent, Jones 2002)</a:t>
            </a:r>
          </a:p>
          <a:p>
            <a:pPr lvl="1" eaLnBrk="1" hangingPunct="1">
              <a:defRPr/>
            </a:pPr>
            <a:endParaRPr lang="en-US" sz="2400" dirty="0" smtClean="0"/>
          </a:p>
          <a:p>
            <a:pPr lvl="1" eaLnBrk="1" hangingPunct="1">
              <a:defRPr/>
            </a:pPr>
            <a:r>
              <a:rPr lang="en-US" sz="2400" dirty="0" smtClean="0"/>
              <a:t>Average 14 hours per week online </a:t>
            </a:r>
          </a:p>
        </p:txBody>
      </p:sp>
    </p:spTree>
    <p:extLst>
      <p:ext uri="{BB962C8B-B14F-4D97-AF65-F5344CB8AC3E}">
        <p14:creationId xmlns:p14="http://schemas.microsoft.com/office/powerpoint/2010/main" xmlns="" val="14181601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Findings cont’d</a:t>
            </a:r>
          </a:p>
        </p:txBody>
      </p:sp>
      <p:sp>
        <p:nvSpPr>
          <p:cNvPr id="3" name="Content Placeholder 2"/>
          <p:cNvSpPr>
            <a:spLocks noGrp="1"/>
          </p:cNvSpPr>
          <p:nvPr>
            <p:ph idx="1"/>
          </p:nvPr>
        </p:nvSpPr>
        <p:spPr>
          <a:xfrm>
            <a:off x="457200" y="990600"/>
            <a:ext cx="8382000" cy="5105400"/>
          </a:xfrm>
        </p:spPr>
        <p:txBody>
          <a:bodyPr/>
          <a:lstStyle/>
          <a:p>
            <a:pPr eaLnBrk="1" hangingPunct="1">
              <a:buFontTx/>
              <a:buNone/>
              <a:defRPr/>
            </a:pPr>
            <a:r>
              <a:rPr lang="en-US" dirty="0" smtClean="0"/>
              <a:t>2. Do marginalized youth and young adults take advantage of social media produced by Web 2.0?</a:t>
            </a:r>
          </a:p>
          <a:p>
            <a:pPr eaLnBrk="1" hangingPunct="1">
              <a:buFontTx/>
              <a:buNone/>
              <a:defRPr/>
            </a:pPr>
            <a:endParaRPr lang="en-US" dirty="0" smtClean="0"/>
          </a:p>
          <a:p>
            <a:pPr eaLnBrk="1" hangingPunct="1">
              <a:buFontTx/>
              <a:buNone/>
              <a:defRPr/>
            </a:pPr>
            <a:r>
              <a:rPr lang="en-US" dirty="0" smtClean="0"/>
              <a:t>Yes. 80 percent of internet users in the sample are on social networking sites</a:t>
            </a:r>
          </a:p>
          <a:p>
            <a:pPr lvl="1" eaLnBrk="1" hangingPunct="1">
              <a:defRPr/>
            </a:pPr>
            <a:r>
              <a:rPr lang="en-US" sz="2400" dirty="0" smtClean="0"/>
              <a:t>Similar to college students (88%, </a:t>
            </a:r>
            <a:r>
              <a:rPr lang="en-US" sz="2400" dirty="0" err="1" smtClean="0"/>
              <a:t>Hargittai</a:t>
            </a:r>
            <a:r>
              <a:rPr lang="en-US" sz="2400" dirty="0" smtClean="0"/>
              <a:t> 2008)</a:t>
            </a:r>
          </a:p>
          <a:p>
            <a:pPr eaLnBrk="1" hangingPunct="1">
              <a:buFontTx/>
              <a:buNone/>
              <a:defRPr/>
            </a:pPr>
            <a:endParaRPr lang="en-US" dirty="0" smtClean="0"/>
          </a:p>
          <a:p>
            <a:pPr marL="342900" lvl="1" indent="-342900" eaLnBrk="1" hangingPunct="1">
              <a:buFontTx/>
              <a:buNone/>
              <a:defRPr/>
            </a:pPr>
            <a:endParaRPr lang="en-US" dirty="0" smtClean="0"/>
          </a:p>
        </p:txBody>
      </p:sp>
    </p:spTree>
    <p:extLst>
      <p:ext uri="{BB962C8B-B14F-4D97-AF65-F5344CB8AC3E}">
        <p14:creationId xmlns:p14="http://schemas.microsoft.com/office/powerpoint/2010/main" xmlns="" val="2726844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Findings cont’d</a:t>
            </a:r>
          </a:p>
        </p:txBody>
      </p:sp>
      <p:sp>
        <p:nvSpPr>
          <p:cNvPr id="3" name="Content Placeholder 2"/>
          <p:cNvSpPr>
            <a:spLocks noGrp="1"/>
          </p:cNvSpPr>
          <p:nvPr>
            <p:ph idx="1"/>
          </p:nvPr>
        </p:nvSpPr>
        <p:spPr>
          <a:xfrm>
            <a:off x="457200" y="990600"/>
            <a:ext cx="8382000" cy="5105400"/>
          </a:xfrm>
        </p:spPr>
        <p:txBody>
          <a:bodyPr/>
          <a:lstStyle/>
          <a:p>
            <a:pPr eaLnBrk="1" hangingPunct="1">
              <a:defRPr/>
            </a:pPr>
            <a:r>
              <a:rPr lang="en-US" dirty="0" smtClean="0"/>
              <a:t>3. What factors explain rates and patterns of Internet and social network usage?</a:t>
            </a:r>
          </a:p>
          <a:p>
            <a:pPr eaLnBrk="1" hangingPunct="1">
              <a:defRPr/>
            </a:pPr>
            <a:r>
              <a:rPr lang="en-US" dirty="0" smtClean="0"/>
              <a:t>Internet: </a:t>
            </a:r>
            <a:r>
              <a:rPr lang="en-US" sz="2800" dirty="0" smtClean="0"/>
              <a:t>age, illegal income (-); female, education, legal income (+)</a:t>
            </a:r>
          </a:p>
          <a:p>
            <a:pPr eaLnBrk="1" hangingPunct="1">
              <a:buFontTx/>
              <a:buNone/>
              <a:defRPr/>
            </a:pPr>
            <a:endParaRPr lang="en-US" sz="2800" dirty="0" smtClean="0"/>
          </a:p>
          <a:p>
            <a:pPr eaLnBrk="1" hangingPunct="1">
              <a:defRPr/>
            </a:pPr>
            <a:r>
              <a:rPr lang="en-US" sz="2800" dirty="0" smtClean="0"/>
              <a:t>Social network: age, education (-); female, parent’s education, hours spent online, home access, phone access (+)</a:t>
            </a:r>
          </a:p>
        </p:txBody>
      </p:sp>
    </p:spTree>
    <p:extLst>
      <p:ext uri="{BB962C8B-B14F-4D97-AF65-F5344CB8AC3E}">
        <p14:creationId xmlns:p14="http://schemas.microsoft.com/office/powerpoint/2010/main" xmlns="" val="1094893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MS UI Gothic" pitchFamily="34" charset="-128"/>
                <a:ea typeface="MS UI Gothic" pitchFamily="34" charset="-128"/>
                <a:cs typeface="Andale Mono"/>
              </a:rPr>
              <a:t>Discussion</a:t>
            </a:r>
            <a:endParaRPr lang="en-US" sz="4800" dirty="0">
              <a:latin typeface="MS UI Gothic" pitchFamily="34" charset="-128"/>
              <a:ea typeface="MS UI Gothic" pitchFamily="34" charset="-128"/>
              <a:cs typeface="Andale Mono"/>
            </a:endParaRPr>
          </a:p>
        </p:txBody>
      </p:sp>
      <p:sp>
        <p:nvSpPr>
          <p:cNvPr id="3" name="Content Placeholder 2"/>
          <p:cNvSpPr>
            <a:spLocks noGrp="1"/>
          </p:cNvSpPr>
          <p:nvPr>
            <p:ph idx="1"/>
          </p:nvPr>
        </p:nvSpPr>
        <p:spPr>
          <a:xfrm>
            <a:off x="294356" y="1600200"/>
            <a:ext cx="8015143" cy="4741584"/>
          </a:xfrm>
        </p:spPr>
        <p:txBody>
          <a:bodyPr>
            <a:noAutofit/>
          </a:bodyPr>
          <a:lstStyle/>
          <a:p>
            <a:pPr>
              <a:buFont typeface="+mj-lt"/>
              <a:buAutoNum type="arabicPeriod"/>
            </a:pPr>
            <a:r>
              <a:rPr lang="en-US" dirty="0" smtClean="0">
                <a:latin typeface="MS UI Gothic" pitchFamily="34" charset="-128"/>
                <a:ea typeface="MS UI Gothic" pitchFamily="34" charset="-128"/>
                <a:cs typeface="Andale Mono"/>
              </a:rPr>
              <a:t>The Internet appeals to the symbolic needs of gangs</a:t>
            </a:r>
          </a:p>
          <a:p>
            <a:pPr>
              <a:buFont typeface="+mj-lt"/>
              <a:buAutoNum type="arabicPeriod"/>
            </a:pPr>
            <a:r>
              <a:rPr lang="en-US" dirty="0" smtClean="0">
                <a:latin typeface="MS UI Gothic" pitchFamily="34" charset="-128"/>
                <a:ea typeface="MS UI Gothic" pitchFamily="34" charset="-128"/>
                <a:cs typeface="Andale Mono"/>
              </a:rPr>
              <a:t>The </a:t>
            </a:r>
            <a:r>
              <a:rPr lang="en-US" dirty="0">
                <a:latin typeface="MS UI Gothic" pitchFamily="34" charset="-128"/>
                <a:ea typeface="MS UI Gothic" pitchFamily="34" charset="-128"/>
                <a:cs typeface="Andale Mono"/>
              </a:rPr>
              <a:t>internet as an extension of the </a:t>
            </a:r>
            <a:r>
              <a:rPr lang="en-US" dirty="0" smtClean="0">
                <a:latin typeface="MS UI Gothic" pitchFamily="34" charset="-128"/>
                <a:ea typeface="MS UI Gothic" pitchFamily="34" charset="-128"/>
                <a:cs typeface="Andale Mono"/>
              </a:rPr>
              <a:t>street</a:t>
            </a:r>
          </a:p>
          <a:p>
            <a:pPr>
              <a:buFont typeface="+mj-lt"/>
              <a:buAutoNum type="arabicPeriod"/>
            </a:pPr>
            <a:r>
              <a:rPr lang="en-US" dirty="0" smtClean="0">
                <a:latin typeface="MS UI Gothic" pitchFamily="34" charset="-128"/>
                <a:ea typeface="MS UI Gothic" pitchFamily="34" charset="-128"/>
                <a:cs typeface="Andale Mono"/>
              </a:rPr>
              <a:t>Gangs do not capitalize on the online possibilities at the group-level</a:t>
            </a:r>
          </a:p>
          <a:p>
            <a:pPr>
              <a:buFont typeface="+mj-lt"/>
              <a:buAutoNum type="arabicPeriod"/>
            </a:pPr>
            <a:r>
              <a:rPr lang="en-US" dirty="0" smtClean="0">
                <a:latin typeface="MS UI Gothic" pitchFamily="34" charset="-128"/>
                <a:ea typeface="MS UI Gothic" pitchFamily="34" charset="-128"/>
                <a:cs typeface="Andale Mono"/>
              </a:rPr>
              <a:t>Gang members largely lack the technological capacity to carry out complex cyber-crimes</a:t>
            </a:r>
          </a:p>
          <a:p>
            <a:pPr marL="0" indent="0">
              <a:buNone/>
            </a:pPr>
            <a:endParaRPr lang="en-US" sz="2000" dirty="0" smtClean="0">
              <a:latin typeface="MS UI Gothic" pitchFamily="34" charset="-128"/>
              <a:ea typeface="MS UI Gothic" pitchFamily="34" charset="-128"/>
              <a:cs typeface="Andale Mono"/>
            </a:endParaRPr>
          </a:p>
          <a:p>
            <a:pPr>
              <a:buNone/>
            </a:pPr>
            <a:endParaRPr lang="en-US" sz="2000" dirty="0" smtClean="0">
              <a:latin typeface="MS UI Gothic" pitchFamily="34" charset="-128"/>
              <a:ea typeface="MS UI Gothic" pitchFamily="34" charset="-128"/>
              <a:cs typeface="Andale Mono"/>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Conclusions and Policy Considerations</a:t>
            </a:r>
          </a:p>
        </p:txBody>
      </p:sp>
      <p:sp>
        <p:nvSpPr>
          <p:cNvPr id="3" name="Content Placeholder 2"/>
          <p:cNvSpPr>
            <a:spLocks noGrp="1"/>
          </p:cNvSpPr>
          <p:nvPr>
            <p:ph idx="1"/>
          </p:nvPr>
        </p:nvSpPr>
        <p:spPr>
          <a:xfrm>
            <a:off x="457200" y="1219200"/>
            <a:ext cx="8382000" cy="5105400"/>
          </a:xfrm>
        </p:spPr>
        <p:txBody>
          <a:bodyPr/>
          <a:lstStyle/>
          <a:p>
            <a:pPr eaLnBrk="1" hangingPunct="1">
              <a:defRPr/>
            </a:pPr>
            <a:r>
              <a:rPr lang="en-US" dirty="0" smtClean="0"/>
              <a:t>Most marginalized individuals appear to use the internet, and a substantial portion participate in social networking</a:t>
            </a:r>
          </a:p>
          <a:p>
            <a:pPr eaLnBrk="1" hangingPunct="1">
              <a:buFontTx/>
              <a:buNone/>
              <a:defRPr/>
            </a:pPr>
            <a:endParaRPr lang="en-US" sz="2000" dirty="0" smtClean="0"/>
          </a:p>
          <a:p>
            <a:pPr eaLnBrk="1" hangingPunct="1">
              <a:defRPr/>
            </a:pPr>
            <a:r>
              <a:rPr lang="en-US" dirty="0" smtClean="0"/>
              <a:t>Promoting technological literacy among criminal justice involved individuals worthwhile</a:t>
            </a:r>
          </a:p>
          <a:p>
            <a:pPr lvl="1" eaLnBrk="1" hangingPunct="1">
              <a:defRPr/>
            </a:pPr>
            <a:r>
              <a:rPr lang="en-US" dirty="0" smtClean="0"/>
              <a:t>Assist probationers and parolees in locating work – </a:t>
            </a:r>
            <a:r>
              <a:rPr lang="en-US" dirty="0" err="1" smtClean="0"/>
              <a:t>Linkedin</a:t>
            </a:r>
            <a:r>
              <a:rPr lang="en-US" dirty="0" smtClean="0"/>
              <a:t>, Monster, etc.</a:t>
            </a:r>
          </a:p>
          <a:p>
            <a:pPr lvl="1" eaLnBrk="1" hangingPunct="1">
              <a:defRPr/>
            </a:pPr>
            <a:r>
              <a:rPr lang="en-US" dirty="0" smtClean="0"/>
              <a:t>Resources for leaving gangs</a:t>
            </a:r>
          </a:p>
          <a:p>
            <a:pPr eaLnBrk="1" hangingPunct="1">
              <a:defRPr/>
            </a:pPr>
            <a:endParaRPr lang="en-US" dirty="0" smtClean="0"/>
          </a:p>
          <a:p>
            <a:pPr eaLnBrk="1" hangingPunct="1">
              <a:defRPr/>
            </a:pPr>
            <a:endParaRPr lang="en-US" dirty="0" smtClean="0"/>
          </a:p>
        </p:txBody>
      </p:sp>
    </p:spTree>
    <p:extLst>
      <p:ext uri="{BB962C8B-B14F-4D97-AF65-F5344CB8AC3E}">
        <p14:creationId xmlns:p14="http://schemas.microsoft.com/office/powerpoint/2010/main" xmlns="" val="19848809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Policy and Programmatic Considerations</a:t>
            </a:r>
          </a:p>
        </p:txBody>
      </p:sp>
      <p:sp>
        <p:nvSpPr>
          <p:cNvPr id="3" name="Content Placeholder 2"/>
          <p:cNvSpPr>
            <a:spLocks noGrp="1"/>
          </p:cNvSpPr>
          <p:nvPr>
            <p:ph idx="1"/>
          </p:nvPr>
        </p:nvSpPr>
        <p:spPr>
          <a:xfrm>
            <a:off x="457200" y="1219200"/>
            <a:ext cx="8382000" cy="5105400"/>
          </a:xfrm>
        </p:spPr>
        <p:txBody>
          <a:bodyPr/>
          <a:lstStyle/>
          <a:p>
            <a:pPr eaLnBrk="1" hangingPunct="1">
              <a:defRPr/>
            </a:pPr>
            <a:endParaRPr lang="en-US" dirty="0" smtClean="0"/>
          </a:p>
          <a:p>
            <a:pPr eaLnBrk="1" hangingPunct="1">
              <a:defRPr/>
            </a:pPr>
            <a:r>
              <a:rPr lang="en-US" dirty="0" smtClean="0"/>
              <a:t>Monitoring/Surveillance</a:t>
            </a:r>
          </a:p>
          <a:p>
            <a:pPr eaLnBrk="1" hangingPunct="1">
              <a:defRPr/>
            </a:pPr>
            <a:r>
              <a:rPr lang="en-US" dirty="0" smtClean="0"/>
              <a:t>Risk Group Identification</a:t>
            </a:r>
          </a:p>
          <a:p>
            <a:pPr eaLnBrk="1" hangingPunct="1">
              <a:defRPr/>
            </a:pPr>
            <a:r>
              <a:rPr lang="en-US" dirty="0" smtClean="0"/>
              <a:t>Risk Factor Identification</a:t>
            </a:r>
          </a:p>
          <a:p>
            <a:pPr eaLnBrk="1" hangingPunct="1">
              <a:defRPr/>
            </a:pPr>
            <a:r>
              <a:rPr lang="en-US" dirty="0" smtClean="0"/>
              <a:t>Mentoring</a:t>
            </a:r>
          </a:p>
          <a:p>
            <a:pPr eaLnBrk="1" hangingPunct="1">
              <a:defRPr/>
            </a:pPr>
            <a:endParaRPr lang="en-US" dirty="0" smtClean="0"/>
          </a:p>
          <a:p>
            <a:pPr marL="0" indent="0" eaLnBrk="1" hangingPunct="1">
              <a:buNone/>
              <a:defRPr/>
            </a:pPr>
            <a:endParaRPr lang="en-US" dirty="0" smtClean="0"/>
          </a:p>
          <a:p>
            <a:pPr eaLnBrk="1" hangingPunct="1">
              <a:defRPr/>
            </a:pPr>
            <a:endParaRPr lang="en-US" dirty="0" smtClean="0"/>
          </a:p>
        </p:txBody>
      </p:sp>
    </p:spTree>
    <p:extLst>
      <p:ext uri="{BB962C8B-B14F-4D97-AF65-F5344CB8AC3E}">
        <p14:creationId xmlns:p14="http://schemas.microsoft.com/office/powerpoint/2010/main" xmlns="" val="3365067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hangingPunct="1">
              <a:defRPr/>
            </a:pPr>
            <a:r>
              <a:rPr lang="en-US" dirty="0" smtClean="0"/>
              <a:t>The Digital Divide</a:t>
            </a:r>
            <a:br>
              <a:rPr lang="en-US" dirty="0" smtClean="0"/>
            </a:br>
            <a:endParaRPr lang="en-US" dirty="0" smtClean="0"/>
          </a:p>
        </p:txBody>
      </p:sp>
      <p:sp>
        <p:nvSpPr>
          <p:cNvPr id="3" name="Content Placeholder 2"/>
          <p:cNvSpPr>
            <a:spLocks noGrp="1"/>
          </p:cNvSpPr>
          <p:nvPr>
            <p:ph idx="1"/>
          </p:nvPr>
        </p:nvSpPr>
        <p:spPr>
          <a:xfrm>
            <a:off x="457200" y="1066800"/>
            <a:ext cx="8382000" cy="4724400"/>
          </a:xfrm>
        </p:spPr>
        <p:txBody>
          <a:bodyPr/>
          <a:lstStyle/>
          <a:p>
            <a:pPr eaLnBrk="1" hangingPunct="1">
              <a:defRPr/>
            </a:pPr>
            <a:r>
              <a:rPr lang="en-US" dirty="0" smtClean="0"/>
              <a:t>75% of Americans use the internet </a:t>
            </a:r>
            <a:r>
              <a:rPr lang="en-US" sz="2000" dirty="0" smtClean="0"/>
              <a:t>(Zhang, </a:t>
            </a:r>
            <a:r>
              <a:rPr lang="en-US" sz="2000" dirty="0" err="1" smtClean="0"/>
              <a:t>Callegaro</a:t>
            </a:r>
            <a:r>
              <a:rPr lang="en-US" sz="2000" dirty="0" smtClean="0"/>
              <a:t>, and Thomas, 2008)</a:t>
            </a:r>
          </a:p>
          <a:p>
            <a:pPr eaLnBrk="1" hangingPunct="1">
              <a:defRPr/>
            </a:pPr>
            <a:endParaRPr lang="en-US" dirty="0" smtClean="0"/>
          </a:p>
          <a:p>
            <a:pPr eaLnBrk="1" hangingPunct="1">
              <a:defRPr/>
            </a:pPr>
            <a:r>
              <a:rPr lang="en-US" dirty="0" smtClean="0"/>
              <a:t>Focus on access to internet and what people do online </a:t>
            </a:r>
            <a:r>
              <a:rPr lang="en-US" sz="2000" dirty="0" smtClean="0"/>
              <a:t>(</a:t>
            </a:r>
            <a:r>
              <a:rPr lang="en-US" sz="2000" dirty="0" err="1" smtClean="0"/>
              <a:t>Barzilai-Nahon</a:t>
            </a:r>
            <a:r>
              <a:rPr lang="en-US" sz="2000" dirty="0" smtClean="0"/>
              <a:t> 2006; DiMaggio, </a:t>
            </a:r>
            <a:r>
              <a:rPr lang="en-US" sz="2000" dirty="0" err="1" smtClean="0"/>
              <a:t>Hargittai</a:t>
            </a:r>
            <a:r>
              <a:rPr lang="en-US" sz="2000" dirty="0" smtClean="0"/>
              <a:t>, </a:t>
            </a:r>
            <a:r>
              <a:rPr lang="en-US" sz="2000" dirty="0" err="1" smtClean="0"/>
              <a:t>Neuman</a:t>
            </a:r>
            <a:r>
              <a:rPr lang="en-US" sz="2000" dirty="0" smtClean="0"/>
              <a:t>, and Robinson 2001)</a:t>
            </a:r>
          </a:p>
          <a:p>
            <a:pPr eaLnBrk="1" hangingPunct="1">
              <a:defRPr/>
            </a:pPr>
            <a:endParaRPr lang="en-US" sz="2000" dirty="0" smtClean="0"/>
          </a:p>
          <a:p>
            <a:pPr eaLnBrk="1" hangingPunct="1">
              <a:defRPr/>
            </a:pPr>
            <a:r>
              <a:rPr lang="en-US" dirty="0" smtClean="0"/>
              <a:t>Digital resources are not distributed evenly across society </a:t>
            </a:r>
            <a:r>
              <a:rPr lang="en-US" sz="2000" dirty="0" smtClean="0"/>
              <a:t>(Stern, 2010)</a:t>
            </a:r>
            <a:endParaRPr lang="en-US" dirty="0" smtClean="0"/>
          </a:p>
          <a:p>
            <a:pPr eaLnBrk="1" hangingPunct="1">
              <a:defRPr/>
            </a:pPr>
            <a:endParaRPr lang="en-US" dirty="0" smtClean="0"/>
          </a:p>
          <a:p>
            <a:pPr eaLnBrk="1" hangingPunct="1">
              <a:defRPr/>
            </a:pPr>
            <a:endParaRPr lang="en-US" dirty="0" smtClean="0"/>
          </a:p>
        </p:txBody>
      </p:sp>
    </p:spTree>
    <p:extLst>
      <p:ext uri="{BB962C8B-B14F-4D97-AF65-F5344CB8AC3E}">
        <p14:creationId xmlns:p14="http://schemas.microsoft.com/office/powerpoint/2010/main" xmlns="" val="3802120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Marginalization from the Internet</a:t>
            </a:r>
          </a:p>
        </p:txBody>
      </p:sp>
      <p:sp>
        <p:nvSpPr>
          <p:cNvPr id="3" name="Content Placeholder 2"/>
          <p:cNvSpPr>
            <a:spLocks noGrp="1"/>
          </p:cNvSpPr>
          <p:nvPr>
            <p:ph idx="1"/>
          </p:nvPr>
        </p:nvSpPr>
        <p:spPr/>
        <p:txBody>
          <a:bodyPr/>
          <a:lstStyle/>
          <a:p>
            <a:pPr eaLnBrk="1" hangingPunct="1">
              <a:defRPr/>
            </a:pPr>
            <a:r>
              <a:rPr lang="en-US" dirty="0" smtClean="0"/>
              <a:t>The poor, the elderly, and minorities are least likely to access the internet</a:t>
            </a:r>
          </a:p>
          <a:p>
            <a:pPr lvl="1" eaLnBrk="1" hangingPunct="1">
              <a:defRPr/>
            </a:pPr>
            <a:r>
              <a:rPr lang="en-US" dirty="0" smtClean="0"/>
              <a:t>Lower frequency of home computer ownership, infrequently access the internet at school </a:t>
            </a:r>
            <a:r>
              <a:rPr lang="en-US" sz="1600" dirty="0" smtClean="0"/>
              <a:t>(</a:t>
            </a:r>
            <a:r>
              <a:rPr lang="en-US" sz="2000" dirty="0" smtClean="0"/>
              <a:t>Rector and Sheffield 2012; </a:t>
            </a:r>
            <a:r>
              <a:rPr lang="en-US" sz="2000" dirty="0" err="1" smtClean="0"/>
              <a:t>Servon</a:t>
            </a:r>
            <a:r>
              <a:rPr lang="en-US" sz="2000" dirty="0" smtClean="0"/>
              <a:t> and Nelson 2001)</a:t>
            </a:r>
          </a:p>
          <a:p>
            <a:pPr eaLnBrk="1" hangingPunct="1">
              <a:defRPr/>
            </a:pPr>
            <a:endParaRPr lang="en-US" sz="2000" dirty="0" smtClean="0"/>
          </a:p>
          <a:p>
            <a:pPr eaLnBrk="1" hangingPunct="1">
              <a:defRPr/>
            </a:pPr>
            <a:r>
              <a:rPr lang="en-US" dirty="0" smtClean="0"/>
              <a:t>Minimal research focuses on these and other marginalized populations, such as gang members </a:t>
            </a:r>
            <a:endParaRPr lang="en-US" sz="2000" dirty="0" smtClean="0"/>
          </a:p>
        </p:txBody>
      </p:sp>
    </p:spTree>
    <p:extLst>
      <p:ext uri="{BB962C8B-B14F-4D97-AF65-F5344CB8AC3E}">
        <p14:creationId xmlns:p14="http://schemas.microsoft.com/office/powerpoint/2010/main" xmlns="" val="3133782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ea typeface="MS UI Gothic" pitchFamily="34" charset="-128"/>
                <a:cs typeface="Andale Mono"/>
              </a:rPr>
              <a:t>Headlines</a:t>
            </a:r>
            <a:endParaRPr lang="en-US" dirty="0">
              <a:ea typeface="MS UI Gothic" pitchFamily="34" charset="-128"/>
            </a:endParaRPr>
          </a:p>
        </p:txBody>
      </p:sp>
      <p:pic>
        <p:nvPicPr>
          <p:cNvPr id="5" name="Picture 4" descr="Screen Shot 2012-03-10 at 6.02.21 PM.png"/>
          <p:cNvPicPr>
            <a:picLocks noChangeAspect="1"/>
          </p:cNvPicPr>
          <p:nvPr/>
        </p:nvPicPr>
        <p:blipFill>
          <a:blip r:embed="rId3"/>
          <a:stretch>
            <a:fillRect/>
          </a:stretch>
        </p:blipFill>
        <p:spPr>
          <a:xfrm>
            <a:off x="5114204" y="1587402"/>
            <a:ext cx="4029795" cy="2720031"/>
          </a:xfrm>
          <a:prstGeom prst="rect">
            <a:avLst/>
          </a:prstGeom>
        </p:spPr>
      </p:pic>
      <p:pic>
        <p:nvPicPr>
          <p:cNvPr id="6" name="Picture 5" descr="Screen Shot 2012-03-10 at 6.02.11 PM.png"/>
          <p:cNvPicPr>
            <a:picLocks noChangeAspect="1"/>
          </p:cNvPicPr>
          <p:nvPr/>
        </p:nvPicPr>
        <p:blipFill>
          <a:blip r:embed="rId4"/>
          <a:stretch>
            <a:fillRect/>
          </a:stretch>
        </p:blipFill>
        <p:spPr>
          <a:xfrm>
            <a:off x="0" y="1587401"/>
            <a:ext cx="5114204" cy="3951021"/>
          </a:xfrm>
          <a:prstGeom prst="rect">
            <a:avLst/>
          </a:prstGeom>
        </p:spPr>
      </p:pic>
      <p:sp>
        <p:nvSpPr>
          <p:cNvPr id="7" name="Rectangle 6"/>
          <p:cNvSpPr/>
          <p:nvPr/>
        </p:nvSpPr>
        <p:spPr>
          <a:xfrm>
            <a:off x="4390129" y="5937737"/>
            <a:ext cx="4753870" cy="830997"/>
          </a:xfrm>
          <a:prstGeom prst="rect">
            <a:avLst/>
          </a:prstGeom>
        </p:spPr>
        <p:txBody>
          <a:bodyPr wrap="square">
            <a:spAutoFit/>
          </a:bodyPr>
          <a:lstStyle/>
          <a:p>
            <a:r>
              <a:rPr lang="en-US" sz="1200" dirty="0" err="1" smtClean="0">
                <a:latin typeface="MS UI Gothic" pitchFamily="34" charset="-128"/>
                <a:ea typeface="MS UI Gothic" pitchFamily="34" charset="-128"/>
                <a:cs typeface="Times New Roman"/>
              </a:rPr>
              <a:t>Przemieniecki</a:t>
            </a:r>
            <a:r>
              <a:rPr lang="en-US" sz="1200" dirty="0" smtClean="0">
                <a:latin typeface="MS UI Gothic" pitchFamily="34" charset="-128"/>
                <a:ea typeface="MS UI Gothic" pitchFamily="34" charset="-128"/>
                <a:cs typeface="Times New Roman"/>
              </a:rPr>
              <a:t>, Chris J. and Mario L. </a:t>
            </a:r>
            <a:r>
              <a:rPr lang="en-US" sz="1200" dirty="0" err="1" smtClean="0">
                <a:latin typeface="MS UI Gothic" pitchFamily="34" charset="-128"/>
                <a:ea typeface="MS UI Gothic" pitchFamily="34" charset="-128"/>
                <a:cs typeface="Times New Roman"/>
              </a:rPr>
              <a:t>Hesse</a:t>
            </a:r>
            <a:r>
              <a:rPr lang="en-US" sz="1200" dirty="0" smtClean="0">
                <a:latin typeface="MS UI Gothic" pitchFamily="34" charset="-128"/>
                <a:ea typeface="MS UI Gothic" pitchFamily="34" charset="-128"/>
                <a:cs typeface="Times New Roman"/>
              </a:rPr>
              <a:t>.  Aug 2009.  “Are Your Kids Cyber-Chatting With Gangs?”  National Gang Crime Research Center, 12th International Gang Specialist Training Conference, Chicago, IL.</a:t>
            </a:r>
          </a:p>
          <a:p>
            <a:r>
              <a:rPr lang="en-US" sz="1200" dirty="0" smtClean="0">
                <a:latin typeface="MS UI Gothic" pitchFamily="34" charset="-128"/>
                <a:ea typeface="MS UI Gothic" pitchFamily="34" charset="-128"/>
                <a:cs typeface="Times New Roman"/>
              </a:rPr>
              <a:t>(adapted with permission)</a:t>
            </a:r>
            <a:endParaRPr lang="en-US" sz="1200" dirty="0">
              <a:latin typeface="MS UI Gothic" pitchFamily="34" charset="-128"/>
              <a:ea typeface="MS UI Gothic" pitchFamily="34" charset="-128"/>
              <a:cs typeface="Times New Roman"/>
            </a:endParaRPr>
          </a:p>
        </p:txBody>
      </p:sp>
      <p:cxnSp>
        <p:nvCxnSpPr>
          <p:cNvPr id="4" name="Straight Connector 3"/>
          <p:cNvCxnSpPr/>
          <p:nvPr/>
        </p:nvCxnSpPr>
        <p:spPr>
          <a:xfrm>
            <a:off x="363984" y="5538422"/>
            <a:ext cx="4518734" cy="0"/>
          </a:xfrm>
          <a:prstGeom prst="line">
            <a:avLst/>
          </a:prstGeom>
          <a:ln>
            <a:solidFill>
              <a:srgbClr val="FF0000"/>
            </a:solidFill>
          </a:ln>
          <a:effectLst>
            <a:outerShdw blurRad="40000" dist="20000" dir="5400000" rotWithShape="0">
              <a:schemeClr val="bg1">
                <a:alpha val="38000"/>
              </a:schemeClr>
            </a:outerShdw>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276687" y="3924165"/>
            <a:ext cx="4756952" cy="0"/>
          </a:xfrm>
          <a:prstGeom prst="line">
            <a:avLst/>
          </a:prstGeom>
          <a:ln>
            <a:solidFill>
              <a:srgbClr val="FF0000"/>
            </a:solidFill>
          </a:ln>
          <a:effectLst>
            <a:outerShdw blurRad="40000" dist="20000" dir="5400000" rotWithShape="0">
              <a:schemeClr val="bg1">
                <a:alpha val="38000"/>
              </a:schemeClr>
            </a:outerShdw>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5291091" y="3330841"/>
            <a:ext cx="3746303" cy="0"/>
          </a:xfrm>
          <a:prstGeom prst="line">
            <a:avLst/>
          </a:prstGeom>
          <a:ln>
            <a:solidFill>
              <a:srgbClr val="FF0000"/>
            </a:solidFill>
          </a:ln>
          <a:effectLst>
            <a:outerShdw blurRad="40000" dist="20000" dir="5400000" rotWithShape="0">
              <a:schemeClr val="bg1">
                <a:alpha val="38000"/>
              </a:schemeClr>
            </a:outerShdw>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79" y="274638"/>
            <a:ext cx="8743917" cy="1143000"/>
          </a:xfrm>
        </p:spPr>
        <p:txBody>
          <a:bodyPr>
            <a:normAutofit/>
          </a:bodyPr>
          <a:lstStyle/>
          <a:p>
            <a:r>
              <a:rPr lang="en-US" sz="2800" dirty="0" smtClean="0">
                <a:latin typeface="MS UI Gothic" pitchFamily="34" charset="-128"/>
                <a:ea typeface="MS UI Gothic" pitchFamily="34" charset="-128"/>
                <a:cs typeface="Andale Mono"/>
              </a:rPr>
              <a:t>National Gang Threat Assessment </a:t>
            </a:r>
            <a:br>
              <a:rPr lang="en-US" sz="2800" dirty="0" smtClean="0">
                <a:latin typeface="MS UI Gothic" pitchFamily="34" charset="-128"/>
                <a:ea typeface="MS UI Gothic" pitchFamily="34" charset="-128"/>
                <a:cs typeface="Andale Mono"/>
              </a:rPr>
            </a:br>
            <a:r>
              <a:rPr lang="en-US" sz="2800" dirty="0" smtClean="0">
                <a:latin typeface="MS UI Gothic" pitchFamily="34" charset="-128"/>
                <a:ea typeface="MS UI Gothic" pitchFamily="34" charset="-128"/>
                <a:cs typeface="Andale Mono"/>
              </a:rPr>
              <a:t>FBI 2011</a:t>
            </a:r>
            <a:endParaRPr lang="en-US" sz="2800" dirty="0">
              <a:latin typeface="MS UI Gothic" pitchFamily="34" charset="-128"/>
              <a:ea typeface="MS UI Gothic" pitchFamily="34" charset="-128"/>
            </a:endParaRPr>
          </a:p>
        </p:txBody>
      </p:sp>
      <p:sp>
        <p:nvSpPr>
          <p:cNvPr id="3" name="Content Placeholder 2"/>
          <p:cNvSpPr>
            <a:spLocks noGrp="1"/>
          </p:cNvSpPr>
          <p:nvPr>
            <p:ph idx="1"/>
          </p:nvPr>
        </p:nvSpPr>
        <p:spPr>
          <a:xfrm>
            <a:off x="703096" y="1600200"/>
            <a:ext cx="8229600" cy="4525963"/>
          </a:xfrm>
        </p:spPr>
        <p:txBody>
          <a:bodyPr>
            <a:normAutofit/>
          </a:bodyPr>
          <a:lstStyle/>
          <a:p>
            <a:pPr marL="0" lvl="2">
              <a:spcBef>
                <a:spcPts val="0"/>
              </a:spcBef>
              <a:buNone/>
            </a:pPr>
            <a:r>
              <a:rPr lang="en-US" sz="2000" dirty="0" smtClean="0">
                <a:latin typeface="MS UI Gothic" pitchFamily="34" charset="-128"/>
                <a:ea typeface="MS UI Gothic" pitchFamily="34" charset="-128"/>
                <a:cs typeface="Andale Mono"/>
              </a:rPr>
              <a:t>“Gang </a:t>
            </a:r>
            <a:r>
              <a:rPr lang="en-US" sz="2000" dirty="0">
                <a:latin typeface="MS UI Gothic" pitchFamily="34" charset="-128"/>
                <a:ea typeface="MS UI Gothic" pitchFamily="34" charset="-128"/>
                <a:cs typeface="Andale Mono"/>
              </a:rPr>
              <a:t>members </a:t>
            </a:r>
            <a:r>
              <a:rPr lang="en-US" sz="2000" u="sng" dirty="0">
                <a:latin typeface="MS UI Gothic" pitchFamily="34" charset="-128"/>
                <a:ea typeface="MS UI Gothic" pitchFamily="34" charset="-128"/>
                <a:cs typeface="Andale Mono"/>
              </a:rPr>
              <a:t>routinely </a:t>
            </a:r>
            <a:r>
              <a:rPr lang="en-US" sz="2000" dirty="0">
                <a:latin typeface="MS UI Gothic" pitchFamily="34" charset="-128"/>
                <a:ea typeface="MS UI Gothic" pitchFamily="34" charset="-128"/>
                <a:cs typeface="Andale Mono"/>
              </a:rPr>
              <a:t>utilize the Internet to</a:t>
            </a:r>
            <a:r>
              <a:rPr lang="en-US" sz="2000" dirty="0" smtClean="0">
                <a:latin typeface="MS UI Gothic" pitchFamily="34" charset="-128"/>
                <a:ea typeface="MS UI Gothic" pitchFamily="34" charset="-128"/>
                <a:cs typeface="Andale Mono"/>
              </a:rPr>
              <a:t> communicate </a:t>
            </a:r>
            <a:r>
              <a:rPr lang="en-US" sz="2000" dirty="0">
                <a:latin typeface="MS UI Gothic" pitchFamily="34" charset="-128"/>
                <a:ea typeface="MS UI Gothic" pitchFamily="34" charset="-128"/>
                <a:cs typeface="Andale Mono"/>
              </a:rPr>
              <a:t>with one another, </a:t>
            </a:r>
            <a:r>
              <a:rPr lang="en-US" sz="2000" u="sng" dirty="0">
                <a:latin typeface="MS UI Gothic" pitchFamily="34" charset="-128"/>
                <a:ea typeface="MS UI Gothic" pitchFamily="34" charset="-128"/>
                <a:cs typeface="Andale Mono"/>
              </a:rPr>
              <a:t>recruit</a:t>
            </a:r>
            <a:r>
              <a:rPr lang="en-US" sz="2000" dirty="0">
                <a:latin typeface="MS UI Gothic" pitchFamily="34" charset="-128"/>
                <a:ea typeface="MS UI Gothic" pitchFamily="34" charset="-128"/>
                <a:cs typeface="Andale Mono"/>
              </a:rPr>
              <a:t>, promote their gang, </a:t>
            </a:r>
            <a:r>
              <a:rPr lang="en-US" sz="2000" u="sng" dirty="0">
                <a:latin typeface="MS UI Gothic" pitchFamily="34" charset="-128"/>
                <a:ea typeface="MS UI Gothic" pitchFamily="34" charset="-128"/>
                <a:cs typeface="Andale Mono"/>
              </a:rPr>
              <a:t>intimidate rivals and police</a:t>
            </a:r>
            <a:r>
              <a:rPr lang="en-US" sz="2000" dirty="0">
                <a:latin typeface="MS UI Gothic" pitchFamily="34" charset="-128"/>
                <a:ea typeface="MS UI Gothic" pitchFamily="34" charset="-128"/>
                <a:cs typeface="Andale Mono"/>
              </a:rPr>
              <a:t>, </a:t>
            </a:r>
            <a:r>
              <a:rPr lang="en-US" sz="2000" u="sng" dirty="0">
                <a:latin typeface="MS UI Gothic" pitchFamily="34" charset="-128"/>
                <a:ea typeface="MS UI Gothic" pitchFamily="34" charset="-128"/>
                <a:cs typeface="Andale Mono"/>
              </a:rPr>
              <a:t>conduct gang business</a:t>
            </a:r>
            <a:r>
              <a:rPr lang="en-US" sz="2000" dirty="0">
                <a:latin typeface="MS UI Gothic" pitchFamily="34" charset="-128"/>
                <a:ea typeface="MS UI Gothic" pitchFamily="34" charset="-128"/>
                <a:cs typeface="Andale Mono"/>
              </a:rPr>
              <a:t>, showcase illegal exploits, and </a:t>
            </a:r>
            <a:r>
              <a:rPr lang="en-US" sz="2000" u="sng" dirty="0">
                <a:latin typeface="MS UI Gothic" pitchFamily="34" charset="-128"/>
                <a:ea typeface="MS UI Gothic" pitchFamily="34" charset="-128"/>
                <a:cs typeface="Andale Mono"/>
              </a:rPr>
              <a:t>facilitate criminal activity </a:t>
            </a:r>
            <a:r>
              <a:rPr lang="en-US" sz="2000" dirty="0">
                <a:latin typeface="MS UI Gothic" pitchFamily="34" charset="-128"/>
                <a:ea typeface="MS UI Gothic" pitchFamily="34" charset="-128"/>
                <a:cs typeface="Andale Mono"/>
              </a:rPr>
              <a:t>such as drug trafficking, extortion, identity theft, money laundering, and prostitution . . . computer hacking, and phishing </a:t>
            </a:r>
            <a:r>
              <a:rPr lang="en-US" sz="2000" dirty="0" smtClean="0">
                <a:latin typeface="MS UI Gothic" pitchFamily="34" charset="-128"/>
                <a:ea typeface="MS UI Gothic" pitchFamily="34" charset="-128"/>
                <a:cs typeface="Andale Mono"/>
              </a:rPr>
              <a:t>schemes”</a:t>
            </a:r>
          </a:p>
          <a:p>
            <a:pPr marL="0" lvl="2">
              <a:spcBef>
                <a:spcPts val="0"/>
              </a:spcBef>
              <a:buNone/>
            </a:pPr>
            <a:endParaRPr lang="en-US" sz="2000" dirty="0" smtClean="0">
              <a:latin typeface="MS UI Gothic" pitchFamily="34" charset="-128"/>
              <a:ea typeface="MS UI Gothic" pitchFamily="34" charset="-128"/>
              <a:cs typeface="Andale Mono"/>
            </a:endParaRPr>
          </a:p>
          <a:p>
            <a:pPr marL="0" lvl="2">
              <a:spcBef>
                <a:spcPts val="0"/>
              </a:spcBef>
              <a:buNone/>
            </a:pPr>
            <a:r>
              <a:rPr lang="en-US" sz="2000" dirty="0" smtClean="0">
                <a:latin typeface="MS UI Gothic" pitchFamily="34" charset="-128"/>
                <a:ea typeface="MS UI Gothic" pitchFamily="34" charset="-128"/>
                <a:cs typeface="Andale Mono"/>
              </a:rPr>
              <a:t>“Social </a:t>
            </a:r>
            <a:r>
              <a:rPr lang="en-US" sz="2000" dirty="0">
                <a:latin typeface="MS UI Gothic" pitchFamily="34" charset="-128"/>
                <a:ea typeface="MS UI Gothic" pitchFamily="34" charset="-128"/>
                <a:cs typeface="Andale Mono"/>
              </a:rPr>
              <a:t>networking, </a:t>
            </a:r>
            <a:r>
              <a:rPr lang="en-US" sz="2000" dirty="0" err="1">
                <a:latin typeface="MS UI Gothic" pitchFamily="34" charset="-128"/>
                <a:ea typeface="MS UI Gothic" pitchFamily="34" charset="-128"/>
                <a:cs typeface="Andale Mono"/>
              </a:rPr>
              <a:t>microblogging</a:t>
            </a:r>
            <a:r>
              <a:rPr lang="en-US" sz="2000" dirty="0">
                <a:latin typeface="MS UI Gothic" pitchFamily="34" charset="-128"/>
                <a:ea typeface="MS UI Gothic" pitchFamily="34" charset="-128"/>
                <a:cs typeface="Andale Mono"/>
              </a:rPr>
              <a:t>, and </a:t>
            </a:r>
            <a:r>
              <a:rPr lang="en-US" sz="2000" dirty="0" smtClean="0">
                <a:latin typeface="MS UI Gothic" pitchFamily="34" charset="-128"/>
                <a:ea typeface="MS UI Gothic" pitchFamily="34" charset="-128"/>
                <a:cs typeface="Andale Mono"/>
              </a:rPr>
              <a:t>video sharing </a:t>
            </a:r>
            <a:r>
              <a:rPr lang="en-US" sz="2000" dirty="0">
                <a:latin typeface="MS UI Gothic" pitchFamily="34" charset="-128"/>
                <a:ea typeface="MS UI Gothic" pitchFamily="34" charset="-128"/>
                <a:cs typeface="Andale Mono"/>
              </a:rPr>
              <a:t>websites—such as Facebook, YouTube, and Twitter—are now more accessible, versatile, and allow tens of thousands of gang members to easily communicate, </a:t>
            </a:r>
            <a:r>
              <a:rPr lang="en-US" sz="2000" u="sng" dirty="0">
                <a:latin typeface="MS UI Gothic" pitchFamily="34" charset="-128"/>
                <a:ea typeface="MS UI Gothic" pitchFamily="34" charset="-128"/>
                <a:cs typeface="Andale Mono"/>
              </a:rPr>
              <a:t>recruit</a:t>
            </a:r>
            <a:r>
              <a:rPr lang="en-US" sz="2000" dirty="0">
                <a:latin typeface="MS UI Gothic" pitchFamily="34" charset="-128"/>
                <a:ea typeface="MS UI Gothic" pitchFamily="34" charset="-128"/>
                <a:cs typeface="Andale Mono"/>
              </a:rPr>
              <a:t>, and </a:t>
            </a:r>
            <a:r>
              <a:rPr lang="en-US" sz="2000" u="sng" dirty="0">
                <a:latin typeface="MS UI Gothic" pitchFamily="34" charset="-128"/>
                <a:ea typeface="MS UI Gothic" pitchFamily="34" charset="-128"/>
                <a:cs typeface="Andale Mono"/>
              </a:rPr>
              <a:t>form new gang alliances nationwide and worldwide</a:t>
            </a:r>
            <a:r>
              <a:rPr lang="en-US" sz="2000" dirty="0" smtClean="0">
                <a:latin typeface="MS UI Gothic" pitchFamily="34" charset="-128"/>
                <a:ea typeface="MS UI Gothic" pitchFamily="34" charset="-128"/>
                <a:cs typeface="Andale Mono"/>
              </a:rPr>
              <a:t>.”</a:t>
            </a:r>
          </a:p>
          <a:p>
            <a:pPr marL="0" lvl="2">
              <a:spcBef>
                <a:spcPts val="0"/>
              </a:spcBef>
              <a:buNone/>
            </a:pPr>
            <a:endParaRPr lang="en-US" sz="2000" dirty="0">
              <a:latin typeface="MS UI Gothic" pitchFamily="34" charset="-128"/>
              <a:ea typeface="MS UI Gothic" pitchFamily="34" charset="-128"/>
              <a:cs typeface="Andale Mono"/>
            </a:endParaRPr>
          </a:p>
          <a:p>
            <a:pPr marL="0" lvl="2">
              <a:spcBef>
                <a:spcPts val="0"/>
              </a:spcBef>
              <a:buNone/>
            </a:pPr>
            <a:r>
              <a:rPr lang="en-US" sz="2000" dirty="0" smtClean="0">
                <a:latin typeface="MS UI Gothic" pitchFamily="34" charset="-128"/>
                <a:ea typeface="MS UI Gothic" pitchFamily="34" charset="-128"/>
                <a:cs typeface="Andale Mono"/>
              </a:rPr>
              <a:t>Really? </a:t>
            </a:r>
            <a:endParaRPr lang="en-US" sz="2000" dirty="0">
              <a:latin typeface="MS UI Gothic" pitchFamily="34" charset="-128"/>
              <a:ea typeface="MS UI Gothic" pitchFamily="34" charset="-128"/>
              <a:cs typeface="Andale Mono"/>
            </a:endParaRPr>
          </a:p>
        </p:txBody>
      </p:sp>
      <p:sp>
        <p:nvSpPr>
          <p:cNvPr id="5" name="Rectangle 4"/>
          <p:cNvSpPr/>
          <p:nvPr/>
        </p:nvSpPr>
        <p:spPr>
          <a:xfrm>
            <a:off x="3727588" y="5273906"/>
            <a:ext cx="5205108" cy="523220"/>
          </a:xfrm>
          <a:prstGeom prst="rect">
            <a:avLst/>
          </a:prstGeom>
        </p:spPr>
        <p:txBody>
          <a:bodyPr wrap="square">
            <a:spAutoFit/>
          </a:bodyPr>
          <a:lstStyle/>
          <a:p>
            <a:r>
              <a:rPr lang="en-US" sz="1400" dirty="0" smtClean="0">
                <a:hlinkClick r:id="rId3"/>
              </a:rPr>
              <a:t>http://www.fbi.gov/stats-services/publications/2011-national-gang-threat-assessment</a:t>
            </a:r>
            <a:r>
              <a:rPr lang="en-US" sz="1400" dirty="0" smtClean="0"/>
              <a:t> </a:t>
            </a:r>
            <a:endParaRPr lang="en-US" sz="1400" dirty="0"/>
          </a:p>
        </p:txBody>
      </p:sp>
      <p:sp>
        <p:nvSpPr>
          <p:cNvPr id="6" name="Rectangle 5"/>
          <p:cNvSpPr/>
          <p:nvPr/>
        </p:nvSpPr>
        <p:spPr>
          <a:xfrm>
            <a:off x="339700" y="6006134"/>
            <a:ext cx="4572000" cy="646331"/>
          </a:xfrm>
          <a:prstGeom prst="rect">
            <a:avLst/>
          </a:prstGeom>
        </p:spPr>
        <p:txBody>
          <a:bodyPr>
            <a:spAutoFit/>
          </a:bodyPr>
          <a:lstStyle/>
          <a:p>
            <a:pPr marL="0" lvl="2">
              <a:spcBef>
                <a:spcPts val="0"/>
              </a:spcBef>
              <a:buNone/>
            </a:pPr>
            <a:r>
              <a:rPr lang="en-US" sz="1200" dirty="0">
                <a:latin typeface="MS UI Gothic" pitchFamily="34" charset="-128"/>
                <a:ea typeface="MS UI Gothic" pitchFamily="34" charset="-128"/>
                <a:cs typeface="Andale Mono"/>
              </a:rPr>
              <a:t>*These estimates were derived from the large number of gang members populating social networking Web sites such as </a:t>
            </a:r>
            <a:r>
              <a:rPr lang="en-US" sz="1200" dirty="0" smtClean="0">
                <a:latin typeface="MS UI Gothic" pitchFamily="34" charset="-128"/>
                <a:ea typeface="MS UI Gothic" pitchFamily="34" charset="-128"/>
                <a:cs typeface="Andale Mono"/>
              </a:rPr>
              <a:t>Hoodup.com</a:t>
            </a:r>
            <a:r>
              <a:rPr lang="en-US" sz="1200" dirty="0">
                <a:latin typeface="MS UI Gothic" pitchFamily="34" charset="-128"/>
                <a:ea typeface="MS UI Gothic" pitchFamily="34" charset="-128"/>
                <a:cs typeface="Andale Mono"/>
              </a:rPr>
              <a:t>, Facebook, and MySpace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MS UI Gothic" pitchFamily="34" charset="-128"/>
                <a:ea typeface="MS UI Gothic" pitchFamily="34" charset="-128"/>
                <a:cs typeface="Andale Mono"/>
              </a:rPr>
              <a:t>Evidence of Gangs Online</a:t>
            </a:r>
            <a:endParaRPr lang="en-US" sz="3200" dirty="0">
              <a:latin typeface="MS UI Gothic" pitchFamily="34" charset="-128"/>
              <a:ea typeface="MS UI Gothic" pitchFamily="34" charset="-128"/>
              <a:cs typeface="Andale Mono"/>
            </a:endParaRPr>
          </a:p>
        </p:txBody>
      </p:sp>
      <p:sp>
        <p:nvSpPr>
          <p:cNvPr id="3" name="Content Placeholder 2"/>
          <p:cNvSpPr>
            <a:spLocks noGrp="1"/>
          </p:cNvSpPr>
          <p:nvPr>
            <p:ph idx="1"/>
          </p:nvPr>
        </p:nvSpPr>
        <p:spPr>
          <a:xfrm>
            <a:off x="178901" y="1600200"/>
            <a:ext cx="8749584" cy="4741584"/>
          </a:xfrm>
        </p:spPr>
        <p:txBody>
          <a:bodyPr>
            <a:noAutofit/>
          </a:bodyPr>
          <a:lstStyle/>
          <a:p>
            <a:r>
              <a:rPr lang="en-US" sz="2000" dirty="0" smtClean="0">
                <a:latin typeface="MS UI Gothic" pitchFamily="34" charset="-128"/>
                <a:ea typeface="MS UI Gothic" pitchFamily="34" charset="-128"/>
                <a:cs typeface="Andale Mono"/>
              </a:rPr>
              <a:t>Content analyses of SNS pages/posts (FB, MySpace, Twitter et al.)</a:t>
            </a:r>
          </a:p>
          <a:p>
            <a:pPr lvl="1"/>
            <a:r>
              <a:rPr lang="en-US" sz="1800" dirty="0" smtClean="0">
                <a:solidFill>
                  <a:srgbClr val="000000"/>
                </a:solidFill>
                <a:latin typeface="MS UI Gothic" pitchFamily="34" charset="-128"/>
                <a:ea typeface="MS UI Gothic" pitchFamily="34" charset="-128"/>
                <a:cs typeface="Andale Mono"/>
              </a:rPr>
              <a:t>Knox (2011): </a:t>
            </a:r>
          </a:p>
          <a:p>
            <a:pPr lvl="2"/>
            <a:r>
              <a:rPr lang="en-US" sz="1600" dirty="0" smtClean="0">
                <a:solidFill>
                  <a:srgbClr val="000000"/>
                </a:solidFill>
                <a:latin typeface="MS UI Gothic" pitchFamily="34" charset="-128"/>
                <a:ea typeface="MS UI Gothic" pitchFamily="34" charset="-128"/>
                <a:cs typeface="Andale Mono"/>
              </a:rPr>
              <a:t>law enforcement benefits from the information, but gangs intimidate citizens and corrupt the internet community</a:t>
            </a:r>
          </a:p>
          <a:p>
            <a:pPr lvl="1"/>
            <a:r>
              <a:rPr lang="en-US" sz="1800" dirty="0" err="1" smtClean="0">
                <a:latin typeface="MS UI Gothic" pitchFamily="34" charset="-128"/>
                <a:ea typeface="MS UI Gothic" pitchFamily="34" charset="-128"/>
                <a:cs typeface="Andale Mono"/>
              </a:rPr>
              <a:t>Morselli</a:t>
            </a:r>
            <a:r>
              <a:rPr lang="en-US" sz="1800" dirty="0" smtClean="0">
                <a:latin typeface="MS UI Gothic" pitchFamily="34" charset="-128"/>
                <a:ea typeface="MS UI Gothic" pitchFamily="34" charset="-128"/>
                <a:cs typeface="Andale Mono"/>
              </a:rPr>
              <a:t> and </a:t>
            </a:r>
            <a:r>
              <a:rPr lang="en-US" sz="1800" b="0" i="0" dirty="0" err="1" smtClean="0">
                <a:solidFill>
                  <a:srgbClr val="000000"/>
                </a:solidFill>
                <a:latin typeface="MS UI Gothic" pitchFamily="34" charset="-128"/>
                <a:ea typeface="MS UI Gothic" pitchFamily="34" charset="-128"/>
                <a:cs typeface="Andale Mono"/>
              </a:rPr>
              <a:t>Décary-Hétu</a:t>
            </a:r>
            <a:r>
              <a:rPr lang="en-US" sz="1800" b="0" i="0" dirty="0" smtClean="0">
                <a:solidFill>
                  <a:srgbClr val="000000"/>
                </a:solidFill>
                <a:latin typeface="MS UI Gothic" pitchFamily="34" charset="-128"/>
                <a:ea typeface="MS UI Gothic" pitchFamily="34" charset="-128"/>
                <a:cs typeface="Andale Mono"/>
              </a:rPr>
              <a:t> (2012): </a:t>
            </a:r>
          </a:p>
          <a:p>
            <a:pPr lvl="2"/>
            <a:r>
              <a:rPr lang="en-US" sz="1600" b="0" i="0" dirty="0" smtClean="0">
                <a:solidFill>
                  <a:srgbClr val="000000"/>
                </a:solidFill>
                <a:latin typeface="MS UI Gothic" pitchFamily="34" charset="-128"/>
                <a:ea typeface="MS UI Gothic" pitchFamily="34" charset="-128"/>
                <a:cs typeface="Andale Mono"/>
              </a:rPr>
              <a:t>individualized activities rather than </a:t>
            </a:r>
            <a:r>
              <a:rPr lang="en-US" sz="1600" dirty="0" smtClean="0">
                <a:solidFill>
                  <a:srgbClr val="000000"/>
                </a:solidFill>
                <a:latin typeface="MS UI Gothic" pitchFamily="34" charset="-128"/>
                <a:ea typeface="MS UI Gothic" pitchFamily="34" charset="-128"/>
                <a:cs typeface="Andale Mono"/>
              </a:rPr>
              <a:t>coordinated behaviors</a:t>
            </a:r>
          </a:p>
          <a:p>
            <a:pPr lvl="1"/>
            <a:r>
              <a:rPr lang="en-US" sz="1800" dirty="0" err="1" smtClean="0">
                <a:solidFill>
                  <a:srgbClr val="000000"/>
                </a:solidFill>
                <a:latin typeface="MS UI Gothic" pitchFamily="34" charset="-128"/>
                <a:ea typeface="MS UI Gothic" pitchFamily="34" charset="-128"/>
                <a:cs typeface="Andale Mono"/>
              </a:rPr>
              <a:t>Womer</a:t>
            </a:r>
            <a:r>
              <a:rPr lang="en-US" sz="1800" dirty="0" smtClean="0">
                <a:solidFill>
                  <a:srgbClr val="000000"/>
                </a:solidFill>
                <a:latin typeface="MS UI Gothic" pitchFamily="34" charset="-128"/>
                <a:ea typeface="MS UI Gothic" pitchFamily="34" charset="-128"/>
                <a:cs typeface="Andale Mono"/>
              </a:rPr>
              <a:t> and Bunker (2010):</a:t>
            </a:r>
          </a:p>
          <a:p>
            <a:pPr lvl="2"/>
            <a:r>
              <a:rPr lang="en-US" sz="1600" dirty="0" err="1" smtClean="0">
                <a:solidFill>
                  <a:srgbClr val="000000"/>
                </a:solidFill>
                <a:latin typeface="MS UI Gothic" pitchFamily="34" charset="-128"/>
                <a:ea typeface="MS UI Gothic" pitchFamily="34" charset="-128"/>
                <a:cs typeface="Andale Mono"/>
              </a:rPr>
              <a:t>SoCal</a:t>
            </a:r>
            <a:r>
              <a:rPr lang="en-US" sz="1600" dirty="0" smtClean="0">
                <a:solidFill>
                  <a:srgbClr val="000000"/>
                </a:solidFill>
                <a:latin typeface="MS UI Gothic" pitchFamily="34" charset="-128"/>
                <a:ea typeface="MS UI Gothic" pitchFamily="34" charset="-128"/>
                <a:cs typeface="Andale Mono"/>
              </a:rPr>
              <a:t> Hispanic gang and drug cartels promoted their activities using social networks</a:t>
            </a:r>
          </a:p>
          <a:p>
            <a:pPr lvl="1">
              <a:buNone/>
            </a:pPr>
            <a:endParaRPr lang="en-US" sz="400" dirty="0" smtClean="0">
              <a:solidFill>
                <a:srgbClr val="000000"/>
              </a:solidFill>
              <a:latin typeface="MS UI Gothic" pitchFamily="34" charset="-128"/>
              <a:ea typeface="MS UI Gothic" pitchFamily="34" charset="-128"/>
              <a:cs typeface="Andale Mono"/>
            </a:endParaRPr>
          </a:p>
          <a:p>
            <a:r>
              <a:rPr lang="en-US" sz="1800" dirty="0" smtClean="0">
                <a:solidFill>
                  <a:srgbClr val="000000"/>
                </a:solidFill>
                <a:latin typeface="MS UI Gothic" pitchFamily="34" charset="-128"/>
                <a:ea typeface="MS UI Gothic" pitchFamily="34" charset="-128"/>
                <a:cs typeface="Andale Mono"/>
              </a:rPr>
              <a:t>Self-reported information</a:t>
            </a:r>
          </a:p>
          <a:p>
            <a:pPr lvl="1"/>
            <a:r>
              <a:rPr lang="en-US" sz="1800" dirty="0" smtClean="0">
                <a:solidFill>
                  <a:srgbClr val="000000"/>
                </a:solidFill>
                <a:latin typeface="MS UI Gothic" pitchFamily="34" charset="-128"/>
                <a:ea typeface="MS UI Gothic" pitchFamily="34" charset="-128"/>
                <a:cs typeface="Andale Mono"/>
              </a:rPr>
              <a:t>King et al. (2007):</a:t>
            </a:r>
          </a:p>
          <a:p>
            <a:pPr lvl="2"/>
            <a:r>
              <a:rPr lang="en-US" sz="1600" dirty="0" err="1" smtClean="0">
                <a:solidFill>
                  <a:srgbClr val="000000"/>
                </a:solidFill>
                <a:latin typeface="MS UI Gothic" pitchFamily="34" charset="-128"/>
                <a:ea typeface="MS UI Gothic" pitchFamily="34" charset="-128"/>
                <a:cs typeface="Andale Mono"/>
              </a:rPr>
              <a:t>i</a:t>
            </a:r>
            <a:r>
              <a:rPr lang="en-US" sz="1600" dirty="0" smtClean="0">
                <a:solidFill>
                  <a:srgbClr val="000000"/>
                </a:solidFill>
                <a:latin typeface="MS UI Gothic" pitchFamily="34" charset="-128"/>
                <a:ea typeface="MS UI Gothic" pitchFamily="34" charset="-128"/>
                <a:cs typeface="Andale Mono"/>
              </a:rPr>
              <a:t>-Safe 2006 survey (over 100,000 students, 137 gang members)</a:t>
            </a:r>
          </a:p>
          <a:p>
            <a:pPr lvl="2"/>
            <a:r>
              <a:rPr lang="en-US" sz="1600" dirty="0" smtClean="0">
                <a:solidFill>
                  <a:srgbClr val="000000"/>
                </a:solidFill>
                <a:latin typeface="MS UI Gothic" pitchFamily="34" charset="-128"/>
                <a:ea typeface="MS UI Gothic" pitchFamily="34" charset="-128"/>
                <a:cs typeface="Andale Mono"/>
              </a:rPr>
              <a:t>25% of gang members used the Internet 4 hours per week</a:t>
            </a:r>
          </a:p>
          <a:p>
            <a:pPr lvl="2"/>
            <a:r>
              <a:rPr lang="en-US" sz="1600" dirty="0" smtClean="0">
                <a:solidFill>
                  <a:srgbClr val="000000"/>
                </a:solidFill>
                <a:latin typeface="MS UI Gothic" pitchFamily="34" charset="-128"/>
                <a:ea typeface="MS UI Gothic" pitchFamily="34" charset="-128"/>
                <a:cs typeface="Andale Mono"/>
              </a:rPr>
              <a:t>45% of gang members gained access to the Internet at community centers</a:t>
            </a:r>
          </a:p>
          <a:p>
            <a:pPr lvl="2">
              <a:buNone/>
            </a:pPr>
            <a:endParaRPr lang="en-US" sz="1400" dirty="0" smtClean="0">
              <a:solidFill>
                <a:srgbClr val="000000"/>
              </a:solidFill>
              <a:latin typeface="MS UI Gothic" pitchFamily="34" charset="-128"/>
              <a:ea typeface="MS UI Gothic" pitchFamily="34" charset="-128"/>
              <a:cs typeface="Andale Mono"/>
            </a:endParaRPr>
          </a:p>
          <a:p>
            <a:pPr lvl="2"/>
            <a:endParaRPr lang="en-US" sz="1400" dirty="0" smtClean="0">
              <a:latin typeface="MS UI Gothic" pitchFamily="34" charset="-128"/>
              <a:ea typeface="MS UI Gothic" pitchFamily="34" charset="-128"/>
              <a:cs typeface="Andale Mono"/>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6883" y="1077495"/>
            <a:ext cx="6997294" cy="4351191"/>
          </a:xfrm>
          <a:prstGeom prst="rect">
            <a:avLst/>
          </a:prstGeom>
        </p:spPr>
        <p:txBody>
          <a:bodyPr wrap="square">
            <a:spAutoFit/>
          </a:bodyPr>
          <a:lstStyle/>
          <a:p>
            <a:pPr algn="ctr">
              <a:lnSpc>
                <a:spcPct val="150000"/>
              </a:lnSpc>
            </a:pPr>
            <a:r>
              <a:rPr lang="en-US" sz="4800" dirty="0" smtClean="0">
                <a:latin typeface="MS UI Gothic" pitchFamily="34" charset="-128"/>
                <a:ea typeface="MS UI Gothic" pitchFamily="34" charset="-128"/>
                <a:cs typeface="Andale Mono"/>
              </a:rPr>
              <a:t>The Routine Activities of </a:t>
            </a:r>
          </a:p>
          <a:p>
            <a:pPr algn="ctr">
              <a:lnSpc>
                <a:spcPct val="150000"/>
              </a:lnSpc>
            </a:pPr>
            <a:r>
              <a:rPr lang="en-US" sz="4800" u="sng" dirty="0" smtClean="0">
                <a:latin typeface="MS UI Gothic" pitchFamily="34" charset="-128"/>
                <a:ea typeface="MS UI Gothic" pitchFamily="34" charset="-128"/>
                <a:cs typeface="Andale Mono"/>
              </a:rPr>
              <a:t>Non-Gang</a:t>
            </a:r>
            <a:r>
              <a:rPr lang="en-US" sz="4800" dirty="0" smtClean="0">
                <a:latin typeface="MS UI Gothic" pitchFamily="34" charset="-128"/>
                <a:ea typeface="MS UI Gothic" pitchFamily="34" charset="-128"/>
                <a:cs typeface="Andale Mono"/>
              </a:rPr>
              <a:t>, </a:t>
            </a:r>
            <a:r>
              <a:rPr lang="en-US" sz="4800" u="sng" dirty="0" smtClean="0">
                <a:latin typeface="MS UI Gothic" pitchFamily="34" charset="-128"/>
                <a:ea typeface="MS UI Gothic" pitchFamily="34" charset="-128"/>
                <a:cs typeface="Andale Mono"/>
              </a:rPr>
              <a:t>Gang</a:t>
            </a:r>
            <a:r>
              <a:rPr lang="en-US" sz="4800" dirty="0" smtClean="0">
                <a:latin typeface="MS UI Gothic" pitchFamily="34" charset="-128"/>
                <a:ea typeface="MS UI Gothic" pitchFamily="34" charset="-128"/>
                <a:cs typeface="Andale Mono"/>
              </a:rPr>
              <a:t>, and </a:t>
            </a:r>
            <a:r>
              <a:rPr lang="en-US" sz="4800" u="sng" dirty="0" smtClean="0">
                <a:latin typeface="MS UI Gothic" pitchFamily="34" charset="-128"/>
                <a:ea typeface="MS UI Gothic" pitchFamily="34" charset="-128"/>
                <a:cs typeface="Andale Mono"/>
              </a:rPr>
              <a:t>Ex-Gang </a:t>
            </a:r>
            <a:r>
              <a:rPr lang="en-US" sz="4800" dirty="0" smtClean="0">
                <a:latin typeface="MS UI Gothic" pitchFamily="34" charset="-128"/>
                <a:ea typeface="MS UI Gothic" pitchFamily="34" charset="-128"/>
                <a:cs typeface="Andale Mono"/>
              </a:rPr>
              <a:t>Respondents in Online Settings</a:t>
            </a:r>
            <a:endParaRPr lang="en-US" sz="4800" dirty="0">
              <a:latin typeface="MS UI Gothic" pitchFamily="34" charset="-128"/>
              <a:ea typeface="MS UI Gothic" pitchFamily="34"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685800"/>
          </a:xfrm>
        </p:spPr>
        <p:txBody>
          <a:bodyPr>
            <a:normAutofit fontScale="90000"/>
          </a:bodyPr>
          <a:lstStyle/>
          <a:p>
            <a:pPr eaLnBrk="1" hangingPunct="1">
              <a:defRPr/>
            </a:pPr>
            <a:r>
              <a:rPr lang="en-US" dirty="0" smtClean="0"/>
              <a:t>Sample of Those “Beyond” the Digital Divide</a:t>
            </a:r>
          </a:p>
        </p:txBody>
      </p:sp>
      <p:sp>
        <p:nvSpPr>
          <p:cNvPr id="3" name="Content Placeholder 2"/>
          <p:cNvSpPr>
            <a:spLocks noGrp="1"/>
          </p:cNvSpPr>
          <p:nvPr>
            <p:ph idx="1"/>
          </p:nvPr>
        </p:nvSpPr>
        <p:spPr>
          <a:xfrm>
            <a:off x="457200" y="1066800"/>
            <a:ext cx="8382000" cy="5181600"/>
          </a:xfrm>
        </p:spPr>
        <p:txBody>
          <a:bodyPr/>
          <a:lstStyle/>
          <a:p>
            <a:pPr eaLnBrk="1" hangingPunct="1">
              <a:defRPr/>
            </a:pPr>
            <a:r>
              <a:rPr lang="en-US" dirty="0" smtClean="0"/>
              <a:t>585 individuals drawn from five US cities </a:t>
            </a:r>
            <a:r>
              <a:rPr lang="en-US" sz="2000" dirty="0" smtClean="0"/>
              <a:t>(Cleveland, St. Louis, Phoenix, Fresno, and Los Angeles)</a:t>
            </a:r>
          </a:p>
          <a:p>
            <a:pPr eaLnBrk="1" hangingPunct="1">
              <a:defRPr/>
            </a:pPr>
            <a:endParaRPr lang="en-US" sz="2000" dirty="0" smtClean="0"/>
          </a:p>
          <a:p>
            <a:pPr eaLnBrk="1" hangingPunct="1">
              <a:defRPr/>
            </a:pPr>
            <a:r>
              <a:rPr lang="en-US" dirty="0" smtClean="0"/>
              <a:t>Probation and parole, outreach agencies, and jail populations </a:t>
            </a:r>
          </a:p>
          <a:p>
            <a:pPr eaLnBrk="1" hangingPunct="1">
              <a:defRPr/>
            </a:pPr>
            <a:endParaRPr lang="en-US" dirty="0" smtClean="0"/>
          </a:p>
          <a:p>
            <a:pPr eaLnBrk="1" hangingPunct="1">
              <a:defRPr/>
            </a:pPr>
            <a:r>
              <a:rPr lang="en-US" dirty="0" smtClean="0"/>
              <a:t>Urban residents, predominantly minority, limited education, limited income, state support, criminal histories</a:t>
            </a:r>
          </a:p>
          <a:p>
            <a:pPr eaLnBrk="1" hangingPunct="1">
              <a:defRPr/>
            </a:pPr>
            <a:endParaRPr lang="en-US" dirty="0" smtClean="0"/>
          </a:p>
          <a:p>
            <a:pPr eaLnBrk="1" hangingPunct="1">
              <a:defRPr/>
            </a:pPr>
            <a:endParaRPr lang="en-US" dirty="0" smtClean="0"/>
          </a:p>
          <a:p>
            <a:pPr eaLnBrk="1" hangingPunct="1">
              <a:defRPr/>
            </a:pPr>
            <a:endParaRPr lang="en-US" dirty="0" smtClean="0"/>
          </a:p>
        </p:txBody>
      </p:sp>
    </p:spTree>
    <p:extLst>
      <p:ext uri="{BB962C8B-B14F-4D97-AF65-F5344CB8AC3E}">
        <p14:creationId xmlns:p14="http://schemas.microsoft.com/office/powerpoint/2010/main" xmlns="" val="1652967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1982</TotalTime>
  <Words>2286</Words>
  <Application>Microsoft Office PowerPoint</Application>
  <PresentationFormat>On-screen Show (4:3)</PresentationFormat>
  <Paragraphs>353</Paragraphs>
  <Slides>25</Slides>
  <Notes>15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The Criminal and Routine Activities of Gang Members Online</vt:lpstr>
      <vt:lpstr>The Internet and American Life</vt:lpstr>
      <vt:lpstr>The Digital Divide </vt:lpstr>
      <vt:lpstr>Marginalization from the Internet</vt:lpstr>
      <vt:lpstr>Headlines</vt:lpstr>
      <vt:lpstr>National Gang Threat Assessment  FBI 2011</vt:lpstr>
      <vt:lpstr>Evidence of Gangs Online</vt:lpstr>
      <vt:lpstr>Slide 8</vt:lpstr>
      <vt:lpstr>Sample of Those “Beyond” the Digital Divide</vt:lpstr>
      <vt:lpstr>Descriptive Statistics</vt:lpstr>
      <vt:lpstr>Are Gang Members Online?</vt:lpstr>
      <vt:lpstr>How Much Time is Spent Online?</vt:lpstr>
      <vt:lpstr>Do gang members have computer skills?</vt:lpstr>
      <vt:lpstr>What do gang members do online?</vt:lpstr>
      <vt:lpstr>Social Network Usage</vt:lpstr>
      <vt:lpstr>Slide 16</vt:lpstr>
      <vt:lpstr>Have you done this?</vt:lpstr>
      <vt:lpstr>By Gang Status: 6 months? Ever? </vt:lpstr>
      <vt:lpstr>Gang Activity Online</vt:lpstr>
      <vt:lpstr>Findings</vt:lpstr>
      <vt:lpstr>Findings cont’d</vt:lpstr>
      <vt:lpstr>Findings cont’d</vt:lpstr>
      <vt:lpstr>Discussion</vt:lpstr>
      <vt:lpstr>Conclusions and Policy Considerations</vt:lpstr>
      <vt:lpstr>Policy and Programmatic Considerations</vt:lpstr>
    </vt:vector>
  </TitlesOfParts>
  <Company>Pyrooz household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criminal and routine activities of gang members in online settings</dc:title>
  <dc:creator>David Pyrooz</dc:creator>
  <cp:lastModifiedBy>shdecker</cp:lastModifiedBy>
  <cp:revision>34</cp:revision>
  <cp:lastPrinted>2012-04-02T22:30:09Z</cp:lastPrinted>
  <dcterms:created xsi:type="dcterms:W3CDTF">2012-03-15T13:57:49Z</dcterms:created>
  <dcterms:modified xsi:type="dcterms:W3CDTF">2012-04-05T12:15:38Z</dcterms:modified>
</cp:coreProperties>
</file>